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notesMasterIdLst>
    <p:notesMasterId r:id="rId17"/>
  </p:notesMasterIdLst>
  <p:handoutMasterIdLst>
    <p:handoutMasterId r:id="rId18"/>
  </p:handoutMasterIdLst>
  <p:sldIdLst>
    <p:sldId id="549" r:id="rId5"/>
    <p:sldId id="550" r:id="rId6"/>
    <p:sldId id="513" r:id="rId7"/>
    <p:sldId id="522" r:id="rId8"/>
    <p:sldId id="514" r:id="rId9"/>
    <p:sldId id="530" r:id="rId10"/>
    <p:sldId id="531" r:id="rId11"/>
    <p:sldId id="532" r:id="rId12"/>
    <p:sldId id="547" r:id="rId13"/>
    <p:sldId id="548" r:id="rId14"/>
    <p:sldId id="546" r:id="rId15"/>
    <p:sldId id="55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549"/>
            <p14:sldId id="550"/>
            <p14:sldId id="513"/>
            <p14:sldId id="522"/>
            <p14:sldId id="514"/>
            <p14:sldId id="530"/>
            <p14:sldId id="531"/>
            <p14:sldId id="532"/>
            <p14:sldId id="547"/>
            <p14:sldId id="548"/>
            <p14:sldId id="546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336" userDrawn="1">
          <p15:clr>
            <a:srgbClr val="A4A3A4"/>
          </p15:clr>
        </p15:guide>
        <p15:guide id="5" pos="528" userDrawn="1">
          <p15:clr>
            <a:srgbClr val="A4A3A4"/>
          </p15:clr>
        </p15:guide>
        <p15:guide id="6" pos="720" userDrawn="1">
          <p15:clr>
            <a:srgbClr val="A4A3A4"/>
          </p15:clr>
        </p15:guide>
        <p15:guide id="7" pos="3456" userDrawn="1">
          <p15:clr>
            <a:srgbClr val="A4A3A4"/>
          </p15:clr>
        </p15:guide>
        <p15:guide id="8" pos="5664" userDrawn="1">
          <p15:clr>
            <a:srgbClr val="A4A3A4"/>
          </p15:clr>
        </p15:guide>
        <p15:guide id="9" orient="horz" pos="444" userDrawn="1">
          <p15:clr>
            <a:srgbClr val="A4A3A4"/>
          </p15:clr>
        </p15:guide>
        <p15:guide id="10" orient="horz" pos="660" userDrawn="1">
          <p15:clr>
            <a:srgbClr val="A4A3A4"/>
          </p15:clr>
        </p15:guide>
        <p15:guide id="11" orient="horz" pos="780" userDrawn="1">
          <p15:clr>
            <a:srgbClr val="A4A3A4"/>
          </p15:clr>
        </p15:guide>
        <p15:guide id="12" orient="horz" pos="3156" userDrawn="1">
          <p15:clr>
            <a:srgbClr val="A4A3A4"/>
          </p15:clr>
        </p15:guide>
        <p15:guide id="13" orient="horz" pos="11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/>
  <p:cmAuthor id="2" name="Figueroa, Shabana" initials="FS [2]" lastIdx="1" clrIdx="1"/>
  <p:cmAuthor id="3" name="Serban, Nicoleta" initials="SN" lastIdx="11" clrIdx="2"/>
  <p:cmAuthor id="4" name="Hu, Rui" initials="HR" lastIdx="1" clrIdx="3"/>
  <p:cmAuthor id="5" name="Hu, Rui" initials="HR [2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1F497D"/>
    <a:srgbClr val="8E4221"/>
    <a:srgbClr val="3F6CAF"/>
    <a:srgbClr val="984807"/>
    <a:srgbClr val="993200"/>
    <a:srgbClr val="F8FFF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ED63A-0B94-4693-844D-5C3EE9593813}" v="3" dt="2020-10-22T15:57:15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3864" autoAdjust="0"/>
  </p:normalViewPr>
  <p:slideViewPr>
    <p:cSldViewPr snapToGrid="0">
      <p:cViewPr varScale="1">
        <p:scale>
          <a:sx n="146" d="100"/>
          <a:sy n="146" d="100"/>
        </p:scale>
        <p:origin x="738" y="108"/>
      </p:cViewPr>
      <p:guideLst>
        <p:guide orient="horz" pos="1620"/>
        <p:guide pos="2880"/>
        <p:guide pos="144"/>
        <p:guide pos="336"/>
        <p:guide pos="528"/>
        <p:guide pos="720"/>
        <p:guide pos="3456"/>
        <p:guide pos="5664"/>
        <p:guide orient="horz" pos="444"/>
        <p:guide orient="horz" pos="660"/>
        <p:guide orient="horz" pos="780"/>
        <p:guide orient="horz" pos="3156"/>
        <p:guide orient="horz" pos="11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0ED63A-0B94-4693-844D-5C3EE9593813}"/>
    <pc:docChg chg="modSld">
      <pc:chgData name="" userId="" providerId="" clId="Web-{3B0ED63A-0B94-4693-844D-5C3EE9593813}" dt="2020-10-22T15:56:21.760" v="0" actId="14100"/>
      <pc:docMkLst>
        <pc:docMk/>
      </pc:docMkLst>
      <pc:sldChg chg="modSp">
        <pc:chgData name="" userId="" providerId="" clId="Web-{3B0ED63A-0B94-4693-844D-5C3EE9593813}" dt="2020-10-22T15:56:21.760" v="0" actId="14100"/>
        <pc:sldMkLst>
          <pc:docMk/>
          <pc:sldMk cId="1660709466" sldId="549"/>
        </pc:sldMkLst>
        <pc:spChg chg="mod">
          <ac:chgData name="" userId="" providerId="" clId="Web-{3B0ED63A-0B94-4693-844D-5C3EE9593813}" dt="2020-10-22T15:56:21.760" v="0" actId="14100"/>
          <ac:spMkLst>
            <pc:docMk/>
            <pc:sldMk cId="1660709466" sldId="549"/>
            <ac:spMk id="12" creationId="{00000000-0000-0000-0000-000000000000}"/>
          </ac:spMkLst>
        </pc:spChg>
      </pc:sldChg>
    </pc:docChg>
  </pc:docChgLst>
  <pc:docChgLst>
    <pc:chgData name="Ramon Rodriguez" userId="xKGbkVW3NXPxNEZxZZJRolQOcjxdTbTcAK4WW4LpEcM=" providerId="None" clId="Web-{3B0ED63A-0B94-4693-844D-5C3EE9593813}"/>
    <pc:docChg chg="modSld">
      <pc:chgData name="Ramon Rodriguez" userId="xKGbkVW3NXPxNEZxZZJRolQOcjxdTbTcAK4WW4LpEcM=" providerId="None" clId="Web-{3B0ED63A-0B94-4693-844D-5C3EE9593813}" dt="2020-10-22T15:57:15.433" v="1" actId="1076"/>
      <pc:docMkLst>
        <pc:docMk/>
      </pc:docMkLst>
      <pc:sldChg chg="modSp">
        <pc:chgData name="Ramon Rodriguez" userId="xKGbkVW3NXPxNEZxZZJRolQOcjxdTbTcAK4WW4LpEcM=" providerId="None" clId="Web-{3B0ED63A-0B94-4693-844D-5C3EE9593813}" dt="2020-10-22T15:57:15.433" v="1" actId="1076"/>
        <pc:sldMkLst>
          <pc:docMk/>
          <pc:sldMk cId="1677719398" sldId="514"/>
        </pc:sldMkLst>
        <pc:spChg chg="mod">
          <ac:chgData name="Ramon Rodriguez" userId="xKGbkVW3NXPxNEZxZZJRolQOcjxdTbTcAK4WW4LpEcM=" providerId="None" clId="Web-{3B0ED63A-0B94-4693-844D-5C3EE9593813}" dt="2020-10-22T15:57:15.433" v="1" actId="1076"/>
          <ac:spMkLst>
            <pc:docMk/>
            <pc:sldMk cId="1677719398" sldId="514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49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1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01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1054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774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201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8110832" cy="3564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352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3913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Title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2647" cy="5144187"/>
            <a:chOff x="0" y="0"/>
            <a:chExt cx="9142647" cy="5144187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 flipH="1" flipV="1">
              <a:off x="5423765" y="2211757"/>
              <a:ext cx="3718882" cy="29324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C3A035-B0EE-3A43-AADA-02BA46FB0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111132" y="4644572"/>
              <a:ext cx="945783" cy="4016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3719590" cy="293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0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32023" y="214235"/>
            <a:ext cx="6160181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sz="3600" dirty="0">
                <a:latin typeface="Vitesse"/>
              </a:rPr>
              <a:t>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31995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Professor </a:t>
            </a:r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27334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  <p:sp>
        <p:nvSpPr>
          <p:cNvPr id="12" name="Text Placeholder 2"/>
          <p:cNvSpPr>
            <a:spLocks noGrp="1"/>
          </p:cNvSpPr>
          <p:nvPr/>
        </p:nvSpPr>
        <p:spPr>
          <a:xfrm>
            <a:off x="130309" y="704088"/>
            <a:ext cx="41891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Modeling Heteroskedasticity: Case Study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Exchange Rates Prediction:  ARMA+GARCH Modeling</a:t>
            </a:r>
          </a:p>
        </p:txBody>
      </p:sp>
    </p:spTree>
    <p:extLst>
      <p:ext uri="{BB962C8B-B14F-4D97-AF65-F5344CB8AC3E}">
        <p14:creationId xmlns:p14="http://schemas.microsoft.com/office/powerpoint/2010/main" val="166070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86" y="210225"/>
            <a:ext cx="8871714" cy="62150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Vitesse"/>
              </a:rPr>
              <a:t>Order Selection: Full vs Reduced Time Series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071" y="2330573"/>
            <a:ext cx="3240289" cy="646331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USD/CYN currency: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Full Data (1993-2020)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737" y="3409891"/>
            <a:ext cx="3240289" cy="646331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USD/CYN currency: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Reduced Data (2000+2020)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3758" y="3271392"/>
            <a:ext cx="2908107" cy="923330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ARMA(8,10)+GARCH(1,3)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ARMA(0,1)+GARCH(1,3)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ARMA(0,1)+GARCH(3,3)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3759" y="2154465"/>
            <a:ext cx="2908106" cy="923330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ARMA(1,1)+GARCH(3,2)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ARMA(1,0)+GARCH(3,2)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ARMA(1,0)+GARCH(3,2)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3693893" y="2469950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 rot="10800000">
            <a:off x="3693893" y="3581318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8409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797" y="214498"/>
            <a:ext cx="8562392" cy="621505"/>
          </a:xfrm>
        </p:spPr>
        <p:txBody>
          <a:bodyPr/>
          <a:lstStyle/>
          <a:p>
            <a:r>
              <a:rPr lang="en-US" sz="3600" dirty="0">
                <a:latin typeface="Vitesse"/>
              </a:rPr>
              <a:t>ARMA+GARCH: Model Evaluation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537" y="3971382"/>
            <a:ext cx="6349379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Both models perform similarly: choose least complex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207" y="1054896"/>
            <a:ext cx="1236138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USD/EUR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3798" y="1051300"/>
            <a:ext cx="1197560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USD/BRL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9537" y="1047750"/>
            <a:ext cx="1215849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USD/CNY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76B871-E5BE-45F8-A92A-A28BE2F59A06}"/>
              </a:ext>
            </a:extLst>
          </p:cNvPr>
          <p:cNvSpPr/>
          <p:nvPr/>
        </p:nvSpPr>
        <p:spPr>
          <a:xfrm>
            <a:off x="131352" y="1602434"/>
            <a:ext cx="2692965" cy="205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infocriteria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(final.model.1)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Akaike       -7.922252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Bayes        -7.903061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Shibata      -7.922268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Hannan-Quinn -7.915647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infocriteria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(final.model.2)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Akaike       -7.920894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Bayes        -7.913217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Shibata      -7.920896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Hannan-Quinn -7.918252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68EE2DE-A28B-4E52-B86F-85E1D7CD0CB1}"/>
              </a:ext>
            </a:extLst>
          </p:cNvPr>
          <p:cNvSpPr/>
          <p:nvPr/>
        </p:nvSpPr>
        <p:spPr>
          <a:xfrm>
            <a:off x="2778292" y="1602434"/>
            <a:ext cx="2692965" cy="205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infocriteria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(final.model.1)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Akaike       -6.050131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Bayes        -6.025183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Shibata      -6.050158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Hannan-Quinn -6.041545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infocriteria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(final.model.2)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Akaike       -6.016480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Bayes        -6.004005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Shibata      -6.016486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Hannan-Quinn -6.012186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D9A6CE-9DBC-4687-B2B7-DFE998519D3D}"/>
              </a:ext>
            </a:extLst>
          </p:cNvPr>
          <p:cNvSpPr/>
          <p:nvPr/>
        </p:nvSpPr>
        <p:spPr>
          <a:xfrm>
            <a:off x="5393176" y="1602541"/>
            <a:ext cx="2692965" cy="205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infocriteria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(final.model.1)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Akaike       -10.02104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Bayes        -10.00377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Shibata      -10.02106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Hannan-Quinn -10.01510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infocriteria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(final.model.2)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Akaike       -10.31563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Bayes        -10.30699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Shibata      -10.31563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Hannan-Quinn -10.31266</a:t>
            </a:r>
          </a:p>
        </p:txBody>
      </p:sp>
    </p:spTree>
    <p:extLst>
      <p:ext uri="{BB962C8B-B14F-4D97-AF65-F5344CB8AC3E}">
        <p14:creationId xmlns:p14="http://schemas.microsoft.com/office/powerpoint/2010/main" val="23380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23952" y="212863"/>
            <a:ext cx="4727575" cy="79533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Vitesse" charset="0"/>
                <a:ea typeface="Vitesse" charset="0"/>
                <a:cs typeface="Vitesse" charset="0"/>
              </a:rPr>
              <a:t>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607" r="13881" b="7744"/>
          <a:stretch/>
        </p:blipFill>
        <p:spPr>
          <a:xfrm>
            <a:off x="3236327" y="1025498"/>
            <a:ext cx="2573755" cy="2813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1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0" t="7499" r="15454" b="5507"/>
          <a:stretch/>
        </p:blipFill>
        <p:spPr>
          <a:xfrm>
            <a:off x="3422383" y="1033589"/>
            <a:ext cx="2392685" cy="302861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40136" y="215505"/>
            <a:ext cx="4727575" cy="731837"/>
          </a:xfrm>
        </p:spPr>
        <p:txBody>
          <a:bodyPr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Vitesse" charset="0"/>
                <a:ea typeface="Vitesse" charset="0"/>
                <a:cs typeface="Vitesse" charset="0"/>
              </a:rPr>
              <a:t>About This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5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45524" y="1000026"/>
            <a:ext cx="908452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rPr>
              <a:t>#Fit ARIMA on differenced series</a:t>
            </a:r>
          </a:p>
          <a:p>
            <a:pPr marL="285750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final.aic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Inf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; 	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=c(0,0,0)</a:t>
            </a:r>
          </a:p>
          <a:p>
            <a:pPr marL="285750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for (p in 1:10) for (d in 0:1) for (q in 1:10){ </a:t>
            </a:r>
          </a:p>
          <a:p>
            <a:pPr marL="573088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current.aic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=AIC(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arima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diff.rate,order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=c(p, d, q)))</a:t>
            </a:r>
          </a:p>
          <a:p>
            <a:pPr marL="573088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if(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current.aic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&lt;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final.aic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){ </a:t>
            </a:r>
          </a:p>
          <a:p>
            <a:pPr marL="914400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final.aic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current.aic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p,d,q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914400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final.arima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arima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diff.rate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, order=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)}	}</a:t>
            </a:r>
          </a:p>
          <a:p>
            <a:pPr marL="285750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acf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squared.resids,main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='ACF Squared Residuals of USD/EUR ARIMA Fit')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524" y="214498"/>
            <a:ext cx="8562392" cy="62150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Vitesse"/>
              </a:rPr>
              <a:t>ARIMA Model Fit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5079" y="1050585"/>
            <a:ext cx="2415667" cy="1200329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Selected Orders  EUR:  AR=8, MA=7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BRL: AR=9, MA=9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CYN: AR=1, MA=1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5498453" y="1490795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15032-0060-4E17-B216-3382CB32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71" y="3222602"/>
            <a:ext cx="6602200" cy="1706146"/>
          </a:xfrm>
          <a:prstGeom prst="rect">
            <a:avLst/>
          </a:prstGeom>
        </p:spPr>
      </p:pic>
      <p:sp>
        <p:nvSpPr>
          <p:cNvPr id="10" name="Right Arrow 4">
            <a:extLst>
              <a:ext uri="{FF2B5EF4-FFF2-40B4-BE49-F238E27FC236}">
                <a16:creationId xmlns:a16="http://schemas.microsoft.com/office/drawing/2014/main" id="{1D28CB0A-B4D8-48FF-A4DB-86A7936DFDA7}"/>
              </a:ext>
            </a:extLst>
          </p:cNvPr>
          <p:cNvSpPr/>
          <p:nvPr/>
        </p:nvSpPr>
        <p:spPr>
          <a:xfrm rot="10800000">
            <a:off x="5486413" y="3510982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75364-2DA9-4049-9CF9-B56AF24887E6}"/>
              </a:ext>
            </a:extLst>
          </p:cNvPr>
          <p:cNvSpPr txBox="1"/>
          <p:nvPr/>
        </p:nvSpPr>
        <p:spPr>
          <a:xfrm>
            <a:off x="6573527" y="3327147"/>
            <a:ext cx="2415667" cy="646331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Due to discontinuities in the time series</a:t>
            </a:r>
          </a:p>
        </p:txBody>
      </p:sp>
    </p:spTree>
    <p:extLst>
      <p:ext uri="{BB962C8B-B14F-4D97-AF65-F5344CB8AC3E}">
        <p14:creationId xmlns:p14="http://schemas.microsoft.com/office/powerpoint/2010/main" val="13654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BBE2A-5E18-4527-BA82-B5CA3AC9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63" y="1051133"/>
            <a:ext cx="2941938" cy="2281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797" y="214498"/>
            <a:ext cx="8562392" cy="62150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Vitesse"/>
              </a:rPr>
              <a:t>ARIMA Model Fit: Residual Analysis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4C6CA17-6326-4C66-A35D-39590654A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99" y="1052433"/>
            <a:ext cx="2758854" cy="2280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684986-3DC4-41EA-97E6-508E048E2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102" y="1052433"/>
            <a:ext cx="3041700" cy="2280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22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256" y="210225"/>
            <a:ext cx="8562392" cy="621505"/>
          </a:xfrm>
        </p:spPr>
        <p:txBody>
          <a:bodyPr/>
          <a:lstStyle/>
          <a:p>
            <a:r>
              <a:rPr lang="en-US" sz="3600" dirty="0">
                <a:latin typeface="Vitesse"/>
              </a:rPr>
              <a:t>ARIMA Fit: Residual Analysis (cont’d)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221" y="3551734"/>
            <a:ext cx="1219669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USD/EUR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3524" y="3553392"/>
            <a:ext cx="1176126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USD/BRL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1320" y="3556461"/>
            <a:ext cx="1215844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USD/CNY</a:t>
            </a:r>
          </a:p>
        </p:txBody>
      </p:sp>
      <p:sp>
        <p:nvSpPr>
          <p:cNvPr id="14" name="Oval 13"/>
          <p:cNvSpPr/>
          <p:nvPr/>
        </p:nvSpPr>
        <p:spPr>
          <a:xfrm>
            <a:off x="3264363" y="3044328"/>
            <a:ext cx="858984" cy="248725"/>
          </a:xfrm>
          <a:prstGeom prst="ellipse">
            <a:avLst/>
          </a:prstGeom>
          <a:noFill/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41575" y="3040673"/>
            <a:ext cx="640339" cy="223822"/>
          </a:xfrm>
          <a:prstGeom prst="ellipse">
            <a:avLst/>
          </a:prstGeom>
          <a:noFill/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866" y="3050360"/>
            <a:ext cx="834381" cy="205588"/>
          </a:xfrm>
          <a:prstGeom prst="ellipse">
            <a:avLst/>
          </a:prstGeom>
          <a:noFill/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7AE23-47DA-489B-9375-F8835FC16552}"/>
              </a:ext>
            </a:extLst>
          </p:cNvPr>
          <p:cNvSpPr/>
          <p:nvPr/>
        </p:nvSpPr>
        <p:spPr>
          <a:xfrm>
            <a:off x="135656" y="1067764"/>
            <a:ext cx="2692965" cy="2225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#test for serial correlation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Box-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Ljung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X-squared = 8.5465, df = 1,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p-value = 0.003462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#test for arch effect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Box-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Ljung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(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resids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)^2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X-squared = 1704.7, df = 1, 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p-value &lt; 2.2e-16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8CA07-048A-499D-B86F-9380C97D7772}"/>
              </a:ext>
            </a:extLst>
          </p:cNvPr>
          <p:cNvSpPr/>
          <p:nvPr/>
        </p:nvSpPr>
        <p:spPr>
          <a:xfrm>
            <a:off x="2760253" y="1069214"/>
            <a:ext cx="2530926" cy="2224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#test for serial correlation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Box-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Ljung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resids</a:t>
            </a:r>
            <a:endParaRPr lang="en-US" sz="1000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X-squared = 40.747, df = 1, p-value = 1.732e-10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#test for arch effect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Box-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Ljung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(</a:t>
            </a:r>
            <a:r>
              <a:rPr lang="en-US" sz="10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resids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)^2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X-squared = 5621.2, df = 1, p-value &lt; 2.2e-16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41162-2E2D-4B7A-A873-410FF611F53C}"/>
              </a:ext>
            </a:extLst>
          </p:cNvPr>
          <p:cNvSpPr/>
          <p:nvPr/>
        </p:nvSpPr>
        <p:spPr>
          <a:xfrm>
            <a:off x="5393779" y="1071720"/>
            <a:ext cx="2530926" cy="2224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#test for serial correlation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Box-</a:t>
            </a:r>
            <a:r>
              <a:rPr lang="en-US" sz="1000" dirty="0" err="1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Ljung</a:t>
            </a: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</a:t>
            </a:r>
            <a:r>
              <a:rPr lang="en-US" sz="1000" dirty="0" err="1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resids</a:t>
            </a:r>
            <a:endParaRPr lang="en-US" sz="1000" dirty="0"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X-squared = 0.15214, df = 1, p-value = 0.6965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#test for arch effect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Box-</a:t>
            </a:r>
            <a:r>
              <a:rPr lang="en-US" sz="1000" dirty="0" err="1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Ljung</a:t>
            </a: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(</a:t>
            </a:r>
            <a:r>
              <a:rPr lang="en-US" sz="1000" dirty="0" err="1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resids</a:t>
            </a: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)^2</a:t>
            </a: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X-squared = 0.00046319, df = 1, p-value = 0.9828</a:t>
            </a:r>
          </a:p>
        </p:txBody>
      </p:sp>
      <p:sp>
        <p:nvSpPr>
          <p:cNvPr id="11" name="Oval 10"/>
          <p:cNvSpPr/>
          <p:nvPr/>
        </p:nvSpPr>
        <p:spPr>
          <a:xfrm>
            <a:off x="3392694" y="1885087"/>
            <a:ext cx="874098" cy="255635"/>
          </a:xfrm>
          <a:prstGeom prst="ellipse">
            <a:avLst/>
          </a:prstGeom>
          <a:noFill/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22044" y="1887502"/>
            <a:ext cx="599223" cy="253220"/>
          </a:xfrm>
          <a:prstGeom prst="ellipse">
            <a:avLst/>
          </a:prstGeom>
          <a:noFill/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9148" y="1901375"/>
            <a:ext cx="782485" cy="235074"/>
          </a:xfrm>
          <a:prstGeom prst="ellipse">
            <a:avLst/>
          </a:prstGeom>
          <a:noFill/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49797" y="1001613"/>
            <a:ext cx="652874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rPr>
              <a:t>#GARCH Order Selection</a:t>
            </a:r>
          </a:p>
          <a:p>
            <a:pPr marL="115888">
              <a:defRPr/>
            </a:pPr>
            <a:r>
              <a:rPr lang="en-US" sz="1600" dirty="0">
                <a:solidFill>
                  <a:srgbClr val="8E4221"/>
                </a:solidFill>
                <a:latin typeface="Helvetica" charset="0"/>
                <a:ea typeface="Helvetica" charset="0"/>
                <a:cs typeface="Helvetica" charset="0"/>
              </a:rPr>
              <a:t>   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library(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rugarch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rPr>
              <a:t>#Select model with smallest BIC </a:t>
            </a:r>
          </a:p>
          <a:p>
            <a:pPr marL="115888">
              <a:defRPr/>
            </a:pPr>
            <a:r>
              <a:rPr lang="en-US" sz="1600" dirty="0">
                <a:solidFill>
                  <a:srgbClr val="8E4221"/>
                </a:solidFill>
                <a:latin typeface="Helvetica" charset="0"/>
                <a:ea typeface="Helvetica" charset="0"/>
                <a:cs typeface="Helvetica" charset="0"/>
              </a:rPr>
              <a:t>  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Inf</a:t>
            </a:r>
            <a:endParaRPr lang="en-US" sz="1600" dirty="0">
              <a:solidFill>
                <a:srgbClr val="1F497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15888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 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c(0,0)</a:t>
            </a:r>
          </a:p>
          <a:p>
            <a:pPr marL="115888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  for (m in 0:3) for (n in 0:3){</a:t>
            </a:r>
          </a:p>
          <a:p>
            <a:pPr marL="573088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spec =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ugarchspec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variance.model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=list(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garchOrder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m,n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)),</a:t>
            </a:r>
          </a:p>
          <a:p>
            <a:pPr marL="573088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mean.model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=list(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armaOrder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=c(8, 7),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include.mean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=T),</a:t>
            </a:r>
          </a:p>
          <a:p>
            <a:pPr marL="573088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distribution.model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="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std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")    </a:t>
            </a:r>
          </a:p>
          <a:p>
            <a:pPr marL="573088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fit =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ugarchfit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(spec,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data.train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, solver = 'hybrid')</a:t>
            </a:r>
          </a:p>
          <a:p>
            <a:pPr marL="573088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infocriteria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(fit)[2] </a:t>
            </a:r>
          </a:p>
          <a:p>
            <a:pPr marL="573088"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if (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&lt;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){ </a:t>
            </a:r>
          </a:p>
          <a:p>
            <a:pPr marL="573088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endParaRPr lang="en-US" sz="1600" dirty="0">
              <a:solidFill>
                <a:srgbClr val="1F497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3088">
              <a:defRPr/>
            </a:pPr>
            <a:r>
              <a:rPr lang="en-US" sz="1600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</a:t>
            </a: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c(m, n)</a:t>
            </a:r>
          </a:p>
          <a:p>
            <a:pPr>
              <a:defRPr/>
            </a:pPr>
            <a:r>
              <a:rPr lang="en-US" sz="1600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 }}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86" y="210225"/>
            <a:ext cx="8562392" cy="62150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Vitesse"/>
              </a:rPr>
              <a:t>GARCH Order Selection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4406200" y="3941762"/>
            <a:ext cx="730113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5491420" y="3619430"/>
            <a:ext cx="3299349" cy="923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Selected Orders for modeling the </a:t>
            </a:r>
            <a:r>
              <a:rPr lang="en-US" u="sng" dirty="0">
                <a:latin typeface="Helvetica" charset="0"/>
                <a:ea typeface="Helvetica" charset="0"/>
                <a:cs typeface="Helvetica" charset="0"/>
              </a:rPr>
              <a:t>conditional variance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:  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m=1, n=1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3521" y="1053584"/>
            <a:ext cx="1831312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USD/EUR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2283" y="3247402"/>
            <a:ext cx="954291" cy="249482"/>
          </a:xfrm>
          <a:prstGeom prst="rect">
            <a:avLst/>
          </a:prstGeom>
          <a:noFill/>
          <a:ln w="28575">
            <a:solidFill>
              <a:srgbClr val="EEB21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45524" y="976914"/>
            <a:ext cx="808138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rPr>
              <a:t>#Refine the ARMA order</a:t>
            </a:r>
          </a:p>
          <a:p>
            <a:pPr marL="171450">
              <a:defRPr/>
            </a:pPr>
            <a:r>
              <a:rPr lang="en-US" dirty="0">
                <a:solidFill>
                  <a:srgbClr val="8E4221"/>
                </a:solidFill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Inf</a:t>
            </a:r>
            <a:endParaRPr lang="en-US" dirty="0">
              <a:solidFill>
                <a:srgbClr val="1F497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71450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final.order.arma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c(0,0)</a:t>
            </a:r>
          </a:p>
          <a:p>
            <a:pPr marL="171450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 for (p in 0:6) for (q in 0:6){</a:t>
            </a:r>
          </a:p>
          <a:p>
            <a:pPr marL="57308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spec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ugarchspec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variance.model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=list(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garchOrder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=c(1,1)),</a:t>
            </a:r>
          </a:p>
          <a:p>
            <a:pPr marL="573088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mean.model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=list(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armaOrder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=c(p, q),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include.mean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=T),</a:t>
            </a:r>
          </a:p>
          <a:p>
            <a:pPr marL="573088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distribution.model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="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std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")    </a:t>
            </a:r>
          </a:p>
          <a:p>
            <a:pPr marL="57308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fit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ugarchfit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(spec,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data.train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, solver = 'hybrid')</a:t>
            </a:r>
          </a:p>
          <a:p>
            <a:pPr marL="573088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infocriteria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(fit)[2] </a:t>
            </a:r>
          </a:p>
          <a:p>
            <a:pPr marL="57308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if 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&lt;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){ </a:t>
            </a:r>
          </a:p>
          <a:p>
            <a:pPr marL="914400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endParaRPr lang="en-US" dirty="0">
              <a:solidFill>
                <a:srgbClr val="1F497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914400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final.order.arma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c(p, q)</a:t>
            </a:r>
          </a:p>
          <a:p>
            <a:pPr marL="57308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pPr marL="28733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797" y="210225"/>
            <a:ext cx="8562392" cy="62150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Vitesse"/>
              </a:rPr>
              <a:t>ARMA Order Selection (refined)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3181" y="3622277"/>
            <a:ext cx="3191181" cy="923330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Selected Orders for modeling the </a:t>
            </a:r>
            <a:r>
              <a:rPr lang="en-US" u="sng" dirty="0">
                <a:latin typeface="Helvetica" charset="0"/>
                <a:ea typeface="Helvetica" charset="0"/>
                <a:cs typeface="Helvetica" charset="0"/>
              </a:rPr>
              <a:t>conditional mean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:  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AR=2, MA=1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3521" y="1053584"/>
            <a:ext cx="1831312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USD/EUR case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412056" y="3914698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118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44398" y="974480"/>
            <a:ext cx="880244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rPr>
              <a:t>#Refine the GARCH order</a:t>
            </a:r>
          </a:p>
          <a:p>
            <a:pPr marL="287338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Inf</a:t>
            </a:r>
          </a:p>
          <a:p>
            <a:pPr marL="287338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final.order.garch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c(0,0)</a:t>
            </a:r>
          </a:p>
          <a:p>
            <a:pPr marL="28733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for (m in 0:3) for (n in 0:3){</a:t>
            </a:r>
          </a:p>
          <a:p>
            <a:pPr marL="574675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spec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ugarchspec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variance.model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=list(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garchOrder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m,n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)),</a:t>
            </a:r>
          </a:p>
          <a:p>
            <a:pPr marL="574675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mean.model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=list(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armaOrder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=c(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final.order.arma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[1],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final.order.arma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[2]), </a:t>
            </a:r>
          </a:p>
          <a:p>
            <a:pPr marL="574675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include.mean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=T),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distribution.model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="std")    </a:t>
            </a:r>
          </a:p>
          <a:p>
            <a:pPr marL="574675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fit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ugarchfit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(spec,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data.train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, solver = 'hybrid')</a:t>
            </a:r>
          </a:p>
          <a:p>
            <a:pPr marL="574675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infocriteria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(fit)[2] </a:t>
            </a:r>
          </a:p>
          <a:p>
            <a:pPr marL="574675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if (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&lt;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){ </a:t>
            </a:r>
          </a:p>
          <a:p>
            <a:pPr marL="914400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final.bic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current.bic</a:t>
            </a:r>
            <a:endParaRPr lang="en-US" dirty="0">
              <a:solidFill>
                <a:srgbClr val="1F497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914400">
              <a:defRPr/>
            </a:pPr>
            <a:r>
              <a:rPr lang="en-US" dirty="0" err="1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final.order.garch</a:t>
            </a: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 = c(m, n)</a:t>
            </a:r>
          </a:p>
          <a:p>
            <a:pPr marL="574675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pPr marL="287338">
              <a:defRPr/>
            </a:pPr>
            <a:r>
              <a:rPr lang="en-US" dirty="0">
                <a:solidFill>
                  <a:srgbClr val="1F497D"/>
                </a:solidFill>
                <a:latin typeface="Helvetica" charset="0"/>
                <a:ea typeface="Helvetica" charset="0"/>
                <a:cs typeface="Helvetica" charset="0"/>
              </a:rPr>
              <a:t>} </a:t>
            </a:r>
            <a:endParaRPr lang="en-US" i="1" dirty="0">
              <a:solidFill>
                <a:srgbClr val="1F497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049" y="217170"/>
            <a:ext cx="8562392" cy="621505"/>
          </a:xfrm>
        </p:spPr>
        <p:txBody>
          <a:bodyPr/>
          <a:lstStyle/>
          <a:p>
            <a:r>
              <a:rPr lang="en-US" sz="3600" dirty="0"/>
              <a:t>GARCH Order Selection (refined)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4427074" y="3915884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5491225" y="1052869"/>
            <a:ext cx="1843026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USD/EUR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6039" y="3569764"/>
            <a:ext cx="3299349" cy="923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Selected Orders for modeling the </a:t>
            </a:r>
            <a:r>
              <a:rPr lang="en-US" u="sng" dirty="0">
                <a:latin typeface="Helvetica" charset="0"/>
                <a:ea typeface="Helvetica" charset="0"/>
                <a:cs typeface="Helvetica" charset="0"/>
              </a:rPr>
              <a:t>conditional variance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:  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m=1, n=1</a:t>
            </a:r>
          </a:p>
        </p:txBody>
      </p:sp>
    </p:spTree>
    <p:extLst>
      <p:ext uri="{BB962C8B-B14F-4D97-AF65-F5344CB8AC3E}">
        <p14:creationId xmlns:p14="http://schemas.microsoft.com/office/powerpoint/2010/main" val="33741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86" y="210225"/>
            <a:ext cx="8562392" cy="62150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Vitesse"/>
              </a:rPr>
              <a:t>Order Selection: Comparison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3699165" y="1382621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5490866" y="1049272"/>
            <a:ext cx="2805640" cy="923330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ARMA(8,7)+GARCH(1,1)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ARMA(2,1)+GARCH(1,1)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ARMA(2,1)+GARCH(1,1)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253" y="1337288"/>
            <a:ext cx="2189852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USD/EUR currency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250" y="2447321"/>
            <a:ext cx="2189852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USD/BRL currency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51" y="3535985"/>
            <a:ext cx="2189852" cy="369332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USD/CYN currency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3693893" y="2469950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 rot="10800000">
            <a:off x="3693893" y="3581318"/>
            <a:ext cx="868287" cy="278666"/>
          </a:xfrm>
          <a:prstGeom prst="rightArrow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/>
          <p:cNvSpPr txBox="1"/>
          <p:nvPr/>
        </p:nvSpPr>
        <p:spPr>
          <a:xfrm>
            <a:off x="5480324" y="2164711"/>
            <a:ext cx="2805640" cy="923330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ARMA(9,9)+GARCH(2,3)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ARMA(2,3)+GARCH(2,3)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ARMA(2,3)+GARCH(2,3)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866" y="3280150"/>
            <a:ext cx="2805640" cy="923330"/>
          </a:xfrm>
          <a:prstGeom prst="rect">
            <a:avLst/>
          </a:prstGeom>
          <a:noFill/>
          <a:ln w="19050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ARMA(1,1)+GARCH(3,2)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ARMA(1,0)+GARCH(3,2)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ARMA(1,0)+GARCH(3,2)</a:t>
            </a:r>
          </a:p>
        </p:txBody>
      </p:sp>
    </p:spTree>
    <p:extLst>
      <p:ext uri="{BB962C8B-B14F-4D97-AF65-F5344CB8AC3E}">
        <p14:creationId xmlns:p14="http://schemas.microsoft.com/office/powerpoint/2010/main" val="1062411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_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B8D62D-BE99-40AF-BF97-BFAE812B12CE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b057fda7-913b-4ab6-8820-932873bcd66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24061</TotalTime>
  <Words>1193</Words>
  <Application>Microsoft Office PowerPoint</Application>
  <PresentationFormat>On-screen Show (16:9)</PresentationFormat>
  <Paragraphs>192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Lucida Console</vt:lpstr>
      <vt:lpstr>Vitesse</vt:lpstr>
      <vt:lpstr>Vitesse Bold</vt:lpstr>
      <vt:lpstr>Vitesse Medium</vt:lpstr>
      <vt:lpstr>2_Full Page Layout</vt:lpstr>
      <vt:lpstr>PowerPoint Presentation</vt:lpstr>
      <vt:lpstr>PowerPoint Presentation</vt:lpstr>
      <vt:lpstr>ARIMA Model Fit</vt:lpstr>
      <vt:lpstr>ARIMA Model Fit: Residual Analysis</vt:lpstr>
      <vt:lpstr>ARIMA Fit: Residual Analysis (cont’d)</vt:lpstr>
      <vt:lpstr>GARCH Order Selection</vt:lpstr>
      <vt:lpstr>ARMA Order Selection (refined)</vt:lpstr>
      <vt:lpstr>GARCH Order Selection (refined)</vt:lpstr>
      <vt:lpstr>Order Selection: Comparison</vt:lpstr>
      <vt:lpstr>Order Selection: Full vs Reduced Time Series</vt:lpstr>
      <vt:lpstr>ARMA+GARCH: Model Evaluation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Rodriguez, Ramon S</cp:lastModifiedBy>
  <cp:revision>1131</cp:revision>
  <dcterms:modified xsi:type="dcterms:W3CDTF">2021-01-29T20:44:37Z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