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5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  <a:srgbClr val="F59393"/>
    <a:srgbClr val="89C4FF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1D239-01CF-495B-A5EE-864BDD325390}" v="79" dt="2025-06-03T05:35:03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17" autoAdjust="0"/>
  </p:normalViewPr>
  <p:slideViewPr>
    <p:cSldViewPr snapToGrid="0">
      <p:cViewPr varScale="1">
        <p:scale>
          <a:sx n="80" d="100"/>
          <a:sy n="80" d="100"/>
        </p:scale>
        <p:origin x="1794" y="30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ing%20Projects\ReportClassifier\MainMushroomDatabase_scored_pruned_accuracy_OPENAI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ing%20Projects\ReportClassifier\MainMushroomDatabase_scored_pruned_accuracy_OPENAI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D11D-7868-45A6-AE29-97CA336D75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7463C-6A14-47C1-946E-0D2953F3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463C-6A14-47C1-946E-0D2953F38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463C-6A14-47C1-946E-0D2953F38C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2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83D95-0DE4-7116-EA05-03C611AB3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3135B-FC7F-1F6A-41DF-3FDD12680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A06E9-1F0C-3CB6-084F-CCC966216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A798F-FA09-20DE-BB9F-EA9D74676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463C-6A14-47C1-946E-0D2953F38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5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55E03-B5A9-3601-3ECA-1AE3C66D5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BA97E4-8D0B-89FB-3EC5-C80C4A188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E79EE-A2B6-6A38-C6E6-9C33D8B27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Large model performed much faster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model was more accurate, hallucinated less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model was able to detect more nuances between variables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According to the larger model, safety was the predictor most correlated with a positive outcome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8071-97C5-6BCD-6193-B90DE9162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463C-6A14-47C1-946E-0D2953F38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3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2CD94-6139-AEAF-30FF-6FE582D2B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D87791-E528-A0B0-C8C1-F3BE424FDF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A5471-8716-9C7F-9445-91F4E0A25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4858-0E79-A66B-D32E-851470BA1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463C-6A14-47C1-946E-0D2953F38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AAD61-B9D2-A314-894A-7353C818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BB5CB-79E6-FB77-8F40-0E5A5FCB4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FF11C-07D1-4FF2-38A9-4D7F93736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063BC-75F7-423F-CA5E-3E3FB89A4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7463C-6A14-47C1-946E-0D2953F38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4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0021-C71E-F7F1-1ED6-2831CFC1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544A-D8B1-A7A6-D458-9AFB9C5EC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13E3-FAF5-6533-4731-2F135E02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E663-36BC-DD51-1A63-75CCFB70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BB2E-2A37-9037-9EC6-39E5A4D9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C412-037E-3022-BD64-685F07A9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5F077-12D0-5EA4-8BFA-205E3C13B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10FA-2C8B-B385-0F39-341BD79E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ECEC-C3B0-FDAA-139C-C6256298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6DD7-2E8D-2073-E8CB-0E376E45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25D48-822F-D9EA-8379-D4BF15EC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B57E9-71D5-CE20-999C-5DE47227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53EE-5F48-BC5A-318D-8F07C910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6B13-D167-DAD5-BF7F-2D2BDC5E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3787-8578-8606-69F4-D3B5F7C4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3ECA-74D4-2AF5-F5D8-5B2DC609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BA9A-08CE-321E-ACCF-13E36001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D5B7-E157-223A-9FFC-0ABA78C0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CC94-9D52-5DEE-18F6-7D8E5E52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E3A7-FD75-71AC-C464-3F556C25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92AA-1C06-E04A-FDC9-35EBAAE4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C0B02-ABCD-490C-F727-05DE1EA9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0807-3DD8-92A5-F232-FFE2009B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737C-E9B1-5005-AC4A-4BE559E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59AB-115F-6926-7304-941F5FF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B36E-BE07-7E18-4DCC-141726A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9572-5AC3-FAAB-AE9A-294ABA373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FA3CD-885B-F87E-0B46-243ACC96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E99B-279E-6169-00F1-76193D1C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2732-357A-8C9E-F695-B7927AC2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945C8-A213-367C-C494-BD411983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CBC7-926D-7023-62FF-97E6E98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F515-9E31-625A-EBA6-7F8449F8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F988-8601-56A9-9369-D8B60D6B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61F87-7BEF-0B52-51B5-B9AEB78A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A3F1B-85AD-A46E-86B7-236ED262F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89B30-C472-72A0-C672-2088A2A6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A80F3-6AC6-1541-A4B3-B3460B37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CB711-DEFD-A2A1-F0F7-0A2CE323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531E-9CED-3DA8-B004-3EE26F8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61792-9F0D-82C3-67AA-55319D80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F7CA9-7039-6D88-86B7-6ED75E62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3788B-0F55-8A10-7C90-B5E6E1A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B0F34-335E-C109-0964-0DDDEF91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D5FCB-1CF5-1111-E968-3F98F6DC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DC2E4-7E72-2EDF-88BD-5C996FDD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BA1-6B87-DDE2-40C4-CF987C0A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EB8B-B5FE-EFAA-F2F1-DF590679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9801E-E4CD-C263-C826-0EC47D09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C68D-8E4E-2D89-1165-994DCC1F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7A2C4-1375-469C-44AE-4526E612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06B3A-7ADB-9B28-E5D5-2EF567A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0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222C-C51B-DB60-ED91-1EBE003A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8AB68-2982-2060-4207-49EE76E49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76430-65D4-2538-8C2E-9C2DF375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137D-F382-2CEF-8DB6-9B35C967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D649-D172-F195-DCF6-D1FD9E50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19560-71DA-8D6A-517C-D5EF3540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A90FF-9732-214D-3AA3-13B18A4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9D55-357E-CE89-9341-3DDDF936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6FA6-40E6-D701-8C1E-000E89B9E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0B5C4-81B5-4F43-903A-0F09A7F84F7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CD63-A950-99C6-690A-C502B8609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ED4A-A0EB-8058-BC22-29F246B9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49070-7EB9-483A-B7BE-A48C52F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D407-8796-2A86-FCBF-CC6C4EE57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465096"/>
            <a:ext cx="9144000" cy="1104827"/>
          </a:xfrm>
        </p:spPr>
        <p:txBody>
          <a:bodyPr>
            <a:normAutofit/>
          </a:bodyPr>
          <a:lstStyle/>
          <a:p>
            <a:r>
              <a:rPr lang="en-US" sz="4900" b="1" i="1" dirty="0"/>
              <a:t>CSVision</a:t>
            </a:r>
            <a:br>
              <a:rPr lang="en-US" sz="3100" b="1" i="1" dirty="0"/>
            </a:br>
            <a:r>
              <a:rPr lang="en-US" sz="2400" i="1" dirty="0"/>
              <a:t>A tool for data science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80E7-67D0-A0F2-A3C5-65852D730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4" b="94231" l="9814" r="89848">
                        <a14:foregroundMark x1="20305" y1="26923" x2="20305" y2="26923"/>
                        <a14:foregroundMark x1="14552" y1="29915" x2="14552" y2="29915"/>
                        <a14:foregroundMark x1="13875" y1="75000" x2="13875" y2="75000"/>
                        <a14:foregroundMark x1="28765" y1="89103" x2="28765" y2="89103"/>
                        <a14:foregroundMark x1="29949" y1="94231" x2="29949" y2="94231"/>
                        <a14:foregroundMark x1="37902" y1="73932" x2="37902" y2="73932"/>
                        <a14:foregroundMark x1="33503" y1="65171" x2="33503" y2="65171"/>
                        <a14:foregroundMark x1="30457" y1="56838" x2="30457" y2="56838"/>
                        <a14:foregroundMark x1="30626" y1="48504" x2="30626" y2="48504"/>
                        <a14:foregroundMark x1="31810" y1="41026" x2="31810" y2="41026"/>
                        <a14:foregroundMark x1="31303" y1="32265" x2="31303" y2="32265"/>
                        <a14:foregroundMark x1="38240" y1="25214" x2="38240" y2="25214"/>
                        <a14:foregroundMark x1="38240" y1="17949" x2="38240" y2="17949"/>
                        <a14:foregroundMark x1="61591" y1="11325" x2="61591" y2="11325"/>
                        <a14:foregroundMark x1="52961" y1="6624" x2="52961" y2="6624"/>
                        <a14:foregroundMark x1="61929" y1="25214" x2="61929" y2="25214"/>
                        <a14:foregroundMark x1="60406" y1="31624" x2="60406" y2="31624"/>
                        <a14:foregroundMark x1="60406" y1="36111" x2="60406" y2="49359"/>
                        <a14:foregroundMark x1="67851" y1="43590" x2="55838" y2="43590"/>
                        <a14:foregroundMark x1="55838" y1="43590" x2="59729" y2="41026"/>
                        <a14:foregroundMark x1="53638" y1="77564" x2="53638" y2="77564"/>
                        <a14:foregroundMark x1="54315" y1="77991" x2="37733" y2="79487"/>
                        <a14:foregroundMark x1="35871" y1="79487" x2="21658" y2="66453"/>
                        <a14:foregroundMark x1="21658" y1="66453" x2="26734" y2="39530"/>
                        <a14:foregroundMark x1="26734" y1="39530" x2="35702" y2="20726"/>
                        <a14:foregroundMark x1="35702" y1="20726" x2="58545" y2="79915"/>
                        <a14:foregroundMark x1="63959" y1="40598" x2="59222" y2="52991"/>
                        <a14:foregroundMark x1="59222" y1="52991" x2="54822" y2="39744"/>
                        <a14:foregroundMark x1="54822" y1="39744" x2="54146" y2="55342"/>
                        <a14:foregroundMark x1="54146" y1="55342" x2="51607" y2="57265"/>
                        <a14:foregroundMark x1="61252" y1="14103" x2="26058" y2="15385"/>
                        <a14:foregroundMark x1="67513" y1="22863" x2="68866" y2="36325"/>
                        <a14:foregroundMark x1="71574" y1="28419" x2="71574" y2="28419"/>
                        <a14:foregroundMark x1="72081" y1="28419" x2="72420" y2="29701"/>
                        <a14:foregroundMark x1="72589" y1="29701" x2="72589" y2="29701"/>
                        <a14:foregroundMark x1="72589" y1="30342" x2="72589" y2="30769"/>
                        <a14:foregroundMark x1="72758" y1="28846" x2="72758" y2="32051"/>
                        <a14:foregroundMark x1="66328" y1="73932" x2="67343" y2="72436"/>
                        <a14:foregroundMark x1="67682" y1="72436" x2="67682" y2="7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65" y="1365747"/>
            <a:ext cx="2727068" cy="2159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4CA1A-4F37-57F5-464B-DCF2E3AF8420}"/>
              </a:ext>
            </a:extLst>
          </p:cNvPr>
          <p:cNvSpPr txBox="1"/>
          <p:nvPr/>
        </p:nvSpPr>
        <p:spPr>
          <a:xfrm>
            <a:off x="4106277" y="4962762"/>
            <a:ext cx="39794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/>
              <a:t>Yang Ong</a:t>
            </a:r>
            <a:br>
              <a:rPr lang="en-US" sz="2000" i="1" dirty="0"/>
            </a:br>
            <a:r>
              <a:rPr lang="en-US" sz="2000" i="1" dirty="0"/>
              <a:t>STATS418, Spring 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53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CE1F-FFFF-C06D-7001-7410326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177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D445E7-635E-230A-3150-9AEE6405DCA1}"/>
              </a:ext>
            </a:extLst>
          </p:cNvPr>
          <p:cNvSpPr/>
          <p:nvPr/>
        </p:nvSpPr>
        <p:spPr>
          <a:xfrm>
            <a:off x="589935" y="1058780"/>
            <a:ext cx="10763865" cy="5434096"/>
          </a:xfrm>
          <a:custGeom>
            <a:avLst/>
            <a:gdLst>
              <a:gd name="connsiteX0" fmla="*/ 0 w 10763865"/>
              <a:gd name="connsiteY0" fmla="*/ 362672 h 5434096"/>
              <a:gd name="connsiteX1" fmla="*/ 362672 w 10763865"/>
              <a:gd name="connsiteY1" fmla="*/ 0 h 5434096"/>
              <a:gd name="connsiteX2" fmla="*/ 831136 w 10763865"/>
              <a:gd name="connsiteY2" fmla="*/ 0 h 5434096"/>
              <a:gd name="connsiteX3" fmla="*/ 1600756 w 10763865"/>
              <a:gd name="connsiteY3" fmla="*/ 0 h 5434096"/>
              <a:gd name="connsiteX4" fmla="*/ 2370376 w 10763865"/>
              <a:gd name="connsiteY4" fmla="*/ 0 h 5434096"/>
              <a:gd name="connsiteX5" fmla="*/ 2738455 w 10763865"/>
              <a:gd name="connsiteY5" fmla="*/ 0 h 5434096"/>
              <a:gd name="connsiteX6" fmla="*/ 3608460 w 10763865"/>
              <a:gd name="connsiteY6" fmla="*/ 0 h 5434096"/>
              <a:gd name="connsiteX7" fmla="*/ 3976540 w 10763865"/>
              <a:gd name="connsiteY7" fmla="*/ 0 h 5434096"/>
              <a:gd name="connsiteX8" fmla="*/ 4645774 w 10763865"/>
              <a:gd name="connsiteY8" fmla="*/ 0 h 5434096"/>
              <a:gd name="connsiteX9" fmla="*/ 5315009 w 10763865"/>
              <a:gd name="connsiteY9" fmla="*/ 0 h 5434096"/>
              <a:gd name="connsiteX10" fmla="*/ 6084629 w 10763865"/>
              <a:gd name="connsiteY10" fmla="*/ 0 h 5434096"/>
              <a:gd name="connsiteX11" fmla="*/ 6954634 w 10763865"/>
              <a:gd name="connsiteY11" fmla="*/ 0 h 5434096"/>
              <a:gd name="connsiteX12" fmla="*/ 7824639 w 10763865"/>
              <a:gd name="connsiteY12" fmla="*/ 0 h 5434096"/>
              <a:gd name="connsiteX13" fmla="*/ 8293104 w 10763865"/>
              <a:gd name="connsiteY13" fmla="*/ 0 h 5434096"/>
              <a:gd name="connsiteX14" fmla="*/ 8861953 w 10763865"/>
              <a:gd name="connsiteY14" fmla="*/ 0 h 5434096"/>
              <a:gd name="connsiteX15" fmla="*/ 9330417 w 10763865"/>
              <a:gd name="connsiteY15" fmla="*/ 0 h 5434096"/>
              <a:gd name="connsiteX16" fmla="*/ 9698497 w 10763865"/>
              <a:gd name="connsiteY16" fmla="*/ 0 h 5434096"/>
              <a:gd name="connsiteX17" fmla="*/ 10401193 w 10763865"/>
              <a:gd name="connsiteY17" fmla="*/ 0 h 5434096"/>
              <a:gd name="connsiteX18" fmla="*/ 10763865 w 10763865"/>
              <a:gd name="connsiteY18" fmla="*/ 362672 h 5434096"/>
              <a:gd name="connsiteX19" fmla="*/ 10763865 w 10763865"/>
              <a:gd name="connsiteY19" fmla="*/ 1129526 h 5434096"/>
              <a:gd name="connsiteX20" fmla="*/ 10763865 w 10763865"/>
              <a:gd name="connsiteY20" fmla="*/ 1755117 h 5434096"/>
              <a:gd name="connsiteX21" fmla="*/ 10763865 w 10763865"/>
              <a:gd name="connsiteY21" fmla="*/ 2427796 h 5434096"/>
              <a:gd name="connsiteX22" fmla="*/ 10763865 w 10763865"/>
              <a:gd name="connsiteY22" fmla="*/ 3100475 h 5434096"/>
              <a:gd name="connsiteX23" fmla="*/ 10763865 w 10763865"/>
              <a:gd name="connsiteY23" fmla="*/ 3773154 h 5434096"/>
              <a:gd name="connsiteX24" fmla="*/ 10763865 w 10763865"/>
              <a:gd name="connsiteY24" fmla="*/ 4445833 h 5434096"/>
              <a:gd name="connsiteX25" fmla="*/ 10763865 w 10763865"/>
              <a:gd name="connsiteY25" fmla="*/ 5071424 h 5434096"/>
              <a:gd name="connsiteX26" fmla="*/ 10401193 w 10763865"/>
              <a:gd name="connsiteY26" fmla="*/ 5434096 h 5434096"/>
              <a:gd name="connsiteX27" fmla="*/ 9531188 w 10763865"/>
              <a:gd name="connsiteY27" fmla="*/ 5434096 h 5434096"/>
              <a:gd name="connsiteX28" fmla="*/ 9163109 w 10763865"/>
              <a:gd name="connsiteY28" fmla="*/ 5434096 h 5434096"/>
              <a:gd name="connsiteX29" fmla="*/ 8493874 w 10763865"/>
              <a:gd name="connsiteY29" fmla="*/ 5434096 h 5434096"/>
              <a:gd name="connsiteX30" fmla="*/ 8025410 w 10763865"/>
              <a:gd name="connsiteY30" fmla="*/ 5434096 h 5434096"/>
              <a:gd name="connsiteX31" fmla="*/ 7657331 w 10763865"/>
              <a:gd name="connsiteY31" fmla="*/ 5434096 h 5434096"/>
              <a:gd name="connsiteX32" fmla="*/ 6988096 w 10763865"/>
              <a:gd name="connsiteY32" fmla="*/ 5434096 h 5434096"/>
              <a:gd name="connsiteX33" fmla="*/ 6519632 w 10763865"/>
              <a:gd name="connsiteY33" fmla="*/ 5434096 h 5434096"/>
              <a:gd name="connsiteX34" fmla="*/ 5950782 w 10763865"/>
              <a:gd name="connsiteY34" fmla="*/ 5434096 h 5434096"/>
              <a:gd name="connsiteX35" fmla="*/ 5080777 w 10763865"/>
              <a:gd name="connsiteY35" fmla="*/ 5434096 h 5434096"/>
              <a:gd name="connsiteX36" fmla="*/ 4612313 w 10763865"/>
              <a:gd name="connsiteY36" fmla="*/ 5434096 h 5434096"/>
              <a:gd name="connsiteX37" fmla="*/ 4143848 w 10763865"/>
              <a:gd name="connsiteY37" fmla="*/ 5434096 h 5434096"/>
              <a:gd name="connsiteX38" fmla="*/ 3675384 w 10763865"/>
              <a:gd name="connsiteY38" fmla="*/ 5434096 h 5434096"/>
              <a:gd name="connsiteX39" fmla="*/ 3106534 w 10763865"/>
              <a:gd name="connsiteY39" fmla="*/ 5434096 h 5434096"/>
              <a:gd name="connsiteX40" fmla="*/ 2437300 w 10763865"/>
              <a:gd name="connsiteY40" fmla="*/ 5434096 h 5434096"/>
              <a:gd name="connsiteX41" fmla="*/ 1667680 w 10763865"/>
              <a:gd name="connsiteY41" fmla="*/ 5434096 h 5434096"/>
              <a:gd name="connsiteX42" fmla="*/ 362672 w 10763865"/>
              <a:gd name="connsiteY42" fmla="*/ 5434096 h 5434096"/>
              <a:gd name="connsiteX43" fmla="*/ 0 w 10763865"/>
              <a:gd name="connsiteY43" fmla="*/ 5071424 h 5434096"/>
              <a:gd name="connsiteX44" fmla="*/ 0 w 10763865"/>
              <a:gd name="connsiteY44" fmla="*/ 4540008 h 5434096"/>
              <a:gd name="connsiteX45" fmla="*/ 0 w 10763865"/>
              <a:gd name="connsiteY45" fmla="*/ 3961504 h 5434096"/>
              <a:gd name="connsiteX46" fmla="*/ 0 w 10763865"/>
              <a:gd name="connsiteY46" fmla="*/ 3383000 h 5434096"/>
              <a:gd name="connsiteX47" fmla="*/ 0 w 10763865"/>
              <a:gd name="connsiteY47" fmla="*/ 2804496 h 5434096"/>
              <a:gd name="connsiteX48" fmla="*/ 0 w 10763865"/>
              <a:gd name="connsiteY48" fmla="*/ 2131817 h 5434096"/>
              <a:gd name="connsiteX49" fmla="*/ 0 w 10763865"/>
              <a:gd name="connsiteY49" fmla="*/ 1600401 h 5434096"/>
              <a:gd name="connsiteX50" fmla="*/ 0 w 10763865"/>
              <a:gd name="connsiteY50" fmla="*/ 362672 h 543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763865" h="5434096" extrusionOk="0">
                <a:moveTo>
                  <a:pt x="0" y="362672"/>
                </a:moveTo>
                <a:cubicBezTo>
                  <a:pt x="27889" y="153097"/>
                  <a:pt x="168459" y="14966"/>
                  <a:pt x="362672" y="0"/>
                </a:cubicBezTo>
                <a:cubicBezTo>
                  <a:pt x="534206" y="14941"/>
                  <a:pt x="610258" y="17052"/>
                  <a:pt x="831136" y="0"/>
                </a:cubicBezTo>
                <a:cubicBezTo>
                  <a:pt x="1052014" y="-17052"/>
                  <a:pt x="1302140" y="-6329"/>
                  <a:pt x="1600756" y="0"/>
                </a:cubicBezTo>
                <a:cubicBezTo>
                  <a:pt x="1899372" y="6329"/>
                  <a:pt x="2000656" y="-36484"/>
                  <a:pt x="2370376" y="0"/>
                </a:cubicBezTo>
                <a:cubicBezTo>
                  <a:pt x="2740096" y="36484"/>
                  <a:pt x="2636109" y="10757"/>
                  <a:pt x="2738455" y="0"/>
                </a:cubicBezTo>
                <a:cubicBezTo>
                  <a:pt x="2840801" y="-10757"/>
                  <a:pt x="3342796" y="40444"/>
                  <a:pt x="3608460" y="0"/>
                </a:cubicBezTo>
                <a:cubicBezTo>
                  <a:pt x="3874124" y="-40444"/>
                  <a:pt x="3889769" y="-12898"/>
                  <a:pt x="3976540" y="0"/>
                </a:cubicBezTo>
                <a:cubicBezTo>
                  <a:pt x="4063311" y="12898"/>
                  <a:pt x="4450789" y="-30040"/>
                  <a:pt x="4645774" y="0"/>
                </a:cubicBezTo>
                <a:cubicBezTo>
                  <a:pt x="4840759" y="30040"/>
                  <a:pt x="5098899" y="-17147"/>
                  <a:pt x="5315009" y="0"/>
                </a:cubicBezTo>
                <a:cubicBezTo>
                  <a:pt x="5531119" y="17147"/>
                  <a:pt x="5926058" y="4865"/>
                  <a:pt x="6084629" y="0"/>
                </a:cubicBezTo>
                <a:cubicBezTo>
                  <a:pt x="6243200" y="-4865"/>
                  <a:pt x="6673721" y="13993"/>
                  <a:pt x="6954634" y="0"/>
                </a:cubicBezTo>
                <a:cubicBezTo>
                  <a:pt x="7235547" y="-13993"/>
                  <a:pt x="7566832" y="-38677"/>
                  <a:pt x="7824639" y="0"/>
                </a:cubicBezTo>
                <a:cubicBezTo>
                  <a:pt x="8082446" y="38677"/>
                  <a:pt x="8189385" y="-5337"/>
                  <a:pt x="8293104" y="0"/>
                </a:cubicBezTo>
                <a:cubicBezTo>
                  <a:pt x="8396823" y="5337"/>
                  <a:pt x="8581241" y="24485"/>
                  <a:pt x="8861953" y="0"/>
                </a:cubicBezTo>
                <a:cubicBezTo>
                  <a:pt x="9142665" y="-24485"/>
                  <a:pt x="9201321" y="10975"/>
                  <a:pt x="9330417" y="0"/>
                </a:cubicBezTo>
                <a:cubicBezTo>
                  <a:pt x="9459513" y="-10975"/>
                  <a:pt x="9570982" y="-14633"/>
                  <a:pt x="9698497" y="0"/>
                </a:cubicBezTo>
                <a:cubicBezTo>
                  <a:pt x="9826012" y="14633"/>
                  <a:pt x="10159895" y="-15584"/>
                  <a:pt x="10401193" y="0"/>
                </a:cubicBezTo>
                <a:cubicBezTo>
                  <a:pt x="10574673" y="10952"/>
                  <a:pt x="10768340" y="173880"/>
                  <a:pt x="10763865" y="362672"/>
                </a:cubicBezTo>
                <a:cubicBezTo>
                  <a:pt x="10737818" y="745449"/>
                  <a:pt x="10790607" y="818273"/>
                  <a:pt x="10763865" y="1129526"/>
                </a:cubicBezTo>
                <a:cubicBezTo>
                  <a:pt x="10737123" y="1440779"/>
                  <a:pt x="10775800" y="1560300"/>
                  <a:pt x="10763865" y="1755117"/>
                </a:cubicBezTo>
                <a:cubicBezTo>
                  <a:pt x="10751930" y="1949934"/>
                  <a:pt x="10775083" y="2099733"/>
                  <a:pt x="10763865" y="2427796"/>
                </a:cubicBezTo>
                <a:cubicBezTo>
                  <a:pt x="10752647" y="2755859"/>
                  <a:pt x="10738778" y="2777412"/>
                  <a:pt x="10763865" y="3100475"/>
                </a:cubicBezTo>
                <a:cubicBezTo>
                  <a:pt x="10788952" y="3423538"/>
                  <a:pt x="10754483" y="3470491"/>
                  <a:pt x="10763865" y="3773154"/>
                </a:cubicBezTo>
                <a:cubicBezTo>
                  <a:pt x="10773247" y="4075817"/>
                  <a:pt x="10791086" y="4301340"/>
                  <a:pt x="10763865" y="4445833"/>
                </a:cubicBezTo>
                <a:cubicBezTo>
                  <a:pt x="10736644" y="4590326"/>
                  <a:pt x="10791534" y="4904957"/>
                  <a:pt x="10763865" y="5071424"/>
                </a:cubicBezTo>
                <a:cubicBezTo>
                  <a:pt x="10732203" y="5260355"/>
                  <a:pt x="10629588" y="5470036"/>
                  <a:pt x="10401193" y="5434096"/>
                </a:cubicBezTo>
                <a:cubicBezTo>
                  <a:pt x="10056741" y="5404706"/>
                  <a:pt x="9851898" y="5476960"/>
                  <a:pt x="9531188" y="5434096"/>
                </a:cubicBezTo>
                <a:cubicBezTo>
                  <a:pt x="9210478" y="5391232"/>
                  <a:pt x="9329202" y="5433658"/>
                  <a:pt x="9163109" y="5434096"/>
                </a:cubicBezTo>
                <a:cubicBezTo>
                  <a:pt x="8997016" y="5434534"/>
                  <a:pt x="8810344" y="5458159"/>
                  <a:pt x="8493874" y="5434096"/>
                </a:cubicBezTo>
                <a:cubicBezTo>
                  <a:pt x="8177405" y="5410033"/>
                  <a:pt x="8192162" y="5438473"/>
                  <a:pt x="8025410" y="5434096"/>
                </a:cubicBezTo>
                <a:cubicBezTo>
                  <a:pt x="7858658" y="5429719"/>
                  <a:pt x="7830156" y="5452217"/>
                  <a:pt x="7657331" y="5434096"/>
                </a:cubicBezTo>
                <a:cubicBezTo>
                  <a:pt x="7484506" y="5415975"/>
                  <a:pt x="7153855" y="5466628"/>
                  <a:pt x="6988096" y="5434096"/>
                </a:cubicBezTo>
                <a:cubicBezTo>
                  <a:pt x="6822338" y="5401564"/>
                  <a:pt x="6689674" y="5424378"/>
                  <a:pt x="6519632" y="5434096"/>
                </a:cubicBezTo>
                <a:cubicBezTo>
                  <a:pt x="6349590" y="5443814"/>
                  <a:pt x="6113459" y="5435922"/>
                  <a:pt x="5950782" y="5434096"/>
                </a:cubicBezTo>
                <a:cubicBezTo>
                  <a:pt x="5788105" y="5432271"/>
                  <a:pt x="5416378" y="5476658"/>
                  <a:pt x="5080777" y="5434096"/>
                </a:cubicBezTo>
                <a:cubicBezTo>
                  <a:pt x="4745176" y="5391534"/>
                  <a:pt x="4755016" y="5426592"/>
                  <a:pt x="4612313" y="5434096"/>
                </a:cubicBezTo>
                <a:cubicBezTo>
                  <a:pt x="4469610" y="5441600"/>
                  <a:pt x="4369625" y="5454695"/>
                  <a:pt x="4143848" y="5434096"/>
                </a:cubicBezTo>
                <a:cubicBezTo>
                  <a:pt x="3918071" y="5413497"/>
                  <a:pt x="3892611" y="5455812"/>
                  <a:pt x="3675384" y="5434096"/>
                </a:cubicBezTo>
                <a:cubicBezTo>
                  <a:pt x="3458157" y="5412380"/>
                  <a:pt x="3389395" y="5431022"/>
                  <a:pt x="3106534" y="5434096"/>
                </a:cubicBezTo>
                <a:cubicBezTo>
                  <a:pt x="2823673" y="5437171"/>
                  <a:pt x="2640527" y="5415509"/>
                  <a:pt x="2437300" y="5434096"/>
                </a:cubicBezTo>
                <a:cubicBezTo>
                  <a:pt x="2234073" y="5452683"/>
                  <a:pt x="1845020" y="5451520"/>
                  <a:pt x="1667680" y="5434096"/>
                </a:cubicBezTo>
                <a:cubicBezTo>
                  <a:pt x="1490340" y="5416672"/>
                  <a:pt x="905730" y="5376732"/>
                  <a:pt x="362672" y="5434096"/>
                </a:cubicBezTo>
                <a:cubicBezTo>
                  <a:pt x="146547" y="5425440"/>
                  <a:pt x="-17227" y="5296462"/>
                  <a:pt x="0" y="5071424"/>
                </a:cubicBezTo>
                <a:cubicBezTo>
                  <a:pt x="21828" y="4892467"/>
                  <a:pt x="21535" y="4728427"/>
                  <a:pt x="0" y="4540008"/>
                </a:cubicBezTo>
                <a:cubicBezTo>
                  <a:pt x="-21535" y="4351589"/>
                  <a:pt x="10910" y="4087275"/>
                  <a:pt x="0" y="3961504"/>
                </a:cubicBezTo>
                <a:cubicBezTo>
                  <a:pt x="-10910" y="3835733"/>
                  <a:pt x="-9456" y="3669935"/>
                  <a:pt x="0" y="3383000"/>
                </a:cubicBezTo>
                <a:cubicBezTo>
                  <a:pt x="9456" y="3096065"/>
                  <a:pt x="23679" y="3015608"/>
                  <a:pt x="0" y="2804496"/>
                </a:cubicBezTo>
                <a:cubicBezTo>
                  <a:pt x="-23679" y="2593384"/>
                  <a:pt x="-24742" y="2379605"/>
                  <a:pt x="0" y="2131817"/>
                </a:cubicBezTo>
                <a:cubicBezTo>
                  <a:pt x="24742" y="1884029"/>
                  <a:pt x="-17325" y="1809132"/>
                  <a:pt x="0" y="1600401"/>
                </a:cubicBezTo>
                <a:cubicBezTo>
                  <a:pt x="17325" y="1391670"/>
                  <a:pt x="59367" y="660948"/>
                  <a:pt x="0" y="362672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601010514">
                  <a:prstGeom prst="roundRect">
                    <a:avLst>
                      <a:gd name="adj" fmla="val 667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59955-CDB4-FA9D-44B6-DC539491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5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is a lot of data on the internet, much of it is in the form of unstructured text – such as job descriptions, product reviews, and personal reflections.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Recent advancements in LLMs and NLP methods have made it easier than ever to draw insights from this kind of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 utilizes the power of LLMs, offering users a simple way to transform their unstructured text data into custom numerical variables at scale, enabling quantitative analysis.</a:t>
            </a:r>
          </a:p>
        </p:txBody>
      </p:sp>
    </p:spTree>
    <p:extLst>
      <p:ext uri="{BB962C8B-B14F-4D97-AF65-F5344CB8AC3E}">
        <p14:creationId xmlns:p14="http://schemas.microsoft.com/office/powerpoint/2010/main" val="28573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D90490-F583-CC61-4A1D-2D92EE41F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CD86-4698-9EE4-5B6C-3E7E4198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/>
          <a:lstStyle/>
          <a:p>
            <a:r>
              <a:rPr lang="en-US" sz="3600" b="1" dirty="0"/>
              <a:t>How it works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BA0D2F-91F9-0BBC-6182-1333EC40E673}"/>
              </a:ext>
            </a:extLst>
          </p:cNvPr>
          <p:cNvSpPr/>
          <p:nvPr/>
        </p:nvSpPr>
        <p:spPr>
          <a:xfrm>
            <a:off x="589935" y="1034716"/>
            <a:ext cx="10919894" cy="5458159"/>
          </a:xfrm>
          <a:custGeom>
            <a:avLst/>
            <a:gdLst>
              <a:gd name="connsiteX0" fmla="*/ 0 w 10919894"/>
              <a:gd name="connsiteY0" fmla="*/ 364278 h 5458159"/>
              <a:gd name="connsiteX1" fmla="*/ 364278 w 10919894"/>
              <a:gd name="connsiteY1" fmla="*/ 0 h 5458159"/>
              <a:gd name="connsiteX2" fmla="*/ 839874 w 10919894"/>
              <a:gd name="connsiteY2" fmla="*/ 0 h 5458159"/>
              <a:gd name="connsiteX3" fmla="*/ 1621210 w 10919894"/>
              <a:gd name="connsiteY3" fmla="*/ 0 h 5458159"/>
              <a:gd name="connsiteX4" fmla="*/ 2402546 w 10919894"/>
              <a:gd name="connsiteY4" fmla="*/ 0 h 5458159"/>
              <a:gd name="connsiteX5" fmla="*/ 2776228 w 10919894"/>
              <a:gd name="connsiteY5" fmla="*/ 0 h 5458159"/>
              <a:gd name="connsiteX6" fmla="*/ 3659477 w 10919894"/>
              <a:gd name="connsiteY6" fmla="*/ 0 h 5458159"/>
              <a:gd name="connsiteX7" fmla="*/ 4033160 w 10919894"/>
              <a:gd name="connsiteY7" fmla="*/ 0 h 5458159"/>
              <a:gd name="connsiteX8" fmla="*/ 4712582 w 10919894"/>
              <a:gd name="connsiteY8" fmla="*/ 0 h 5458159"/>
              <a:gd name="connsiteX9" fmla="*/ 5392005 w 10919894"/>
              <a:gd name="connsiteY9" fmla="*/ 0 h 5458159"/>
              <a:gd name="connsiteX10" fmla="*/ 6173341 w 10919894"/>
              <a:gd name="connsiteY10" fmla="*/ 0 h 5458159"/>
              <a:gd name="connsiteX11" fmla="*/ 7056590 w 10919894"/>
              <a:gd name="connsiteY11" fmla="*/ 0 h 5458159"/>
              <a:gd name="connsiteX12" fmla="*/ 7939839 w 10919894"/>
              <a:gd name="connsiteY12" fmla="*/ 0 h 5458159"/>
              <a:gd name="connsiteX13" fmla="*/ 8415435 w 10919894"/>
              <a:gd name="connsiteY13" fmla="*/ 0 h 5458159"/>
              <a:gd name="connsiteX14" fmla="*/ 8992944 w 10919894"/>
              <a:gd name="connsiteY14" fmla="*/ 0 h 5458159"/>
              <a:gd name="connsiteX15" fmla="*/ 9468540 w 10919894"/>
              <a:gd name="connsiteY15" fmla="*/ 0 h 5458159"/>
              <a:gd name="connsiteX16" fmla="*/ 9842222 w 10919894"/>
              <a:gd name="connsiteY16" fmla="*/ 0 h 5458159"/>
              <a:gd name="connsiteX17" fmla="*/ 10555616 w 10919894"/>
              <a:gd name="connsiteY17" fmla="*/ 0 h 5458159"/>
              <a:gd name="connsiteX18" fmla="*/ 10919894 w 10919894"/>
              <a:gd name="connsiteY18" fmla="*/ 364278 h 5458159"/>
              <a:gd name="connsiteX19" fmla="*/ 10919894 w 10919894"/>
              <a:gd name="connsiteY19" fmla="*/ 1134528 h 5458159"/>
              <a:gd name="connsiteX20" fmla="*/ 10919894 w 10919894"/>
              <a:gd name="connsiteY20" fmla="*/ 1762889 h 5458159"/>
              <a:gd name="connsiteX21" fmla="*/ 10919894 w 10919894"/>
              <a:gd name="connsiteY21" fmla="*/ 2438547 h 5458159"/>
              <a:gd name="connsiteX22" fmla="*/ 10919894 w 10919894"/>
              <a:gd name="connsiteY22" fmla="*/ 3114204 h 5458159"/>
              <a:gd name="connsiteX23" fmla="*/ 10919894 w 10919894"/>
              <a:gd name="connsiteY23" fmla="*/ 3789862 h 5458159"/>
              <a:gd name="connsiteX24" fmla="*/ 10919894 w 10919894"/>
              <a:gd name="connsiteY24" fmla="*/ 4465519 h 5458159"/>
              <a:gd name="connsiteX25" fmla="*/ 10919894 w 10919894"/>
              <a:gd name="connsiteY25" fmla="*/ 5093881 h 5458159"/>
              <a:gd name="connsiteX26" fmla="*/ 10555616 w 10919894"/>
              <a:gd name="connsiteY26" fmla="*/ 5458159 h 5458159"/>
              <a:gd name="connsiteX27" fmla="*/ 9672367 w 10919894"/>
              <a:gd name="connsiteY27" fmla="*/ 5458159 h 5458159"/>
              <a:gd name="connsiteX28" fmla="*/ 9298684 w 10919894"/>
              <a:gd name="connsiteY28" fmla="*/ 5458159 h 5458159"/>
              <a:gd name="connsiteX29" fmla="*/ 8619262 w 10919894"/>
              <a:gd name="connsiteY29" fmla="*/ 5458159 h 5458159"/>
              <a:gd name="connsiteX30" fmla="*/ 8143666 w 10919894"/>
              <a:gd name="connsiteY30" fmla="*/ 5458159 h 5458159"/>
              <a:gd name="connsiteX31" fmla="*/ 7769984 w 10919894"/>
              <a:gd name="connsiteY31" fmla="*/ 5458159 h 5458159"/>
              <a:gd name="connsiteX32" fmla="*/ 7090561 w 10919894"/>
              <a:gd name="connsiteY32" fmla="*/ 5458159 h 5458159"/>
              <a:gd name="connsiteX33" fmla="*/ 6614965 w 10919894"/>
              <a:gd name="connsiteY33" fmla="*/ 5458159 h 5458159"/>
              <a:gd name="connsiteX34" fmla="*/ 6037456 w 10919894"/>
              <a:gd name="connsiteY34" fmla="*/ 5458159 h 5458159"/>
              <a:gd name="connsiteX35" fmla="*/ 5154207 w 10919894"/>
              <a:gd name="connsiteY35" fmla="*/ 5458159 h 5458159"/>
              <a:gd name="connsiteX36" fmla="*/ 4678611 w 10919894"/>
              <a:gd name="connsiteY36" fmla="*/ 5458159 h 5458159"/>
              <a:gd name="connsiteX37" fmla="*/ 4203015 w 10919894"/>
              <a:gd name="connsiteY37" fmla="*/ 5458159 h 5458159"/>
              <a:gd name="connsiteX38" fmla="*/ 3727420 w 10919894"/>
              <a:gd name="connsiteY38" fmla="*/ 5458159 h 5458159"/>
              <a:gd name="connsiteX39" fmla="*/ 3149910 w 10919894"/>
              <a:gd name="connsiteY39" fmla="*/ 5458159 h 5458159"/>
              <a:gd name="connsiteX40" fmla="*/ 2470488 w 10919894"/>
              <a:gd name="connsiteY40" fmla="*/ 5458159 h 5458159"/>
              <a:gd name="connsiteX41" fmla="*/ 1689152 w 10919894"/>
              <a:gd name="connsiteY41" fmla="*/ 5458159 h 5458159"/>
              <a:gd name="connsiteX42" fmla="*/ 364278 w 10919894"/>
              <a:gd name="connsiteY42" fmla="*/ 5458159 h 5458159"/>
              <a:gd name="connsiteX43" fmla="*/ 0 w 10919894"/>
              <a:gd name="connsiteY43" fmla="*/ 5093881 h 5458159"/>
              <a:gd name="connsiteX44" fmla="*/ 0 w 10919894"/>
              <a:gd name="connsiteY44" fmla="*/ 4560112 h 5458159"/>
              <a:gd name="connsiteX45" fmla="*/ 0 w 10919894"/>
              <a:gd name="connsiteY45" fmla="*/ 3979046 h 5458159"/>
              <a:gd name="connsiteX46" fmla="*/ 0 w 10919894"/>
              <a:gd name="connsiteY46" fmla="*/ 3397980 h 5458159"/>
              <a:gd name="connsiteX47" fmla="*/ 0 w 10919894"/>
              <a:gd name="connsiteY47" fmla="*/ 2816915 h 5458159"/>
              <a:gd name="connsiteX48" fmla="*/ 0 w 10919894"/>
              <a:gd name="connsiteY48" fmla="*/ 2141257 h 5458159"/>
              <a:gd name="connsiteX49" fmla="*/ 0 w 10919894"/>
              <a:gd name="connsiteY49" fmla="*/ 1607488 h 5458159"/>
              <a:gd name="connsiteX50" fmla="*/ 0 w 10919894"/>
              <a:gd name="connsiteY50" fmla="*/ 364278 h 545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919894" h="5458159" extrusionOk="0">
                <a:moveTo>
                  <a:pt x="0" y="364278"/>
                </a:moveTo>
                <a:cubicBezTo>
                  <a:pt x="19043" y="156759"/>
                  <a:pt x="181827" y="46071"/>
                  <a:pt x="364278" y="0"/>
                </a:cubicBezTo>
                <a:cubicBezTo>
                  <a:pt x="493496" y="3266"/>
                  <a:pt x="643020" y="-17748"/>
                  <a:pt x="839874" y="0"/>
                </a:cubicBezTo>
                <a:cubicBezTo>
                  <a:pt x="1036728" y="17748"/>
                  <a:pt x="1330196" y="-25701"/>
                  <a:pt x="1621210" y="0"/>
                </a:cubicBezTo>
                <a:cubicBezTo>
                  <a:pt x="1912224" y="25701"/>
                  <a:pt x="2188686" y="35731"/>
                  <a:pt x="2402546" y="0"/>
                </a:cubicBezTo>
                <a:cubicBezTo>
                  <a:pt x="2616406" y="-35731"/>
                  <a:pt x="2619128" y="11274"/>
                  <a:pt x="2776228" y="0"/>
                </a:cubicBezTo>
                <a:cubicBezTo>
                  <a:pt x="2933328" y="-11274"/>
                  <a:pt x="3323471" y="28327"/>
                  <a:pt x="3659477" y="0"/>
                </a:cubicBezTo>
                <a:cubicBezTo>
                  <a:pt x="3995483" y="-28327"/>
                  <a:pt x="3892860" y="326"/>
                  <a:pt x="4033160" y="0"/>
                </a:cubicBezTo>
                <a:cubicBezTo>
                  <a:pt x="4173460" y="-326"/>
                  <a:pt x="4443413" y="26888"/>
                  <a:pt x="4712582" y="0"/>
                </a:cubicBezTo>
                <a:cubicBezTo>
                  <a:pt x="4981751" y="-26888"/>
                  <a:pt x="5057918" y="-14014"/>
                  <a:pt x="5392005" y="0"/>
                </a:cubicBezTo>
                <a:cubicBezTo>
                  <a:pt x="5726092" y="14014"/>
                  <a:pt x="6013857" y="37771"/>
                  <a:pt x="6173341" y="0"/>
                </a:cubicBezTo>
                <a:cubicBezTo>
                  <a:pt x="6332825" y="-37771"/>
                  <a:pt x="6719253" y="3891"/>
                  <a:pt x="7056590" y="0"/>
                </a:cubicBezTo>
                <a:cubicBezTo>
                  <a:pt x="7393927" y="-3891"/>
                  <a:pt x="7581121" y="-11322"/>
                  <a:pt x="7939839" y="0"/>
                </a:cubicBezTo>
                <a:cubicBezTo>
                  <a:pt x="8298557" y="11322"/>
                  <a:pt x="8229978" y="-14916"/>
                  <a:pt x="8415435" y="0"/>
                </a:cubicBezTo>
                <a:cubicBezTo>
                  <a:pt x="8600892" y="14916"/>
                  <a:pt x="8706652" y="-17544"/>
                  <a:pt x="8992944" y="0"/>
                </a:cubicBezTo>
                <a:cubicBezTo>
                  <a:pt x="9279236" y="17544"/>
                  <a:pt x="9253117" y="21965"/>
                  <a:pt x="9468540" y="0"/>
                </a:cubicBezTo>
                <a:cubicBezTo>
                  <a:pt x="9683963" y="-21965"/>
                  <a:pt x="9682932" y="-2659"/>
                  <a:pt x="9842222" y="0"/>
                </a:cubicBezTo>
                <a:cubicBezTo>
                  <a:pt x="10001512" y="2659"/>
                  <a:pt x="10335232" y="15481"/>
                  <a:pt x="10555616" y="0"/>
                </a:cubicBezTo>
                <a:cubicBezTo>
                  <a:pt x="10726033" y="12566"/>
                  <a:pt x="10935922" y="204304"/>
                  <a:pt x="10919894" y="364278"/>
                </a:cubicBezTo>
                <a:cubicBezTo>
                  <a:pt x="10890215" y="571716"/>
                  <a:pt x="10894168" y="889323"/>
                  <a:pt x="10919894" y="1134528"/>
                </a:cubicBezTo>
                <a:cubicBezTo>
                  <a:pt x="10945621" y="1379733"/>
                  <a:pt x="10947095" y="1517735"/>
                  <a:pt x="10919894" y="1762889"/>
                </a:cubicBezTo>
                <a:cubicBezTo>
                  <a:pt x="10892693" y="2008043"/>
                  <a:pt x="10893480" y="2218523"/>
                  <a:pt x="10919894" y="2438547"/>
                </a:cubicBezTo>
                <a:cubicBezTo>
                  <a:pt x="10946308" y="2658571"/>
                  <a:pt x="10889482" y="2957412"/>
                  <a:pt x="10919894" y="3114204"/>
                </a:cubicBezTo>
                <a:cubicBezTo>
                  <a:pt x="10950306" y="3270996"/>
                  <a:pt x="10935128" y="3467891"/>
                  <a:pt x="10919894" y="3789862"/>
                </a:cubicBezTo>
                <a:cubicBezTo>
                  <a:pt x="10904660" y="4111833"/>
                  <a:pt x="10896877" y="4229702"/>
                  <a:pt x="10919894" y="4465519"/>
                </a:cubicBezTo>
                <a:cubicBezTo>
                  <a:pt x="10942911" y="4701336"/>
                  <a:pt x="10914904" y="4962513"/>
                  <a:pt x="10919894" y="5093881"/>
                </a:cubicBezTo>
                <a:cubicBezTo>
                  <a:pt x="10908990" y="5291151"/>
                  <a:pt x="10771860" y="5477422"/>
                  <a:pt x="10555616" y="5458159"/>
                </a:cubicBezTo>
                <a:cubicBezTo>
                  <a:pt x="10136813" y="5497605"/>
                  <a:pt x="9945337" y="5433499"/>
                  <a:pt x="9672367" y="5458159"/>
                </a:cubicBezTo>
                <a:cubicBezTo>
                  <a:pt x="9399397" y="5482819"/>
                  <a:pt x="9431048" y="5461280"/>
                  <a:pt x="9298684" y="5458159"/>
                </a:cubicBezTo>
                <a:cubicBezTo>
                  <a:pt x="9166320" y="5455038"/>
                  <a:pt x="8829056" y="5452231"/>
                  <a:pt x="8619262" y="5458159"/>
                </a:cubicBezTo>
                <a:cubicBezTo>
                  <a:pt x="8409468" y="5464087"/>
                  <a:pt x="8315130" y="5449627"/>
                  <a:pt x="8143666" y="5458159"/>
                </a:cubicBezTo>
                <a:cubicBezTo>
                  <a:pt x="7972202" y="5466691"/>
                  <a:pt x="7875151" y="5449699"/>
                  <a:pt x="7769984" y="5458159"/>
                </a:cubicBezTo>
                <a:cubicBezTo>
                  <a:pt x="7664817" y="5466619"/>
                  <a:pt x="7394678" y="5466642"/>
                  <a:pt x="7090561" y="5458159"/>
                </a:cubicBezTo>
                <a:cubicBezTo>
                  <a:pt x="6786444" y="5449676"/>
                  <a:pt x="6781189" y="5452732"/>
                  <a:pt x="6614965" y="5458159"/>
                </a:cubicBezTo>
                <a:cubicBezTo>
                  <a:pt x="6448741" y="5463586"/>
                  <a:pt x="6323054" y="5478556"/>
                  <a:pt x="6037456" y="5458159"/>
                </a:cubicBezTo>
                <a:cubicBezTo>
                  <a:pt x="5751858" y="5437762"/>
                  <a:pt x="5571736" y="5477523"/>
                  <a:pt x="5154207" y="5458159"/>
                </a:cubicBezTo>
                <a:cubicBezTo>
                  <a:pt x="4736678" y="5438795"/>
                  <a:pt x="4886513" y="5436872"/>
                  <a:pt x="4678611" y="5458159"/>
                </a:cubicBezTo>
                <a:cubicBezTo>
                  <a:pt x="4470709" y="5479446"/>
                  <a:pt x="4430445" y="5470063"/>
                  <a:pt x="4203015" y="5458159"/>
                </a:cubicBezTo>
                <a:cubicBezTo>
                  <a:pt x="3975585" y="5446255"/>
                  <a:pt x="3831055" y="5472703"/>
                  <a:pt x="3727420" y="5458159"/>
                </a:cubicBezTo>
                <a:cubicBezTo>
                  <a:pt x="3623786" y="5443615"/>
                  <a:pt x="3416657" y="5455967"/>
                  <a:pt x="3149910" y="5458159"/>
                </a:cubicBezTo>
                <a:cubicBezTo>
                  <a:pt x="2883163" y="5460352"/>
                  <a:pt x="2799361" y="5489203"/>
                  <a:pt x="2470488" y="5458159"/>
                </a:cubicBezTo>
                <a:cubicBezTo>
                  <a:pt x="2141615" y="5427115"/>
                  <a:pt x="2010069" y="5446677"/>
                  <a:pt x="1689152" y="5458159"/>
                </a:cubicBezTo>
                <a:cubicBezTo>
                  <a:pt x="1368235" y="5469641"/>
                  <a:pt x="868138" y="5432235"/>
                  <a:pt x="364278" y="5458159"/>
                </a:cubicBezTo>
                <a:cubicBezTo>
                  <a:pt x="152768" y="5452513"/>
                  <a:pt x="-26001" y="5332407"/>
                  <a:pt x="0" y="5093881"/>
                </a:cubicBezTo>
                <a:cubicBezTo>
                  <a:pt x="8769" y="4953648"/>
                  <a:pt x="-11868" y="4733325"/>
                  <a:pt x="0" y="4560112"/>
                </a:cubicBezTo>
                <a:cubicBezTo>
                  <a:pt x="11868" y="4386899"/>
                  <a:pt x="-7092" y="4106238"/>
                  <a:pt x="0" y="3979046"/>
                </a:cubicBezTo>
                <a:cubicBezTo>
                  <a:pt x="7092" y="3851854"/>
                  <a:pt x="5505" y="3533327"/>
                  <a:pt x="0" y="3397980"/>
                </a:cubicBezTo>
                <a:cubicBezTo>
                  <a:pt x="-5505" y="3262633"/>
                  <a:pt x="-13098" y="2981996"/>
                  <a:pt x="0" y="2816915"/>
                </a:cubicBezTo>
                <a:cubicBezTo>
                  <a:pt x="13098" y="2651835"/>
                  <a:pt x="-5361" y="2359705"/>
                  <a:pt x="0" y="2141257"/>
                </a:cubicBezTo>
                <a:cubicBezTo>
                  <a:pt x="5361" y="1922809"/>
                  <a:pt x="-3270" y="1729954"/>
                  <a:pt x="0" y="1607488"/>
                </a:cubicBezTo>
                <a:cubicBezTo>
                  <a:pt x="3270" y="1485022"/>
                  <a:pt x="-43126" y="781781"/>
                  <a:pt x="0" y="364278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601010514">
                  <a:prstGeom prst="roundRect">
                    <a:avLst>
                      <a:gd name="adj" fmla="val 667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BEC2DAA-0E8F-CD95-8354-8CFFF6F08926}"/>
              </a:ext>
            </a:extLst>
          </p:cNvPr>
          <p:cNvSpPr txBox="1">
            <a:spLocks/>
          </p:cNvSpPr>
          <p:nvPr/>
        </p:nvSpPr>
        <p:spPr>
          <a:xfrm>
            <a:off x="1026695" y="2014120"/>
            <a:ext cx="2831433" cy="263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2431F1-82AE-6576-2D01-45EDCE881BFE}"/>
              </a:ext>
            </a:extLst>
          </p:cNvPr>
          <p:cNvGrpSpPr/>
          <p:nvPr/>
        </p:nvGrpSpPr>
        <p:grpSpPr>
          <a:xfrm>
            <a:off x="1113371" y="2649955"/>
            <a:ext cx="2099913" cy="2227680"/>
            <a:chOff x="1406063" y="2447925"/>
            <a:chExt cx="2099913" cy="222768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2E7B10-71F2-7E34-868E-F299E773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6063" y="2447925"/>
              <a:ext cx="1642713" cy="177048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F5C51DE-4578-84B6-926F-F927981A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8463" y="2600325"/>
              <a:ext cx="1642713" cy="177048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24EB491-BE0C-1B60-5BF0-7F01EF84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863" y="2752725"/>
              <a:ext cx="1642713" cy="177048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158022-7ACF-12F4-E76F-C50D60DE1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263" y="2905125"/>
              <a:ext cx="1642713" cy="177048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A19DF33-B518-C1F0-6B5D-9E58BFAB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64" y="3038117"/>
            <a:ext cx="2511323" cy="17824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53BD730-D19F-309E-4BE7-AAB88B41F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386" y="2867073"/>
            <a:ext cx="1945843" cy="1945843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FDE0DC13-E06F-95F5-DD89-E9CED02226CF}"/>
              </a:ext>
            </a:extLst>
          </p:cNvPr>
          <p:cNvSpPr/>
          <p:nvPr/>
        </p:nvSpPr>
        <p:spPr>
          <a:xfrm>
            <a:off x="3388335" y="3687595"/>
            <a:ext cx="1145629" cy="57960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080081B-5870-1462-D01B-7279EBCC3EF7}"/>
              </a:ext>
            </a:extLst>
          </p:cNvPr>
          <p:cNvSpPr/>
          <p:nvPr/>
        </p:nvSpPr>
        <p:spPr>
          <a:xfrm>
            <a:off x="7592422" y="3687595"/>
            <a:ext cx="1145629" cy="57960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CC1E38-56CF-DDE2-F246-6BC3E3D76EF1}"/>
              </a:ext>
            </a:extLst>
          </p:cNvPr>
          <p:cNvSpPr txBox="1"/>
          <p:nvPr/>
        </p:nvSpPr>
        <p:spPr>
          <a:xfrm>
            <a:off x="1330645" y="5208670"/>
            <a:ext cx="18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Unstructured Text in CSVs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4E074E-0057-9D84-AAED-FF520E4699DD}"/>
              </a:ext>
            </a:extLst>
          </p:cNvPr>
          <p:cNvSpPr txBox="1"/>
          <p:nvPr/>
        </p:nvSpPr>
        <p:spPr>
          <a:xfrm>
            <a:off x="5141000" y="5208670"/>
            <a:ext cx="18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Numerical Variables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2D1B7C-51F8-6B61-C648-50DA88A7A7CC}"/>
              </a:ext>
            </a:extLst>
          </p:cNvPr>
          <p:cNvSpPr txBox="1"/>
          <p:nvPr/>
        </p:nvSpPr>
        <p:spPr>
          <a:xfrm>
            <a:off x="9043591" y="5208670"/>
            <a:ext cx="181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Insights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533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4ADCA-FF40-7BF7-D54D-9B7D8679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6FDE-A4BD-B490-97AF-D7A0B414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/>
          <a:lstStyle/>
          <a:p>
            <a:r>
              <a:rPr lang="en-US" sz="3600" b="1" dirty="0"/>
              <a:t>Example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4896A7-9D43-03C3-03D8-7DB8C1B52871}"/>
              </a:ext>
            </a:extLst>
          </p:cNvPr>
          <p:cNvSpPr/>
          <p:nvPr/>
        </p:nvSpPr>
        <p:spPr>
          <a:xfrm>
            <a:off x="589935" y="1034716"/>
            <a:ext cx="10763865" cy="5458159"/>
          </a:xfrm>
          <a:custGeom>
            <a:avLst/>
            <a:gdLst>
              <a:gd name="connsiteX0" fmla="*/ 0 w 10763865"/>
              <a:gd name="connsiteY0" fmla="*/ 364278 h 5458159"/>
              <a:gd name="connsiteX1" fmla="*/ 364278 w 10763865"/>
              <a:gd name="connsiteY1" fmla="*/ 0 h 5458159"/>
              <a:gd name="connsiteX2" fmla="*/ 832592 w 10763865"/>
              <a:gd name="connsiteY2" fmla="*/ 0 h 5458159"/>
              <a:gd name="connsiteX3" fmla="*/ 1601966 w 10763865"/>
              <a:gd name="connsiteY3" fmla="*/ 0 h 5458159"/>
              <a:gd name="connsiteX4" fmla="*/ 2371340 w 10763865"/>
              <a:gd name="connsiteY4" fmla="*/ 0 h 5458159"/>
              <a:gd name="connsiteX5" fmla="*/ 2739301 w 10763865"/>
              <a:gd name="connsiteY5" fmla="*/ 0 h 5458159"/>
              <a:gd name="connsiteX6" fmla="*/ 3609028 w 10763865"/>
              <a:gd name="connsiteY6" fmla="*/ 0 h 5458159"/>
              <a:gd name="connsiteX7" fmla="*/ 3976989 w 10763865"/>
              <a:gd name="connsiteY7" fmla="*/ 0 h 5458159"/>
              <a:gd name="connsiteX8" fmla="*/ 4646010 w 10763865"/>
              <a:gd name="connsiteY8" fmla="*/ 0 h 5458159"/>
              <a:gd name="connsiteX9" fmla="*/ 5315030 w 10763865"/>
              <a:gd name="connsiteY9" fmla="*/ 0 h 5458159"/>
              <a:gd name="connsiteX10" fmla="*/ 6084404 w 10763865"/>
              <a:gd name="connsiteY10" fmla="*/ 0 h 5458159"/>
              <a:gd name="connsiteX11" fmla="*/ 6954131 w 10763865"/>
              <a:gd name="connsiteY11" fmla="*/ 0 h 5458159"/>
              <a:gd name="connsiteX12" fmla="*/ 7823858 w 10763865"/>
              <a:gd name="connsiteY12" fmla="*/ 0 h 5458159"/>
              <a:gd name="connsiteX13" fmla="*/ 8292172 w 10763865"/>
              <a:gd name="connsiteY13" fmla="*/ 0 h 5458159"/>
              <a:gd name="connsiteX14" fmla="*/ 8860840 w 10763865"/>
              <a:gd name="connsiteY14" fmla="*/ 0 h 5458159"/>
              <a:gd name="connsiteX15" fmla="*/ 9329154 w 10763865"/>
              <a:gd name="connsiteY15" fmla="*/ 0 h 5458159"/>
              <a:gd name="connsiteX16" fmla="*/ 9697115 w 10763865"/>
              <a:gd name="connsiteY16" fmla="*/ 0 h 5458159"/>
              <a:gd name="connsiteX17" fmla="*/ 10399587 w 10763865"/>
              <a:gd name="connsiteY17" fmla="*/ 0 h 5458159"/>
              <a:gd name="connsiteX18" fmla="*/ 10763865 w 10763865"/>
              <a:gd name="connsiteY18" fmla="*/ 364278 h 5458159"/>
              <a:gd name="connsiteX19" fmla="*/ 10763865 w 10763865"/>
              <a:gd name="connsiteY19" fmla="*/ 1134528 h 5458159"/>
              <a:gd name="connsiteX20" fmla="*/ 10763865 w 10763865"/>
              <a:gd name="connsiteY20" fmla="*/ 1762889 h 5458159"/>
              <a:gd name="connsiteX21" fmla="*/ 10763865 w 10763865"/>
              <a:gd name="connsiteY21" fmla="*/ 2438547 h 5458159"/>
              <a:gd name="connsiteX22" fmla="*/ 10763865 w 10763865"/>
              <a:gd name="connsiteY22" fmla="*/ 3114204 h 5458159"/>
              <a:gd name="connsiteX23" fmla="*/ 10763865 w 10763865"/>
              <a:gd name="connsiteY23" fmla="*/ 3789862 h 5458159"/>
              <a:gd name="connsiteX24" fmla="*/ 10763865 w 10763865"/>
              <a:gd name="connsiteY24" fmla="*/ 4465519 h 5458159"/>
              <a:gd name="connsiteX25" fmla="*/ 10763865 w 10763865"/>
              <a:gd name="connsiteY25" fmla="*/ 5093881 h 5458159"/>
              <a:gd name="connsiteX26" fmla="*/ 10399587 w 10763865"/>
              <a:gd name="connsiteY26" fmla="*/ 5458159 h 5458159"/>
              <a:gd name="connsiteX27" fmla="*/ 9529860 w 10763865"/>
              <a:gd name="connsiteY27" fmla="*/ 5458159 h 5458159"/>
              <a:gd name="connsiteX28" fmla="*/ 9161899 w 10763865"/>
              <a:gd name="connsiteY28" fmla="*/ 5458159 h 5458159"/>
              <a:gd name="connsiteX29" fmla="*/ 8492878 w 10763865"/>
              <a:gd name="connsiteY29" fmla="*/ 5458159 h 5458159"/>
              <a:gd name="connsiteX30" fmla="*/ 8024564 w 10763865"/>
              <a:gd name="connsiteY30" fmla="*/ 5458159 h 5458159"/>
              <a:gd name="connsiteX31" fmla="*/ 7656603 w 10763865"/>
              <a:gd name="connsiteY31" fmla="*/ 5458159 h 5458159"/>
              <a:gd name="connsiteX32" fmla="*/ 6987582 w 10763865"/>
              <a:gd name="connsiteY32" fmla="*/ 5458159 h 5458159"/>
              <a:gd name="connsiteX33" fmla="*/ 6519268 w 10763865"/>
              <a:gd name="connsiteY33" fmla="*/ 5458159 h 5458159"/>
              <a:gd name="connsiteX34" fmla="*/ 5950600 w 10763865"/>
              <a:gd name="connsiteY34" fmla="*/ 5458159 h 5458159"/>
              <a:gd name="connsiteX35" fmla="*/ 5080873 w 10763865"/>
              <a:gd name="connsiteY35" fmla="*/ 5458159 h 5458159"/>
              <a:gd name="connsiteX36" fmla="*/ 4612559 w 10763865"/>
              <a:gd name="connsiteY36" fmla="*/ 5458159 h 5458159"/>
              <a:gd name="connsiteX37" fmla="*/ 4144244 w 10763865"/>
              <a:gd name="connsiteY37" fmla="*/ 5458159 h 5458159"/>
              <a:gd name="connsiteX38" fmla="*/ 3675930 w 10763865"/>
              <a:gd name="connsiteY38" fmla="*/ 5458159 h 5458159"/>
              <a:gd name="connsiteX39" fmla="*/ 3107262 w 10763865"/>
              <a:gd name="connsiteY39" fmla="*/ 5458159 h 5458159"/>
              <a:gd name="connsiteX40" fmla="*/ 2438242 w 10763865"/>
              <a:gd name="connsiteY40" fmla="*/ 5458159 h 5458159"/>
              <a:gd name="connsiteX41" fmla="*/ 1668868 w 10763865"/>
              <a:gd name="connsiteY41" fmla="*/ 5458159 h 5458159"/>
              <a:gd name="connsiteX42" fmla="*/ 364278 w 10763865"/>
              <a:gd name="connsiteY42" fmla="*/ 5458159 h 5458159"/>
              <a:gd name="connsiteX43" fmla="*/ 0 w 10763865"/>
              <a:gd name="connsiteY43" fmla="*/ 5093881 h 5458159"/>
              <a:gd name="connsiteX44" fmla="*/ 0 w 10763865"/>
              <a:gd name="connsiteY44" fmla="*/ 4560112 h 5458159"/>
              <a:gd name="connsiteX45" fmla="*/ 0 w 10763865"/>
              <a:gd name="connsiteY45" fmla="*/ 3979046 h 5458159"/>
              <a:gd name="connsiteX46" fmla="*/ 0 w 10763865"/>
              <a:gd name="connsiteY46" fmla="*/ 3397980 h 5458159"/>
              <a:gd name="connsiteX47" fmla="*/ 0 w 10763865"/>
              <a:gd name="connsiteY47" fmla="*/ 2816915 h 5458159"/>
              <a:gd name="connsiteX48" fmla="*/ 0 w 10763865"/>
              <a:gd name="connsiteY48" fmla="*/ 2141257 h 5458159"/>
              <a:gd name="connsiteX49" fmla="*/ 0 w 10763865"/>
              <a:gd name="connsiteY49" fmla="*/ 1607488 h 5458159"/>
              <a:gd name="connsiteX50" fmla="*/ 0 w 10763865"/>
              <a:gd name="connsiteY50" fmla="*/ 364278 h 545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763865" h="5458159" extrusionOk="0">
                <a:moveTo>
                  <a:pt x="0" y="364278"/>
                </a:moveTo>
                <a:cubicBezTo>
                  <a:pt x="19043" y="156759"/>
                  <a:pt x="181827" y="46071"/>
                  <a:pt x="364278" y="0"/>
                </a:cubicBezTo>
                <a:cubicBezTo>
                  <a:pt x="515416" y="-16465"/>
                  <a:pt x="665488" y="-2507"/>
                  <a:pt x="832592" y="0"/>
                </a:cubicBezTo>
                <a:cubicBezTo>
                  <a:pt x="999696" y="2507"/>
                  <a:pt x="1337642" y="-33253"/>
                  <a:pt x="1601966" y="0"/>
                </a:cubicBezTo>
                <a:cubicBezTo>
                  <a:pt x="1866290" y="33253"/>
                  <a:pt x="2083539" y="122"/>
                  <a:pt x="2371340" y="0"/>
                </a:cubicBezTo>
                <a:cubicBezTo>
                  <a:pt x="2659141" y="-122"/>
                  <a:pt x="2576089" y="1878"/>
                  <a:pt x="2739301" y="0"/>
                </a:cubicBezTo>
                <a:cubicBezTo>
                  <a:pt x="2902513" y="-1878"/>
                  <a:pt x="3246210" y="33905"/>
                  <a:pt x="3609028" y="0"/>
                </a:cubicBezTo>
                <a:cubicBezTo>
                  <a:pt x="3971846" y="-33905"/>
                  <a:pt x="3852834" y="8179"/>
                  <a:pt x="3976989" y="0"/>
                </a:cubicBezTo>
                <a:cubicBezTo>
                  <a:pt x="4101144" y="-8179"/>
                  <a:pt x="4352038" y="-28389"/>
                  <a:pt x="4646010" y="0"/>
                </a:cubicBezTo>
                <a:cubicBezTo>
                  <a:pt x="4939982" y="28389"/>
                  <a:pt x="5114314" y="-19488"/>
                  <a:pt x="5315030" y="0"/>
                </a:cubicBezTo>
                <a:cubicBezTo>
                  <a:pt x="5515746" y="19488"/>
                  <a:pt x="5844721" y="11075"/>
                  <a:pt x="6084404" y="0"/>
                </a:cubicBezTo>
                <a:cubicBezTo>
                  <a:pt x="6324087" y="-11075"/>
                  <a:pt x="6674898" y="40453"/>
                  <a:pt x="6954131" y="0"/>
                </a:cubicBezTo>
                <a:cubicBezTo>
                  <a:pt x="7233364" y="-40453"/>
                  <a:pt x="7446300" y="-41308"/>
                  <a:pt x="7823858" y="0"/>
                </a:cubicBezTo>
                <a:cubicBezTo>
                  <a:pt x="8201416" y="41308"/>
                  <a:pt x="8128191" y="-23304"/>
                  <a:pt x="8292172" y="0"/>
                </a:cubicBezTo>
                <a:cubicBezTo>
                  <a:pt x="8456153" y="23304"/>
                  <a:pt x="8694078" y="24644"/>
                  <a:pt x="8860840" y="0"/>
                </a:cubicBezTo>
                <a:cubicBezTo>
                  <a:pt x="9027602" y="-24644"/>
                  <a:pt x="9220423" y="-13273"/>
                  <a:pt x="9329154" y="0"/>
                </a:cubicBezTo>
                <a:cubicBezTo>
                  <a:pt x="9437885" y="13273"/>
                  <a:pt x="9526565" y="-13736"/>
                  <a:pt x="9697115" y="0"/>
                </a:cubicBezTo>
                <a:cubicBezTo>
                  <a:pt x="9867665" y="13736"/>
                  <a:pt x="10072583" y="11359"/>
                  <a:pt x="10399587" y="0"/>
                </a:cubicBezTo>
                <a:cubicBezTo>
                  <a:pt x="10570004" y="12566"/>
                  <a:pt x="10779893" y="204304"/>
                  <a:pt x="10763865" y="364278"/>
                </a:cubicBezTo>
                <a:cubicBezTo>
                  <a:pt x="10734186" y="571716"/>
                  <a:pt x="10738139" y="889323"/>
                  <a:pt x="10763865" y="1134528"/>
                </a:cubicBezTo>
                <a:cubicBezTo>
                  <a:pt x="10789592" y="1379733"/>
                  <a:pt x="10791066" y="1517735"/>
                  <a:pt x="10763865" y="1762889"/>
                </a:cubicBezTo>
                <a:cubicBezTo>
                  <a:pt x="10736664" y="2008043"/>
                  <a:pt x="10737451" y="2218523"/>
                  <a:pt x="10763865" y="2438547"/>
                </a:cubicBezTo>
                <a:cubicBezTo>
                  <a:pt x="10790279" y="2658571"/>
                  <a:pt x="10733453" y="2957412"/>
                  <a:pt x="10763865" y="3114204"/>
                </a:cubicBezTo>
                <a:cubicBezTo>
                  <a:pt x="10794277" y="3270996"/>
                  <a:pt x="10779099" y="3467891"/>
                  <a:pt x="10763865" y="3789862"/>
                </a:cubicBezTo>
                <a:cubicBezTo>
                  <a:pt x="10748631" y="4111833"/>
                  <a:pt x="10740848" y="4229702"/>
                  <a:pt x="10763865" y="4465519"/>
                </a:cubicBezTo>
                <a:cubicBezTo>
                  <a:pt x="10786882" y="4701336"/>
                  <a:pt x="10758875" y="4962513"/>
                  <a:pt x="10763865" y="5093881"/>
                </a:cubicBezTo>
                <a:cubicBezTo>
                  <a:pt x="10752961" y="5291151"/>
                  <a:pt x="10615831" y="5477422"/>
                  <a:pt x="10399587" y="5458159"/>
                </a:cubicBezTo>
                <a:cubicBezTo>
                  <a:pt x="10165955" y="5421597"/>
                  <a:pt x="9801019" y="5416166"/>
                  <a:pt x="9529860" y="5458159"/>
                </a:cubicBezTo>
                <a:cubicBezTo>
                  <a:pt x="9258701" y="5500152"/>
                  <a:pt x="9256488" y="5442084"/>
                  <a:pt x="9161899" y="5458159"/>
                </a:cubicBezTo>
                <a:cubicBezTo>
                  <a:pt x="9067310" y="5474234"/>
                  <a:pt x="8729155" y="5467501"/>
                  <a:pt x="8492878" y="5458159"/>
                </a:cubicBezTo>
                <a:cubicBezTo>
                  <a:pt x="8256601" y="5448817"/>
                  <a:pt x="8173492" y="5478268"/>
                  <a:pt x="8024564" y="5458159"/>
                </a:cubicBezTo>
                <a:cubicBezTo>
                  <a:pt x="7875636" y="5438050"/>
                  <a:pt x="7780755" y="5453863"/>
                  <a:pt x="7656603" y="5458159"/>
                </a:cubicBezTo>
                <a:cubicBezTo>
                  <a:pt x="7532451" y="5462455"/>
                  <a:pt x="7121627" y="5447689"/>
                  <a:pt x="6987582" y="5458159"/>
                </a:cubicBezTo>
                <a:cubicBezTo>
                  <a:pt x="6853537" y="5468629"/>
                  <a:pt x="6736315" y="5445262"/>
                  <a:pt x="6519268" y="5458159"/>
                </a:cubicBezTo>
                <a:cubicBezTo>
                  <a:pt x="6302221" y="5471056"/>
                  <a:pt x="6193346" y="5438040"/>
                  <a:pt x="5950600" y="5458159"/>
                </a:cubicBezTo>
                <a:cubicBezTo>
                  <a:pt x="5707854" y="5478278"/>
                  <a:pt x="5263094" y="5463835"/>
                  <a:pt x="5080873" y="5458159"/>
                </a:cubicBezTo>
                <a:cubicBezTo>
                  <a:pt x="4898652" y="5452483"/>
                  <a:pt x="4738078" y="5444591"/>
                  <a:pt x="4612559" y="5458159"/>
                </a:cubicBezTo>
                <a:cubicBezTo>
                  <a:pt x="4487040" y="5471727"/>
                  <a:pt x="4370733" y="5477941"/>
                  <a:pt x="4144244" y="5458159"/>
                </a:cubicBezTo>
                <a:cubicBezTo>
                  <a:pt x="3917755" y="5438377"/>
                  <a:pt x="3890474" y="5457260"/>
                  <a:pt x="3675930" y="5458159"/>
                </a:cubicBezTo>
                <a:cubicBezTo>
                  <a:pt x="3461386" y="5459058"/>
                  <a:pt x="3287446" y="5484971"/>
                  <a:pt x="3107262" y="5458159"/>
                </a:cubicBezTo>
                <a:cubicBezTo>
                  <a:pt x="2927078" y="5431347"/>
                  <a:pt x="2623907" y="5431476"/>
                  <a:pt x="2438242" y="5458159"/>
                </a:cubicBezTo>
                <a:cubicBezTo>
                  <a:pt x="2252577" y="5484842"/>
                  <a:pt x="1978464" y="5495826"/>
                  <a:pt x="1668868" y="5458159"/>
                </a:cubicBezTo>
                <a:cubicBezTo>
                  <a:pt x="1359272" y="5420492"/>
                  <a:pt x="953288" y="5401238"/>
                  <a:pt x="364278" y="5458159"/>
                </a:cubicBezTo>
                <a:cubicBezTo>
                  <a:pt x="152768" y="5452513"/>
                  <a:pt x="-26001" y="5332407"/>
                  <a:pt x="0" y="5093881"/>
                </a:cubicBezTo>
                <a:cubicBezTo>
                  <a:pt x="8769" y="4953648"/>
                  <a:pt x="-11868" y="4733325"/>
                  <a:pt x="0" y="4560112"/>
                </a:cubicBezTo>
                <a:cubicBezTo>
                  <a:pt x="11868" y="4386899"/>
                  <a:pt x="-7092" y="4106238"/>
                  <a:pt x="0" y="3979046"/>
                </a:cubicBezTo>
                <a:cubicBezTo>
                  <a:pt x="7092" y="3851854"/>
                  <a:pt x="5505" y="3533327"/>
                  <a:pt x="0" y="3397980"/>
                </a:cubicBezTo>
                <a:cubicBezTo>
                  <a:pt x="-5505" y="3262633"/>
                  <a:pt x="-13098" y="2981996"/>
                  <a:pt x="0" y="2816915"/>
                </a:cubicBezTo>
                <a:cubicBezTo>
                  <a:pt x="13098" y="2651835"/>
                  <a:pt x="-5361" y="2359705"/>
                  <a:pt x="0" y="2141257"/>
                </a:cubicBezTo>
                <a:cubicBezTo>
                  <a:pt x="5361" y="1922809"/>
                  <a:pt x="-3270" y="1729954"/>
                  <a:pt x="0" y="1607488"/>
                </a:cubicBezTo>
                <a:cubicBezTo>
                  <a:pt x="3270" y="1485022"/>
                  <a:pt x="-43126" y="781781"/>
                  <a:pt x="0" y="364278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601010514">
                  <a:prstGeom prst="roundRect">
                    <a:avLst>
                      <a:gd name="adj" fmla="val 667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CBD82C5-2954-06AE-8E20-01972997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67" y="1203157"/>
            <a:ext cx="10515600" cy="462012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b="1" dirty="0"/>
              <a:t>Research Question: </a:t>
            </a:r>
            <a:r>
              <a:rPr lang="en-US" sz="1600" dirty="0"/>
              <a:t>For people that have psychedelic experiences, what are the factors that are most correlated with positive outcomes?</a:t>
            </a:r>
            <a:br>
              <a:rPr lang="en-US" sz="1600" dirty="0"/>
            </a:b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Data Source: </a:t>
            </a:r>
            <a:r>
              <a:rPr lang="en-US" sz="1600" dirty="0" err="1"/>
              <a:t>Erowid</a:t>
            </a:r>
            <a:r>
              <a:rPr lang="en-US" sz="1600" dirty="0"/>
              <a:t> Experience Vaults, </a:t>
            </a:r>
            <a:r>
              <a:rPr lang="en-US" sz="1600" b="1" dirty="0">
                <a:highlight>
                  <a:srgbClr val="FFD44B"/>
                </a:highlight>
              </a:rPr>
              <a:t>570 personal reflections </a:t>
            </a:r>
            <a:r>
              <a:rPr lang="en-US" sz="1600" dirty="0"/>
              <a:t>from </a:t>
            </a:r>
            <a:r>
              <a:rPr lang="en-US" sz="1600" b="1" dirty="0">
                <a:highlight>
                  <a:srgbClr val="FFD44B"/>
                </a:highlight>
              </a:rPr>
              <a:t>1996 to 2024</a:t>
            </a:r>
            <a:r>
              <a:rPr lang="en-US" sz="1600" dirty="0"/>
              <a:t>, essay format.</a:t>
            </a:r>
          </a:p>
          <a:p>
            <a:pPr marL="0" indent="0">
              <a:buNone/>
            </a:pPr>
            <a:r>
              <a:rPr lang="en-US" sz="1600" dirty="0"/>
              <a:t>Average # of words per entry:  </a:t>
            </a:r>
            <a:r>
              <a:rPr lang="en-US" sz="1600" b="1" dirty="0">
                <a:highlight>
                  <a:srgbClr val="FFD44B"/>
                </a:highlight>
              </a:rPr>
              <a:t>1328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Distilled into Summaries:</a:t>
            </a:r>
          </a:p>
          <a:p>
            <a:pPr marL="0" indent="0">
              <a:buNone/>
            </a:pPr>
            <a:r>
              <a:rPr lang="en-US" sz="1600" dirty="0"/>
              <a:t>Average # of words per entry:  </a:t>
            </a:r>
            <a:r>
              <a:rPr lang="en-US" sz="1600" b="1" dirty="0">
                <a:highlight>
                  <a:srgbClr val="FFD44B"/>
                </a:highlight>
              </a:rPr>
              <a:t>425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Distilled to Numerical Variables:</a:t>
            </a:r>
          </a:p>
          <a:p>
            <a:r>
              <a:rPr lang="en-US" sz="1600" dirty="0">
                <a:highlight>
                  <a:srgbClr val="89C4FF"/>
                </a:highlight>
              </a:rPr>
              <a:t>Experience</a:t>
            </a:r>
          </a:p>
          <a:p>
            <a:r>
              <a:rPr lang="en-US" sz="1600" dirty="0">
                <a:highlight>
                  <a:srgbClr val="89C4FF"/>
                </a:highlight>
              </a:rPr>
              <a:t>Safety/Environmental Control</a:t>
            </a:r>
          </a:p>
          <a:p>
            <a:r>
              <a:rPr lang="en-US" sz="1600" dirty="0">
                <a:highlight>
                  <a:srgbClr val="89C4FF"/>
                </a:highlight>
              </a:rPr>
              <a:t>Context</a:t>
            </a:r>
          </a:p>
          <a:p>
            <a:r>
              <a:rPr lang="en-US" sz="1600" dirty="0">
                <a:highlight>
                  <a:srgbClr val="89C4FF"/>
                </a:highlight>
              </a:rPr>
              <a:t>Intention</a:t>
            </a:r>
          </a:p>
          <a:p>
            <a:r>
              <a:rPr lang="en-US" sz="1600" dirty="0">
                <a:highlight>
                  <a:srgbClr val="89C4FF"/>
                </a:highlight>
              </a:rPr>
              <a:t>Integration</a:t>
            </a:r>
          </a:p>
          <a:p>
            <a:r>
              <a:rPr lang="en-US" sz="1600" dirty="0">
                <a:highlight>
                  <a:srgbClr val="F59393"/>
                </a:highlight>
              </a:rPr>
              <a:t>Outcome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C1236D-6363-CEA0-3CE3-A585C6B6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168" y="3177711"/>
            <a:ext cx="7089044" cy="2645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01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5242D-2A82-1805-5170-50EFE937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7391-9E8F-3987-4F12-8390D6BB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Use Cases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1849A3-3AF4-F6FB-115F-BA6CAA5D8F28}"/>
              </a:ext>
            </a:extLst>
          </p:cNvPr>
          <p:cNvSpPr/>
          <p:nvPr/>
        </p:nvSpPr>
        <p:spPr>
          <a:xfrm>
            <a:off x="589935" y="1034716"/>
            <a:ext cx="10763865" cy="5458159"/>
          </a:xfrm>
          <a:custGeom>
            <a:avLst/>
            <a:gdLst>
              <a:gd name="connsiteX0" fmla="*/ 0 w 10763865"/>
              <a:gd name="connsiteY0" fmla="*/ 364278 h 5458159"/>
              <a:gd name="connsiteX1" fmla="*/ 364278 w 10763865"/>
              <a:gd name="connsiteY1" fmla="*/ 0 h 5458159"/>
              <a:gd name="connsiteX2" fmla="*/ 832592 w 10763865"/>
              <a:gd name="connsiteY2" fmla="*/ 0 h 5458159"/>
              <a:gd name="connsiteX3" fmla="*/ 1601966 w 10763865"/>
              <a:gd name="connsiteY3" fmla="*/ 0 h 5458159"/>
              <a:gd name="connsiteX4" fmla="*/ 2371340 w 10763865"/>
              <a:gd name="connsiteY4" fmla="*/ 0 h 5458159"/>
              <a:gd name="connsiteX5" fmla="*/ 2739301 w 10763865"/>
              <a:gd name="connsiteY5" fmla="*/ 0 h 5458159"/>
              <a:gd name="connsiteX6" fmla="*/ 3609028 w 10763865"/>
              <a:gd name="connsiteY6" fmla="*/ 0 h 5458159"/>
              <a:gd name="connsiteX7" fmla="*/ 3976989 w 10763865"/>
              <a:gd name="connsiteY7" fmla="*/ 0 h 5458159"/>
              <a:gd name="connsiteX8" fmla="*/ 4646010 w 10763865"/>
              <a:gd name="connsiteY8" fmla="*/ 0 h 5458159"/>
              <a:gd name="connsiteX9" fmla="*/ 5315030 w 10763865"/>
              <a:gd name="connsiteY9" fmla="*/ 0 h 5458159"/>
              <a:gd name="connsiteX10" fmla="*/ 6084404 w 10763865"/>
              <a:gd name="connsiteY10" fmla="*/ 0 h 5458159"/>
              <a:gd name="connsiteX11" fmla="*/ 6954131 w 10763865"/>
              <a:gd name="connsiteY11" fmla="*/ 0 h 5458159"/>
              <a:gd name="connsiteX12" fmla="*/ 7823858 w 10763865"/>
              <a:gd name="connsiteY12" fmla="*/ 0 h 5458159"/>
              <a:gd name="connsiteX13" fmla="*/ 8292172 w 10763865"/>
              <a:gd name="connsiteY13" fmla="*/ 0 h 5458159"/>
              <a:gd name="connsiteX14" fmla="*/ 8860840 w 10763865"/>
              <a:gd name="connsiteY14" fmla="*/ 0 h 5458159"/>
              <a:gd name="connsiteX15" fmla="*/ 9329154 w 10763865"/>
              <a:gd name="connsiteY15" fmla="*/ 0 h 5458159"/>
              <a:gd name="connsiteX16" fmla="*/ 9697115 w 10763865"/>
              <a:gd name="connsiteY16" fmla="*/ 0 h 5458159"/>
              <a:gd name="connsiteX17" fmla="*/ 10399587 w 10763865"/>
              <a:gd name="connsiteY17" fmla="*/ 0 h 5458159"/>
              <a:gd name="connsiteX18" fmla="*/ 10763865 w 10763865"/>
              <a:gd name="connsiteY18" fmla="*/ 364278 h 5458159"/>
              <a:gd name="connsiteX19" fmla="*/ 10763865 w 10763865"/>
              <a:gd name="connsiteY19" fmla="*/ 1134528 h 5458159"/>
              <a:gd name="connsiteX20" fmla="*/ 10763865 w 10763865"/>
              <a:gd name="connsiteY20" fmla="*/ 1762889 h 5458159"/>
              <a:gd name="connsiteX21" fmla="*/ 10763865 w 10763865"/>
              <a:gd name="connsiteY21" fmla="*/ 2438547 h 5458159"/>
              <a:gd name="connsiteX22" fmla="*/ 10763865 w 10763865"/>
              <a:gd name="connsiteY22" fmla="*/ 3114204 h 5458159"/>
              <a:gd name="connsiteX23" fmla="*/ 10763865 w 10763865"/>
              <a:gd name="connsiteY23" fmla="*/ 3789862 h 5458159"/>
              <a:gd name="connsiteX24" fmla="*/ 10763865 w 10763865"/>
              <a:gd name="connsiteY24" fmla="*/ 4465519 h 5458159"/>
              <a:gd name="connsiteX25" fmla="*/ 10763865 w 10763865"/>
              <a:gd name="connsiteY25" fmla="*/ 5093881 h 5458159"/>
              <a:gd name="connsiteX26" fmla="*/ 10399587 w 10763865"/>
              <a:gd name="connsiteY26" fmla="*/ 5458159 h 5458159"/>
              <a:gd name="connsiteX27" fmla="*/ 9529860 w 10763865"/>
              <a:gd name="connsiteY27" fmla="*/ 5458159 h 5458159"/>
              <a:gd name="connsiteX28" fmla="*/ 9161899 w 10763865"/>
              <a:gd name="connsiteY28" fmla="*/ 5458159 h 5458159"/>
              <a:gd name="connsiteX29" fmla="*/ 8492878 w 10763865"/>
              <a:gd name="connsiteY29" fmla="*/ 5458159 h 5458159"/>
              <a:gd name="connsiteX30" fmla="*/ 8024564 w 10763865"/>
              <a:gd name="connsiteY30" fmla="*/ 5458159 h 5458159"/>
              <a:gd name="connsiteX31" fmla="*/ 7656603 w 10763865"/>
              <a:gd name="connsiteY31" fmla="*/ 5458159 h 5458159"/>
              <a:gd name="connsiteX32" fmla="*/ 6987582 w 10763865"/>
              <a:gd name="connsiteY32" fmla="*/ 5458159 h 5458159"/>
              <a:gd name="connsiteX33" fmla="*/ 6519268 w 10763865"/>
              <a:gd name="connsiteY33" fmla="*/ 5458159 h 5458159"/>
              <a:gd name="connsiteX34" fmla="*/ 5950600 w 10763865"/>
              <a:gd name="connsiteY34" fmla="*/ 5458159 h 5458159"/>
              <a:gd name="connsiteX35" fmla="*/ 5080873 w 10763865"/>
              <a:gd name="connsiteY35" fmla="*/ 5458159 h 5458159"/>
              <a:gd name="connsiteX36" fmla="*/ 4612559 w 10763865"/>
              <a:gd name="connsiteY36" fmla="*/ 5458159 h 5458159"/>
              <a:gd name="connsiteX37" fmla="*/ 4144244 w 10763865"/>
              <a:gd name="connsiteY37" fmla="*/ 5458159 h 5458159"/>
              <a:gd name="connsiteX38" fmla="*/ 3675930 w 10763865"/>
              <a:gd name="connsiteY38" fmla="*/ 5458159 h 5458159"/>
              <a:gd name="connsiteX39" fmla="*/ 3107262 w 10763865"/>
              <a:gd name="connsiteY39" fmla="*/ 5458159 h 5458159"/>
              <a:gd name="connsiteX40" fmla="*/ 2438242 w 10763865"/>
              <a:gd name="connsiteY40" fmla="*/ 5458159 h 5458159"/>
              <a:gd name="connsiteX41" fmla="*/ 1668868 w 10763865"/>
              <a:gd name="connsiteY41" fmla="*/ 5458159 h 5458159"/>
              <a:gd name="connsiteX42" fmla="*/ 364278 w 10763865"/>
              <a:gd name="connsiteY42" fmla="*/ 5458159 h 5458159"/>
              <a:gd name="connsiteX43" fmla="*/ 0 w 10763865"/>
              <a:gd name="connsiteY43" fmla="*/ 5093881 h 5458159"/>
              <a:gd name="connsiteX44" fmla="*/ 0 w 10763865"/>
              <a:gd name="connsiteY44" fmla="*/ 4560112 h 5458159"/>
              <a:gd name="connsiteX45" fmla="*/ 0 w 10763865"/>
              <a:gd name="connsiteY45" fmla="*/ 3979046 h 5458159"/>
              <a:gd name="connsiteX46" fmla="*/ 0 w 10763865"/>
              <a:gd name="connsiteY46" fmla="*/ 3397980 h 5458159"/>
              <a:gd name="connsiteX47" fmla="*/ 0 w 10763865"/>
              <a:gd name="connsiteY47" fmla="*/ 2816915 h 5458159"/>
              <a:gd name="connsiteX48" fmla="*/ 0 w 10763865"/>
              <a:gd name="connsiteY48" fmla="*/ 2141257 h 5458159"/>
              <a:gd name="connsiteX49" fmla="*/ 0 w 10763865"/>
              <a:gd name="connsiteY49" fmla="*/ 1607488 h 5458159"/>
              <a:gd name="connsiteX50" fmla="*/ 0 w 10763865"/>
              <a:gd name="connsiteY50" fmla="*/ 364278 h 545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763865" h="5458159" extrusionOk="0">
                <a:moveTo>
                  <a:pt x="0" y="364278"/>
                </a:moveTo>
                <a:cubicBezTo>
                  <a:pt x="19043" y="156759"/>
                  <a:pt x="181827" y="46071"/>
                  <a:pt x="364278" y="0"/>
                </a:cubicBezTo>
                <a:cubicBezTo>
                  <a:pt x="515416" y="-16465"/>
                  <a:pt x="665488" y="-2507"/>
                  <a:pt x="832592" y="0"/>
                </a:cubicBezTo>
                <a:cubicBezTo>
                  <a:pt x="999696" y="2507"/>
                  <a:pt x="1337642" y="-33253"/>
                  <a:pt x="1601966" y="0"/>
                </a:cubicBezTo>
                <a:cubicBezTo>
                  <a:pt x="1866290" y="33253"/>
                  <a:pt x="2083539" y="122"/>
                  <a:pt x="2371340" y="0"/>
                </a:cubicBezTo>
                <a:cubicBezTo>
                  <a:pt x="2659141" y="-122"/>
                  <a:pt x="2576089" y="1878"/>
                  <a:pt x="2739301" y="0"/>
                </a:cubicBezTo>
                <a:cubicBezTo>
                  <a:pt x="2902513" y="-1878"/>
                  <a:pt x="3246210" y="33905"/>
                  <a:pt x="3609028" y="0"/>
                </a:cubicBezTo>
                <a:cubicBezTo>
                  <a:pt x="3971846" y="-33905"/>
                  <a:pt x="3852834" y="8179"/>
                  <a:pt x="3976989" y="0"/>
                </a:cubicBezTo>
                <a:cubicBezTo>
                  <a:pt x="4101144" y="-8179"/>
                  <a:pt x="4352038" y="-28389"/>
                  <a:pt x="4646010" y="0"/>
                </a:cubicBezTo>
                <a:cubicBezTo>
                  <a:pt x="4939982" y="28389"/>
                  <a:pt x="5114314" y="-19488"/>
                  <a:pt x="5315030" y="0"/>
                </a:cubicBezTo>
                <a:cubicBezTo>
                  <a:pt x="5515746" y="19488"/>
                  <a:pt x="5844721" y="11075"/>
                  <a:pt x="6084404" y="0"/>
                </a:cubicBezTo>
                <a:cubicBezTo>
                  <a:pt x="6324087" y="-11075"/>
                  <a:pt x="6674898" y="40453"/>
                  <a:pt x="6954131" y="0"/>
                </a:cubicBezTo>
                <a:cubicBezTo>
                  <a:pt x="7233364" y="-40453"/>
                  <a:pt x="7446300" y="-41308"/>
                  <a:pt x="7823858" y="0"/>
                </a:cubicBezTo>
                <a:cubicBezTo>
                  <a:pt x="8201416" y="41308"/>
                  <a:pt x="8128191" y="-23304"/>
                  <a:pt x="8292172" y="0"/>
                </a:cubicBezTo>
                <a:cubicBezTo>
                  <a:pt x="8456153" y="23304"/>
                  <a:pt x="8694078" y="24644"/>
                  <a:pt x="8860840" y="0"/>
                </a:cubicBezTo>
                <a:cubicBezTo>
                  <a:pt x="9027602" y="-24644"/>
                  <a:pt x="9220423" y="-13273"/>
                  <a:pt x="9329154" y="0"/>
                </a:cubicBezTo>
                <a:cubicBezTo>
                  <a:pt x="9437885" y="13273"/>
                  <a:pt x="9526565" y="-13736"/>
                  <a:pt x="9697115" y="0"/>
                </a:cubicBezTo>
                <a:cubicBezTo>
                  <a:pt x="9867665" y="13736"/>
                  <a:pt x="10072583" y="11359"/>
                  <a:pt x="10399587" y="0"/>
                </a:cubicBezTo>
                <a:cubicBezTo>
                  <a:pt x="10570004" y="12566"/>
                  <a:pt x="10779893" y="204304"/>
                  <a:pt x="10763865" y="364278"/>
                </a:cubicBezTo>
                <a:cubicBezTo>
                  <a:pt x="10734186" y="571716"/>
                  <a:pt x="10738139" y="889323"/>
                  <a:pt x="10763865" y="1134528"/>
                </a:cubicBezTo>
                <a:cubicBezTo>
                  <a:pt x="10789592" y="1379733"/>
                  <a:pt x="10791066" y="1517735"/>
                  <a:pt x="10763865" y="1762889"/>
                </a:cubicBezTo>
                <a:cubicBezTo>
                  <a:pt x="10736664" y="2008043"/>
                  <a:pt x="10737451" y="2218523"/>
                  <a:pt x="10763865" y="2438547"/>
                </a:cubicBezTo>
                <a:cubicBezTo>
                  <a:pt x="10790279" y="2658571"/>
                  <a:pt x="10733453" y="2957412"/>
                  <a:pt x="10763865" y="3114204"/>
                </a:cubicBezTo>
                <a:cubicBezTo>
                  <a:pt x="10794277" y="3270996"/>
                  <a:pt x="10779099" y="3467891"/>
                  <a:pt x="10763865" y="3789862"/>
                </a:cubicBezTo>
                <a:cubicBezTo>
                  <a:pt x="10748631" y="4111833"/>
                  <a:pt x="10740848" y="4229702"/>
                  <a:pt x="10763865" y="4465519"/>
                </a:cubicBezTo>
                <a:cubicBezTo>
                  <a:pt x="10786882" y="4701336"/>
                  <a:pt x="10758875" y="4962513"/>
                  <a:pt x="10763865" y="5093881"/>
                </a:cubicBezTo>
                <a:cubicBezTo>
                  <a:pt x="10752961" y="5291151"/>
                  <a:pt x="10615831" y="5477422"/>
                  <a:pt x="10399587" y="5458159"/>
                </a:cubicBezTo>
                <a:cubicBezTo>
                  <a:pt x="10165955" y="5421597"/>
                  <a:pt x="9801019" y="5416166"/>
                  <a:pt x="9529860" y="5458159"/>
                </a:cubicBezTo>
                <a:cubicBezTo>
                  <a:pt x="9258701" y="5500152"/>
                  <a:pt x="9256488" y="5442084"/>
                  <a:pt x="9161899" y="5458159"/>
                </a:cubicBezTo>
                <a:cubicBezTo>
                  <a:pt x="9067310" y="5474234"/>
                  <a:pt x="8729155" y="5467501"/>
                  <a:pt x="8492878" y="5458159"/>
                </a:cubicBezTo>
                <a:cubicBezTo>
                  <a:pt x="8256601" y="5448817"/>
                  <a:pt x="8173492" y="5478268"/>
                  <a:pt x="8024564" y="5458159"/>
                </a:cubicBezTo>
                <a:cubicBezTo>
                  <a:pt x="7875636" y="5438050"/>
                  <a:pt x="7780755" y="5453863"/>
                  <a:pt x="7656603" y="5458159"/>
                </a:cubicBezTo>
                <a:cubicBezTo>
                  <a:pt x="7532451" y="5462455"/>
                  <a:pt x="7121627" y="5447689"/>
                  <a:pt x="6987582" y="5458159"/>
                </a:cubicBezTo>
                <a:cubicBezTo>
                  <a:pt x="6853537" y="5468629"/>
                  <a:pt x="6736315" y="5445262"/>
                  <a:pt x="6519268" y="5458159"/>
                </a:cubicBezTo>
                <a:cubicBezTo>
                  <a:pt x="6302221" y="5471056"/>
                  <a:pt x="6193346" y="5438040"/>
                  <a:pt x="5950600" y="5458159"/>
                </a:cubicBezTo>
                <a:cubicBezTo>
                  <a:pt x="5707854" y="5478278"/>
                  <a:pt x="5263094" y="5463835"/>
                  <a:pt x="5080873" y="5458159"/>
                </a:cubicBezTo>
                <a:cubicBezTo>
                  <a:pt x="4898652" y="5452483"/>
                  <a:pt x="4738078" y="5444591"/>
                  <a:pt x="4612559" y="5458159"/>
                </a:cubicBezTo>
                <a:cubicBezTo>
                  <a:pt x="4487040" y="5471727"/>
                  <a:pt x="4370733" y="5477941"/>
                  <a:pt x="4144244" y="5458159"/>
                </a:cubicBezTo>
                <a:cubicBezTo>
                  <a:pt x="3917755" y="5438377"/>
                  <a:pt x="3890474" y="5457260"/>
                  <a:pt x="3675930" y="5458159"/>
                </a:cubicBezTo>
                <a:cubicBezTo>
                  <a:pt x="3461386" y="5459058"/>
                  <a:pt x="3287446" y="5484971"/>
                  <a:pt x="3107262" y="5458159"/>
                </a:cubicBezTo>
                <a:cubicBezTo>
                  <a:pt x="2927078" y="5431347"/>
                  <a:pt x="2623907" y="5431476"/>
                  <a:pt x="2438242" y="5458159"/>
                </a:cubicBezTo>
                <a:cubicBezTo>
                  <a:pt x="2252577" y="5484842"/>
                  <a:pt x="1978464" y="5495826"/>
                  <a:pt x="1668868" y="5458159"/>
                </a:cubicBezTo>
                <a:cubicBezTo>
                  <a:pt x="1359272" y="5420492"/>
                  <a:pt x="953288" y="5401238"/>
                  <a:pt x="364278" y="5458159"/>
                </a:cubicBezTo>
                <a:cubicBezTo>
                  <a:pt x="152768" y="5452513"/>
                  <a:pt x="-26001" y="5332407"/>
                  <a:pt x="0" y="5093881"/>
                </a:cubicBezTo>
                <a:cubicBezTo>
                  <a:pt x="8769" y="4953648"/>
                  <a:pt x="-11868" y="4733325"/>
                  <a:pt x="0" y="4560112"/>
                </a:cubicBezTo>
                <a:cubicBezTo>
                  <a:pt x="11868" y="4386899"/>
                  <a:pt x="-7092" y="4106238"/>
                  <a:pt x="0" y="3979046"/>
                </a:cubicBezTo>
                <a:cubicBezTo>
                  <a:pt x="7092" y="3851854"/>
                  <a:pt x="5505" y="3533327"/>
                  <a:pt x="0" y="3397980"/>
                </a:cubicBezTo>
                <a:cubicBezTo>
                  <a:pt x="-5505" y="3262633"/>
                  <a:pt x="-13098" y="2981996"/>
                  <a:pt x="0" y="2816915"/>
                </a:cubicBezTo>
                <a:cubicBezTo>
                  <a:pt x="13098" y="2651835"/>
                  <a:pt x="-5361" y="2359705"/>
                  <a:pt x="0" y="2141257"/>
                </a:cubicBezTo>
                <a:cubicBezTo>
                  <a:pt x="5361" y="1922809"/>
                  <a:pt x="-3270" y="1729954"/>
                  <a:pt x="0" y="1607488"/>
                </a:cubicBezTo>
                <a:cubicBezTo>
                  <a:pt x="3270" y="1485022"/>
                  <a:pt x="-43126" y="781781"/>
                  <a:pt x="0" y="364278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601010514">
                  <a:prstGeom prst="roundRect">
                    <a:avLst>
                      <a:gd name="adj" fmla="val 667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97F8113-F442-09AD-EEC2-2C882799171E}"/>
              </a:ext>
            </a:extLst>
          </p:cNvPr>
          <p:cNvGraphicFramePr>
            <a:graphicFrameLocks/>
          </p:cNvGraphicFramePr>
          <p:nvPr/>
        </p:nvGraphicFramePr>
        <p:xfrm>
          <a:off x="4256801" y="1161045"/>
          <a:ext cx="2745580" cy="2442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71C5CE8-9F9A-B697-A16D-CFDBB67E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Job Matching: </a:t>
            </a:r>
            <a:r>
              <a:rPr lang="en-US" sz="2000" dirty="0"/>
              <a:t>Finding roles that align with your personal strengths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Workflow: </a:t>
            </a:r>
            <a:br>
              <a:rPr lang="en-US" sz="1800" b="1" dirty="0"/>
            </a:br>
            <a:endParaRPr lang="en-US" sz="1800" b="1" dirty="0"/>
          </a:p>
          <a:p>
            <a:pPr lvl="1"/>
            <a:r>
              <a:rPr lang="en-US" sz="1800" dirty="0"/>
              <a:t>Scrape job descriptions across industries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Use </a:t>
            </a:r>
            <a:r>
              <a:rPr lang="en-US" sz="1800" b="1" dirty="0"/>
              <a:t>CSVision</a:t>
            </a:r>
            <a:r>
              <a:rPr lang="en-US" sz="1800" dirty="0"/>
              <a:t> to assess the level of specific skills required (</a:t>
            </a:r>
            <a:r>
              <a:rPr lang="en-US" sz="1800" dirty="0" err="1"/>
              <a:t>e.g</a:t>
            </a:r>
            <a:r>
              <a:rPr lang="en-US" sz="1800" dirty="0"/>
              <a:t>: Leadership, Collaboration, Data Analysis, Customer Service), rating each from 1-5. </a:t>
            </a:r>
            <a:r>
              <a:rPr lang="en-US" sz="1800" dirty="0" err="1"/>
              <a:t>E.g</a:t>
            </a:r>
            <a:r>
              <a:rPr lang="en-US" sz="1800" dirty="0"/>
              <a:t>: </a:t>
            </a:r>
          </a:p>
          <a:p>
            <a:pPr lvl="2"/>
            <a:r>
              <a:rPr lang="en-US" sz="1600" b="1" dirty="0"/>
              <a:t>Product Manager</a:t>
            </a:r>
            <a:r>
              <a:rPr lang="en-US" sz="1600" dirty="0"/>
              <a:t>: Leadership (4), Collaboration (5), Data Analysis (4), Customer Service (2)</a:t>
            </a:r>
          </a:p>
          <a:p>
            <a:pPr lvl="2"/>
            <a:r>
              <a:rPr lang="en-US" sz="1600" b="1" dirty="0"/>
              <a:t>Data Scientist</a:t>
            </a:r>
            <a:r>
              <a:rPr lang="en-US" sz="1600" dirty="0"/>
              <a:t>: Leadership (2), Collaboration (3), Data Analysis (5), Customer Service (1)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Analyze correlations and insights:</a:t>
            </a:r>
          </a:p>
          <a:p>
            <a:pPr lvl="2"/>
            <a:r>
              <a:rPr lang="en-US" sz="1800" dirty="0"/>
              <a:t>Which skills are most valued (and rewarded) across roles?</a:t>
            </a:r>
          </a:p>
          <a:p>
            <a:pPr lvl="2"/>
            <a:r>
              <a:rPr lang="en-US" sz="1800" dirty="0"/>
              <a:t>Which areas should you invest in improving?</a:t>
            </a:r>
          </a:p>
          <a:p>
            <a:pPr lvl="2"/>
            <a:r>
              <a:rPr lang="en-US" sz="1800" dirty="0"/>
              <a:t>Which jobs best match your unique skill profile?</a:t>
            </a:r>
          </a:p>
        </p:txBody>
      </p:sp>
    </p:spTree>
    <p:extLst>
      <p:ext uri="{BB962C8B-B14F-4D97-AF65-F5344CB8AC3E}">
        <p14:creationId xmlns:p14="http://schemas.microsoft.com/office/powerpoint/2010/main" val="38789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BB8D8-7A9E-7458-0CA0-AB2596A1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E422D95-1D72-B18B-18A2-4A1AF0531BAE}"/>
              </a:ext>
            </a:extLst>
          </p:cNvPr>
          <p:cNvGraphicFramePr>
            <a:graphicFrameLocks/>
          </p:cNvGraphicFramePr>
          <p:nvPr/>
        </p:nvGraphicFramePr>
        <p:xfrm>
          <a:off x="4256801" y="1161045"/>
          <a:ext cx="2745580" cy="2442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68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370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CSVision A tool for data science</vt:lpstr>
      <vt:lpstr>Introduction</vt:lpstr>
      <vt:lpstr>How it works</vt:lpstr>
      <vt:lpstr>Example</vt:lpstr>
      <vt:lpstr>Other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yz</dc:creator>
  <cp:lastModifiedBy>yz</cp:lastModifiedBy>
  <cp:revision>5</cp:revision>
  <dcterms:created xsi:type="dcterms:W3CDTF">2025-05-05T17:29:48Z</dcterms:created>
  <dcterms:modified xsi:type="dcterms:W3CDTF">2025-06-03T05:49:22Z</dcterms:modified>
</cp:coreProperties>
</file>