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CFFDA1-E1B5-4299-BD26-A59D76988B44}">
  <a:tblStyle styleId="{41CFFDA1-E1B5-4299-BD26-A59D76988B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f93fb40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f93fb40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fbaf5dd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fbaf5dd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3ecb2a263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3ecb2a263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fbaf5dd6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fbaf5dd6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pener">
  <p:cSld name="Title Open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9144000" cy="515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40080" y="4663376"/>
            <a:ext cx="17262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640080" y="4480496"/>
            <a:ext cx="1188600" cy="16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25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/>
              <a:buNone/>
              <a:defRPr b="0" i="0" sz="1200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048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640080" y="301752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40080" y="182880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;p2"/>
          <p:cNvSpPr/>
          <p:nvPr>
            <p:ph idx="3" type="pic"/>
          </p:nvPr>
        </p:nvSpPr>
        <p:spPr>
          <a:xfrm>
            <a:off x="647698" y="476251"/>
            <a:ext cx="5564700" cy="10317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/>
          <p:nvPr>
            <p:ph idx="4" type="body"/>
          </p:nvPr>
        </p:nvSpPr>
        <p:spPr>
          <a:xfrm>
            <a:off x="640080" y="1645920"/>
            <a:ext cx="3383400" cy="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275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Font typeface="Arial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/>
        </p:nvSpPr>
        <p:spPr>
          <a:xfrm>
            <a:off x="6594764" y="304800"/>
            <a:ext cx="142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Google Shape;25;p2"/>
          <p:cNvSpPr txBox="1"/>
          <p:nvPr>
            <p:ph idx="5" type="body"/>
          </p:nvPr>
        </p:nvSpPr>
        <p:spPr>
          <a:xfrm>
            <a:off x="3529852" y="3192476"/>
            <a:ext cx="4882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6" type="body"/>
          </p:nvPr>
        </p:nvSpPr>
        <p:spPr>
          <a:xfrm>
            <a:off x="3529852" y="3525422"/>
            <a:ext cx="48825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7" type="body"/>
          </p:nvPr>
        </p:nvSpPr>
        <p:spPr>
          <a:xfrm>
            <a:off x="3529852" y="3858368"/>
            <a:ext cx="48825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8" type="body"/>
          </p:nvPr>
        </p:nvSpPr>
        <p:spPr>
          <a:xfrm>
            <a:off x="3529852" y="4656177"/>
            <a:ext cx="48825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/>
              <a:buNone/>
              <a:defRPr sz="900">
                <a:solidFill>
                  <a:srgbClr val="FC28FC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9" type="body"/>
          </p:nvPr>
        </p:nvSpPr>
        <p:spPr>
          <a:xfrm>
            <a:off x="640080" y="18928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Font typeface="Arial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b="1" sz="3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"/>
          <p:cNvSpPr txBox="1"/>
          <p:nvPr/>
        </p:nvSpPr>
        <p:spPr>
          <a:xfrm>
            <a:off x="6594764" y="304800"/>
            <a:ext cx="142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0">
          <p15:clr>
            <a:srgbClr val="FBAE40"/>
          </p15:clr>
        </p15:guide>
        <p15:guide id="2" orient="horz" pos="540">
          <p15:clr>
            <a:srgbClr val="FBAE40"/>
          </p15:clr>
        </p15:guide>
        <p15:guide id="3" pos="4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Right">
  <p:cSld name="Header w/one image on Righ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640079" y="155448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2" type="body"/>
          </p:nvPr>
        </p:nvSpPr>
        <p:spPr>
          <a:xfrm>
            <a:off x="640080" y="1188720"/>
            <a:ext cx="38406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36575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1"/>
          <p:cNvSpPr/>
          <p:nvPr>
            <p:ph idx="3" type="pic"/>
          </p:nvPr>
        </p:nvSpPr>
        <p:spPr>
          <a:xfrm>
            <a:off x="4480559" y="1188720"/>
            <a:ext cx="3931800" cy="32919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header w/two captioned images captions">
  <p:cSld name="Small header w/two captioned images captio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11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640079" y="365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" sz="18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640080" y="673649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2"/>
          <p:cNvSpPr txBox="1"/>
          <p:nvPr>
            <p:ph idx="1" type="body"/>
          </p:nvPr>
        </p:nvSpPr>
        <p:spPr>
          <a:xfrm>
            <a:off x="639950" y="4114800"/>
            <a:ext cx="3749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2"/>
          <p:cNvSpPr/>
          <p:nvPr/>
        </p:nvSpPr>
        <p:spPr>
          <a:xfrm>
            <a:off x="0" y="0"/>
            <a:ext cx="9144000" cy="116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640079" y="365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/>
              <a:buNone/>
            </a:pPr>
            <a:r>
              <a:rPr b="1" i="0" lang="en" sz="18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 Header w/two captioned images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40080" y="673649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2"/>
          <p:cNvSpPr/>
          <p:nvPr>
            <p:ph idx="2" type="pic"/>
          </p:nvPr>
        </p:nvSpPr>
        <p:spPr>
          <a:xfrm>
            <a:off x="639951" y="1038977"/>
            <a:ext cx="37491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08" name="Google Shape;108;p12"/>
          <p:cNvSpPr txBox="1"/>
          <p:nvPr>
            <p:ph idx="3" type="body"/>
          </p:nvPr>
        </p:nvSpPr>
        <p:spPr>
          <a:xfrm>
            <a:off x="4663439" y="4114800"/>
            <a:ext cx="3749100" cy="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375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794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794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794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794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2"/>
          <p:cNvSpPr/>
          <p:nvPr>
            <p:ph idx="4" type="pic"/>
          </p:nvPr>
        </p:nvSpPr>
        <p:spPr>
          <a:xfrm>
            <a:off x="4663440" y="1038977"/>
            <a:ext cx="37491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hree images">
  <p:cSld name="Header w/three imag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3"/>
          <p:cNvSpPr/>
          <p:nvPr>
            <p:ph idx="2" type="pic"/>
          </p:nvPr>
        </p:nvSpPr>
        <p:spPr>
          <a:xfrm>
            <a:off x="639952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594360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3"/>
          <p:cNvSpPr/>
          <p:nvPr>
            <p:ph idx="3" type="pic"/>
          </p:nvPr>
        </p:nvSpPr>
        <p:spPr>
          <a:xfrm>
            <a:off x="5943600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16" name="Google Shape;116;p13"/>
          <p:cNvSpPr txBox="1"/>
          <p:nvPr>
            <p:ph idx="4" type="body"/>
          </p:nvPr>
        </p:nvSpPr>
        <p:spPr>
          <a:xfrm>
            <a:off x="329184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3"/>
          <p:cNvSpPr/>
          <p:nvPr>
            <p:ph idx="5" type="pic"/>
          </p:nvPr>
        </p:nvSpPr>
        <p:spPr>
          <a:xfrm>
            <a:off x="3291776" y="1188720"/>
            <a:ext cx="24690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18" name="Google Shape;118;p13"/>
          <p:cNvSpPr txBox="1"/>
          <p:nvPr>
            <p:ph idx="6" type="body"/>
          </p:nvPr>
        </p:nvSpPr>
        <p:spPr>
          <a:xfrm>
            <a:off x="640080" y="3291840"/>
            <a:ext cx="24690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/wide image">
  <p:cSld name="Header/wide imag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640080" y="3657600"/>
            <a:ext cx="77724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4"/>
          <p:cNvSpPr/>
          <p:nvPr>
            <p:ph idx="2" type="pic"/>
          </p:nvPr>
        </p:nvSpPr>
        <p:spPr>
          <a:xfrm>
            <a:off x="640080" y="1188720"/>
            <a:ext cx="7772400" cy="24231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w/video">
  <p:cSld name="1_Header w/vide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5"/>
          <p:cNvSpPr/>
          <p:nvPr>
            <p:ph idx="2" type="pic"/>
          </p:nvPr>
        </p:nvSpPr>
        <p:spPr>
          <a:xfrm>
            <a:off x="1828800" y="1188720"/>
            <a:ext cx="5486400" cy="301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video and copy">
  <p:cSld name="Header w/video and cop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5669280" y="1554480"/>
            <a:ext cx="27432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2" type="body"/>
          </p:nvPr>
        </p:nvSpPr>
        <p:spPr>
          <a:xfrm>
            <a:off x="5669280" y="1188720"/>
            <a:ext cx="274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/>
          <p:nvPr>
            <p:ph idx="3" type="media"/>
          </p:nvPr>
        </p:nvSpPr>
        <p:spPr>
          <a:xfrm>
            <a:off x="640080" y="1188720"/>
            <a:ext cx="5029200" cy="28347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/white background">
  <p:cSld name="Statement w/white background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1"/>
            <a:ext cx="9144000" cy="459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371600" y="1371600"/>
            <a:ext cx="64008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75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375"/>
              </a:spcBef>
              <a:spcAft>
                <a:spcPts val="0"/>
              </a:spcAft>
              <a:buSzPts val="1400"/>
              <a:buChar char="•"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00"/>
              <a:buNone/>
              <a:defRPr/>
            </a:lvl6pPr>
            <a:lvl7pPr indent="-571500" lvl="6" marL="3200400">
              <a:spcBef>
                <a:spcPts val="600"/>
              </a:spcBef>
              <a:spcAft>
                <a:spcPts val="0"/>
              </a:spcAft>
              <a:buSzPts val="5400"/>
              <a:buChar char="•"/>
              <a:defRPr/>
            </a:lvl7pPr>
            <a:lvl8pPr indent="-234950" lvl="7" marL="3657600">
              <a:spcBef>
                <a:spcPts val="600"/>
              </a:spcBef>
              <a:spcAft>
                <a:spcPts val="0"/>
              </a:spcAft>
              <a:buSzPts val="100"/>
              <a:buChar char="•"/>
              <a:defRPr/>
            </a:lvl8pPr>
            <a:lvl9pPr indent="-492125" lvl="8" marL="4114800">
              <a:spcBef>
                <a:spcPts val="600"/>
              </a:spcBef>
              <a:spcAft>
                <a:spcPts val="0"/>
              </a:spcAft>
              <a:buSzPts val="4150"/>
              <a:buChar char="•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72458" y="4663217"/>
            <a:ext cx="548700" cy="381600"/>
          </a:xfrm>
          <a:prstGeom prst="rect">
            <a:avLst/>
          </a:prstGeom>
        </p:spPr>
        <p:txBody>
          <a:bodyPr anchorCtr="0" anchor="t" bIns="256025" lIns="0" spcFirstLastPara="1" rIns="0" wrap="square" tIns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images">
  <p:cSld name="Header w/two image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3"/>
          <p:cNvSpPr/>
          <p:nvPr>
            <p:ph idx="2" type="pic"/>
          </p:nvPr>
        </p:nvSpPr>
        <p:spPr>
          <a:xfrm>
            <a:off x="639952" y="118872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640080" y="3291840"/>
            <a:ext cx="3749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/>
          <p:nvPr>
            <p:ph idx="3" type="pic"/>
          </p:nvPr>
        </p:nvSpPr>
        <p:spPr>
          <a:xfrm>
            <a:off x="4663440" y="1188720"/>
            <a:ext cx="374910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38" name="Google Shape;38;p3"/>
          <p:cNvSpPr txBox="1"/>
          <p:nvPr>
            <p:ph idx="4" type="body"/>
          </p:nvPr>
        </p:nvSpPr>
        <p:spPr>
          <a:xfrm>
            <a:off x="4663440" y="3291840"/>
            <a:ext cx="37491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2875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able">
  <p:cSld name="Header w/tab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/>
          <p:nvPr>
            <p:ph idx="2" type="tbl"/>
          </p:nvPr>
        </p:nvSpPr>
        <p:spPr>
          <a:xfrm>
            <a:off x="1097280" y="1188720"/>
            <a:ext cx="6400800" cy="310890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Helvetica Neue"/>
              <a:buNone/>
              <a:defRPr b="0" i="0" sz="135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7739809" y="1188720"/>
            <a:ext cx="9471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800"/>
              <a:buNone/>
              <a:defRPr b="0" sz="800">
                <a:solidFill>
                  <a:srgbClr val="FC28F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bullets">
  <p:cSld name="Header w/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097280" y="155448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2" type="body"/>
          </p:nvPr>
        </p:nvSpPr>
        <p:spPr>
          <a:xfrm>
            <a:off x="1097280" y="118872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body"/>
          </p:nvPr>
        </p:nvSpPr>
        <p:spPr>
          <a:xfrm>
            <a:off x="1097281" y="2286000"/>
            <a:ext cx="68580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3175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6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40080" y="246888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>
  <p:cSld name="Section Divi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40079" y="2651760"/>
            <a:ext cx="7772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Helvetica Neue"/>
              <a:buNone/>
              <a:defRPr b="1" i="0" sz="160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Divider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640080" y="2468880"/>
            <a:ext cx="7772400" cy="36600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Divider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640080" y="187452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 Divider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copy">
  <p:cSld name="Header w/cop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097280" y="1554480"/>
            <a:ext cx="6858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1097280" y="1188720"/>
            <a:ext cx="6858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640077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two columns">
  <p:cSld name="Header w/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097280" y="155448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1097280" y="1188720"/>
            <a:ext cx="338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9"/>
          <p:cNvSpPr txBox="1"/>
          <p:nvPr>
            <p:ph idx="3" type="body"/>
          </p:nvPr>
        </p:nvSpPr>
        <p:spPr>
          <a:xfrm>
            <a:off x="5029200" y="1554480"/>
            <a:ext cx="33834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4" type="body"/>
          </p:nvPr>
        </p:nvSpPr>
        <p:spPr>
          <a:xfrm>
            <a:off x="5029200" y="1188720"/>
            <a:ext cx="3383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0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w/one image on Left">
  <p:cSld name="Header w/one image on Lef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4572000" y="1554480"/>
            <a:ext cx="3840600" cy="12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b="0" i="0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4571999" y="1188720"/>
            <a:ext cx="384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6575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/>
              <a:buNone/>
              <a:defRPr b="1" i="0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0"/>
          <p:cNvSpPr/>
          <p:nvPr>
            <p:ph idx="3" type="pic"/>
          </p:nvPr>
        </p:nvSpPr>
        <p:spPr>
          <a:xfrm>
            <a:off x="640080" y="1188720"/>
            <a:ext cx="3931800" cy="32919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42900" y="4724784"/>
            <a:ext cx="423229" cy="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640080" y="821642"/>
            <a:ext cx="7772400" cy="36600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40079" y="367401"/>
            <a:ext cx="77724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/>
              <a:buNone/>
              <a:defRPr b="1" i="0" sz="28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7407534" y="4754880"/>
            <a:ext cx="941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097280" y="4773168"/>
            <a:ext cx="265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Helvetica Neue"/>
              <a:buNone/>
            </a:pPr>
            <a:r>
              <a:rPr b="0" i="0" lang="en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Name (edit in Slide Master)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3840480" y="4773168"/>
            <a:ext cx="347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602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Helvetica Neue"/>
              <a:buNone/>
            </a:pPr>
            <a:r>
              <a:rPr b="0" i="0" lang="en" sz="8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Presentation Title (edit in Slide Master)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188720"/>
            <a:ext cx="7315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8595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None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571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b="0" i="0" sz="5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349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/>
              <a:buChar char="•"/>
              <a:defRPr b="0" i="0" sz="1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92125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/>
              <a:buChar char="•"/>
              <a:defRPr b="0" i="0" sz="415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hinyapps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311700" y="994450"/>
            <a:ext cx="8520600" cy="6618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NBA Team Win Rate Predictor</a:t>
            </a:r>
            <a:endParaRPr sz="4300"/>
          </a:p>
        </p:txBody>
      </p:sp>
      <p:sp>
        <p:nvSpPr>
          <p:cNvPr id="156" name="Google Shape;156;p20"/>
          <p:cNvSpPr txBox="1"/>
          <p:nvPr>
            <p:ph idx="1" type="subTitle"/>
          </p:nvPr>
        </p:nvSpPr>
        <p:spPr>
          <a:xfrm>
            <a:off x="311700" y="4220213"/>
            <a:ext cx="85206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Jiaheng Wang</a:t>
            </a:r>
            <a:endParaRPr sz="2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04" y="1687150"/>
            <a:ext cx="4186600" cy="23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1066800" y="4705350"/>
            <a:ext cx="4657800" cy="2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23400" y="340250"/>
            <a:ext cx="85206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3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23400" y="981025"/>
            <a:ext cx="8168100" cy="312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Using nba_api to collect 2014-15 ~ 2023-24 regular season NBA team stats.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Variables(13 team-level features per season):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Shooting &amp; scoring: FG_PCT, FTM, TOP3_PTS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Ball movement &amp; defense: AST, STL, BLK, DEF_RATING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Pace &amp; style: PACE, OFF_RATING, TOV, etc.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W_PCT=β0​+β1​⋅FG_PCT+β2​⋅FTM+</a:t>
            </a: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β3⋅REB+... 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the feature contribution leading to the game winning/ higher win rate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23400" y="368825"/>
            <a:ext cx="8520600" cy="387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150" y="1152475"/>
            <a:ext cx="3492425" cy="3492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2"/>
          <p:cNvGraphicFramePr/>
          <p:nvPr/>
        </p:nvGraphicFramePr>
        <p:xfrm>
          <a:off x="5022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{41CFFDA1-E1B5-4299-BD26-A59D76988B44}</a:tableStyleId>
              </a:tblPr>
              <a:tblGrid>
                <a:gridCol w="2190750"/>
                <a:gridCol w="219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R² Train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0.9325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R² Test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0.9208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0.0345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0.0019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2"/>
          <p:cNvSpPr/>
          <p:nvPr/>
        </p:nvSpPr>
        <p:spPr>
          <a:xfrm>
            <a:off x="1047750" y="4714875"/>
            <a:ext cx="4610100" cy="23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594000" y="340250"/>
            <a:ext cx="79560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</a:t>
            </a:r>
            <a:endParaRPr sz="3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594000" y="1104850"/>
            <a:ext cx="4101900" cy="31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Cloud Run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Endpoint: https://flask-app-nba-895074510468.us-central1.run.app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teamA, teamB and season, the expected win rate of team A against team B will be provided.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Shinyapps: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Deployed to https://d1fficult.shinyapps.io/shinyapp/</a:t>
            </a:r>
            <a:endParaRPr sz="18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950" y="956513"/>
            <a:ext cx="3616051" cy="203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625" y="3090525"/>
            <a:ext cx="4724024" cy="146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/>
          <p:nvPr/>
        </p:nvSpPr>
        <p:spPr>
          <a:xfrm>
            <a:off x="1085850" y="4733925"/>
            <a:ext cx="4572000" cy="19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623400" y="330725"/>
            <a:ext cx="8520600" cy="415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Conclusion&amp;Future Work</a:t>
            </a:r>
            <a:endParaRPr sz="30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520600" cy="24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 linear regression model to estimate team win percentage with high accuracy (R² ≈ 0.92).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model predictions to compute head-to-head win probabilities between any two teams in a selected season.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Deployed using Google Cloud Run and </a:t>
            </a:r>
            <a:r>
              <a:rPr lang="e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shinyapps.io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work: integrate game-level data, test more complex models (e.g., XGBoost, logistic regression), and expand to playoff predictions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1038225" y="4752975"/>
            <a:ext cx="4686300" cy="20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-01-light">
  <a:themeElements>
    <a:clrScheme name="Brand-01-Colors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