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5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2EF3-3C4F-43EE-ACEE-D4B806740EA3}" type="datetimeFigureOut">
              <a:rPr lang="en-US" smtClean="0"/>
              <a:pPr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705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smtClean="0"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57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smtClean="0"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351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smtClean="0"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58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smtClean="0"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798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smtClean="0"/>
              <a:t>8/3/2022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665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smtClean="0"/>
              <a:t>8/3/2022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592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smtClean="0"/>
              <a:t>8/3/2022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352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smtClean="0"/>
              <a:t>8/3/2022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39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6ED06B6-C816-4861-964D-15A98395707D}" type="datetimeFigureOut">
              <a:rPr lang="en-US" smtClean="0"/>
              <a:t>8/3/2022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06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smtClean="0"/>
              <a:t>8/3/2022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20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0786BE5-D2A3-4BF0-8B30-D7403E61B3DC}" type="datetimeFigureOut">
              <a:rPr lang="en-US" smtClean="0"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473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CFA48-AD97-E792-7934-7503148B87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Travel Assured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D1B700-5AB4-5946-8760-5FFDF68B43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Nathan Leon Guerrero</a:t>
            </a:r>
          </a:p>
        </p:txBody>
      </p:sp>
    </p:spTree>
    <p:extLst>
      <p:ext uri="{BB962C8B-B14F-4D97-AF65-F5344CB8AC3E}">
        <p14:creationId xmlns:p14="http://schemas.microsoft.com/office/powerpoint/2010/main" val="1231590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E1681-5775-1339-6A54-31AFE4177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 Assured Budget Cuts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41D92-EAC5-3201-44A3-C02BC6722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to the COVID-19 pandemic, Travel Assured has had to cut the marketing budget by </a:t>
            </a:r>
            <a:r>
              <a:rPr lang="en-US" b="1" dirty="0"/>
              <a:t>more than 50%</a:t>
            </a:r>
          </a:p>
          <a:p>
            <a:r>
              <a:rPr lang="en-US" dirty="0"/>
              <a:t>This presents an issue in being able to produce the previous quality of advertisements Travel Assured created before</a:t>
            </a:r>
          </a:p>
          <a:p>
            <a:pPr lvl="1"/>
            <a:r>
              <a:rPr lang="en-US" dirty="0"/>
              <a:t>Less staff = constrained resources in creating marketing initiatives</a:t>
            </a:r>
          </a:p>
          <a:p>
            <a:r>
              <a:rPr lang="en-US" dirty="0"/>
              <a:t>It is of the utmost importance that we identify who Travel Assured should target so they can bring profits back to the pre-COVID-19 level</a:t>
            </a:r>
          </a:p>
        </p:txBody>
      </p:sp>
    </p:spTree>
    <p:extLst>
      <p:ext uri="{BB962C8B-B14F-4D97-AF65-F5344CB8AC3E}">
        <p14:creationId xmlns:p14="http://schemas.microsoft.com/office/powerpoint/2010/main" val="2515307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26853-A4A9-DFE9-3C50-0251A864A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Targeting Potential Customers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2C089-A7AA-31D4-6D86-592302A31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identify the ideal customer, we want to answer the following</a:t>
            </a:r>
          </a:p>
          <a:p>
            <a:pPr lvl="1"/>
            <a:r>
              <a:rPr lang="en-US" dirty="0"/>
              <a:t>What is the typical profile of our customers and non-customers?</a:t>
            </a:r>
          </a:p>
          <a:p>
            <a:pPr lvl="1"/>
            <a:r>
              <a:rPr lang="en-US" dirty="0"/>
              <a:t>Are there differences between customers and non-customers?</a:t>
            </a:r>
          </a:p>
          <a:p>
            <a:r>
              <a:rPr lang="en-US" dirty="0"/>
              <a:t>How do we approach these questions to identify the right clientele to target?</a:t>
            </a:r>
          </a:p>
          <a:p>
            <a:r>
              <a:rPr lang="en-US" dirty="0"/>
              <a:t>Target Assured has provided extensive internal data on their clients with multiple attributes</a:t>
            </a:r>
          </a:p>
          <a:p>
            <a:r>
              <a:rPr lang="en-US" dirty="0"/>
              <a:t>We performed an analysis on these attributes to identify the potential customers based on our business 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567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372BD-82C9-8A41-C8EB-5E32DD2B1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Profile Of Our Customers?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25360-7A5B-541F-CF56-056DE2398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analyze this question, we looked at the:	</a:t>
            </a:r>
          </a:p>
          <a:p>
            <a:pPr lvl="1"/>
            <a:r>
              <a:rPr lang="en-US" dirty="0"/>
              <a:t>Annual Income</a:t>
            </a:r>
          </a:p>
          <a:p>
            <a:pPr lvl="1"/>
            <a:r>
              <a:rPr lang="en-US" dirty="0"/>
              <a:t>Age of Clients</a:t>
            </a:r>
          </a:p>
          <a:p>
            <a:pPr lvl="1"/>
            <a:r>
              <a:rPr lang="en-US" dirty="0"/>
              <a:t>If they have plans to fly frequently</a:t>
            </a:r>
          </a:p>
          <a:p>
            <a:pPr lvl="1"/>
            <a:r>
              <a:rPr lang="en-US" dirty="0"/>
              <a:t>If they have travelled internationally</a:t>
            </a:r>
          </a:p>
          <a:p>
            <a:pPr lvl="1"/>
            <a:endParaRPr lang="en-US" dirty="0"/>
          </a:p>
          <a:p>
            <a:pPr marL="201168" lvl="1" indent="0">
              <a:buNone/>
            </a:pPr>
            <a:r>
              <a:rPr lang="en-US" dirty="0"/>
              <a:t>Insights gathered:</a:t>
            </a:r>
          </a:p>
          <a:p>
            <a:pPr lvl="1"/>
            <a:r>
              <a:rPr lang="en-US" dirty="0"/>
              <a:t>Many of our customers are between 32 and 35 years old</a:t>
            </a:r>
          </a:p>
          <a:p>
            <a:pPr lvl="1"/>
            <a:r>
              <a:rPr lang="en-US" dirty="0"/>
              <a:t>There is a spike in customers who purchase a travel insurance policy around the $1.2 million or higher income range</a:t>
            </a:r>
          </a:p>
          <a:p>
            <a:pPr lvl="1"/>
            <a:r>
              <a:rPr lang="en-US" dirty="0"/>
              <a:t>Those who plan to fly frequently are more likely to have travel insurance</a:t>
            </a:r>
          </a:p>
          <a:p>
            <a:pPr lvl="1"/>
            <a:r>
              <a:rPr lang="en-US" dirty="0"/>
              <a:t>Those who have travelled abroad before are more likely to have travel insurance </a:t>
            </a:r>
          </a:p>
        </p:txBody>
      </p:sp>
    </p:spTree>
    <p:extLst>
      <p:ext uri="{BB962C8B-B14F-4D97-AF65-F5344CB8AC3E}">
        <p14:creationId xmlns:p14="http://schemas.microsoft.com/office/powerpoint/2010/main" val="3843872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9622D313-F469-D632-30E8-305140C92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71526" y="643467"/>
            <a:ext cx="3439746" cy="254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B918B2A-81F7-D445-2B66-00ECA4BA2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88856" y="643467"/>
            <a:ext cx="3631860" cy="254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BF24FEA-D7D5-E6DE-2483-D145F7931F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8225" y="3671316"/>
            <a:ext cx="2986348" cy="2545862"/>
          </a:xfrm>
          <a:prstGeom prst="rect">
            <a:avLst/>
          </a:prstGeom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D56B4BF6-05A0-277E-B7B6-659791A38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09480" y="3671316"/>
            <a:ext cx="2990611" cy="255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1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42556-D77F-76CA-B044-EB65E935E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01D55-CB0F-C5AB-1D9D-51C852F5D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From our analysis, we have been able to identify factors that help us to build a profile of our customers: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Those who have a high income tend to have travel insurance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Many of our customers tend to fall between 32 years of age and 35 years of 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Customers are more likely to fly frequently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Customers are more likely to have travelled abroad before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There is a definitive difference between non-customers and customers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Clients under the age of 30 are less likely to purchase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lower income clients are less likely to purchase travel insurance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Clients that do not fly frequently are less likely to purchase travel insurance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Clients that have not travelled abroad are less likely to purchase travel insurance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930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9CD5B-DD78-D703-FB77-C29CD9005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0F4A4-A6FE-E46C-6C27-0EC37846A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analysis performed, this is how Target Assured should design their marketing campaign:</a:t>
            </a:r>
          </a:p>
          <a:p>
            <a:pPr lvl="1"/>
            <a:r>
              <a:rPr lang="en-US" dirty="0"/>
              <a:t>Focus more on attracting the clients over 30</a:t>
            </a:r>
          </a:p>
          <a:p>
            <a:pPr lvl="1"/>
            <a:r>
              <a:rPr lang="en-US" dirty="0"/>
              <a:t>Target those who are more affluent/have a high income</a:t>
            </a:r>
          </a:p>
          <a:p>
            <a:pPr lvl="1"/>
            <a:r>
              <a:rPr lang="en-US" dirty="0"/>
              <a:t>Target more to those who fly frequently</a:t>
            </a:r>
          </a:p>
          <a:p>
            <a:pPr lvl="1"/>
            <a:r>
              <a:rPr lang="en-US" dirty="0"/>
              <a:t>Target more to those who have travelled internationally before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866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147</TotalTime>
  <Words>437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</vt:lpstr>
      <vt:lpstr>Travel Assured Case Study</vt:lpstr>
      <vt:lpstr>Travel Assured Budget Cuts</vt:lpstr>
      <vt:lpstr>Targeting Potential Customers </vt:lpstr>
      <vt:lpstr>What Is the Profile Of Our Customers?</vt:lpstr>
      <vt:lpstr>PowerPoint Presentation</vt:lpstr>
      <vt:lpstr>Final Findings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Insurance Profiles</dc:title>
  <dc:creator>Leon Guerrero, Nathan Torres</dc:creator>
  <cp:lastModifiedBy>Leon Guerrero, Nathan Torres</cp:lastModifiedBy>
  <cp:revision>3</cp:revision>
  <dcterms:created xsi:type="dcterms:W3CDTF">2022-08-03T01:21:54Z</dcterms:created>
  <dcterms:modified xsi:type="dcterms:W3CDTF">2022-08-03T18:57:57Z</dcterms:modified>
</cp:coreProperties>
</file>