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9355D-0707-45D0-BDAC-364599E71CBE}" v="2" dt="2022-06-20T17:30:26.350"/>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58"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055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Nathaniel Madore</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is a complete approach to enforcing policy with secure coding practices. This is meant to make sure that secure code is built efficiently. </a:t>
            </a:r>
            <a:endParaRPr dirty="0"/>
          </a:p>
          <a:p>
            <a:pPr marL="685800" lvl="1" indent="-228600" algn="l" rtl="0">
              <a:lnSpc>
                <a:spcPct val="90000"/>
              </a:lnSpc>
              <a:spcBef>
                <a:spcPts val="500"/>
              </a:spcBef>
              <a:spcAft>
                <a:spcPts val="0"/>
              </a:spcAft>
              <a:buClr>
                <a:schemeClr val="lt1"/>
              </a:buClr>
              <a:buSzPts val="2000"/>
              <a:buChar char="•"/>
            </a:pPr>
            <a:r>
              <a:rPr lang="en-US" dirty="0"/>
              <a:t>The Google Test unit tests are grouped together to form a collections of tests that can be automated and run daily.  There are a many other tools which can be used to identify compilation errors, warnings, and/or style suggestions.  </a:t>
            </a:r>
            <a:r>
              <a:rPr lang="en-US" dirty="0" err="1"/>
              <a:t>CPPCheck</a:t>
            </a:r>
            <a:r>
              <a:rPr lang="en-US" dirty="0"/>
              <a:t> is one such tool which can be used for static analysis, and all resulting notes made by </a:t>
            </a:r>
            <a:r>
              <a:rPr lang="en-US" dirty="0" err="1"/>
              <a:t>CPPCheck</a:t>
            </a:r>
            <a:r>
              <a:rPr lang="en-US" dirty="0"/>
              <a:t> are addressed prior to releasing the code.  No tool is perfect which is why using more than one static analysis tool is advised. </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Solving security issues is not an afterthought. Waiting to fix cybersecurity until later in the development cycle is costly and inefficient. No matter what type of attacker or what their motive is waiting until after an incident occurs is not ideal. Testing early and often is more efficient while being less costly.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Ensuring the development team is testing early and often is the best way to minimize the risk of a successful attack on the application. Keeping simplicity in mind while also testing as early and often as possible will reduce the risks of security flaws remaining unnoticed by the development team. </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effectLst/>
                <a:latin typeface="Calibri" panose="020F0502020204030204" pitchFamily="34" charset="0"/>
                <a:ea typeface="Calibri" panose="020F0502020204030204" pitchFamily="34" charset="0"/>
              </a:rPr>
              <a:t>This security policy is considered a living document. Management should review and update at least annually, or when new threats are identified.  The coding standards incorporated into this presentation are a mere start to protection against exploitable vulnerabilities.  Additional standards shall be added to address and incorporate compliance with all ten principles.  It is also recommended that Green Pace hire a white hat cyber security firm to test all applications for vulnerabilities. The cost of protection is insignificant in comparison to the risk of exploitation.</a:t>
            </a:r>
            <a:endParaRPr sz="20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err="1"/>
              <a:t>Seacord</a:t>
            </a:r>
            <a:r>
              <a:rPr lang="en-US" dirty="0"/>
              <a:t>, R. C. (2006). </a:t>
            </a:r>
            <a:r>
              <a:rPr lang="en-US" i="1" dirty="0"/>
              <a:t>Secure coding in C and C++</a:t>
            </a:r>
            <a:r>
              <a:rPr lang="en-US" dirty="0"/>
              <a:t>. Addison-Wesley Professional. </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ctr" rtl="0">
              <a:lnSpc>
                <a:spcPct val="90000"/>
              </a:lnSpc>
              <a:spcBef>
                <a:spcPts val="0"/>
              </a:spcBef>
              <a:spcAft>
                <a:spcPts val="0"/>
              </a:spcAft>
              <a:buSzPts val="1800"/>
              <a:buNone/>
            </a:pPr>
            <a:r>
              <a:rPr lang="en-US" sz="1600" dirty="0"/>
              <a:t>This detailed model gives an overview of methods of defense for maintaining a secure coding environment that is up to standard with best practices.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This chart prioritizes standards and threats by establishing a level of vulnerability for occurrences.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977888507"/>
              </p:ext>
            </p:extLst>
          </p:nvPr>
        </p:nvGraphicFramePr>
        <p:xfrm>
          <a:off x="3171900" y="2103560"/>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These threats are most likely to occur.</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that has 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that has low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These threats are not likely to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Principles</a:t>
            </a:r>
          </a:p>
          <a:p>
            <a:pPr lvl="0" indent="-457200" algn="l" rtl="0">
              <a:lnSpc>
                <a:spcPct val="90000"/>
              </a:lnSpc>
              <a:spcBef>
                <a:spcPts val="0"/>
              </a:spcBef>
              <a:spcAft>
                <a:spcPts val="0"/>
              </a:spcAft>
              <a:buClr>
                <a:schemeClr val="lt1"/>
              </a:buClr>
              <a:buSzPts val="2200"/>
              <a:buFont typeface="+mj-lt"/>
              <a:buAutoNum type="arabicPeriod"/>
            </a:pPr>
            <a:r>
              <a:rPr lang="en-US" dirty="0"/>
              <a:t>Keep it Simple</a:t>
            </a:r>
          </a:p>
          <a:p>
            <a:pPr lvl="0" indent="-457200" algn="l" rtl="0">
              <a:lnSpc>
                <a:spcPct val="90000"/>
              </a:lnSpc>
              <a:spcBef>
                <a:spcPts val="0"/>
              </a:spcBef>
              <a:spcAft>
                <a:spcPts val="0"/>
              </a:spcAft>
              <a:buClr>
                <a:schemeClr val="lt1"/>
              </a:buClr>
              <a:buSzPts val="2200"/>
              <a:buFont typeface="+mj-lt"/>
              <a:buAutoNum type="arabicPeriod"/>
            </a:pPr>
            <a:r>
              <a:rPr lang="en-US" dirty="0"/>
              <a:t>Default Deny</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 </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dirty="0"/>
              <a:t>Adopt a Secure Coding Standard</a:t>
            </a:r>
          </a:p>
          <a:p>
            <a:pPr lvl="0" indent="-457200" algn="l" rtl="0">
              <a:lnSpc>
                <a:spcPct val="90000"/>
              </a:lnSpc>
              <a:spcBef>
                <a:spcPts val="0"/>
              </a:spcBef>
              <a:spcAft>
                <a:spcPts val="0"/>
              </a:spcAft>
              <a:buClr>
                <a:schemeClr val="lt1"/>
              </a:buClr>
              <a:buSzPts val="2200"/>
              <a:buFont typeface="+mj-lt"/>
              <a:buAutoNum type="arabicPeriod"/>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2000" dirty="0"/>
              <a:t>Do not cast to an out-of-range enumeration</a:t>
            </a:r>
          </a:p>
          <a:p>
            <a:pPr lvl="0" indent="-457200" algn="l" rtl="0">
              <a:lnSpc>
                <a:spcPct val="90000"/>
              </a:lnSpc>
              <a:spcBef>
                <a:spcPts val="0"/>
              </a:spcBef>
              <a:spcAft>
                <a:spcPts val="0"/>
              </a:spcAft>
              <a:buClr>
                <a:schemeClr val="lt1"/>
              </a:buClr>
              <a:buSzPts val="2000"/>
              <a:buFont typeface="+mj-lt"/>
              <a:buAutoNum type="arabicPeriod"/>
            </a:pPr>
            <a:r>
              <a:rPr lang="en-US" sz="2000" dirty="0"/>
              <a:t>Use valid references, pointers, and iterators to reference elements of a container</a:t>
            </a:r>
          </a:p>
          <a:p>
            <a:pPr lvl="0" indent="-457200" algn="l" rtl="0">
              <a:lnSpc>
                <a:spcPct val="90000"/>
              </a:lnSpc>
              <a:spcBef>
                <a:spcPts val="0"/>
              </a:spcBef>
              <a:spcAft>
                <a:spcPts val="0"/>
              </a:spcAft>
              <a:buClr>
                <a:schemeClr val="lt1"/>
              </a:buClr>
              <a:buSzPts val="2000"/>
              <a:buFont typeface="+mj-lt"/>
              <a:buAutoNum type="arabicPeriod"/>
            </a:pPr>
            <a:r>
              <a:rPr lang="en-US" sz="2000" dirty="0"/>
              <a:t>Do not attempt to create a std::string from a null pointer</a:t>
            </a:r>
          </a:p>
          <a:p>
            <a:pPr lvl="0" indent="-457200" algn="l" rtl="0">
              <a:lnSpc>
                <a:spcPct val="90000"/>
              </a:lnSpc>
              <a:spcBef>
                <a:spcPts val="0"/>
              </a:spcBef>
              <a:spcAft>
                <a:spcPts val="0"/>
              </a:spcAft>
              <a:buClr>
                <a:schemeClr val="lt1"/>
              </a:buClr>
              <a:buSzPts val="2000"/>
              <a:buFont typeface="+mj-lt"/>
              <a:buAutoNum type="arabicPeriod"/>
            </a:pPr>
            <a:r>
              <a:rPr lang="en-US" sz="2000" dirty="0"/>
              <a:t>Do not store an already owned pointer value in an unrelated smart pointer</a:t>
            </a:r>
          </a:p>
          <a:p>
            <a:pPr lvl="0" indent="-457200" algn="l" rtl="0">
              <a:lnSpc>
                <a:spcPct val="90000"/>
              </a:lnSpc>
              <a:spcBef>
                <a:spcPts val="0"/>
              </a:spcBef>
              <a:spcAft>
                <a:spcPts val="0"/>
              </a:spcAft>
              <a:buClr>
                <a:schemeClr val="lt1"/>
              </a:buClr>
              <a:buSzPts val="2000"/>
              <a:buFont typeface="+mj-lt"/>
              <a:buAutoNum type="arabicPeriod"/>
            </a:pPr>
            <a:r>
              <a:rPr lang="en-US" sz="2000" dirty="0"/>
              <a:t>Properly deallocate dynamically allocated resources</a:t>
            </a:r>
          </a:p>
          <a:p>
            <a:pPr lvl="0" indent="-457200" algn="l" rtl="0">
              <a:lnSpc>
                <a:spcPct val="90000"/>
              </a:lnSpc>
              <a:spcBef>
                <a:spcPts val="0"/>
              </a:spcBef>
              <a:spcAft>
                <a:spcPts val="0"/>
              </a:spcAft>
              <a:buClr>
                <a:schemeClr val="lt1"/>
              </a:buClr>
              <a:buSzPts val="2000"/>
              <a:buFont typeface="+mj-lt"/>
              <a:buAutoNum type="arabicPeriod"/>
            </a:pPr>
            <a:r>
              <a:rPr lang="en-US" sz="2000" dirty="0"/>
              <a:t>Use a static assertion to test the value of a constant expression</a:t>
            </a:r>
          </a:p>
          <a:p>
            <a:pPr lvl="0" indent="-457200" algn="l" rtl="0">
              <a:lnSpc>
                <a:spcPct val="90000"/>
              </a:lnSpc>
              <a:spcBef>
                <a:spcPts val="0"/>
              </a:spcBef>
              <a:spcAft>
                <a:spcPts val="0"/>
              </a:spcAft>
              <a:buClr>
                <a:schemeClr val="lt1"/>
              </a:buClr>
              <a:buSzPts val="2000"/>
              <a:buFont typeface="+mj-lt"/>
              <a:buAutoNum type="arabicPeriod"/>
            </a:pPr>
            <a:r>
              <a:rPr lang="en-US" sz="2000" dirty="0"/>
              <a:t>Handle all exceptions thrown before main() begins execution</a:t>
            </a:r>
          </a:p>
          <a:p>
            <a:pPr lvl="0" indent="-457200" algn="l" rtl="0">
              <a:lnSpc>
                <a:spcPct val="90000"/>
              </a:lnSpc>
              <a:spcBef>
                <a:spcPts val="0"/>
              </a:spcBef>
              <a:spcAft>
                <a:spcPts val="0"/>
              </a:spcAft>
              <a:buClr>
                <a:schemeClr val="lt1"/>
              </a:buClr>
              <a:buSzPts val="2000"/>
              <a:buFont typeface="+mj-lt"/>
              <a:buAutoNum type="arabicPeriod"/>
            </a:pPr>
            <a:r>
              <a:rPr lang="en-US" sz="2000" dirty="0"/>
              <a:t>Do not alternate input and output from a file stream without an intervening positioning call</a:t>
            </a:r>
          </a:p>
          <a:p>
            <a:pPr lvl="0" indent="-457200" algn="l" rtl="0">
              <a:lnSpc>
                <a:spcPct val="90000"/>
              </a:lnSpc>
              <a:spcBef>
                <a:spcPts val="0"/>
              </a:spcBef>
              <a:spcAft>
                <a:spcPts val="0"/>
              </a:spcAft>
              <a:buClr>
                <a:schemeClr val="lt1"/>
              </a:buClr>
              <a:buSzPts val="2000"/>
              <a:buFont typeface="+mj-lt"/>
              <a:buAutoNum type="arabicPeriod"/>
            </a:pPr>
            <a:r>
              <a:rPr lang="en-US" sz="2000" dirty="0"/>
              <a:t>Do not invoke virtual functions from constructors or destructors</a:t>
            </a:r>
          </a:p>
          <a:p>
            <a:pPr lvl="0" indent="-457200" algn="l" rtl="0">
              <a:lnSpc>
                <a:spcPct val="90000"/>
              </a:lnSpc>
              <a:spcBef>
                <a:spcPts val="0"/>
              </a:spcBef>
              <a:spcAft>
                <a:spcPts val="0"/>
              </a:spcAft>
              <a:buClr>
                <a:schemeClr val="lt1"/>
              </a:buClr>
              <a:buSzPts val="2000"/>
              <a:buFont typeface="+mj-lt"/>
              <a:buAutoNum type="arabicPeriod"/>
            </a:pPr>
            <a:r>
              <a:rPr lang="en-US" sz="2000" dirty="0"/>
              <a:t>Value returning functions must return a value from all exit paths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 When data is stored on a system disk and is not in use. This data should be encrypted. This prevents unauthorized access while the file is not being used. An attacker must gain the encryption keys otherwise it is unlikely they will be able to access the data. </a:t>
            </a:r>
          </a:p>
          <a:p>
            <a:pPr marL="228600" lvl="0" indent="-228600" algn="l" rtl="0">
              <a:lnSpc>
                <a:spcPct val="90000"/>
              </a:lnSpc>
              <a:spcBef>
                <a:spcPts val="0"/>
              </a:spcBef>
              <a:spcAft>
                <a:spcPts val="0"/>
              </a:spcAft>
              <a:buClr>
                <a:schemeClr val="lt1"/>
              </a:buClr>
              <a:buSzPts val="2000"/>
              <a:buChar char="•"/>
            </a:pPr>
            <a:r>
              <a:rPr lang="en-US" sz="2000" dirty="0"/>
              <a:t>Encryption in Flight – This means to encrypt data while it is being transmitted. For example, only allowing remote access through a VPN. Another standard for encrypting data in flight is SSL/TLS. This means that an attacker cannot intercept plaintext transmissions when data is moving across the network. </a:t>
            </a:r>
          </a:p>
          <a:p>
            <a:pPr marL="228600" lvl="0" indent="-228600" algn="l" rtl="0">
              <a:lnSpc>
                <a:spcPct val="90000"/>
              </a:lnSpc>
              <a:spcBef>
                <a:spcPts val="0"/>
              </a:spcBef>
              <a:spcAft>
                <a:spcPts val="0"/>
              </a:spcAft>
              <a:buClr>
                <a:schemeClr val="lt1"/>
              </a:buClr>
              <a:buSzPts val="2000"/>
              <a:buChar char="•"/>
            </a:pPr>
            <a:r>
              <a:rPr lang="en-US" sz="2000" dirty="0"/>
              <a:t>Encryption in Use – Data that can be accessed unencrypted in its volatile state can be used to compromise security. Ensuring that the RAM is encrypted will make sure that these types of attacks are far less likely to be successful. </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sz="2400" dirty="0"/>
              <a:t>Authentication – This means to confirm that the user is who they say they are and therefore can access the system. A user will usually login with a username and password. Although there can also be authentication processes that employ 2-factor authorization. </a:t>
            </a:r>
          </a:p>
          <a:p>
            <a:pPr marL="228600" lvl="0" indent="-228600" algn="l" rtl="0">
              <a:lnSpc>
                <a:spcPct val="90000"/>
              </a:lnSpc>
              <a:spcBef>
                <a:spcPts val="0"/>
              </a:spcBef>
              <a:spcAft>
                <a:spcPts val="0"/>
              </a:spcAft>
              <a:buClr>
                <a:schemeClr val="lt1"/>
              </a:buClr>
              <a:buSzPts val="2400"/>
              <a:buChar char="•"/>
            </a:pPr>
            <a:r>
              <a:rPr lang="en-US" sz="2400" dirty="0"/>
              <a:t>Authorization – This is the level of access a user has once authenticated with the security credentials to access the system. Users should only have access to what they need in order to complete work. Users can be assigned different levels of access. Some may only be able to read files while others may be able to modify or delete. </a:t>
            </a:r>
          </a:p>
          <a:p>
            <a:pPr marL="228600" lvl="0" indent="-228600" algn="l" rtl="0">
              <a:lnSpc>
                <a:spcPct val="90000"/>
              </a:lnSpc>
              <a:spcBef>
                <a:spcPts val="0"/>
              </a:spcBef>
              <a:spcAft>
                <a:spcPts val="0"/>
              </a:spcAft>
              <a:buClr>
                <a:schemeClr val="lt1"/>
              </a:buClr>
              <a:buSzPts val="2400"/>
              <a:buChar char="•"/>
            </a:pPr>
            <a:r>
              <a:rPr lang="en-US" sz="2400" dirty="0"/>
              <a:t>Accounting – The processes in which a system is monitored determines how accounting is done within an organization. This is purposed to keep track of which users access which databases and so forth. </a:t>
            </a:r>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One example of unit testing is by Google Test </a:t>
            </a:r>
          </a:p>
          <a:p>
            <a:pPr marL="0" lvl="0" indent="0" algn="l" rtl="0">
              <a:lnSpc>
                <a:spcPct val="90000"/>
              </a:lnSpc>
              <a:spcBef>
                <a:spcPts val="1000"/>
              </a:spcBef>
              <a:spcAft>
                <a:spcPts val="0"/>
              </a:spcAft>
              <a:buSzPts val="1800"/>
              <a:buNone/>
            </a:pPr>
            <a:r>
              <a:rPr lang="en-US" dirty="0"/>
              <a:t>Functions. The Google Test functions EXPECT_TRUE</a:t>
            </a:r>
          </a:p>
          <a:p>
            <a:pPr marL="0" lvl="0" indent="0" algn="l" rtl="0">
              <a:lnSpc>
                <a:spcPct val="90000"/>
              </a:lnSpc>
              <a:spcBef>
                <a:spcPts val="1000"/>
              </a:spcBef>
              <a:spcAft>
                <a:spcPts val="0"/>
              </a:spcAft>
              <a:buSzPts val="1800"/>
              <a:buNone/>
            </a:pPr>
            <a:r>
              <a:rPr lang="en-US" dirty="0"/>
              <a:t> and EXPECT_EQ are used to verify that the</a:t>
            </a:r>
          </a:p>
          <a:p>
            <a:pPr marL="0" lvl="0" indent="0" algn="l" rtl="0">
              <a:lnSpc>
                <a:spcPct val="90000"/>
              </a:lnSpc>
              <a:spcBef>
                <a:spcPts val="1000"/>
              </a:spcBef>
              <a:spcAft>
                <a:spcPts val="0"/>
              </a:spcAft>
              <a:buSzPts val="1800"/>
              <a:buNone/>
            </a:pPr>
            <a:r>
              <a:rPr lang="en-US" dirty="0"/>
              <a:t> actual contents of the vector are the same as </a:t>
            </a:r>
          </a:p>
          <a:p>
            <a:pPr marL="0" lvl="0" indent="0" algn="l" rtl="0">
              <a:lnSpc>
                <a:spcPct val="90000"/>
              </a:lnSpc>
              <a:spcBef>
                <a:spcPts val="1000"/>
              </a:spcBef>
              <a:spcAft>
                <a:spcPts val="0"/>
              </a:spcAft>
              <a:buSzPts val="1800"/>
              <a:buNone/>
            </a:pPr>
            <a:r>
              <a:rPr lang="en-US" dirty="0"/>
              <a:t>the expected contents.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8794DF7C-1C3A-6EF3-93C3-59615235B3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2213" y="2296694"/>
            <a:ext cx="3762375" cy="242887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Another example is by verifying a known error has</a:t>
            </a:r>
          </a:p>
          <a:p>
            <a:pPr marL="0" lvl="0" indent="0" algn="l" rtl="0">
              <a:lnSpc>
                <a:spcPct val="90000"/>
              </a:lnSpc>
              <a:spcBef>
                <a:spcPts val="1000"/>
              </a:spcBef>
              <a:spcAft>
                <a:spcPts val="0"/>
              </a:spcAft>
              <a:buSzPts val="1800"/>
              <a:buNone/>
            </a:pPr>
            <a:r>
              <a:rPr lang="en-US" dirty="0"/>
              <a:t>Occurred from a thrown exception. The error </a:t>
            </a:r>
          </a:p>
          <a:p>
            <a:pPr marL="0" lvl="0" indent="0" algn="l" rtl="0">
              <a:lnSpc>
                <a:spcPct val="90000"/>
              </a:lnSpc>
              <a:spcBef>
                <a:spcPts val="1000"/>
              </a:spcBef>
              <a:spcAft>
                <a:spcPts val="0"/>
              </a:spcAft>
              <a:buSzPts val="1800"/>
              <a:buNone/>
            </a:pPr>
            <a:r>
              <a:rPr lang="en-US" dirty="0"/>
              <a:t>message thrown describes the error so that the </a:t>
            </a:r>
          </a:p>
          <a:p>
            <a:pPr marL="0" lvl="0" indent="0" algn="l" rtl="0">
              <a:lnSpc>
                <a:spcPct val="90000"/>
              </a:lnSpc>
              <a:spcBef>
                <a:spcPts val="1000"/>
              </a:spcBef>
              <a:spcAft>
                <a:spcPts val="0"/>
              </a:spcAft>
              <a:buSzPts val="1800"/>
              <a:buNone/>
            </a:pPr>
            <a:r>
              <a:rPr lang="en-US" dirty="0"/>
              <a:t>user is aware of the nature of the bug identified.  </a:t>
            </a:r>
          </a:p>
          <a:p>
            <a:pPr marL="0" lvl="0" indent="0" algn="l" rtl="0">
              <a:lnSpc>
                <a:spcPct val="90000"/>
              </a:lnSpc>
              <a:spcBef>
                <a:spcPts val="1000"/>
              </a:spcBef>
              <a:spcAft>
                <a:spcPts val="0"/>
              </a:spcAft>
              <a:buSzPts val="1800"/>
              <a:buNone/>
            </a:pPr>
            <a:r>
              <a:rPr lang="en-US" dirty="0"/>
              <a:t>The assertion tests that the exception is thrown, </a:t>
            </a:r>
          </a:p>
          <a:p>
            <a:pPr marL="0" lvl="0" indent="0" algn="l" rtl="0">
              <a:lnSpc>
                <a:spcPct val="90000"/>
              </a:lnSpc>
              <a:spcBef>
                <a:spcPts val="1000"/>
              </a:spcBef>
              <a:spcAft>
                <a:spcPts val="0"/>
              </a:spcAft>
              <a:buSzPts val="1800"/>
              <a:buNone/>
            </a:pPr>
            <a:r>
              <a:rPr lang="en-US" dirty="0"/>
              <a:t>and the error message is displayed as expected. </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6" name="Picture 5" descr="Text&#10;&#10;Description automatically generated">
            <a:extLst>
              <a:ext uri="{FF2B5EF4-FFF2-40B4-BE49-F238E27FC236}">
                <a16:creationId xmlns:a16="http://schemas.microsoft.com/office/drawing/2014/main" id="{92A50192-32E8-F252-D4A1-04FA7F40C5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7860" y="2057373"/>
            <a:ext cx="4276725" cy="2628900"/>
          </a:xfrm>
          <a:prstGeom prst="rect">
            <a:avLst/>
          </a:prstGeom>
        </p:spPr>
      </p:pic>
    </p:spTree>
    <p:custDataLst>
      <p:tags r:id="rId1"/>
    </p:custDataLst>
    <p:extLst>
      <p:ext uri="{BB962C8B-B14F-4D97-AF65-F5344CB8AC3E}">
        <p14:creationId xmlns:p14="http://schemas.microsoft.com/office/powerpoint/2010/main" val="28955363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3ADD266859C945915DF76FD392EF46" ma:contentTypeVersion="7" ma:contentTypeDescription="Create a new document." ma:contentTypeScope="" ma:versionID="497c85c8dd723bfb4be9d9e650c23f22">
  <xsd:schema xmlns:xsd="http://www.w3.org/2001/XMLSchema" xmlns:xs="http://www.w3.org/2001/XMLSchema" xmlns:p="http://schemas.microsoft.com/office/2006/metadata/properties" xmlns:ns3="714e0f02-be45-42fd-b6fe-95d1b059bbbf" xmlns:ns4="ca2462b2-f62b-4473-8221-100725eb3afd" targetNamespace="http://schemas.microsoft.com/office/2006/metadata/properties" ma:root="true" ma:fieldsID="0ddb71e4403387fd2483e29cfff68363" ns3:_="" ns4:_="">
    <xsd:import namespace="714e0f02-be45-42fd-b6fe-95d1b059bbbf"/>
    <xsd:import namespace="ca2462b2-f62b-4473-8221-100725eb3af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e0f02-be45-42fd-b6fe-95d1b059b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2462b2-f62b-4473-8221-100725eb3af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microsoft.com/office/infopath/2007/PartnerControls"/>
    <ds:schemaRef ds:uri="http://purl.org/dc/terms/"/>
    <ds:schemaRef ds:uri="http://www.w3.org/XML/1998/namespace"/>
    <ds:schemaRef ds:uri="http://schemas.microsoft.com/office/2006/documentManagement/types"/>
    <ds:schemaRef ds:uri="ca2462b2-f62b-4473-8221-100725eb3afd"/>
    <ds:schemaRef ds:uri="http://purl.org/dc/dcmitype/"/>
    <ds:schemaRef ds:uri="http://schemas.openxmlformats.org/package/2006/metadata/core-properties"/>
    <ds:schemaRef ds:uri="714e0f02-be45-42fd-b6fe-95d1b059bbb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AA63007A-861F-4E64-9A27-FB0039034E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4e0f02-be45-42fd-b6fe-95d1b059bbbf"/>
    <ds:schemaRef ds:uri="ca2462b2-f62b-4473-8221-100725eb3a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178</TotalTime>
  <Words>990</Words>
  <Application>Microsoft Office PowerPoint</Application>
  <PresentationFormat>Widescreen</PresentationFormat>
  <Paragraphs>70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Madore, Nathaniel</cp:lastModifiedBy>
  <cp:revision>6</cp:revision>
  <dcterms:created xsi:type="dcterms:W3CDTF">2020-08-19T17:59:24Z</dcterms:created>
  <dcterms:modified xsi:type="dcterms:W3CDTF">2022-06-20T18:40:51Z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0x010100D63ADD266859C945915DF76FD392EF46</vt:lpwstr>
  </property>
</Properties>
</file>