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-303840" y="5275440"/>
            <a:ext cx="10923840" cy="2729880"/>
          </a:xfrm>
          <a:prstGeom prst="rect">
            <a:avLst/>
          </a:prstGeom>
          <a:ln>
            <a:noFill/>
          </a:ln>
        </p:spPr>
      </p:pic>
      <p:pic>
        <p:nvPicPr>
          <p:cNvPr id="3" name="" descr=""/>
          <p:cNvPicPr/>
          <p:nvPr/>
        </p:nvPicPr>
        <p:blipFill>
          <a:blip r:embed="rId3"/>
          <a:stretch/>
        </p:blipFill>
        <p:spPr>
          <a:xfrm>
            <a:off x="-432000" y="-1793880"/>
            <a:ext cx="10923840" cy="2729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04000" y="276984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Código Limpo</a:t>
            </a:r>
            <a:endParaRPr b="0" lang="pt-BR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Regra do escoteiro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161360" y="1909080"/>
            <a:ext cx="7847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Pequenos refactories: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Troque o nome de uma variável por uma melhor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Divida um método que está muito grande em menores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Tire um pouco de código repetido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Reduza blocos de IF aninhados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Não custa nada mas pode causar bugs! → </a:t>
            </a:r>
            <a:r>
              <a:rPr b="1" lang="pt-BR" sz="1800" spc="-1" strike="noStrike">
                <a:latin typeface="Arial"/>
              </a:rPr>
              <a:t>Unit Tests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448000" y="1584000"/>
            <a:ext cx="7415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"Deixe a área do acampamento mais limpa do que você encontrou."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Nomes significativos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96040" y="1909080"/>
            <a:ext cx="828900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Nomes </a:t>
            </a:r>
            <a:r>
              <a:rPr b="1" lang="pt-BR" sz="1800" spc="-1" strike="noStrike">
                <a:latin typeface="Arial"/>
              </a:rPr>
              <a:t>pronunciáveis</a:t>
            </a:r>
            <a:r>
              <a:rPr b="0" lang="pt-BR" sz="1800" spc="-1" strike="noStrike">
                <a:latin typeface="Arial"/>
              </a:rPr>
              <a:t> (fácil de falar com outras pessoas)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Nomes que revelam </a:t>
            </a:r>
            <a:r>
              <a:rPr b="1" lang="pt-BR" sz="1800" spc="-1" strike="noStrike">
                <a:latin typeface="Arial"/>
              </a:rPr>
              <a:t>propósito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Usar nomes </a:t>
            </a:r>
            <a:r>
              <a:rPr b="1" lang="pt-BR" sz="1800" spc="-1" strike="noStrike">
                <a:latin typeface="Arial"/>
              </a:rPr>
              <a:t>pesquisáveis</a:t>
            </a:r>
            <a:r>
              <a:rPr b="0" lang="pt-BR" sz="1800" spc="-1" strike="noStrike">
                <a:latin typeface="Arial"/>
              </a:rPr>
              <a:t> (constantes)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Esqueça </a:t>
            </a:r>
            <a:r>
              <a:rPr b="1" lang="pt-BR" sz="1800" spc="-1" strike="noStrike">
                <a:latin typeface="Arial"/>
              </a:rPr>
              <a:t>convenções</a:t>
            </a:r>
            <a:r>
              <a:rPr b="0" lang="pt-BR" sz="1800" spc="-1" strike="noStrike">
                <a:latin typeface="Arial"/>
              </a:rPr>
              <a:t> ultrapassadas (notação húngara)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Evite </a:t>
            </a:r>
            <a:r>
              <a:rPr b="1" lang="pt-BR" sz="1800" spc="-1" strike="noStrike">
                <a:latin typeface="Arial"/>
              </a:rPr>
              <a:t>sujeiras</a:t>
            </a:r>
            <a:r>
              <a:rPr b="0" lang="pt-BR" sz="1800" spc="-1" strike="noStrike">
                <a:latin typeface="Arial"/>
              </a:rPr>
              <a:t> nos nomes (CustomerData, ProductInfo)</a:t>
            </a: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Nomes </a:t>
            </a:r>
            <a:r>
              <a:rPr b="1" lang="pt-BR" sz="1800" spc="-1" strike="noStrike">
                <a:latin typeface="Arial"/>
              </a:rPr>
              <a:t>consistentes </a:t>
            </a:r>
            <a:r>
              <a:rPr b="0" lang="pt-BR" sz="1800" spc="-1" strike="noStrike">
                <a:latin typeface="Arial"/>
              </a:rPr>
              <a:t>(não use nomes iguais para coisas diferentes)</a:t>
            </a: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r>
              <a:rPr b="0" lang="pt-BR" sz="1800" spc="-1" strike="noStrike">
                <a:latin typeface="Arial"/>
              </a:rPr>
              <a:t>- Nomes </a:t>
            </a:r>
            <a:r>
              <a:rPr b="1" lang="pt-BR" sz="1800" spc="-1" strike="noStrike">
                <a:latin typeface="Arial"/>
              </a:rPr>
              <a:t>técnicos</a:t>
            </a:r>
            <a:r>
              <a:rPr b="0" lang="pt-BR" sz="1800" spc="-1" strike="noStrike">
                <a:latin typeface="Arial"/>
              </a:rPr>
              <a:t> para padrões técnicos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2160000" y="5544000"/>
            <a:ext cx="7415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"Vale a pena refatorar nomes para se ter boa legibilidade, mesmo que possa causar surpresas em curto prazo"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Métodos limpos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1161360" y="1909080"/>
            <a:ext cx="784764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Argumentos (1, 2 ou 3 no máximo - não usar </a:t>
            </a:r>
            <a:r>
              <a:rPr b="1" lang="pt-BR" sz="2000" spc="-1" strike="noStrike">
                <a:latin typeface="Arial"/>
              </a:rPr>
              <a:t>flags</a:t>
            </a:r>
            <a:r>
              <a:rPr b="0" lang="pt-BR" sz="2000" spc="-1" strike="noStrike">
                <a:latin typeface="Arial"/>
              </a:rPr>
              <a:t>!)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Efeitos colaterais são </a:t>
            </a:r>
            <a:r>
              <a:rPr b="1" lang="pt-BR" sz="2000" spc="-1" strike="noStrike">
                <a:latin typeface="Arial"/>
              </a:rPr>
              <a:t>mentiras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- Command Query Separation</a:t>
            </a:r>
            <a:r>
              <a:rPr b="0" lang="pt-BR" sz="2000" spc="-1" strike="noStrike">
                <a:latin typeface="Arial"/>
              </a:rPr>
              <a:t>	</a:t>
            </a:r>
            <a:r>
              <a:rPr b="0" lang="pt-BR" sz="2000" spc="-1" strike="noStrike">
                <a:latin typeface="Arial"/>
              </a:rPr>
              <a:t>(</a:t>
            </a:r>
            <a:r>
              <a:rPr b="1" lang="pt-BR" sz="2000" spc="-1" strike="noStrike">
                <a:latin typeface="Arial"/>
              </a:rPr>
              <a:t>fazer </a:t>
            </a:r>
            <a:r>
              <a:rPr b="0" lang="pt-BR" sz="2000" spc="-1" strike="noStrike">
                <a:latin typeface="Arial"/>
              </a:rPr>
              <a:t>algo ou </a:t>
            </a:r>
            <a:r>
              <a:rPr b="1" lang="pt-BR" sz="2000" spc="-1" strike="noStrike">
                <a:latin typeface="Arial"/>
              </a:rPr>
              <a:t>responder </a:t>
            </a:r>
            <a:r>
              <a:rPr b="0" lang="pt-BR" sz="2000" spc="-1" strike="noStrike">
                <a:latin typeface="Arial"/>
              </a:rPr>
              <a:t>algo)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504000" y="2160000"/>
            <a:ext cx="7415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"Devem fazer uma coisa. Devem fazer direito e somente aquilo"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Comentários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1008000" y="2664000"/>
            <a:ext cx="7847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5616000" y="1512000"/>
            <a:ext cx="3887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Comentários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08000" y="2664000"/>
            <a:ext cx="7847640" cy="469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2000" spc="-1" strike="noStrike">
                <a:latin typeface="Arial"/>
              </a:rPr>
              <a:t>Evite, mas não a qualquer custo.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Pergunte-se: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	</a:t>
            </a:r>
            <a:r>
              <a:rPr b="0" lang="pt-BR" sz="2000" spc="-1" strike="noStrike">
                <a:latin typeface="Arial"/>
              </a:rPr>
              <a:t>"Esse comentário é realmente útil ou eu posso mudar o nome do método para evitá-lo?"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r>
              <a:rPr b="0" lang="pt-BR" sz="2000" spc="-1" strike="noStrike">
                <a:latin typeface="Arial"/>
              </a:rPr>
              <a:t>	</a:t>
            </a:r>
            <a:r>
              <a:rPr b="0" lang="pt-BR" sz="2000" spc="-1" strike="noStrike">
                <a:latin typeface="Arial"/>
              </a:rPr>
              <a:t>"Meu código pode ser melhorado para que eu não precise explicá-lo em um comentário?"</a:t>
            </a:r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endParaRPr b="0" lang="pt-BR" sz="20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616000" y="1512000"/>
            <a:ext cx="3887640" cy="93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"O uso adequado de comentários é para compensar a nossa falha em nos expressar no código"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Princípios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252000" y="1919160"/>
            <a:ext cx="9575640" cy="69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DRY – DON’T REPEAT YOURSELF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Cada parte do conhecimento deve ter uma única representação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KISS – KEEP IT SIMPLE, STUPID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"Tudo deve ser feito da forma mais simples possível, mas não mais simples que isso" - Albert Einstein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POLS – PRINCIPLE OF LEAST SURPRISE/ASTONISHMENT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Minimize a curva de aprendizado para alguém usar o que você produziu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YAGNI – YOU AIN’T GONNA NEED IT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Se você não precisa da funcionalidade agora então não implemente. Você não precisa dela.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12720" y="1919160"/>
            <a:ext cx="7847640" cy="48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“</a:t>
            </a:r>
            <a:r>
              <a:rPr b="1" lang="pt-BR" sz="2400" spc="-1" strike="noStrike">
                <a:latin typeface="Arial"/>
              </a:rPr>
              <a:t>Qualquer um consegue escrever código que um computador entende. Bons programadores escrevem código que </a:t>
            </a:r>
            <a:r>
              <a:rPr b="1" lang="pt-BR" sz="2400" spc="-1" strike="noStrike" u="sng">
                <a:uFillTx/>
                <a:latin typeface="Arial"/>
              </a:rPr>
              <a:t>humanos</a:t>
            </a:r>
            <a:r>
              <a:rPr b="1" lang="pt-BR" sz="2400" spc="-1" strike="noStrike">
                <a:latin typeface="Arial"/>
              </a:rPr>
              <a:t> entendem”</a:t>
            </a: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2400" spc="-1" strike="noStrike">
                <a:latin typeface="Arial"/>
              </a:rPr>
              <a:t>Martin Fowler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120680" y="1398600"/>
            <a:ext cx="3581280" cy="476244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5616000" y="3223080"/>
            <a:ext cx="33116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2009, Robert Cecil Martin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“</a:t>
            </a:r>
            <a:r>
              <a:rPr b="1" lang="pt-BR" sz="1800" spc="-1" strike="noStrike">
                <a:latin typeface="Arial"/>
              </a:rPr>
              <a:t>Uncle Bob”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Motivação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744000" y="1419840"/>
            <a:ext cx="295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800" spc="-1" strike="noStrike">
                <a:latin typeface="Arial"/>
              </a:rPr>
              <a:t>O custo do código confuso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512000" y="2304000"/>
            <a:ext cx="24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Projeto “super rápido”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6336000" y="3096000"/>
            <a:ext cx="2447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Produtividade diminui a cada mudança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6192000" y="5405760"/>
            <a:ext cx="1943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Equipe aumenta ou muda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728000" y="5485680"/>
            <a:ext cx="2159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“</a:t>
            </a:r>
            <a:r>
              <a:rPr b="1" lang="pt-BR" sz="1800" spc="-1" strike="noStrike">
                <a:latin typeface="Arial"/>
              </a:rPr>
              <a:t>Vamos reescrever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esta *r#@!”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1224000" y="4752000"/>
            <a:ext cx="158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Equipe para manter o legado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312000" y="4536000"/>
            <a:ext cx="1295640" cy="4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300" spc="-1" strike="noStrike">
                <a:latin typeface="Arial"/>
              </a:rPr>
              <a:t>Equipe para fazer o novo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2376000" y="2016000"/>
            <a:ext cx="287640" cy="287640"/>
          </a:xfrm>
          <a:custGeom>
            <a:avLst/>
            <a:gdLst/>
            <a:ahLst/>
            <a:rect l="l" t="t" r="r" b="b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0"/>
          <p:cNvSpPr/>
          <p:nvPr/>
        </p:nvSpPr>
        <p:spPr>
          <a:xfrm>
            <a:off x="7452000" y="2736000"/>
            <a:ext cx="215640" cy="503640"/>
          </a:xfrm>
          <a:custGeom>
            <a:avLst/>
            <a:gdLst/>
            <a:ahLst/>
            <a:rect l="l" t="t" r="r" b="b"/>
            <a:pathLst>
              <a:path w="654" h="1048">
                <a:moveTo>
                  <a:pt x="430" y="700"/>
                </a:moveTo>
                <a:lnTo>
                  <a:pt x="430" y="682"/>
                </a:lnTo>
                <a:lnTo>
                  <a:pt x="429" y="664"/>
                </a:lnTo>
                <a:lnTo>
                  <a:pt x="428" y="647"/>
                </a:lnTo>
                <a:lnTo>
                  <a:pt x="427" y="629"/>
                </a:lnTo>
                <a:lnTo>
                  <a:pt x="425" y="612"/>
                </a:lnTo>
                <a:lnTo>
                  <a:pt x="423" y="595"/>
                </a:lnTo>
                <a:lnTo>
                  <a:pt x="421" y="578"/>
                </a:lnTo>
                <a:lnTo>
                  <a:pt x="418" y="561"/>
                </a:lnTo>
                <a:lnTo>
                  <a:pt x="415" y="545"/>
                </a:lnTo>
                <a:lnTo>
                  <a:pt x="411" y="529"/>
                </a:lnTo>
                <a:lnTo>
                  <a:pt x="407" y="513"/>
                </a:lnTo>
                <a:lnTo>
                  <a:pt x="403" y="498"/>
                </a:lnTo>
                <a:lnTo>
                  <a:pt x="399" y="484"/>
                </a:lnTo>
                <a:lnTo>
                  <a:pt x="394" y="470"/>
                </a:lnTo>
                <a:lnTo>
                  <a:pt x="389" y="457"/>
                </a:lnTo>
                <a:lnTo>
                  <a:pt x="384" y="444"/>
                </a:lnTo>
                <a:lnTo>
                  <a:pt x="378" y="432"/>
                </a:lnTo>
                <a:lnTo>
                  <a:pt x="372" y="420"/>
                </a:lnTo>
                <a:lnTo>
                  <a:pt x="366" y="410"/>
                </a:lnTo>
                <a:lnTo>
                  <a:pt x="360" y="400"/>
                </a:lnTo>
                <a:lnTo>
                  <a:pt x="353" y="390"/>
                </a:lnTo>
                <a:lnTo>
                  <a:pt x="346" y="382"/>
                </a:lnTo>
                <a:lnTo>
                  <a:pt x="340" y="374"/>
                </a:lnTo>
                <a:lnTo>
                  <a:pt x="332" y="367"/>
                </a:lnTo>
                <a:lnTo>
                  <a:pt x="325" y="361"/>
                </a:lnTo>
                <a:lnTo>
                  <a:pt x="318" y="356"/>
                </a:lnTo>
                <a:lnTo>
                  <a:pt x="311" y="352"/>
                </a:lnTo>
                <a:lnTo>
                  <a:pt x="303" y="348"/>
                </a:lnTo>
                <a:lnTo>
                  <a:pt x="295" y="346"/>
                </a:lnTo>
                <a:lnTo>
                  <a:pt x="288" y="344"/>
                </a:lnTo>
                <a:lnTo>
                  <a:pt x="280" y="343"/>
                </a:lnTo>
                <a:lnTo>
                  <a:pt x="273" y="343"/>
                </a:lnTo>
                <a:lnTo>
                  <a:pt x="265" y="344"/>
                </a:lnTo>
                <a:lnTo>
                  <a:pt x="257" y="346"/>
                </a:lnTo>
                <a:lnTo>
                  <a:pt x="250" y="349"/>
                </a:lnTo>
                <a:lnTo>
                  <a:pt x="242" y="352"/>
                </a:lnTo>
                <a:lnTo>
                  <a:pt x="235" y="357"/>
                </a:lnTo>
                <a:lnTo>
                  <a:pt x="228" y="362"/>
                </a:lnTo>
                <a:lnTo>
                  <a:pt x="220" y="368"/>
                </a:lnTo>
                <a:lnTo>
                  <a:pt x="213" y="375"/>
                </a:lnTo>
                <a:lnTo>
                  <a:pt x="206" y="383"/>
                </a:lnTo>
                <a:lnTo>
                  <a:pt x="200" y="392"/>
                </a:lnTo>
                <a:lnTo>
                  <a:pt x="193" y="401"/>
                </a:lnTo>
                <a:lnTo>
                  <a:pt x="187" y="411"/>
                </a:lnTo>
                <a:lnTo>
                  <a:pt x="181" y="422"/>
                </a:lnTo>
                <a:lnTo>
                  <a:pt x="175" y="434"/>
                </a:lnTo>
                <a:lnTo>
                  <a:pt x="170" y="446"/>
                </a:lnTo>
                <a:lnTo>
                  <a:pt x="164" y="459"/>
                </a:lnTo>
                <a:lnTo>
                  <a:pt x="159" y="472"/>
                </a:lnTo>
                <a:lnTo>
                  <a:pt x="154" y="486"/>
                </a:lnTo>
                <a:lnTo>
                  <a:pt x="150" y="501"/>
                </a:lnTo>
                <a:lnTo>
                  <a:pt x="146" y="516"/>
                </a:lnTo>
                <a:lnTo>
                  <a:pt x="142" y="531"/>
                </a:lnTo>
                <a:lnTo>
                  <a:pt x="139" y="547"/>
                </a:lnTo>
                <a:lnTo>
                  <a:pt x="136" y="564"/>
                </a:lnTo>
                <a:lnTo>
                  <a:pt x="0" y="434"/>
                </a:lnTo>
                <a:lnTo>
                  <a:pt x="6" y="402"/>
                </a:lnTo>
                <a:lnTo>
                  <a:pt x="12" y="370"/>
                </a:lnTo>
                <a:lnTo>
                  <a:pt x="20" y="340"/>
                </a:lnTo>
                <a:lnTo>
                  <a:pt x="28" y="310"/>
                </a:lnTo>
                <a:lnTo>
                  <a:pt x="36" y="282"/>
                </a:lnTo>
                <a:lnTo>
                  <a:pt x="46" y="254"/>
                </a:lnTo>
                <a:lnTo>
                  <a:pt x="56" y="228"/>
                </a:lnTo>
                <a:lnTo>
                  <a:pt x="66" y="202"/>
                </a:lnTo>
                <a:lnTo>
                  <a:pt x="77" y="178"/>
                </a:lnTo>
                <a:lnTo>
                  <a:pt x="88" y="156"/>
                </a:lnTo>
                <a:lnTo>
                  <a:pt x="100" y="134"/>
                </a:lnTo>
                <a:lnTo>
                  <a:pt x="113" y="115"/>
                </a:lnTo>
                <a:lnTo>
                  <a:pt x="125" y="96"/>
                </a:lnTo>
                <a:lnTo>
                  <a:pt x="138" y="79"/>
                </a:lnTo>
                <a:lnTo>
                  <a:pt x="152" y="64"/>
                </a:lnTo>
                <a:lnTo>
                  <a:pt x="166" y="50"/>
                </a:lnTo>
                <a:lnTo>
                  <a:pt x="180" y="38"/>
                </a:lnTo>
                <a:lnTo>
                  <a:pt x="194" y="27"/>
                </a:lnTo>
                <a:lnTo>
                  <a:pt x="209" y="18"/>
                </a:lnTo>
                <a:lnTo>
                  <a:pt x="223" y="11"/>
                </a:lnTo>
                <a:lnTo>
                  <a:pt x="238" y="6"/>
                </a:lnTo>
                <a:lnTo>
                  <a:pt x="253" y="2"/>
                </a:lnTo>
                <a:lnTo>
                  <a:pt x="268" y="0"/>
                </a:lnTo>
                <a:lnTo>
                  <a:pt x="283" y="0"/>
                </a:lnTo>
                <a:lnTo>
                  <a:pt x="298" y="2"/>
                </a:lnTo>
                <a:lnTo>
                  <a:pt x="313" y="5"/>
                </a:lnTo>
                <a:lnTo>
                  <a:pt x="328" y="10"/>
                </a:lnTo>
                <a:lnTo>
                  <a:pt x="343" y="17"/>
                </a:lnTo>
                <a:lnTo>
                  <a:pt x="357" y="25"/>
                </a:lnTo>
                <a:lnTo>
                  <a:pt x="371" y="36"/>
                </a:lnTo>
                <a:lnTo>
                  <a:pt x="386" y="47"/>
                </a:lnTo>
                <a:lnTo>
                  <a:pt x="399" y="61"/>
                </a:lnTo>
                <a:lnTo>
                  <a:pt x="413" y="76"/>
                </a:lnTo>
                <a:lnTo>
                  <a:pt x="426" y="93"/>
                </a:lnTo>
                <a:lnTo>
                  <a:pt x="439" y="111"/>
                </a:lnTo>
                <a:lnTo>
                  <a:pt x="451" y="130"/>
                </a:lnTo>
                <a:lnTo>
                  <a:pt x="463" y="152"/>
                </a:lnTo>
                <a:lnTo>
                  <a:pt x="475" y="174"/>
                </a:lnTo>
                <a:lnTo>
                  <a:pt x="486" y="198"/>
                </a:lnTo>
                <a:lnTo>
                  <a:pt x="496" y="223"/>
                </a:lnTo>
                <a:lnTo>
                  <a:pt x="506" y="249"/>
                </a:lnTo>
                <a:lnTo>
                  <a:pt x="516" y="276"/>
                </a:lnTo>
                <a:lnTo>
                  <a:pt x="525" y="305"/>
                </a:lnTo>
                <a:lnTo>
                  <a:pt x="533" y="334"/>
                </a:lnTo>
                <a:lnTo>
                  <a:pt x="540" y="364"/>
                </a:lnTo>
                <a:lnTo>
                  <a:pt x="547" y="395"/>
                </a:lnTo>
                <a:lnTo>
                  <a:pt x="553" y="427"/>
                </a:lnTo>
                <a:lnTo>
                  <a:pt x="559" y="460"/>
                </a:lnTo>
                <a:lnTo>
                  <a:pt x="564" y="493"/>
                </a:lnTo>
                <a:lnTo>
                  <a:pt x="568" y="527"/>
                </a:lnTo>
                <a:lnTo>
                  <a:pt x="571" y="561"/>
                </a:lnTo>
                <a:lnTo>
                  <a:pt x="574" y="595"/>
                </a:lnTo>
                <a:lnTo>
                  <a:pt x="576" y="630"/>
                </a:lnTo>
                <a:lnTo>
                  <a:pt x="577" y="665"/>
                </a:lnTo>
                <a:lnTo>
                  <a:pt x="577" y="700"/>
                </a:lnTo>
                <a:lnTo>
                  <a:pt x="653" y="700"/>
                </a:lnTo>
                <a:lnTo>
                  <a:pt x="504" y="1047"/>
                </a:lnTo>
                <a:lnTo>
                  <a:pt x="355" y="700"/>
                </a:lnTo>
                <a:lnTo>
                  <a:pt x="430" y="700"/>
                </a:lnTo>
              </a:path>
            </a:pathLst>
          </a:cu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1"/>
          <p:cNvSpPr/>
          <p:nvPr/>
        </p:nvSpPr>
        <p:spPr>
          <a:xfrm>
            <a:off x="6912000" y="5112000"/>
            <a:ext cx="215640" cy="215640"/>
          </a:xfrm>
          <a:prstGeom prst="smileyFace">
            <a:avLst>
              <a:gd name="adj" fmla="val 9282"/>
            </a:avLst>
          </a:pr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2"/>
          <p:cNvSpPr/>
          <p:nvPr/>
        </p:nvSpPr>
        <p:spPr>
          <a:xfrm>
            <a:off x="7056000" y="5112000"/>
            <a:ext cx="215640" cy="215640"/>
          </a:xfrm>
          <a:prstGeom prst="smileyFace">
            <a:avLst>
              <a:gd name="adj" fmla="val 9282"/>
            </a:avLst>
          </a:pr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3"/>
          <p:cNvSpPr/>
          <p:nvPr/>
        </p:nvSpPr>
        <p:spPr>
          <a:xfrm>
            <a:off x="6984000" y="4968000"/>
            <a:ext cx="215640" cy="215640"/>
          </a:xfrm>
          <a:prstGeom prst="smileyFace">
            <a:avLst>
              <a:gd name="adj" fmla="val 9282"/>
            </a:avLst>
          </a:pr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4"/>
          <p:cNvSpPr/>
          <p:nvPr/>
        </p:nvSpPr>
        <p:spPr>
          <a:xfrm>
            <a:off x="2808000" y="5112000"/>
            <a:ext cx="431640" cy="43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1464" y="4340"/>
                </a:moveTo>
                <a:lnTo>
                  <a:pt x="9722" y="1887"/>
                </a:lnTo>
                <a:lnTo>
                  <a:pt x="8548" y="6383"/>
                </a:lnTo>
                <a:lnTo>
                  <a:pt x="4503" y="3626"/>
                </a:lnTo>
                <a:lnTo>
                  <a:pt x="5373" y="7816"/>
                </a:lnTo>
                <a:lnTo>
                  <a:pt x="1174" y="8270"/>
                </a:lnTo>
                <a:lnTo>
                  <a:pt x="3934" y="11592"/>
                </a:lnTo>
                <a:lnTo>
                  <a:pt x="0" y="12875"/>
                </a:lnTo>
                <a:lnTo>
                  <a:pt x="3329" y="15372"/>
                </a:lnTo>
                <a:lnTo>
                  <a:pt x="1283" y="17824"/>
                </a:lnTo>
                <a:lnTo>
                  <a:pt x="4804" y="18239"/>
                </a:lnTo>
                <a:lnTo>
                  <a:pt x="4918" y="21600"/>
                </a:lnTo>
                <a:lnTo>
                  <a:pt x="7525" y="18125"/>
                </a:lnTo>
                <a:lnTo>
                  <a:pt x="8698" y="19712"/>
                </a:lnTo>
                <a:lnTo>
                  <a:pt x="9871" y="17371"/>
                </a:lnTo>
                <a:lnTo>
                  <a:pt x="11614" y="18844"/>
                </a:lnTo>
                <a:lnTo>
                  <a:pt x="12178" y="15937"/>
                </a:lnTo>
                <a:lnTo>
                  <a:pt x="14943" y="17371"/>
                </a:lnTo>
                <a:lnTo>
                  <a:pt x="14640" y="14348"/>
                </a:lnTo>
                <a:lnTo>
                  <a:pt x="18878" y="15632"/>
                </a:lnTo>
                <a:lnTo>
                  <a:pt x="16382" y="12311"/>
                </a:lnTo>
                <a:lnTo>
                  <a:pt x="18270" y="11292"/>
                </a:lnTo>
                <a:lnTo>
                  <a:pt x="16986" y="9404"/>
                </a:lnTo>
                <a:lnTo>
                  <a:pt x="21600" y="6646"/>
                </a:lnTo>
                <a:lnTo>
                  <a:pt x="16382" y="6533"/>
                </a:lnTo>
                <a:lnTo>
                  <a:pt x="18005" y="3172"/>
                </a:lnTo>
                <a:lnTo>
                  <a:pt x="14524" y="5778"/>
                </a:lnTo>
                <a:lnTo>
                  <a:pt x="14789" y="0"/>
                </a:lnTo>
                <a:lnTo>
                  <a:pt x="11464" y="4340"/>
                </a:lnTo>
                <a:close/>
              </a:path>
            </a:pathLst>
          </a:custGeom>
          <a:solidFill>
            <a:srgbClr val="fff9ae">
              <a:alpha val="5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5"/>
          <p:cNvSpPr/>
          <p:nvPr/>
        </p:nvSpPr>
        <p:spPr>
          <a:xfrm>
            <a:off x="6552000" y="6381720"/>
            <a:ext cx="93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1300" spc="-1" strike="noStrike">
                <a:latin typeface="Arial"/>
              </a:rPr>
              <a:t>+bugs!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58" name="CustomShape 16"/>
          <p:cNvSpPr/>
          <p:nvPr/>
        </p:nvSpPr>
        <p:spPr>
          <a:xfrm>
            <a:off x="2808000" y="4248000"/>
            <a:ext cx="1296000" cy="1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800" spc="-1" strike="noStrike">
                <a:latin typeface="Arial"/>
              </a:rPr>
              <a:t>Coisas se perdem!</a:t>
            </a:r>
            <a:endParaRPr b="0" lang="pt-BR" sz="8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404000" y="1886040"/>
            <a:ext cx="7416000" cy="524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7672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Por que a bagunça acontece?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1827000" y="2203920"/>
            <a:ext cx="6911640" cy="18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Requisitos mudaram?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Prazo muito curto?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Liderança decidiu fazer de “qualquer jeito” pra entregar?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pt-BR" sz="1800" spc="-1" strike="noStrike">
                <a:latin typeface="Arial"/>
              </a:rPr>
              <a:t>Etc?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2160000" y="4820400"/>
            <a:ext cx="5543640" cy="147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000" spc="-1" strike="noStrike">
                <a:latin typeface="Arial"/>
              </a:rPr>
              <a:t>“</a:t>
            </a:r>
            <a:r>
              <a:rPr b="1" lang="pt-BR" sz="2000" spc="-1" strike="noStrike">
                <a:latin typeface="Arial"/>
              </a:rPr>
              <a:t>A culpa é nossa”</a:t>
            </a: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A única maneira de evitar a bagunça é investindo em </a:t>
            </a:r>
            <a:r>
              <a:rPr b="1" lang="pt-BR" sz="2000" spc="-1" strike="noStrike">
                <a:latin typeface="Arial"/>
              </a:rPr>
              <a:t>código limpo</a:t>
            </a:r>
            <a:r>
              <a:rPr b="0" lang="pt-BR" sz="2000" spc="-1" strike="noStrike">
                <a:latin typeface="Arial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621440" y="1170000"/>
            <a:ext cx="6836760" cy="51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183320" y="806400"/>
            <a:ext cx="7677360" cy="6000840"/>
          </a:xfrm>
          <a:prstGeom prst="rect">
            <a:avLst/>
          </a:prstGeom>
          <a:ln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5184000" y="4608000"/>
            <a:ext cx="2231640" cy="719640"/>
          </a:xfrm>
          <a:prstGeom prst="ellipse">
            <a:avLst/>
          </a:prstGeom>
          <a:solidFill>
            <a:srgbClr val="fffb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7672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Débito Técnico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385000" y="2555640"/>
            <a:ext cx="5471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É o </a:t>
            </a:r>
            <a:r>
              <a:rPr b="1" lang="pt-BR" sz="1800" spc="-1" strike="noStrike">
                <a:latin typeface="Arial"/>
              </a:rPr>
              <a:t>custo do retrabalho</a:t>
            </a:r>
            <a:r>
              <a:rPr b="0" lang="pt-BR" sz="1800" spc="-1" strike="noStrike">
                <a:latin typeface="Arial"/>
              </a:rPr>
              <a:t> que você precisa ter por ter escolhido a solução </a:t>
            </a:r>
            <a:r>
              <a:rPr b="1" lang="pt-BR" sz="1800" spc="-1" strike="noStrike">
                <a:latin typeface="Arial"/>
              </a:rPr>
              <a:t>mais fácil ao invés da melhor</a:t>
            </a:r>
            <a:r>
              <a:rPr b="0" lang="pt-BR" sz="1800" spc="-1" strike="noStrike">
                <a:latin typeface="Arial"/>
              </a:rPr>
              <a:t> solução naquele momento, porque levaria </a:t>
            </a:r>
            <a:r>
              <a:rPr b="1" lang="pt-BR" sz="1800" spc="-1" strike="noStrike">
                <a:latin typeface="Arial"/>
              </a:rPr>
              <a:t>mais tempo</a:t>
            </a:r>
            <a:r>
              <a:rPr b="0" lang="pt-BR" sz="1800" spc="-1" strike="noStrike">
                <a:latin typeface="Arial"/>
              </a:rPr>
              <a:t>.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1368000" y="4680000"/>
            <a:ext cx="734364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- Acumula com o tempo, exponencialmente (como juros)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1800" spc="-1" strike="noStrike">
                <a:latin typeface="Arial"/>
              </a:rPr>
              <a:t>- Não é ruim, desde que seja controlado (como as dívidas)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69" name="CustomShape 4"/>
          <p:cNvSpPr/>
          <p:nvPr/>
        </p:nvSpPr>
        <p:spPr>
          <a:xfrm rot="19075200">
            <a:off x="1014120" y="3150000"/>
            <a:ext cx="935640" cy="145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pt-BR" sz="9600" spc="-1" strike="noStrike">
                <a:solidFill>
                  <a:srgbClr val="dddddd"/>
                </a:solidFill>
                <a:latin typeface="Arial"/>
              </a:rPr>
              <a:t>$</a:t>
            </a:r>
            <a:endParaRPr b="0" lang="pt-BR" sz="9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O que é código limpo?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440000" y="2484000"/>
            <a:ext cx="7847640" cy="22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4176000" y="5616000"/>
            <a:ext cx="518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76360" y="50400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pt-BR" sz="4400" spc="-1" strike="noStrike">
                <a:latin typeface="Arial"/>
              </a:rPr>
              <a:t>O que é código limpo?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440000" y="2484000"/>
            <a:ext cx="7847640" cy="22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pt-BR" sz="1800" spc="-1" strike="noStrike">
                <a:latin typeface="Arial"/>
              </a:rPr>
              <a:t>Simples</a:t>
            </a:r>
            <a:r>
              <a:rPr b="0" lang="pt-BR" sz="1800" spc="-1" strike="noStrike">
                <a:latin typeface="Arial"/>
              </a:rPr>
              <a:t> e direto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1" lang="pt-BR" sz="1800" spc="-1" strike="noStrike">
                <a:latin typeface="Arial"/>
              </a:rPr>
              <a:t>Facilita</a:t>
            </a:r>
            <a:r>
              <a:rPr b="0" lang="pt-BR" sz="1800" spc="-1" strike="noStrike">
                <a:latin typeface="Arial"/>
              </a:rPr>
              <a:t> o trabalho, oferecendo formas claras de realizar uma tarefa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Legível como um </a:t>
            </a:r>
            <a:r>
              <a:rPr b="1" lang="pt-BR" sz="1800" spc="-1" strike="noStrike">
                <a:latin typeface="Arial"/>
              </a:rPr>
              <a:t>romance</a:t>
            </a:r>
            <a:r>
              <a:rPr b="0" lang="pt-BR" sz="1800" spc="-1" strike="noStrike">
                <a:latin typeface="Arial"/>
              </a:rPr>
              <a:t> bem escrito</a:t>
            </a:r>
            <a:endParaRPr b="0" lang="pt-BR" sz="1800" spc="-1" strike="noStrike">
              <a:latin typeface="Arial"/>
            </a:endParaRPr>
          </a:p>
          <a:p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latin typeface="Arial"/>
              </a:rPr>
              <a:t>Sempre parece que foi feito por alguém que se </a:t>
            </a:r>
            <a:r>
              <a:rPr b="1" lang="pt-BR" sz="1800" spc="-1" strike="noStrike">
                <a:latin typeface="Arial"/>
              </a:rPr>
              <a:t>importava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4176000" y="5616000"/>
            <a:ext cx="5183640" cy="6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"Se quiser que seu código seja de fácil </a:t>
            </a:r>
            <a:r>
              <a:rPr b="1" i="1" lang="pt-BR" sz="1800" spc="-1" strike="noStrike">
                <a:solidFill>
                  <a:srgbClr val="ef413d"/>
                </a:solidFill>
                <a:latin typeface="Arial"/>
              </a:rPr>
              <a:t>escrita</a:t>
            </a: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, </a:t>
            </a: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faça-o de fácil </a:t>
            </a:r>
            <a:r>
              <a:rPr b="1" i="1" lang="pt-BR" sz="1800" spc="-1" strike="noStrike">
                <a:solidFill>
                  <a:srgbClr val="ef413d"/>
                </a:solidFill>
                <a:latin typeface="Arial"/>
              </a:rPr>
              <a:t>leitura</a:t>
            </a:r>
            <a:r>
              <a:rPr b="0" i="1" lang="pt-BR" sz="1800" spc="-1" strike="noStrike">
                <a:solidFill>
                  <a:srgbClr val="ef413d"/>
                </a:solidFill>
                <a:latin typeface="Arial"/>
              </a:rPr>
              <a:t>"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936000" y="3672000"/>
            <a:ext cx="503640" cy="431640"/>
          </a:xfrm>
          <a:custGeom>
            <a:avLst/>
            <a:gdLst/>
            <a:ahLst/>
            <a:rect l="l" t="t" r="r" b="b"/>
            <a:pathLst>
              <a:path w="22813" h="22600">
                <a:moveTo>
                  <a:pt x="10812" y="21594"/>
                </a:moveTo>
                <a:cubicBezTo>
                  <a:pt x="10540" y="19423"/>
                  <a:pt x="9746" y="16742"/>
                  <a:pt x="7801" y="15040"/>
                </a:cubicBezTo>
                <a:cubicBezTo>
                  <a:pt x="4560" y="12230"/>
                  <a:pt x="2678" y="12550"/>
                  <a:pt x="566" y="8804"/>
                </a:cubicBezTo>
                <a:cubicBezTo>
                  <a:pt x="-605" y="6314"/>
                  <a:pt x="-208" y="1952"/>
                  <a:pt x="4142" y="313"/>
                </a:cubicBezTo>
                <a:cubicBezTo>
                  <a:pt x="8616" y="-1006"/>
                  <a:pt x="10394" y="2228"/>
                  <a:pt x="10812" y="2888"/>
                </a:cubicBezTo>
                <a:cubicBezTo>
                  <a:pt x="11230" y="2228"/>
                  <a:pt x="12987" y="-1006"/>
                  <a:pt x="17482" y="313"/>
                </a:cubicBezTo>
                <a:cubicBezTo>
                  <a:pt x="21832" y="1952"/>
                  <a:pt x="22208" y="6314"/>
                  <a:pt x="21037" y="8804"/>
                </a:cubicBezTo>
                <a:cubicBezTo>
                  <a:pt x="18925" y="12550"/>
                  <a:pt x="17043" y="12230"/>
                  <a:pt x="13802" y="15040"/>
                </a:cubicBezTo>
                <a:cubicBezTo>
                  <a:pt x="11858" y="16742"/>
                  <a:pt x="11063" y="19423"/>
                  <a:pt x="10812" y="21594"/>
                </a:cubicBezTo>
                <a:close/>
              </a:path>
            </a:pathLst>
          </a:custGeom>
          <a:solidFill>
            <a:srgbClr val="b2b2b2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LibreOffice/5.4.4.2$Windows_X86_64 LibreOffice_project/2524958677847fb3bb44820e40380acbe820f960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2018-11-21T00:30:46Z</dcterms:created>
  <dc:creator/>
  <dc:description/>
  <dc:language>pt-BR</dc:language>
  <cp:lastModifiedBy/>
  <dcterms:modified xsi:type="dcterms:W3CDTF">2018-11-22T00:47:24Z</dcterms:modified>
  <cp:revision>7</cp:revision>
  <dc:subject/>
  <dc:title/>
</cp:coreProperties>
</file>