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695" autoAdjust="0"/>
  </p:normalViewPr>
  <p:slideViewPr>
    <p:cSldViewPr snapToGrid="0">
      <p:cViewPr varScale="1">
        <p:scale>
          <a:sx n="56" d="100"/>
          <a:sy n="56" d="100"/>
        </p:scale>
        <p:origin x="10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B216D-8BAA-4CE9-ADDA-F14E6D6ADAD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6F8C4-C379-464D-97C4-7BCFD822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Introduction: We are taking the skill level for the first 3 weeks of playing the game and observing, after 3 weeks of gameplay, what value the player’s skill level has reached, and whether or not that skill level is associated with increasing drug efficacy after those 3 weeks, as measured by the Section 5 Self-Efficacy for drug use resistance. This tells us the learning rate/pace for every student and how the game is accommodating these learning rates.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6F8C4-C379-464D-97C4-7BCFD8222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5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accumulated/aggregated each skill for every player, so every player has a </a:t>
            </a:r>
            <a:r>
              <a:rPr lang="en-US" dirty="0" err="1"/>
              <a:t>skill_level_mean</a:t>
            </a:r>
            <a:r>
              <a:rPr lang="en-US" dirty="0"/>
              <a:t> variable.</a:t>
            </a:r>
          </a:p>
          <a:p>
            <a:r>
              <a:rPr lang="en-US" dirty="0"/>
              <a:t>Explain what </a:t>
            </a:r>
            <a:r>
              <a:rPr lang="en-US" dirty="0" err="1"/>
              <a:t>skill_level_mean</a:t>
            </a:r>
            <a:r>
              <a:rPr lang="en-US" dirty="0"/>
              <a:t>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6F8C4-C379-464D-97C4-7BCFD8222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32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</a:t>
            </a:r>
            <a:r>
              <a:rPr lang="en-US" dirty="0" err="1"/>
              <a:t>mre</a:t>
            </a:r>
            <a:r>
              <a:rPr lang="en-US" dirty="0"/>
              <a:t> about </a:t>
            </a:r>
            <a:r>
              <a:rPr lang="en-US" dirty="0" err="1"/>
              <a:t>skill_level_mean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6F8C4-C379-464D-97C4-7BCFD8222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3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21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9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4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5998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6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714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8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28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8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3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0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7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1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6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4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F741FD7-87ED-41A8-ACEA-B992EF7D47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2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D3E5-D945-42C5-9CD1-2FB136429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725556"/>
            <a:ext cx="8334058" cy="1679713"/>
          </a:xfrm>
        </p:spPr>
        <p:txBody>
          <a:bodyPr>
            <a:normAutofit fontScale="90000"/>
          </a:bodyPr>
          <a:lstStyle/>
          <a:p>
            <a:r>
              <a:rPr lang="en-US" dirty="0"/>
              <a:t>Grand Wham Presentation</a:t>
            </a:r>
            <a:br>
              <a:rPr lang="en-US" dirty="0"/>
            </a:br>
            <a:r>
              <a:rPr lang="en-US" dirty="0" err="1"/>
              <a:t>Datafest</a:t>
            </a:r>
            <a:r>
              <a:rPr lang="en-US" dirty="0"/>
              <a:t>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E4587-028C-4B71-9668-A18FDC185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6"/>
            <a:ext cx="6400800" cy="277559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Vincent Purr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Pranay </a:t>
            </a:r>
            <a:r>
              <a:rPr lang="en-US" sz="2400" dirty="0" err="1">
                <a:solidFill>
                  <a:schemeClr val="tx1"/>
                </a:solidFill>
              </a:rPr>
              <a:t>Muthineni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Ted Zerbe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Nathan Tack</a:t>
            </a:r>
          </a:p>
          <a:p>
            <a:r>
              <a:rPr lang="en-US" sz="2400" dirty="0">
                <a:solidFill>
                  <a:schemeClr val="tx1"/>
                </a:solidFill>
              </a:rPr>
              <a:t>Veronica </a:t>
            </a:r>
            <a:r>
              <a:rPr lang="en-US" sz="2400" dirty="0" err="1">
                <a:solidFill>
                  <a:schemeClr val="tx1"/>
                </a:solidFill>
              </a:rPr>
              <a:t>Muth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52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4B4C-34A7-4D1C-B878-98ABC0FA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92" y="535092"/>
            <a:ext cx="8534400" cy="1026161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19E2-005F-4068-B93C-6D9CFD59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92" y="1866052"/>
            <a:ext cx="5340668" cy="3140288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As skill level increases, the efficacy increases. A high efficacy indicates a high chance of refusing peer-offered drugs and alcohol by students.</a:t>
            </a:r>
          </a:p>
          <a:p>
            <a:r>
              <a:rPr lang="en-US" sz="2800" dirty="0">
                <a:solidFill>
                  <a:schemeClr val="tx1"/>
                </a:solidFill>
              </a:rPr>
              <a:t>We found most of the students quit playing the game after 3 weeks. So, we chose 3 weeks to utilize more of our data.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A17AA-E168-41C2-9DAC-D19447E1C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230293"/>
            <a:ext cx="6153150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75496E-EC6A-4AAA-AB68-3040C40E1964}"/>
              </a:ext>
            </a:extLst>
          </p:cNvPr>
          <p:cNvSpPr txBox="1"/>
          <p:nvPr/>
        </p:nvSpPr>
        <p:spPr>
          <a:xfrm>
            <a:off x="6610350" y="1561253"/>
            <a:ext cx="3506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Correlation = 0.12</a:t>
            </a:r>
          </a:p>
        </p:txBody>
      </p:sp>
    </p:spTree>
    <p:extLst>
      <p:ext uri="{BB962C8B-B14F-4D97-AF65-F5344CB8AC3E}">
        <p14:creationId xmlns:p14="http://schemas.microsoft.com/office/powerpoint/2010/main" val="239408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1B6E-D7D1-473A-87A8-AD88B89A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98" y="193040"/>
            <a:ext cx="9866452" cy="59524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Visualization (cont’d) - Correlations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8C381-6053-4B47-B5C0-FFD7F02B6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1" y="889874"/>
            <a:ext cx="9191308" cy="5909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FE44E6-E52B-4AE6-8DBF-DB6EEE4A81BD}"/>
              </a:ext>
            </a:extLst>
          </p:cNvPr>
          <p:cNvSpPr txBox="1"/>
          <p:nvPr/>
        </p:nvSpPr>
        <p:spPr>
          <a:xfrm>
            <a:off x="606926" y="1383644"/>
            <a:ext cx="2888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 = 0.178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13984-B991-491C-B380-FCF00F546625}"/>
              </a:ext>
            </a:extLst>
          </p:cNvPr>
          <p:cNvSpPr txBox="1"/>
          <p:nvPr/>
        </p:nvSpPr>
        <p:spPr>
          <a:xfrm>
            <a:off x="5529557" y="1383643"/>
            <a:ext cx="2787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 = 0.158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1C006-B62B-4838-A719-45AB81203562}"/>
              </a:ext>
            </a:extLst>
          </p:cNvPr>
          <p:cNvSpPr txBox="1"/>
          <p:nvPr/>
        </p:nvSpPr>
        <p:spPr>
          <a:xfrm>
            <a:off x="646044" y="3013501"/>
            <a:ext cx="2933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 = 0.169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BFD921-D58D-43AF-ABE9-2274CF883ABF}"/>
              </a:ext>
            </a:extLst>
          </p:cNvPr>
          <p:cNvSpPr txBox="1"/>
          <p:nvPr/>
        </p:nvSpPr>
        <p:spPr>
          <a:xfrm>
            <a:off x="697815" y="4901960"/>
            <a:ext cx="2763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 = 0.208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C6F85-883B-4E13-BD3A-93AE2D26B0B7}"/>
              </a:ext>
            </a:extLst>
          </p:cNvPr>
          <p:cNvSpPr txBox="1"/>
          <p:nvPr/>
        </p:nvSpPr>
        <p:spPr>
          <a:xfrm>
            <a:off x="5185174" y="3013501"/>
            <a:ext cx="2892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 = 0.152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92BE7B-B655-420A-9297-F429EAAB4CD3}"/>
              </a:ext>
            </a:extLst>
          </p:cNvPr>
          <p:cNvSpPr txBox="1"/>
          <p:nvPr/>
        </p:nvSpPr>
        <p:spPr>
          <a:xfrm>
            <a:off x="5286163" y="4901961"/>
            <a:ext cx="2731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 = 0.175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2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4B4C-34A7-4D1C-B878-98ABC0FA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92" y="535092"/>
            <a:ext cx="8534400" cy="1026161"/>
          </a:xfrm>
        </p:spPr>
        <p:txBody>
          <a:bodyPr/>
          <a:lstStyle/>
          <a:p>
            <a:r>
              <a:rPr lang="en-US" dirty="0"/>
              <a:t>T-Test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19E2-005F-4068-B93C-6D9CFD59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92" y="1318289"/>
            <a:ext cx="11591393" cy="211071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Null hypothesis: The skill level mean difference is 0 after 3 weeks, indicating no improvement.</a:t>
            </a:r>
          </a:p>
          <a:p>
            <a:r>
              <a:rPr lang="en-US" dirty="0">
                <a:solidFill>
                  <a:schemeClr val="tx1"/>
                </a:solidFill>
              </a:rPr>
              <a:t>Alternative hypothesis: The skill level mean is greater than 0, indicating improvement. (matched-pairs test)</a:t>
            </a:r>
          </a:p>
          <a:p>
            <a:r>
              <a:rPr lang="en-US" dirty="0">
                <a:solidFill>
                  <a:schemeClr val="tx1"/>
                </a:solidFill>
              </a:rPr>
              <a:t>We fail to reject the null hypothesis. There is insufficient evidence to prove the skill level mean after an efficacy period of 3 weeks is greater than 0.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A1998C-15C1-42B0-8078-1386D1BEA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65" y="3429000"/>
            <a:ext cx="8063870" cy="327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8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FA9C-70D8-4BB4-B650-C084334F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12" y="301412"/>
            <a:ext cx="8534400" cy="150706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3EC1-8658-4184-861B-3C739340A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2" y="1401914"/>
            <a:ext cx="8534400" cy="45620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As the player’s skill level increases in-game, some correlation is evident that the player’s efficacy of resisting peer-offered drugs and alcohol increases, which means students are getting more comfortable with refusing drugs and alcohol.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concluded that while the game does have positive effects as evidenced by the slightly positive correlations, the game could be vastly improved to accommodate for different learning rates.</a:t>
            </a:r>
          </a:p>
        </p:txBody>
      </p:sp>
    </p:spTree>
    <p:extLst>
      <p:ext uri="{BB962C8B-B14F-4D97-AF65-F5344CB8AC3E}">
        <p14:creationId xmlns:p14="http://schemas.microsoft.com/office/powerpoint/2010/main" val="148433339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163</TotalTime>
  <Words>363</Words>
  <Application>Microsoft Office PowerPoint</Application>
  <PresentationFormat>Widescreen</PresentationFormat>
  <Paragraphs>31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Slice</vt:lpstr>
      <vt:lpstr>Grand Wham Presentation Datafest 2022</vt:lpstr>
      <vt:lpstr>Data Visualization</vt:lpstr>
      <vt:lpstr>Data Visualization (cont’d) - Correlations</vt:lpstr>
      <vt:lpstr>T-Test slide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Wham Datafest 2022</dc:title>
  <dc:creator>Nathan Tack</dc:creator>
  <cp:lastModifiedBy>Nathan Tack</cp:lastModifiedBy>
  <cp:revision>38</cp:revision>
  <dcterms:created xsi:type="dcterms:W3CDTF">2022-03-27T03:04:11Z</dcterms:created>
  <dcterms:modified xsi:type="dcterms:W3CDTF">2022-03-27T14:48:59Z</dcterms:modified>
</cp:coreProperties>
</file>