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B4CB82-B21F-40FE-A697-878A3F8D594F}"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1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299A89-9A0B-475E-8554-F58601DEA8F0}" type="datetimeFigureOut">
              <a:rPr lang="en-IN" smtClean="0"/>
              <a:t>18-12-2017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B4CB82-B21F-40FE-A697-878A3F8D594F}" type="slidenum">
              <a:rPr lang="en-IN" smtClean="0"/>
              <a:t>‹#›</a:t>
            </a:fld>
            <a:endParaRPr lang="en-IN"/>
          </a:p>
        </p:txBody>
      </p:sp>
    </p:spTree>
    <p:extLst>
      <p:ext uri="{BB962C8B-B14F-4D97-AF65-F5344CB8AC3E}">
        <p14:creationId xmlns:p14="http://schemas.microsoft.com/office/powerpoint/2010/main" val="200170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882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2435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spTree>
    <p:extLst>
      <p:ext uri="{BB962C8B-B14F-4D97-AF65-F5344CB8AC3E}">
        <p14:creationId xmlns:p14="http://schemas.microsoft.com/office/powerpoint/2010/main" val="629763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2420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784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776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586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spTree>
    <p:extLst>
      <p:ext uri="{BB962C8B-B14F-4D97-AF65-F5344CB8AC3E}">
        <p14:creationId xmlns:p14="http://schemas.microsoft.com/office/powerpoint/2010/main" val="217319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299A89-9A0B-475E-8554-F58601DEA8F0}" type="datetimeFigureOut">
              <a:rPr lang="en-IN" smtClean="0"/>
              <a:t>18-12-2017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B4CB82-B21F-40FE-A697-878A3F8D594F}"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27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299A89-9A0B-475E-8554-F58601DEA8F0}" type="datetimeFigureOut">
              <a:rPr lang="en-IN" smtClean="0"/>
              <a:t>18-12-2017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B4CB82-B21F-40FE-A697-878A3F8D594F}" type="slidenum">
              <a:rPr lang="en-IN" smtClean="0"/>
              <a:t>‹#›</a:t>
            </a:fld>
            <a:endParaRPr lang="en-IN"/>
          </a:p>
        </p:txBody>
      </p:sp>
    </p:spTree>
    <p:extLst>
      <p:ext uri="{BB962C8B-B14F-4D97-AF65-F5344CB8AC3E}">
        <p14:creationId xmlns:p14="http://schemas.microsoft.com/office/powerpoint/2010/main" val="147418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99A89-9A0B-475E-8554-F58601DEA8F0}" type="datetimeFigureOut">
              <a:rPr lang="en-IN" smtClean="0"/>
              <a:t>18-12-2017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B4CB82-B21F-40FE-A697-878A3F8D594F}"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11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99A89-9A0B-475E-8554-F58601DEA8F0}" type="datetimeFigureOut">
              <a:rPr lang="en-IN" smtClean="0"/>
              <a:t>18-12-2017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B4CB82-B21F-40FE-A697-878A3F8D594F}"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13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99A89-9A0B-475E-8554-F58601DEA8F0}" type="datetimeFigureOut">
              <a:rPr lang="en-IN" smtClean="0"/>
              <a:t>18-12-2017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B4CB82-B21F-40FE-A697-878A3F8D594F}" type="slidenum">
              <a:rPr lang="en-IN" smtClean="0"/>
              <a:t>‹#›</a:t>
            </a:fld>
            <a:endParaRPr lang="en-IN"/>
          </a:p>
        </p:txBody>
      </p:sp>
    </p:spTree>
    <p:extLst>
      <p:ext uri="{BB962C8B-B14F-4D97-AF65-F5344CB8AC3E}">
        <p14:creationId xmlns:p14="http://schemas.microsoft.com/office/powerpoint/2010/main" val="17051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299A89-9A0B-475E-8554-F58601DEA8F0}" type="datetimeFigureOut">
              <a:rPr lang="en-IN" smtClean="0"/>
              <a:t>18-12-2017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B4CB82-B21F-40FE-A697-878A3F8D594F}"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84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299A89-9A0B-475E-8554-F58601DEA8F0}" type="datetimeFigureOut">
              <a:rPr lang="en-IN" smtClean="0"/>
              <a:t>18-12-2017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B4CB82-B21F-40FE-A697-878A3F8D594F}" type="slidenum">
              <a:rPr lang="en-IN" smtClean="0"/>
              <a:t>‹#›</a:t>
            </a:fld>
            <a:endParaRPr lang="en-IN"/>
          </a:p>
        </p:txBody>
      </p:sp>
    </p:spTree>
    <p:extLst>
      <p:ext uri="{BB962C8B-B14F-4D97-AF65-F5344CB8AC3E}">
        <p14:creationId xmlns:p14="http://schemas.microsoft.com/office/powerpoint/2010/main" val="279033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299A89-9A0B-475E-8554-F58601DEA8F0}" type="datetimeFigureOut">
              <a:rPr lang="en-IN" smtClean="0"/>
              <a:t>18-12-2017</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B4CB82-B21F-40FE-A697-878A3F8D594F}" type="slidenum">
              <a:rPr lang="en-IN" smtClean="0"/>
              <a:t>‹#›</a:t>
            </a:fld>
            <a:endParaRPr lang="en-IN"/>
          </a:p>
        </p:txBody>
      </p:sp>
    </p:spTree>
    <p:extLst>
      <p:ext uri="{BB962C8B-B14F-4D97-AF65-F5344CB8AC3E}">
        <p14:creationId xmlns:p14="http://schemas.microsoft.com/office/powerpoint/2010/main" val="218505872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file:///C:\My%20Web%20Sites\mywebsite\www.javatpoint.com\understanding-synchronous-vs-asynchronou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097F-2E4B-490E-A08F-82118E252B5D}"/>
              </a:ext>
            </a:extLst>
          </p:cNvPr>
          <p:cNvSpPr>
            <a:spLocks noGrp="1"/>
          </p:cNvSpPr>
          <p:nvPr>
            <p:ph type="ctrTitle"/>
          </p:nvPr>
        </p:nvSpPr>
        <p:spPr/>
        <p:txBody>
          <a:bodyPr/>
          <a:lstStyle/>
          <a:p>
            <a:r>
              <a:rPr lang="en-IN" dirty="0"/>
              <a:t>JavaScript Ajax</a:t>
            </a:r>
          </a:p>
        </p:txBody>
      </p:sp>
      <p:sp>
        <p:nvSpPr>
          <p:cNvPr id="3" name="Subtitle 2">
            <a:extLst>
              <a:ext uri="{FF2B5EF4-FFF2-40B4-BE49-F238E27FC236}">
                <a16:creationId xmlns:a16="http://schemas.microsoft.com/office/drawing/2014/main" id="{2C9B29B1-0525-4110-8ED3-58700768C8A0}"/>
              </a:ext>
            </a:extLst>
          </p:cNvPr>
          <p:cNvSpPr>
            <a:spLocks noGrp="1"/>
          </p:cNvSpPr>
          <p:nvPr>
            <p:ph type="subTitle" idx="1"/>
          </p:nvPr>
        </p:nvSpPr>
        <p:spPr>
          <a:xfrm>
            <a:off x="1523999" y="3602037"/>
            <a:ext cx="9356035" cy="2387599"/>
          </a:xfrm>
        </p:spPr>
        <p:txBody>
          <a:bodyPr>
            <a:normAutofit/>
          </a:bodyPr>
          <a:lstStyle/>
          <a:p>
            <a:r>
              <a:rPr lang="en-IN" dirty="0"/>
              <a:t>Presented By</a:t>
            </a:r>
          </a:p>
          <a:p>
            <a:r>
              <a:rPr lang="en-IN" dirty="0"/>
              <a:t>Kumar.R B.sc(</a:t>
            </a:r>
            <a:r>
              <a:rPr lang="en-IN" dirty="0" err="1"/>
              <a:t>cs</a:t>
            </a:r>
            <a:r>
              <a:rPr lang="en-IN" dirty="0"/>
              <a:t>).,B.lis(mang).,Mca.,</a:t>
            </a:r>
            <a:r>
              <a:rPr lang="en-IN" dirty="0" err="1"/>
              <a:t>M.Phil</a:t>
            </a:r>
            <a:r>
              <a:rPr lang="en-IN" dirty="0"/>
              <a:t>(image processing),</a:t>
            </a:r>
          </a:p>
          <a:p>
            <a:r>
              <a:rPr lang="en-IN" dirty="0"/>
              <a:t>Chennai-Velachery</a:t>
            </a:r>
          </a:p>
          <a:p>
            <a:r>
              <a:rPr lang="en-IN" dirty="0" err="1"/>
              <a:t>Fita</a:t>
            </a:r>
            <a:r>
              <a:rPr lang="en-IN" dirty="0"/>
              <a:t> &amp; </a:t>
            </a:r>
            <a:r>
              <a:rPr lang="en-IN" dirty="0" err="1"/>
              <a:t>Infinix</a:t>
            </a:r>
            <a:r>
              <a:rPr lang="en-IN" dirty="0"/>
              <a:t> Pvt Limited</a:t>
            </a:r>
          </a:p>
        </p:txBody>
      </p:sp>
    </p:spTree>
    <p:extLst>
      <p:ext uri="{BB962C8B-B14F-4D97-AF65-F5344CB8AC3E}">
        <p14:creationId xmlns:p14="http://schemas.microsoft.com/office/powerpoint/2010/main" val="291505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B845-5D39-4262-BD0E-7D3A824A7ED0}"/>
              </a:ext>
            </a:extLst>
          </p:cNvPr>
          <p:cNvSpPr>
            <a:spLocks noGrp="1"/>
          </p:cNvSpPr>
          <p:nvPr>
            <p:ph type="title"/>
          </p:nvPr>
        </p:nvSpPr>
        <p:spPr/>
        <p:txBody>
          <a:bodyPr/>
          <a:lstStyle/>
          <a:p>
            <a:r>
              <a:rPr lang="en-IN" dirty="0"/>
              <a:t>Html Code</a:t>
            </a:r>
          </a:p>
        </p:txBody>
      </p:sp>
      <p:sp>
        <p:nvSpPr>
          <p:cNvPr id="3" name="Content Placeholder 2">
            <a:extLst>
              <a:ext uri="{FF2B5EF4-FFF2-40B4-BE49-F238E27FC236}">
                <a16:creationId xmlns:a16="http://schemas.microsoft.com/office/drawing/2014/main" id="{2D0A3C00-C2E9-487B-AFB4-30334B1E7D3A}"/>
              </a:ext>
            </a:extLst>
          </p:cNvPr>
          <p:cNvSpPr>
            <a:spLocks noGrp="1"/>
          </p:cNvSpPr>
          <p:nvPr>
            <p:ph idx="1"/>
          </p:nvPr>
        </p:nvSpPr>
        <p:spPr/>
        <p:txBody>
          <a:bodyPr>
            <a:normAutofit fontScale="92500" lnSpcReduction="20000"/>
          </a:bodyPr>
          <a:lstStyle/>
          <a:p>
            <a:r>
              <a:rPr lang="en-IN" dirty="0"/>
              <a:t>&lt;!DOCTYPE html&gt;</a:t>
            </a:r>
            <a:br>
              <a:rPr lang="en-IN" dirty="0"/>
            </a:br>
            <a:r>
              <a:rPr lang="en-IN" dirty="0"/>
              <a:t>&lt;html&gt;</a:t>
            </a:r>
            <a:br>
              <a:rPr lang="en-IN" dirty="0"/>
            </a:br>
            <a:r>
              <a:rPr lang="en-IN" dirty="0"/>
              <a:t>&lt;body&gt;</a:t>
            </a:r>
            <a:br>
              <a:rPr lang="en-IN" dirty="0"/>
            </a:br>
            <a:br>
              <a:rPr lang="en-IN" dirty="0"/>
            </a:br>
            <a:r>
              <a:rPr lang="en-IN" dirty="0"/>
              <a:t>&lt;div id="demo"&gt;</a:t>
            </a:r>
            <a:br>
              <a:rPr lang="en-IN" dirty="0"/>
            </a:br>
            <a:r>
              <a:rPr lang="en-IN" dirty="0"/>
              <a:t>  &lt;h2&gt;Let AJAX change this text&lt;/h2&gt;</a:t>
            </a:r>
            <a:br>
              <a:rPr lang="en-IN" dirty="0"/>
            </a:br>
            <a:r>
              <a:rPr lang="en-IN" dirty="0"/>
              <a:t>  &lt;button type="button" onclick="loadDoc()"&gt;Change Content&lt;/button&gt;</a:t>
            </a:r>
            <a:br>
              <a:rPr lang="en-IN" dirty="0"/>
            </a:br>
            <a:r>
              <a:rPr lang="en-IN" dirty="0"/>
              <a:t>&lt;/div&gt;</a:t>
            </a:r>
            <a:br>
              <a:rPr lang="en-IN" dirty="0"/>
            </a:br>
            <a:br>
              <a:rPr lang="en-IN" dirty="0"/>
            </a:br>
            <a:r>
              <a:rPr lang="en-IN" dirty="0"/>
              <a:t>&lt;/body&gt;</a:t>
            </a:r>
            <a:br>
              <a:rPr lang="en-IN" dirty="0"/>
            </a:br>
            <a:r>
              <a:rPr lang="en-IN" dirty="0"/>
              <a:t>&lt;/html&gt;</a:t>
            </a:r>
          </a:p>
        </p:txBody>
      </p:sp>
    </p:spTree>
    <p:extLst>
      <p:ext uri="{BB962C8B-B14F-4D97-AF65-F5344CB8AC3E}">
        <p14:creationId xmlns:p14="http://schemas.microsoft.com/office/powerpoint/2010/main" val="231127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61D0-2A04-4A59-A168-04662815A1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FD1446-0910-4B62-8554-4D1413D5279F}"/>
              </a:ext>
            </a:extLst>
          </p:cNvPr>
          <p:cNvSpPr>
            <a:spLocks noGrp="1"/>
          </p:cNvSpPr>
          <p:nvPr>
            <p:ph idx="1"/>
          </p:nvPr>
        </p:nvSpPr>
        <p:spPr/>
        <p:txBody>
          <a:bodyPr/>
          <a:lstStyle/>
          <a:p>
            <a:r>
              <a:rPr lang="en-US" dirty="0"/>
              <a:t>The HTML page contains a &lt;div&gt; section and a &lt;button&gt;.</a:t>
            </a:r>
          </a:p>
          <a:p>
            <a:r>
              <a:rPr lang="en-US" dirty="0"/>
              <a:t>The &lt;div&gt; section is used to display information from a server.</a:t>
            </a:r>
          </a:p>
          <a:p>
            <a:r>
              <a:rPr lang="en-US" dirty="0"/>
              <a:t>The &lt;button&gt; calls a function (if it is clicked).</a:t>
            </a:r>
          </a:p>
          <a:p>
            <a:endParaRPr lang="en-IN" dirty="0"/>
          </a:p>
        </p:txBody>
      </p:sp>
    </p:spTree>
    <p:extLst>
      <p:ext uri="{BB962C8B-B14F-4D97-AF65-F5344CB8AC3E}">
        <p14:creationId xmlns:p14="http://schemas.microsoft.com/office/powerpoint/2010/main" val="60497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B92F-E1F9-4194-97A8-1A2ED079C837}"/>
              </a:ext>
            </a:extLst>
          </p:cNvPr>
          <p:cNvSpPr>
            <a:spLocks noGrp="1"/>
          </p:cNvSpPr>
          <p:nvPr>
            <p:ph type="title"/>
          </p:nvPr>
        </p:nvSpPr>
        <p:spPr/>
        <p:txBody>
          <a:bodyPr/>
          <a:lstStyle/>
          <a:p>
            <a:r>
              <a:rPr lang="en-IN" dirty="0"/>
              <a:t>Ajax Example</a:t>
            </a:r>
          </a:p>
        </p:txBody>
      </p:sp>
      <p:sp>
        <p:nvSpPr>
          <p:cNvPr id="3" name="Content Placeholder 2">
            <a:extLst>
              <a:ext uri="{FF2B5EF4-FFF2-40B4-BE49-F238E27FC236}">
                <a16:creationId xmlns:a16="http://schemas.microsoft.com/office/drawing/2014/main" id="{34BE23EF-6321-4500-9765-A0023178C751}"/>
              </a:ext>
            </a:extLst>
          </p:cNvPr>
          <p:cNvSpPr>
            <a:spLocks noGrp="1"/>
          </p:cNvSpPr>
          <p:nvPr>
            <p:ph idx="1"/>
          </p:nvPr>
        </p:nvSpPr>
        <p:spPr/>
        <p:txBody>
          <a:bodyPr>
            <a:normAutofit fontScale="92500" lnSpcReduction="10000"/>
          </a:bodyPr>
          <a:lstStyle/>
          <a:p>
            <a:r>
              <a:rPr lang="en-IN" dirty="0"/>
              <a:t>function loadDoc() {</a:t>
            </a:r>
            <a:br>
              <a:rPr lang="en-IN" dirty="0"/>
            </a:br>
            <a:r>
              <a:rPr lang="en-IN" dirty="0"/>
              <a:t>  </a:t>
            </a:r>
            <a:r>
              <a:rPr lang="en-IN" dirty="0" err="1"/>
              <a:t>var</a:t>
            </a:r>
            <a:r>
              <a:rPr lang="en-IN" dirty="0"/>
              <a:t> </a:t>
            </a:r>
            <a:r>
              <a:rPr lang="en-IN" dirty="0" err="1"/>
              <a:t>xhttp</a:t>
            </a:r>
            <a:r>
              <a:rPr lang="en-IN" dirty="0"/>
              <a:t> = new XMLHttpRequest();</a:t>
            </a:r>
            <a:br>
              <a:rPr lang="en-IN" dirty="0"/>
            </a:br>
            <a:r>
              <a:rPr lang="en-IN" dirty="0"/>
              <a:t>  xhttp.onreadystatechange = function() {</a:t>
            </a:r>
            <a:br>
              <a:rPr lang="en-IN" dirty="0"/>
            </a:br>
            <a:r>
              <a:rPr lang="en-IN" dirty="0"/>
              <a:t>    if (this.readyState == 4 &amp;&amp; </a:t>
            </a:r>
            <a:r>
              <a:rPr lang="en-IN" dirty="0" err="1"/>
              <a:t>this.status</a:t>
            </a:r>
            <a:r>
              <a:rPr lang="en-IN" dirty="0"/>
              <a:t> == 200) {</a:t>
            </a:r>
            <a:br>
              <a:rPr lang="en-IN" dirty="0"/>
            </a:br>
            <a:r>
              <a:rPr lang="en-IN" dirty="0"/>
              <a:t>     </a:t>
            </a:r>
            <a:r>
              <a:rPr lang="en-IN" dirty="0" err="1"/>
              <a:t>document.getElementById</a:t>
            </a:r>
            <a:r>
              <a:rPr lang="en-IN" dirty="0"/>
              <a:t>("demo").</a:t>
            </a:r>
            <a:r>
              <a:rPr lang="en-IN" dirty="0" err="1"/>
              <a:t>innerHTML</a:t>
            </a:r>
            <a:r>
              <a:rPr lang="en-IN" dirty="0"/>
              <a:t> = </a:t>
            </a:r>
            <a:r>
              <a:rPr lang="en-IN" dirty="0" err="1"/>
              <a:t>this.responseText</a:t>
            </a:r>
            <a:r>
              <a:rPr lang="en-IN" dirty="0"/>
              <a:t>;</a:t>
            </a:r>
            <a:br>
              <a:rPr lang="en-IN" dirty="0"/>
            </a:br>
            <a:r>
              <a:rPr lang="en-IN" dirty="0"/>
              <a:t>    }</a:t>
            </a:r>
            <a:br>
              <a:rPr lang="en-IN" dirty="0"/>
            </a:br>
            <a:r>
              <a:rPr lang="en-IN" dirty="0"/>
              <a:t>  };</a:t>
            </a:r>
            <a:br>
              <a:rPr lang="en-IN" dirty="0"/>
            </a:br>
            <a:r>
              <a:rPr lang="en-IN" dirty="0"/>
              <a:t>  </a:t>
            </a:r>
            <a:r>
              <a:rPr lang="en-IN" dirty="0" err="1"/>
              <a:t>xhttp.open</a:t>
            </a:r>
            <a:r>
              <a:rPr lang="en-IN" dirty="0"/>
              <a:t>("GET", "ajax_info.txt", true);</a:t>
            </a:r>
            <a:br>
              <a:rPr lang="en-IN" dirty="0"/>
            </a:br>
            <a:r>
              <a:rPr lang="en-IN" dirty="0"/>
              <a:t>  </a:t>
            </a:r>
            <a:r>
              <a:rPr lang="en-IN" dirty="0" err="1"/>
              <a:t>xhttp.send</a:t>
            </a:r>
            <a:r>
              <a:rPr lang="en-IN" dirty="0"/>
              <a:t>();</a:t>
            </a:r>
            <a:br>
              <a:rPr lang="en-IN" dirty="0"/>
            </a:br>
            <a:r>
              <a:rPr lang="en-IN" dirty="0"/>
              <a:t>}</a:t>
            </a:r>
          </a:p>
        </p:txBody>
      </p:sp>
    </p:spTree>
    <p:extLst>
      <p:ext uri="{BB962C8B-B14F-4D97-AF65-F5344CB8AC3E}">
        <p14:creationId xmlns:p14="http://schemas.microsoft.com/office/powerpoint/2010/main" val="141650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01ED-C018-41FF-A11D-DE0614358394}"/>
              </a:ext>
            </a:extLst>
          </p:cNvPr>
          <p:cNvSpPr>
            <a:spLocks noGrp="1"/>
          </p:cNvSpPr>
          <p:nvPr>
            <p:ph type="title"/>
          </p:nvPr>
        </p:nvSpPr>
        <p:spPr/>
        <p:txBody>
          <a:bodyPr>
            <a:normAutofit fontScale="90000"/>
          </a:bodyPr>
          <a:lstStyle/>
          <a:p>
            <a:r>
              <a:rPr lang="en-IN" dirty="0"/>
              <a:t>AJAX Technologies</a:t>
            </a:r>
            <a:br>
              <a:rPr lang="en-IN" dirty="0"/>
            </a:br>
            <a:endParaRPr lang="en-IN" dirty="0"/>
          </a:p>
        </p:txBody>
      </p:sp>
      <p:sp>
        <p:nvSpPr>
          <p:cNvPr id="3" name="Content Placeholder 2">
            <a:extLst>
              <a:ext uri="{FF2B5EF4-FFF2-40B4-BE49-F238E27FC236}">
                <a16:creationId xmlns:a16="http://schemas.microsoft.com/office/drawing/2014/main" id="{06DCDB9C-8CE1-4902-A060-A92DD35195C4}"/>
              </a:ext>
            </a:extLst>
          </p:cNvPr>
          <p:cNvSpPr>
            <a:spLocks noGrp="1"/>
          </p:cNvSpPr>
          <p:nvPr>
            <p:ph idx="1"/>
          </p:nvPr>
        </p:nvSpPr>
        <p:spPr>
          <a:xfrm>
            <a:off x="1295401" y="2544417"/>
            <a:ext cx="9601196" cy="3331451"/>
          </a:xfrm>
        </p:spPr>
        <p:txBody>
          <a:bodyPr>
            <a:normAutofit lnSpcReduction="10000"/>
          </a:bodyPr>
          <a:lstStyle/>
          <a:p>
            <a:r>
              <a:rPr lang="en-IN" dirty="0"/>
              <a:t>As describe earlier, ajax is not a technology but group of inter-related technologies. AJAX technologies includes:</a:t>
            </a:r>
          </a:p>
          <a:p>
            <a:r>
              <a:rPr lang="en-IN" dirty="0"/>
              <a:t>HTML/XHTML and CSS</a:t>
            </a:r>
          </a:p>
          <a:p>
            <a:r>
              <a:rPr lang="en-IN" dirty="0"/>
              <a:t>DOM</a:t>
            </a:r>
          </a:p>
          <a:p>
            <a:r>
              <a:rPr lang="en-IN" dirty="0"/>
              <a:t>XML or JSON</a:t>
            </a:r>
          </a:p>
          <a:p>
            <a:r>
              <a:rPr lang="en-IN" dirty="0"/>
              <a:t>XMLHttpRequest</a:t>
            </a:r>
          </a:p>
          <a:p>
            <a:r>
              <a:rPr lang="en-IN" dirty="0"/>
              <a:t>JavaScript</a:t>
            </a:r>
          </a:p>
          <a:p>
            <a:endParaRPr lang="en-IN" dirty="0"/>
          </a:p>
        </p:txBody>
      </p:sp>
    </p:spTree>
    <p:extLst>
      <p:ext uri="{BB962C8B-B14F-4D97-AF65-F5344CB8AC3E}">
        <p14:creationId xmlns:p14="http://schemas.microsoft.com/office/powerpoint/2010/main" val="1117704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C911-77BE-4FEA-9490-9CAA024919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B39BA4-43B8-4C87-B28A-0B01D32E9A2D}"/>
              </a:ext>
            </a:extLst>
          </p:cNvPr>
          <p:cNvSpPr>
            <a:spLocks noGrp="1"/>
          </p:cNvSpPr>
          <p:nvPr>
            <p:ph idx="1"/>
          </p:nvPr>
        </p:nvSpPr>
        <p:spPr/>
        <p:txBody>
          <a:bodyPr>
            <a:normAutofit fontScale="92500" lnSpcReduction="10000"/>
          </a:bodyPr>
          <a:lstStyle/>
          <a:p>
            <a:r>
              <a:rPr lang="en-IN" b="1" dirty="0"/>
              <a:t>HTML/XHTML and CSS</a:t>
            </a:r>
          </a:p>
          <a:p>
            <a:r>
              <a:rPr lang="en-US" dirty="0"/>
              <a:t>These technologies are used for displaying content and style. It is mainly used for presentation.</a:t>
            </a:r>
            <a:endParaRPr lang="en-US" b="1" dirty="0"/>
          </a:p>
          <a:p>
            <a:r>
              <a:rPr lang="en-IN" b="1" dirty="0"/>
              <a:t>DOM</a:t>
            </a:r>
          </a:p>
          <a:p>
            <a:r>
              <a:rPr lang="en-US" dirty="0"/>
              <a:t>It is used for dynamic display and interaction with data.</a:t>
            </a:r>
          </a:p>
          <a:p>
            <a:r>
              <a:rPr lang="en-IN" b="1" dirty="0"/>
              <a:t>XML or JSON</a:t>
            </a:r>
          </a:p>
          <a:p>
            <a:r>
              <a:rPr lang="en-US" dirty="0"/>
              <a:t>For carrying data to and from server. JSON (</a:t>
            </a:r>
            <a:r>
              <a:rPr lang="en-US" dirty="0" err="1"/>
              <a:t>Javascript</a:t>
            </a:r>
            <a:r>
              <a:rPr lang="en-US" dirty="0"/>
              <a:t> Object Notation) is like XML but short and faster than XML.</a:t>
            </a:r>
          </a:p>
          <a:p>
            <a:endParaRPr lang="en-IN" dirty="0"/>
          </a:p>
          <a:p>
            <a:endParaRPr lang="en-IN" dirty="0"/>
          </a:p>
          <a:p>
            <a:endParaRPr lang="en-IN" dirty="0"/>
          </a:p>
        </p:txBody>
      </p:sp>
    </p:spTree>
    <p:extLst>
      <p:ext uri="{BB962C8B-B14F-4D97-AF65-F5344CB8AC3E}">
        <p14:creationId xmlns:p14="http://schemas.microsoft.com/office/powerpoint/2010/main" val="122806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19A9-BEAA-4471-85D1-EC9EBCA174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A661EA-2B61-4CD6-A46D-50259EE6B4FC}"/>
              </a:ext>
            </a:extLst>
          </p:cNvPr>
          <p:cNvSpPr>
            <a:spLocks noGrp="1"/>
          </p:cNvSpPr>
          <p:nvPr>
            <p:ph idx="1"/>
          </p:nvPr>
        </p:nvSpPr>
        <p:spPr/>
        <p:txBody>
          <a:bodyPr/>
          <a:lstStyle/>
          <a:p>
            <a:r>
              <a:rPr lang="en-IN" b="1" dirty="0"/>
              <a:t>XMLHttpRequest</a:t>
            </a:r>
          </a:p>
          <a:p>
            <a:r>
              <a:rPr lang="en-US" dirty="0"/>
              <a:t>For asynchronous communication between client and server. For more visit next page</a:t>
            </a:r>
            <a:r>
              <a:rPr lang="en-US" b="1" dirty="0"/>
              <a:t>.</a:t>
            </a:r>
          </a:p>
          <a:p>
            <a:r>
              <a:rPr lang="en-IN" b="1" dirty="0"/>
              <a:t>JavaScript</a:t>
            </a:r>
          </a:p>
          <a:p>
            <a:r>
              <a:rPr lang="en-US" dirty="0"/>
              <a:t>It is used to bring above technologies together.</a:t>
            </a:r>
          </a:p>
          <a:p>
            <a:r>
              <a:rPr lang="en-US" dirty="0"/>
              <a:t>Independently, it is used mainly for client-side validation.</a:t>
            </a:r>
          </a:p>
          <a:p>
            <a:endParaRPr lang="en-IN" dirty="0"/>
          </a:p>
          <a:p>
            <a:endParaRPr lang="en-IN" dirty="0"/>
          </a:p>
        </p:txBody>
      </p:sp>
    </p:spTree>
    <p:extLst>
      <p:ext uri="{BB962C8B-B14F-4D97-AF65-F5344CB8AC3E}">
        <p14:creationId xmlns:p14="http://schemas.microsoft.com/office/powerpoint/2010/main" val="427603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861A-F70C-4A52-B6B5-4CEC3C5B350E}"/>
              </a:ext>
            </a:extLst>
          </p:cNvPr>
          <p:cNvSpPr>
            <a:spLocks noGrp="1"/>
          </p:cNvSpPr>
          <p:nvPr>
            <p:ph type="title"/>
          </p:nvPr>
        </p:nvSpPr>
        <p:spPr/>
        <p:txBody>
          <a:bodyPr>
            <a:normAutofit fontScale="90000"/>
          </a:bodyPr>
          <a:lstStyle/>
          <a:p>
            <a:r>
              <a:rPr lang="en-IN" dirty="0">
                <a:solidFill>
                  <a:srgbClr val="00B0F0"/>
                </a:solidFill>
              </a:rPr>
              <a:t>Understanding</a:t>
            </a:r>
            <a:r>
              <a:rPr lang="en-IN" dirty="0"/>
              <a:t> </a:t>
            </a:r>
            <a:r>
              <a:rPr lang="en-IN" dirty="0">
                <a:solidFill>
                  <a:srgbClr val="00B0F0"/>
                </a:solidFill>
              </a:rPr>
              <a:t>XMLHttpRequest</a:t>
            </a:r>
            <a:br>
              <a:rPr lang="en-IN" dirty="0"/>
            </a:br>
            <a:endParaRPr lang="en-IN" dirty="0"/>
          </a:p>
        </p:txBody>
      </p:sp>
      <p:sp>
        <p:nvSpPr>
          <p:cNvPr id="3" name="Content Placeholder 2">
            <a:extLst>
              <a:ext uri="{FF2B5EF4-FFF2-40B4-BE49-F238E27FC236}">
                <a16:creationId xmlns:a16="http://schemas.microsoft.com/office/drawing/2014/main" id="{ACCFEB1D-C266-47C8-9BF0-63F0932D7E49}"/>
              </a:ext>
            </a:extLst>
          </p:cNvPr>
          <p:cNvSpPr>
            <a:spLocks noGrp="1"/>
          </p:cNvSpPr>
          <p:nvPr>
            <p:ph idx="1"/>
          </p:nvPr>
        </p:nvSpPr>
        <p:spPr/>
        <p:txBody>
          <a:bodyPr/>
          <a:lstStyle/>
          <a:p>
            <a:r>
              <a:rPr lang="en-US" dirty="0"/>
              <a:t>An object of XMLHttpRequest is used for asynchronous communication between client and server.</a:t>
            </a:r>
          </a:p>
          <a:p>
            <a:r>
              <a:rPr lang="en-US" dirty="0"/>
              <a:t>It performs following operations:</a:t>
            </a:r>
          </a:p>
          <a:p>
            <a:r>
              <a:rPr lang="en-US" dirty="0"/>
              <a:t>Sends data from the client in the background</a:t>
            </a:r>
          </a:p>
          <a:p>
            <a:r>
              <a:rPr lang="en-US" dirty="0"/>
              <a:t>Receives the data from the server</a:t>
            </a:r>
          </a:p>
          <a:p>
            <a:r>
              <a:rPr lang="en-US" dirty="0"/>
              <a:t>Updates the webpage without reloading it.</a:t>
            </a:r>
          </a:p>
          <a:p>
            <a:endParaRPr lang="en-IN" dirty="0"/>
          </a:p>
        </p:txBody>
      </p:sp>
    </p:spTree>
    <p:extLst>
      <p:ext uri="{BB962C8B-B14F-4D97-AF65-F5344CB8AC3E}">
        <p14:creationId xmlns:p14="http://schemas.microsoft.com/office/powerpoint/2010/main" val="411948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99F2-9F8E-4927-948C-E87F6CFF7220}"/>
              </a:ext>
            </a:extLst>
          </p:cNvPr>
          <p:cNvSpPr>
            <a:spLocks noGrp="1"/>
          </p:cNvSpPr>
          <p:nvPr>
            <p:ph type="title"/>
          </p:nvPr>
        </p:nvSpPr>
        <p:spPr/>
        <p:txBody>
          <a:bodyPr>
            <a:normAutofit fontScale="90000"/>
          </a:bodyPr>
          <a:lstStyle/>
          <a:p>
            <a:r>
              <a:rPr lang="en-IN" dirty="0">
                <a:solidFill>
                  <a:srgbClr val="00B0F0"/>
                </a:solidFill>
              </a:rPr>
              <a:t>Properties of XMLHttpRequest object</a:t>
            </a:r>
            <a:br>
              <a:rPr lang="en-IN" dirty="0">
                <a:solidFill>
                  <a:srgbClr val="00B0F0"/>
                </a:solidFill>
              </a:rPr>
            </a:br>
            <a:endParaRPr lang="en-IN" dirty="0">
              <a:solidFill>
                <a:srgbClr val="00B0F0"/>
              </a:solidFill>
            </a:endParaRPr>
          </a:p>
        </p:txBody>
      </p:sp>
      <p:graphicFrame>
        <p:nvGraphicFramePr>
          <p:cNvPr id="4" name="Content Placeholder 3">
            <a:extLst>
              <a:ext uri="{FF2B5EF4-FFF2-40B4-BE49-F238E27FC236}">
                <a16:creationId xmlns:a16="http://schemas.microsoft.com/office/drawing/2014/main" id="{18205945-34E3-47E4-BDB5-37BE2624F391}"/>
              </a:ext>
            </a:extLst>
          </p:cNvPr>
          <p:cNvGraphicFramePr>
            <a:graphicFrameLocks noGrp="1"/>
          </p:cNvGraphicFramePr>
          <p:nvPr>
            <p:ph idx="1"/>
            <p:extLst>
              <p:ext uri="{D42A27DB-BD31-4B8C-83A1-F6EECF244321}">
                <p14:modId xmlns:p14="http://schemas.microsoft.com/office/powerpoint/2010/main" val="2290764172"/>
              </p:ext>
            </p:extLst>
          </p:nvPr>
        </p:nvGraphicFramePr>
        <p:xfrm>
          <a:off x="1295402" y="2538773"/>
          <a:ext cx="9359346" cy="3793654"/>
        </p:xfrm>
        <a:graphic>
          <a:graphicData uri="http://schemas.openxmlformats.org/drawingml/2006/table">
            <a:tbl>
              <a:tblPr/>
              <a:tblGrid>
                <a:gridCol w="4679673">
                  <a:extLst>
                    <a:ext uri="{9D8B030D-6E8A-4147-A177-3AD203B41FA5}">
                      <a16:colId xmlns:a16="http://schemas.microsoft.com/office/drawing/2014/main" val="3817490125"/>
                    </a:ext>
                  </a:extLst>
                </a:gridCol>
                <a:gridCol w="4679673">
                  <a:extLst>
                    <a:ext uri="{9D8B030D-6E8A-4147-A177-3AD203B41FA5}">
                      <a16:colId xmlns:a16="http://schemas.microsoft.com/office/drawing/2014/main" val="3823770490"/>
                    </a:ext>
                  </a:extLst>
                </a:gridCol>
              </a:tblGrid>
              <a:tr h="297972">
                <a:tc>
                  <a:txBody>
                    <a:bodyPr/>
                    <a:lstStyle/>
                    <a:p>
                      <a:pPr algn="l" fontAlgn="t"/>
                      <a:r>
                        <a:rPr lang="en-IN" sz="1200" dirty="0">
                          <a:solidFill>
                            <a:srgbClr val="000000"/>
                          </a:solidFill>
                          <a:effectLst/>
                          <a:latin typeface="times new roman" panose="02020603050405020304" pitchFamily="18" charset="0"/>
                        </a:rPr>
                        <a:t>Property</a:t>
                      </a:r>
                    </a:p>
                  </a:txBody>
                  <a:tcPr marL="62680" marR="62680" marT="62680" marB="62680">
                    <a:lnL w="9525" cap="flat" cmpd="sng" algn="ctr">
                      <a:solidFill>
                        <a:srgbClr val="F8DBD3"/>
                      </a:solidFill>
                      <a:prstDash val="solid"/>
                      <a:round/>
                      <a:headEnd type="none" w="med" len="med"/>
                      <a:tailEnd type="none" w="med" len="med"/>
                    </a:lnL>
                    <a:lnR w="9525" cap="flat" cmpd="sng" algn="ctr">
                      <a:solidFill>
                        <a:srgbClr val="F8DBD3"/>
                      </a:solidFill>
                      <a:prstDash val="solid"/>
                      <a:round/>
                      <a:headEnd type="none" w="med" len="med"/>
                      <a:tailEnd type="none" w="med" len="med"/>
                    </a:lnR>
                    <a:lnT w="9525" cap="flat" cmpd="sng" algn="ctr">
                      <a:solidFill>
                        <a:srgbClr val="F8DBD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680" marR="62680" marT="62680" marB="62680">
                    <a:lnL w="9525" cap="flat" cmpd="sng" algn="ctr">
                      <a:solidFill>
                        <a:srgbClr val="F8DBD3"/>
                      </a:solidFill>
                      <a:prstDash val="solid"/>
                      <a:round/>
                      <a:headEnd type="none" w="med" len="med"/>
                      <a:tailEnd type="none" w="med" len="med"/>
                    </a:lnL>
                    <a:lnR w="9525" cap="flat" cmpd="sng" algn="ctr">
                      <a:solidFill>
                        <a:srgbClr val="F8DBD3"/>
                      </a:solidFill>
                      <a:prstDash val="solid"/>
                      <a:round/>
                      <a:headEnd type="none" w="med" len="med"/>
                      <a:tailEnd type="none" w="med" len="med"/>
                    </a:lnR>
                    <a:lnT w="9525" cap="flat" cmpd="sng" algn="ctr">
                      <a:solidFill>
                        <a:srgbClr val="F8DBD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28008261"/>
                  </a:ext>
                </a:extLst>
              </a:tr>
              <a:tr h="674372">
                <a:tc>
                  <a:txBody>
                    <a:bodyPr/>
                    <a:lstStyle/>
                    <a:p>
                      <a:pPr algn="just" fontAlgn="t"/>
                      <a:r>
                        <a:rPr lang="en-IN" sz="1200" b="0" i="0" dirty="0" err="1">
                          <a:solidFill>
                            <a:srgbClr val="000000"/>
                          </a:solidFill>
                          <a:effectLst/>
                          <a:latin typeface="verdana" panose="020B0604030504040204" pitchFamily="34" charset="0"/>
                        </a:rPr>
                        <a:t>onReadyStateChange</a:t>
                      </a:r>
                      <a:endParaRPr lang="en-IN" sz="1200" b="0" i="0" dirty="0">
                        <a:solidFill>
                          <a:srgbClr val="000000"/>
                        </a:solidFill>
                        <a:effectLst/>
                        <a:latin typeface="verdana" panose="020B0604030504040204" pitchFamily="34" charset="0"/>
                      </a:endParaRPr>
                    </a:p>
                  </a:txBody>
                  <a:tcPr marL="41787" marR="41787" marT="41787" marB="417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effectLst/>
                          <a:latin typeface="verdana" panose="020B0604030504040204" pitchFamily="34" charset="0"/>
                        </a:rPr>
                        <a:t>It is called whenever </a:t>
                      </a:r>
                      <a:r>
                        <a:rPr lang="en-US" sz="1200" b="0" i="0" dirty="0" err="1">
                          <a:solidFill>
                            <a:srgbClr val="000000"/>
                          </a:solidFill>
                          <a:effectLst/>
                          <a:latin typeface="verdana" panose="020B0604030504040204" pitchFamily="34" charset="0"/>
                        </a:rPr>
                        <a:t>readystate</a:t>
                      </a:r>
                      <a:r>
                        <a:rPr lang="en-US" sz="1200" b="0" i="0" dirty="0">
                          <a:solidFill>
                            <a:srgbClr val="000000"/>
                          </a:solidFill>
                          <a:effectLst/>
                          <a:latin typeface="verdana" panose="020B0604030504040204" pitchFamily="34" charset="0"/>
                        </a:rPr>
                        <a:t> attribute changes. It must not be used with synchronous requests.</a:t>
                      </a:r>
                    </a:p>
                  </a:txBody>
                  <a:tcPr marL="41787" marR="41787" marT="41787" marB="417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34527356"/>
                  </a:ext>
                </a:extLst>
              </a:tr>
              <a:tr h="2202248">
                <a:tc>
                  <a:txBody>
                    <a:bodyPr/>
                    <a:lstStyle/>
                    <a:p>
                      <a:pPr algn="just" fontAlgn="t"/>
                      <a:r>
                        <a:rPr lang="en-IN" sz="1200" b="0" i="0">
                          <a:solidFill>
                            <a:srgbClr val="000000"/>
                          </a:solidFill>
                          <a:effectLst/>
                          <a:latin typeface="verdana" panose="020B0604030504040204" pitchFamily="34" charset="0"/>
                        </a:rPr>
                        <a:t>readyState</a:t>
                      </a:r>
                    </a:p>
                  </a:txBody>
                  <a:tcPr marL="41787" marR="41787" marT="41787" marB="417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dirty="0">
                          <a:solidFill>
                            <a:srgbClr val="000000"/>
                          </a:solidFill>
                          <a:effectLst/>
                          <a:latin typeface="verdana" panose="020B0604030504040204" pitchFamily="34" charset="0"/>
                        </a:rPr>
                        <a:t>represents the state of the request. It ranges from 0 to 4.</a:t>
                      </a:r>
                      <a:r>
                        <a:rPr lang="en-US" sz="1200" b="1" i="0" dirty="0">
                          <a:solidFill>
                            <a:srgbClr val="000000"/>
                          </a:solidFill>
                          <a:effectLst/>
                          <a:latin typeface="verdana" panose="020B0604030504040204" pitchFamily="34" charset="0"/>
                        </a:rPr>
                        <a:t>0</a:t>
                      </a:r>
                      <a:r>
                        <a:rPr lang="en-US" sz="1200" b="0" i="0" dirty="0">
                          <a:solidFill>
                            <a:srgbClr val="000000"/>
                          </a:solidFill>
                          <a:effectLst/>
                          <a:latin typeface="verdana" panose="020B0604030504040204" pitchFamily="34" charset="0"/>
                        </a:rPr>
                        <a:t> UNOPENED open() is not called.</a:t>
                      </a:r>
                    </a:p>
                    <a:p>
                      <a:pPr algn="just" fontAlgn="t"/>
                      <a:endParaRPr lang="en-US" sz="1200" b="1" i="0" dirty="0">
                        <a:solidFill>
                          <a:srgbClr val="000000"/>
                        </a:solidFill>
                        <a:effectLst/>
                        <a:latin typeface="verdana" panose="020B0604030504040204" pitchFamily="34" charset="0"/>
                      </a:endParaRPr>
                    </a:p>
                    <a:p>
                      <a:pPr algn="just" fontAlgn="t"/>
                      <a:r>
                        <a:rPr lang="en-US" sz="1200" b="1" i="0" dirty="0">
                          <a:solidFill>
                            <a:srgbClr val="000000"/>
                          </a:solidFill>
                          <a:effectLst/>
                          <a:latin typeface="verdana" panose="020B0604030504040204" pitchFamily="34" charset="0"/>
                        </a:rPr>
                        <a:t>1</a:t>
                      </a:r>
                      <a:r>
                        <a:rPr lang="en-US" sz="1200" b="0" i="0" dirty="0">
                          <a:solidFill>
                            <a:srgbClr val="000000"/>
                          </a:solidFill>
                          <a:effectLst/>
                          <a:latin typeface="verdana" panose="020B0604030504040204" pitchFamily="34" charset="0"/>
                        </a:rPr>
                        <a:t> OPENED open is called but send() is not called.</a:t>
                      </a:r>
                    </a:p>
                    <a:p>
                      <a:pPr algn="just" fontAlgn="t"/>
                      <a:endParaRPr lang="en-US" sz="1200" b="1" i="0" dirty="0">
                        <a:solidFill>
                          <a:srgbClr val="000000"/>
                        </a:solidFill>
                        <a:effectLst/>
                        <a:latin typeface="verdana" panose="020B0604030504040204" pitchFamily="34" charset="0"/>
                      </a:endParaRPr>
                    </a:p>
                    <a:p>
                      <a:pPr algn="just" fontAlgn="t"/>
                      <a:r>
                        <a:rPr lang="en-US" sz="1200" b="1" i="0" dirty="0">
                          <a:solidFill>
                            <a:srgbClr val="000000"/>
                          </a:solidFill>
                          <a:effectLst/>
                          <a:latin typeface="verdana" panose="020B0604030504040204" pitchFamily="34" charset="0"/>
                        </a:rPr>
                        <a:t>2</a:t>
                      </a:r>
                      <a:r>
                        <a:rPr lang="en-US" sz="1200" b="0" i="0" dirty="0">
                          <a:solidFill>
                            <a:srgbClr val="000000"/>
                          </a:solidFill>
                          <a:effectLst/>
                          <a:latin typeface="verdana" panose="020B0604030504040204" pitchFamily="34" charset="0"/>
                        </a:rPr>
                        <a:t> HEADERS_RECEIVED send() is called, and headers and status are available.</a:t>
                      </a:r>
                    </a:p>
                    <a:p>
                      <a:pPr algn="just" fontAlgn="t"/>
                      <a:endParaRPr lang="en-US" sz="1200" b="1" i="0" dirty="0">
                        <a:solidFill>
                          <a:srgbClr val="000000"/>
                        </a:solidFill>
                        <a:effectLst/>
                        <a:latin typeface="verdana" panose="020B0604030504040204" pitchFamily="34" charset="0"/>
                      </a:endParaRPr>
                    </a:p>
                    <a:p>
                      <a:pPr algn="just" fontAlgn="t"/>
                      <a:r>
                        <a:rPr lang="en-US" sz="1200" b="1" i="0" dirty="0">
                          <a:solidFill>
                            <a:srgbClr val="000000"/>
                          </a:solidFill>
                          <a:effectLst/>
                          <a:latin typeface="verdana" panose="020B0604030504040204" pitchFamily="34" charset="0"/>
                        </a:rPr>
                        <a:t>3</a:t>
                      </a:r>
                      <a:r>
                        <a:rPr lang="en-US" sz="1200" b="0" i="0" dirty="0">
                          <a:solidFill>
                            <a:srgbClr val="000000"/>
                          </a:solidFill>
                          <a:effectLst/>
                          <a:latin typeface="verdana" panose="020B0604030504040204" pitchFamily="34" charset="0"/>
                        </a:rPr>
                        <a:t> LOADING Downloading data; </a:t>
                      </a:r>
                      <a:r>
                        <a:rPr lang="en-US" sz="1200" b="0" i="0" dirty="0" err="1">
                          <a:solidFill>
                            <a:srgbClr val="000000"/>
                          </a:solidFill>
                          <a:effectLst/>
                          <a:latin typeface="verdana" panose="020B0604030504040204" pitchFamily="34" charset="0"/>
                        </a:rPr>
                        <a:t>responseText</a:t>
                      </a:r>
                      <a:r>
                        <a:rPr lang="en-US" sz="1200" b="0" i="0" dirty="0">
                          <a:solidFill>
                            <a:srgbClr val="000000"/>
                          </a:solidFill>
                          <a:effectLst/>
                          <a:latin typeface="verdana" panose="020B0604030504040204" pitchFamily="34" charset="0"/>
                        </a:rPr>
                        <a:t> holds the data.</a:t>
                      </a:r>
                    </a:p>
                    <a:p>
                      <a:pPr algn="just" fontAlgn="t"/>
                      <a:endParaRPr lang="en-US" sz="1200" b="1" i="0" dirty="0">
                        <a:solidFill>
                          <a:srgbClr val="000000"/>
                        </a:solidFill>
                        <a:effectLst/>
                        <a:latin typeface="verdana" panose="020B0604030504040204" pitchFamily="34" charset="0"/>
                      </a:endParaRPr>
                    </a:p>
                    <a:p>
                      <a:pPr algn="just" fontAlgn="t"/>
                      <a:r>
                        <a:rPr lang="en-US" sz="1200" b="1" i="0" dirty="0">
                          <a:solidFill>
                            <a:srgbClr val="000000"/>
                          </a:solidFill>
                          <a:effectLst/>
                          <a:latin typeface="verdana" panose="020B0604030504040204" pitchFamily="34" charset="0"/>
                        </a:rPr>
                        <a:t>4</a:t>
                      </a:r>
                      <a:r>
                        <a:rPr lang="en-US" sz="1200" b="0" i="0" dirty="0">
                          <a:solidFill>
                            <a:srgbClr val="000000"/>
                          </a:solidFill>
                          <a:effectLst/>
                          <a:latin typeface="verdana" panose="020B0604030504040204" pitchFamily="34" charset="0"/>
                        </a:rPr>
                        <a:t> DONE The operation is completed fully.</a:t>
                      </a:r>
                    </a:p>
                  </a:txBody>
                  <a:tcPr marL="41787" marR="41787" marT="41787" marB="417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60737816"/>
                  </a:ext>
                </a:extLst>
              </a:tr>
              <a:tr h="257578">
                <a:tc>
                  <a:txBody>
                    <a:bodyPr/>
                    <a:lstStyle/>
                    <a:p>
                      <a:pPr algn="just" fontAlgn="t"/>
                      <a:r>
                        <a:rPr lang="en-IN" sz="1200" b="0" i="0">
                          <a:solidFill>
                            <a:srgbClr val="000000"/>
                          </a:solidFill>
                          <a:effectLst/>
                          <a:latin typeface="verdana" panose="020B0604030504040204" pitchFamily="34" charset="0"/>
                        </a:rPr>
                        <a:t>reponseText</a:t>
                      </a:r>
                    </a:p>
                  </a:txBody>
                  <a:tcPr marL="41787" marR="41787" marT="41787" marB="417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b="0" i="0" dirty="0">
                          <a:solidFill>
                            <a:srgbClr val="000000"/>
                          </a:solidFill>
                          <a:effectLst/>
                          <a:latin typeface="verdana" panose="020B0604030504040204" pitchFamily="34" charset="0"/>
                        </a:rPr>
                        <a:t>returns response as text.</a:t>
                      </a:r>
                    </a:p>
                  </a:txBody>
                  <a:tcPr marL="41787" marR="41787" marT="41787" marB="417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4637476"/>
                  </a:ext>
                </a:extLst>
              </a:tr>
              <a:tr h="257578">
                <a:tc>
                  <a:txBody>
                    <a:bodyPr/>
                    <a:lstStyle/>
                    <a:p>
                      <a:pPr algn="just" fontAlgn="t"/>
                      <a:r>
                        <a:rPr lang="en-IN" sz="1200" b="0" i="0">
                          <a:solidFill>
                            <a:srgbClr val="000000"/>
                          </a:solidFill>
                          <a:effectLst/>
                          <a:latin typeface="verdana" panose="020B0604030504040204" pitchFamily="34" charset="0"/>
                        </a:rPr>
                        <a:t>responseXML</a:t>
                      </a:r>
                    </a:p>
                  </a:txBody>
                  <a:tcPr marL="41787" marR="41787" marT="41787" marB="417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b="0" i="0" dirty="0">
                          <a:solidFill>
                            <a:srgbClr val="000000"/>
                          </a:solidFill>
                          <a:effectLst/>
                          <a:latin typeface="verdana" panose="020B0604030504040204" pitchFamily="34" charset="0"/>
                        </a:rPr>
                        <a:t>returns response as XML</a:t>
                      </a:r>
                    </a:p>
                  </a:txBody>
                  <a:tcPr marL="41787" marR="41787" marT="41787" marB="417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45895684"/>
                  </a:ext>
                </a:extLst>
              </a:tr>
            </a:tbl>
          </a:graphicData>
        </a:graphic>
      </p:graphicFrame>
    </p:spTree>
    <p:extLst>
      <p:ext uri="{BB962C8B-B14F-4D97-AF65-F5344CB8AC3E}">
        <p14:creationId xmlns:p14="http://schemas.microsoft.com/office/powerpoint/2010/main" val="334919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D8C5-8687-465D-88AE-6A53972F68FC}"/>
              </a:ext>
            </a:extLst>
          </p:cNvPr>
          <p:cNvSpPr>
            <a:spLocks noGrp="1"/>
          </p:cNvSpPr>
          <p:nvPr>
            <p:ph type="title"/>
          </p:nvPr>
        </p:nvSpPr>
        <p:spPr/>
        <p:txBody>
          <a:bodyPr>
            <a:normAutofit fontScale="90000"/>
          </a:bodyPr>
          <a:lstStyle/>
          <a:p>
            <a:r>
              <a:rPr lang="en-IN" dirty="0"/>
              <a:t>Methods of XMLHttpRequest object</a:t>
            </a:r>
            <a:br>
              <a:rPr lang="en-IN" dirty="0"/>
            </a:br>
            <a:endParaRPr lang="en-IN" dirty="0"/>
          </a:p>
        </p:txBody>
      </p:sp>
      <p:graphicFrame>
        <p:nvGraphicFramePr>
          <p:cNvPr id="4" name="Content Placeholder 3">
            <a:extLst>
              <a:ext uri="{FF2B5EF4-FFF2-40B4-BE49-F238E27FC236}">
                <a16:creationId xmlns:a16="http://schemas.microsoft.com/office/drawing/2014/main" id="{FFBF64DF-C009-4AE3-94E3-EE8A0FF0B216}"/>
              </a:ext>
            </a:extLst>
          </p:cNvPr>
          <p:cNvGraphicFramePr>
            <a:graphicFrameLocks noGrp="1"/>
          </p:cNvGraphicFramePr>
          <p:nvPr>
            <p:ph idx="1"/>
            <p:extLst>
              <p:ext uri="{D42A27DB-BD31-4B8C-83A1-F6EECF244321}">
                <p14:modId xmlns:p14="http://schemas.microsoft.com/office/powerpoint/2010/main" val="950244856"/>
              </p:ext>
            </p:extLst>
          </p:nvPr>
        </p:nvGraphicFramePr>
        <p:xfrm>
          <a:off x="1470990" y="2557462"/>
          <a:ext cx="9223514" cy="3538538"/>
        </p:xfrm>
        <a:graphic>
          <a:graphicData uri="http://schemas.openxmlformats.org/drawingml/2006/table">
            <a:tbl>
              <a:tblPr/>
              <a:tblGrid>
                <a:gridCol w="4611757">
                  <a:extLst>
                    <a:ext uri="{9D8B030D-6E8A-4147-A177-3AD203B41FA5}">
                      <a16:colId xmlns:a16="http://schemas.microsoft.com/office/drawing/2014/main" val="2250311444"/>
                    </a:ext>
                  </a:extLst>
                </a:gridCol>
                <a:gridCol w="4611757">
                  <a:extLst>
                    <a:ext uri="{9D8B030D-6E8A-4147-A177-3AD203B41FA5}">
                      <a16:colId xmlns:a16="http://schemas.microsoft.com/office/drawing/2014/main" val="404164633"/>
                    </a:ext>
                  </a:extLst>
                </a:gridCol>
              </a:tblGrid>
              <a:tr h="457928">
                <a:tc>
                  <a:txBody>
                    <a:bodyPr/>
                    <a:lstStyle/>
                    <a:p>
                      <a:pPr algn="l" fontAlgn="t"/>
                      <a:r>
                        <a:rPr lang="en-IN" sz="1500">
                          <a:solidFill>
                            <a:srgbClr val="000000"/>
                          </a:solidFill>
                          <a:effectLst/>
                          <a:latin typeface="times new roman" panose="02020603050405020304" pitchFamily="18" charset="0"/>
                        </a:rPr>
                        <a:t>Method</a:t>
                      </a:r>
                    </a:p>
                  </a:txBody>
                  <a:tcPr marL="97585" marR="97585" marT="97585" marB="97585">
                    <a:lnL w="9525" cap="flat" cmpd="sng" algn="ctr">
                      <a:solidFill>
                        <a:srgbClr val="B8CCAF"/>
                      </a:solidFill>
                      <a:prstDash val="solid"/>
                      <a:round/>
                      <a:headEnd type="none" w="med" len="med"/>
                      <a:tailEnd type="none" w="med" len="med"/>
                    </a:lnL>
                    <a:lnR w="9525" cap="flat" cmpd="sng" algn="ctr">
                      <a:solidFill>
                        <a:srgbClr val="B8CCAF"/>
                      </a:solidFill>
                      <a:prstDash val="solid"/>
                      <a:round/>
                      <a:headEnd type="none" w="med" len="med"/>
                      <a:tailEnd type="none" w="med" len="med"/>
                    </a:lnR>
                    <a:lnT w="9525" cap="flat" cmpd="sng" algn="ctr">
                      <a:solidFill>
                        <a:srgbClr val="B8CCA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Description</a:t>
                      </a:r>
                    </a:p>
                  </a:txBody>
                  <a:tcPr marL="97585" marR="97585" marT="97585" marB="97585">
                    <a:lnL w="9525" cap="flat" cmpd="sng" algn="ctr">
                      <a:solidFill>
                        <a:srgbClr val="B8CCAF"/>
                      </a:solidFill>
                      <a:prstDash val="solid"/>
                      <a:round/>
                      <a:headEnd type="none" w="med" len="med"/>
                      <a:tailEnd type="none" w="med" len="med"/>
                    </a:lnL>
                    <a:lnR w="9525" cap="flat" cmpd="sng" algn="ctr">
                      <a:solidFill>
                        <a:srgbClr val="B8CCAF"/>
                      </a:solidFill>
                      <a:prstDash val="solid"/>
                      <a:round/>
                      <a:headEnd type="none" w="med" len="med"/>
                      <a:tailEnd type="none" w="med" len="med"/>
                    </a:lnR>
                    <a:lnT w="9525" cap="flat" cmpd="sng" algn="ctr">
                      <a:solidFill>
                        <a:srgbClr val="B8CCA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38239856"/>
                  </a:ext>
                </a:extLst>
              </a:tr>
              <a:tr h="638325">
                <a:tc>
                  <a:txBody>
                    <a:bodyPr/>
                    <a:lstStyle/>
                    <a:p>
                      <a:pPr algn="just" fontAlgn="t"/>
                      <a:r>
                        <a:rPr lang="en-IN" sz="1500" b="0" i="0">
                          <a:solidFill>
                            <a:srgbClr val="000000"/>
                          </a:solidFill>
                          <a:effectLst/>
                          <a:latin typeface="verdana" panose="020B0604030504040204" pitchFamily="34" charset="0"/>
                        </a:rPr>
                        <a:t>void open(method, URL)</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a:solidFill>
                            <a:srgbClr val="000000"/>
                          </a:solidFill>
                          <a:effectLst/>
                          <a:latin typeface="verdana" panose="020B0604030504040204" pitchFamily="34" charset="0"/>
                        </a:rPr>
                        <a:t>opens the request specifying get or post method and url.</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26893810"/>
                  </a:ext>
                </a:extLst>
              </a:tr>
              <a:tr h="638325">
                <a:tc>
                  <a:txBody>
                    <a:bodyPr/>
                    <a:lstStyle/>
                    <a:p>
                      <a:pPr algn="just" fontAlgn="t"/>
                      <a:r>
                        <a:rPr lang="en-IN" sz="1500" b="0" i="0">
                          <a:solidFill>
                            <a:srgbClr val="000000"/>
                          </a:solidFill>
                          <a:effectLst/>
                          <a:latin typeface="verdana" panose="020B0604030504040204" pitchFamily="34" charset="0"/>
                        </a:rPr>
                        <a:t>void open(method, URL, async)</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a:solidFill>
                            <a:srgbClr val="000000"/>
                          </a:solidFill>
                          <a:effectLst/>
                          <a:latin typeface="verdana" panose="020B0604030504040204" pitchFamily="34" charset="0"/>
                        </a:rPr>
                        <a:t>same as above but specifies asynchronous or not.</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03083456"/>
                  </a:ext>
                </a:extLst>
              </a:tr>
              <a:tr h="638325">
                <a:tc>
                  <a:txBody>
                    <a:bodyPr/>
                    <a:lstStyle/>
                    <a:p>
                      <a:pPr algn="just" fontAlgn="t"/>
                      <a:r>
                        <a:rPr lang="en-IN" sz="1500" b="0" i="0">
                          <a:solidFill>
                            <a:srgbClr val="000000"/>
                          </a:solidFill>
                          <a:effectLst/>
                          <a:latin typeface="verdana" panose="020B0604030504040204" pitchFamily="34" charset="0"/>
                        </a:rPr>
                        <a:t>void open(method, URL, async, username, password)</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a:solidFill>
                            <a:srgbClr val="000000"/>
                          </a:solidFill>
                          <a:effectLst/>
                          <a:latin typeface="verdana" panose="020B0604030504040204" pitchFamily="34" charset="0"/>
                        </a:rPr>
                        <a:t>same as above but specifies username and password.</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3661331"/>
                  </a:ext>
                </a:extLst>
              </a:tr>
              <a:tr h="388545">
                <a:tc>
                  <a:txBody>
                    <a:bodyPr/>
                    <a:lstStyle/>
                    <a:p>
                      <a:pPr algn="just" fontAlgn="t"/>
                      <a:r>
                        <a:rPr lang="en-IN" sz="1500" b="0" i="0">
                          <a:solidFill>
                            <a:srgbClr val="000000"/>
                          </a:solidFill>
                          <a:effectLst/>
                          <a:latin typeface="verdana" panose="020B0604030504040204" pitchFamily="34" charset="0"/>
                        </a:rPr>
                        <a:t>void send()</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b="0" i="0">
                          <a:solidFill>
                            <a:srgbClr val="000000"/>
                          </a:solidFill>
                          <a:effectLst/>
                          <a:latin typeface="verdana" panose="020B0604030504040204" pitchFamily="34" charset="0"/>
                        </a:rPr>
                        <a:t>sends get request.</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33132418"/>
                  </a:ext>
                </a:extLst>
              </a:tr>
              <a:tr h="388545">
                <a:tc>
                  <a:txBody>
                    <a:bodyPr/>
                    <a:lstStyle/>
                    <a:p>
                      <a:pPr algn="just" fontAlgn="t"/>
                      <a:r>
                        <a:rPr lang="en-IN" sz="1500" b="0" i="0">
                          <a:solidFill>
                            <a:srgbClr val="000000"/>
                          </a:solidFill>
                          <a:effectLst/>
                          <a:latin typeface="verdana" panose="020B0604030504040204" pitchFamily="34" charset="0"/>
                        </a:rPr>
                        <a:t>void send(string)</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b="0" i="0">
                          <a:solidFill>
                            <a:srgbClr val="000000"/>
                          </a:solidFill>
                          <a:effectLst/>
                          <a:latin typeface="verdana" panose="020B0604030504040204" pitchFamily="34" charset="0"/>
                        </a:rPr>
                        <a:t>send post request.</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6739165"/>
                  </a:ext>
                </a:extLst>
              </a:tr>
              <a:tr h="388545">
                <a:tc>
                  <a:txBody>
                    <a:bodyPr/>
                    <a:lstStyle/>
                    <a:p>
                      <a:pPr algn="just" fontAlgn="t"/>
                      <a:r>
                        <a:rPr lang="en-IN" sz="1500" b="0" i="0">
                          <a:solidFill>
                            <a:srgbClr val="000000"/>
                          </a:solidFill>
                          <a:effectLst/>
                          <a:latin typeface="verdana" panose="020B0604030504040204" pitchFamily="34" charset="0"/>
                        </a:rPr>
                        <a:t>setRequestHeader(header,value)</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b="0" i="0" dirty="0">
                          <a:solidFill>
                            <a:srgbClr val="000000"/>
                          </a:solidFill>
                          <a:effectLst/>
                          <a:latin typeface="verdana" panose="020B0604030504040204" pitchFamily="34" charset="0"/>
                        </a:rPr>
                        <a:t>it adds request headers.</a:t>
                      </a:r>
                    </a:p>
                  </a:txBody>
                  <a:tcPr marL="65056" marR="65056" marT="65056" marB="650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47345061"/>
                  </a:ext>
                </a:extLst>
              </a:tr>
            </a:tbl>
          </a:graphicData>
        </a:graphic>
      </p:graphicFrame>
    </p:spTree>
    <p:extLst>
      <p:ext uri="{BB962C8B-B14F-4D97-AF65-F5344CB8AC3E}">
        <p14:creationId xmlns:p14="http://schemas.microsoft.com/office/powerpoint/2010/main" val="400202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C0C7-E2FB-42ED-9A04-DE9637C7104D}"/>
              </a:ext>
            </a:extLst>
          </p:cNvPr>
          <p:cNvSpPr>
            <a:spLocks noGrp="1"/>
          </p:cNvSpPr>
          <p:nvPr>
            <p:ph type="title"/>
          </p:nvPr>
        </p:nvSpPr>
        <p:spPr/>
        <p:txBody>
          <a:bodyPr>
            <a:normAutofit fontScale="90000"/>
          </a:bodyPr>
          <a:lstStyle/>
          <a:p>
            <a:r>
              <a:rPr lang="en-IN" dirty="0"/>
              <a:t>How AJAX works?</a:t>
            </a:r>
            <a:br>
              <a:rPr lang="en-IN" dirty="0"/>
            </a:br>
            <a:endParaRPr lang="en-IN" dirty="0"/>
          </a:p>
        </p:txBody>
      </p:sp>
      <p:sp>
        <p:nvSpPr>
          <p:cNvPr id="3" name="Content Placeholder 2">
            <a:extLst>
              <a:ext uri="{FF2B5EF4-FFF2-40B4-BE49-F238E27FC236}">
                <a16:creationId xmlns:a16="http://schemas.microsoft.com/office/drawing/2014/main" id="{70416FE7-B7C0-4454-9A7B-A5A6542F8E1F}"/>
              </a:ext>
            </a:extLst>
          </p:cNvPr>
          <p:cNvSpPr>
            <a:spLocks noGrp="1"/>
          </p:cNvSpPr>
          <p:nvPr>
            <p:ph idx="1"/>
          </p:nvPr>
        </p:nvSpPr>
        <p:spPr/>
        <p:txBody>
          <a:bodyPr/>
          <a:lstStyle/>
          <a:p>
            <a:r>
              <a:rPr lang="en-US" dirty="0"/>
              <a:t>AJAX communicates with the server using XMLHttpRequest object. Let's try to understand the flow of ajax or how ajax works by the image displayed below.</a:t>
            </a:r>
          </a:p>
          <a:p>
            <a:endParaRPr lang="en-IN" dirty="0"/>
          </a:p>
        </p:txBody>
      </p:sp>
      <p:pic>
        <p:nvPicPr>
          <p:cNvPr id="5" name="Picture 4">
            <a:extLst>
              <a:ext uri="{FF2B5EF4-FFF2-40B4-BE49-F238E27FC236}">
                <a16:creationId xmlns:a16="http://schemas.microsoft.com/office/drawing/2014/main" id="{F440EDEE-236E-423B-9FAC-FDFC3F006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757" y="3703292"/>
            <a:ext cx="8680173" cy="2443510"/>
          </a:xfrm>
          <a:prstGeom prst="rect">
            <a:avLst/>
          </a:prstGeom>
        </p:spPr>
      </p:pic>
    </p:spTree>
    <p:extLst>
      <p:ext uri="{BB962C8B-B14F-4D97-AF65-F5344CB8AC3E}">
        <p14:creationId xmlns:p14="http://schemas.microsoft.com/office/powerpoint/2010/main" val="391390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37D7-3024-4775-AC31-92DF26EA78E5}"/>
              </a:ext>
            </a:extLst>
          </p:cNvPr>
          <p:cNvSpPr>
            <a:spLocks noGrp="1"/>
          </p:cNvSpPr>
          <p:nvPr>
            <p:ph type="title"/>
          </p:nvPr>
        </p:nvSpPr>
        <p:spPr/>
        <p:txBody>
          <a:bodyPr/>
          <a:lstStyle/>
          <a:p>
            <a:r>
              <a:rPr lang="en-IN" dirty="0"/>
              <a:t>What is Ajax?</a:t>
            </a:r>
          </a:p>
        </p:txBody>
      </p:sp>
      <p:sp>
        <p:nvSpPr>
          <p:cNvPr id="3" name="Content Placeholder 2">
            <a:extLst>
              <a:ext uri="{FF2B5EF4-FFF2-40B4-BE49-F238E27FC236}">
                <a16:creationId xmlns:a16="http://schemas.microsoft.com/office/drawing/2014/main" id="{89098248-0380-47C5-8785-A1BC1F8DFD0D}"/>
              </a:ext>
            </a:extLst>
          </p:cNvPr>
          <p:cNvSpPr>
            <a:spLocks noGrp="1"/>
          </p:cNvSpPr>
          <p:nvPr>
            <p:ph idx="1"/>
          </p:nvPr>
        </p:nvSpPr>
        <p:spPr>
          <a:xfrm>
            <a:off x="1295400" y="2285999"/>
            <a:ext cx="9849677" cy="3589869"/>
          </a:xfrm>
        </p:spPr>
        <p:txBody>
          <a:bodyPr>
            <a:normAutofit lnSpcReduction="10000"/>
          </a:bodyPr>
          <a:lstStyle/>
          <a:p>
            <a:endParaRPr lang="en-US" dirty="0"/>
          </a:p>
          <a:p>
            <a:r>
              <a:rPr lang="en-US" dirty="0"/>
              <a:t>AJAX is an acronym for </a:t>
            </a:r>
            <a:r>
              <a:rPr lang="en-US" b="1" dirty="0"/>
              <a:t>Asynchronous JavaScript and XML</a:t>
            </a:r>
            <a:r>
              <a:rPr lang="en-US" dirty="0"/>
              <a:t>. It is a group of inter-related technologies like JavaScript, DOM, XML, HTML, CSS etc.</a:t>
            </a:r>
          </a:p>
          <a:p>
            <a:r>
              <a:rPr lang="en-US" dirty="0"/>
              <a:t>AJAX allows you to send and receive data asynchronously without reloading the web page. So it is fast.</a:t>
            </a:r>
          </a:p>
          <a:p>
            <a:r>
              <a:rPr lang="en-US" dirty="0"/>
              <a:t>Read data from a web server - after the page has loaded</a:t>
            </a:r>
          </a:p>
          <a:p>
            <a:r>
              <a:rPr lang="en-US" dirty="0"/>
              <a:t>Update a web page without reloading the page</a:t>
            </a:r>
          </a:p>
          <a:p>
            <a:r>
              <a:rPr lang="en-US" dirty="0"/>
              <a:t>Send data to a web server - in the background</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4785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F6E9-A9C1-4D78-9D8A-07BD273BD38A}"/>
              </a:ext>
            </a:extLst>
          </p:cNvPr>
          <p:cNvSpPr>
            <a:spLocks noGrp="1"/>
          </p:cNvSpPr>
          <p:nvPr>
            <p:ph type="title"/>
          </p:nvPr>
        </p:nvSpPr>
        <p:spPr>
          <a:xfrm>
            <a:off x="1295402" y="982133"/>
            <a:ext cx="9601196" cy="1124964"/>
          </a:xfrm>
        </p:spPr>
        <p:txBody>
          <a:bodyPr>
            <a:normAutofit fontScale="90000"/>
          </a:bodyPr>
          <a:lstStyle/>
          <a:p>
            <a:r>
              <a:rPr lang="en-US" dirty="0">
                <a:solidFill>
                  <a:srgbClr val="00B0F0"/>
                </a:solidFill>
              </a:rPr>
              <a:t>XMLHttpRequest</a:t>
            </a:r>
            <a:r>
              <a:rPr lang="en-US" dirty="0"/>
              <a:t> </a:t>
            </a:r>
            <a:r>
              <a:rPr lang="en-US" dirty="0">
                <a:solidFill>
                  <a:srgbClr val="00B0F0"/>
                </a:solidFill>
              </a:rPr>
              <a:t>object</a:t>
            </a:r>
            <a:r>
              <a:rPr lang="en-US" dirty="0"/>
              <a:t> </a:t>
            </a:r>
            <a:r>
              <a:rPr lang="en-US" dirty="0">
                <a:solidFill>
                  <a:srgbClr val="00B0F0"/>
                </a:solidFill>
              </a:rPr>
              <a:t>plays</a:t>
            </a:r>
            <a:r>
              <a:rPr lang="en-US" dirty="0"/>
              <a:t> </a:t>
            </a:r>
            <a:r>
              <a:rPr lang="en-US" dirty="0">
                <a:solidFill>
                  <a:srgbClr val="00B0F0"/>
                </a:solidFill>
              </a:rPr>
              <a:t>a</a:t>
            </a:r>
            <a:r>
              <a:rPr lang="en-US" dirty="0"/>
              <a:t> </a:t>
            </a:r>
            <a:r>
              <a:rPr lang="en-US" dirty="0">
                <a:solidFill>
                  <a:srgbClr val="00B0F0"/>
                </a:solidFill>
              </a:rPr>
              <a:t>important</a:t>
            </a:r>
            <a:r>
              <a:rPr lang="en-US" dirty="0"/>
              <a:t> </a:t>
            </a:r>
            <a:r>
              <a:rPr lang="en-US" dirty="0">
                <a:solidFill>
                  <a:srgbClr val="00B0F0"/>
                </a:solidFill>
              </a:rPr>
              <a:t>role</a:t>
            </a:r>
            <a:r>
              <a:rPr lang="en-US" dirty="0"/>
              <a:t>.</a:t>
            </a:r>
            <a:br>
              <a:rPr lang="en-US" dirty="0"/>
            </a:br>
            <a:endParaRPr lang="en-IN" dirty="0"/>
          </a:p>
        </p:txBody>
      </p:sp>
      <p:sp>
        <p:nvSpPr>
          <p:cNvPr id="3" name="Content Placeholder 2">
            <a:extLst>
              <a:ext uri="{FF2B5EF4-FFF2-40B4-BE49-F238E27FC236}">
                <a16:creationId xmlns:a16="http://schemas.microsoft.com/office/drawing/2014/main" id="{553F94D8-ABA9-4B45-9156-D6C142735366}"/>
              </a:ext>
            </a:extLst>
          </p:cNvPr>
          <p:cNvSpPr>
            <a:spLocks noGrp="1"/>
          </p:cNvSpPr>
          <p:nvPr>
            <p:ph idx="1"/>
          </p:nvPr>
        </p:nvSpPr>
        <p:spPr/>
        <p:txBody>
          <a:bodyPr>
            <a:normAutofit fontScale="92500"/>
          </a:bodyPr>
          <a:lstStyle/>
          <a:p>
            <a:r>
              <a:rPr lang="en-US" dirty="0"/>
              <a:t>As you can see in the above example, User sends a request from the UI and a JavaScript call goes to XMLHttpRequest object.</a:t>
            </a:r>
          </a:p>
          <a:p>
            <a:r>
              <a:rPr lang="en-US" dirty="0"/>
              <a:t>HTTP Request is sent to the server by XMLHttpRequest object.</a:t>
            </a:r>
          </a:p>
          <a:p>
            <a:r>
              <a:rPr lang="en-US" dirty="0"/>
              <a:t>Server interacts with the database using JSP, PHP, Servlet, ASP.net etc.</a:t>
            </a:r>
          </a:p>
          <a:p>
            <a:r>
              <a:rPr lang="en-US" dirty="0"/>
              <a:t>Data is retrieved.</a:t>
            </a:r>
          </a:p>
          <a:p>
            <a:r>
              <a:rPr lang="en-US" dirty="0"/>
              <a:t>Server sends XML data or JSON data to the XMLHttpRequest callback function.</a:t>
            </a:r>
          </a:p>
          <a:p>
            <a:r>
              <a:rPr lang="en-US" dirty="0"/>
              <a:t>HTML and CSS data is displayed on the browser.</a:t>
            </a:r>
          </a:p>
          <a:p>
            <a:endParaRPr lang="en-IN" dirty="0"/>
          </a:p>
        </p:txBody>
      </p:sp>
    </p:spTree>
    <p:extLst>
      <p:ext uri="{BB962C8B-B14F-4D97-AF65-F5344CB8AC3E}">
        <p14:creationId xmlns:p14="http://schemas.microsoft.com/office/powerpoint/2010/main" val="300499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9BD9-3798-40B5-9581-4F2F3C350D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A3407C-449C-4D54-8325-82CD59DB9BC8}"/>
              </a:ext>
            </a:extLst>
          </p:cNvPr>
          <p:cNvSpPr>
            <a:spLocks noGrp="1"/>
          </p:cNvSpPr>
          <p:nvPr>
            <p:ph idx="1"/>
          </p:nvPr>
        </p:nvSpPr>
        <p:spPr/>
        <p:txBody>
          <a:bodyPr>
            <a:normAutofit/>
          </a:bodyPr>
          <a:lstStyle/>
          <a:p>
            <a:pPr marL="0" indent="0" algn="ctr">
              <a:buNone/>
            </a:pPr>
            <a:r>
              <a:rPr lang="en-IN"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IN" sz="9600" dirty="0"/>
          </a:p>
        </p:txBody>
      </p:sp>
    </p:spTree>
    <p:extLst>
      <p:ext uri="{BB962C8B-B14F-4D97-AF65-F5344CB8AC3E}">
        <p14:creationId xmlns:p14="http://schemas.microsoft.com/office/powerpoint/2010/main" val="287912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F56F-29A3-449C-868A-4021214056E0}"/>
              </a:ext>
            </a:extLst>
          </p:cNvPr>
          <p:cNvSpPr>
            <a:spLocks noGrp="1"/>
          </p:cNvSpPr>
          <p:nvPr>
            <p:ph type="title"/>
          </p:nvPr>
        </p:nvSpPr>
        <p:spPr/>
        <p:txBody>
          <a:bodyPr/>
          <a:lstStyle/>
          <a:p>
            <a:r>
              <a:rPr lang="en-IN" dirty="0"/>
              <a:t>Cond/</a:t>
            </a:r>
          </a:p>
        </p:txBody>
      </p:sp>
      <p:sp>
        <p:nvSpPr>
          <p:cNvPr id="3" name="Content Placeholder 2">
            <a:extLst>
              <a:ext uri="{FF2B5EF4-FFF2-40B4-BE49-F238E27FC236}">
                <a16:creationId xmlns:a16="http://schemas.microsoft.com/office/drawing/2014/main" id="{F31C6F59-1EC4-45EA-B2F2-2415C080617D}"/>
              </a:ext>
            </a:extLst>
          </p:cNvPr>
          <p:cNvSpPr>
            <a:spLocks noGrp="1"/>
          </p:cNvSpPr>
          <p:nvPr>
            <p:ph idx="1"/>
          </p:nvPr>
        </p:nvSpPr>
        <p:spPr/>
        <p:txBody>
          <a:bodyPr/>
          <a:lstStyle/>
          <a:p>
            <a:r>
              <a:rPr lang="en-US" dirty="0"/>
              <a:t>AJAX allows you to send only important information to the server not the entire page. So only valuable data from the client side is routed to the server side. It makes your application interactive and faster.</a:t>
            </a:r>
          </a:p>
          <a:p>
            <a:endParaRPr lang="en-IN" dirty="0"/>
          </a:p>
        </p:txBody>
      </p:sp>
    </p:spTree>
    <p:extLst>
      <p:ext uri="{BB962C8B-B14F-4D97-AF65-F5344CB8AC3E}">
        <p14:creationId xmlns:p14="http://schemas.microsoft.com/office/powerpoint/2010/main" val="84570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B6D7-754B-441E-BFF9-4E61F95D4F82}"/>
              </a:ext>
            </a:extLst>
          </p:cNvPr>
          <p:cNvSpPr>
            <a:spLocks noGrp="1"/>
          </p:cNvSpPr>
          <p:nvPr>
            <p:ph type="title"/>
          </p:nvPr>
        </p:nvSpPr>
        <p:spPr>
          <a:xfrm>
            <a:off x="1295402" y="982132"/>
            <a:ext cx="9601196" cy="1116129"/>
          </a:xfrm>
        </p:spPr>
        <p:txBody>
          <a:bodyPr>
            <a:normAutofit fontScale="90000"/>
          </a:bodyPr>
          <a:lstStyle/>
          <a:p>
            <a:r>
              <a:rPr lang="en-US" b="1" dirty="0">
                <a:hlinkClick r:id="rId2"/>
              </a:rPr>
              <a:t>Understanding Synchronous vs Asynchronous Requests</a:t>
            </a:r>
            <a:endParaRPr lang="en-IN" dirty="0"/>
          </a:p>
        </p:txBody>
      </p:sp>
      <p:sp>
        <p:nvSpPr>
          <p:cNvPr id="3" name="Content Placeholder 2">
            <a:extLst>
              <a:ext uri="{FF2B5EF4-FFF2-40B4-BE49-F238E27FC236}">
                <a16:creationId xmlns:a16="http://schemas.microsoft.com/office/drawing/2014/main" id="{47BF39C4-789E-421C-AB95-2899C3413362}"/>
              </a:ext>
            </a:extLst>
          </p:cNvPr>
          <p:cNvSpPr>
            <a:spLocks noGrp="1"/>
          </p:cNvSpPr>
          <p:nvPr>
            <p:ph idx="1"/>
          </p:nvPr>
        </p:nvSpPr>
        <p:spPr/>
        <p:txBody>
          <a:bodyPr/>
          <a:lstStyle/>
          <a:p>
            <a:r>
              <a:rPr lang="en-IN" dirty="0"/>
              <a:t>Synchronous (Classic Web-Application Model)</a:t>
            </a:r>
          </a:p>
          <a:p>
            <a:r>
              <a:rPr lang="en-US" dirty="0"/>
              <a:t>A synchronous request blocks the client until operation completes i.e. browser is not unresponsive. In such case, </a:t>
            </a:r>
            <a:r>
              <a:rPr lang="en-US" dirty="0" err="1"/>
              <a:t>javascript</a:t>
            </a:r>
            <a:r>
              <a:rPr lang="en-US" dirty="0"/>
              <a:t> engine of the browser is blocked.</a:t>
            </a:r>
            <a:endParaRPr lang="en-IN" dirty="0"/>
          </a:p>
          <a:p>
            <a:endParaRPr lang="en-IN" dirty="0"/>
          </a:p>
        </p:txBody>
      </p:sp>
      <p:pic>
        <p:nvPicPr>
          <p:cNvPr id="5" name="Picture 4">
            <a:extLst>
              <a:ext uri="{FF2B5EF4-FFF2-40B4-BE49-F238E27FC236}">
                <a16:creationId xmlns:a16="http://schemas.microsoft.com/office/drawing/2014/main" id="{2B2088F7-A982-43C9-9331-BADE0940C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61" y="4253949"/>
            <a:ext cx="9347335" cy="1621920"/>
          </a:xfrm>
          <a:prstGeom prst="rect">
            <a:avLst/>
          </a:prstGeom>
        </p:spPr>
      </p:pic>
    </p:spTree>
    <p:extLst>
      <p:ext uri="{BB962C8B-B14F-4D97-AF65-F5344CB8AC3E}">
        <p14:creationId xmlns:p14="http://schemas.microsoft.com/office/powerpoint/2010/main" val="322177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E2BB-A1E4-492C-ABEE-DAC4663EE2D4}"/>
              </a:ext>
            </a:extLst>
          </p:cNvPr>
          <p:cNvSpPr>
            <a:spLocks noGrp="1"/>
          </p:cNvSpPr>
          <p:nvPr>
            <p:ph type="title"/>
          </p:nvPr>
        </p:nvSpPr>
        <p:spPr/>
        <p:txBody>
          <a:bodyPr/>
          <a:lstStyle/>
          <a:p>
            <a:r>
              <a:rPr lang="en-US" dirty="0"/>
              <a:t>Let's understand it another way.</a:t>
            </a:r>
            <a:endParaRPr lang="en-IN" dirty="0"/>
          </a:p>
        </p:txBody>
      </p:sp>
      <p:pic>
        <p:nvPicPr>
          <p:cNvPr id="5" name="Content Placeholder 4">
            <a:extLst>
              <a:ext uri="{FF2B5EF4-FFF2-40B4-BE49-F238E27FC236}">
                <a16:creationId xmlns:a16="http://schemas.microsoft.com/office/drawing/2014/main" id="{CE2F7703-F1A0-417A-BA06-4438C3337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748" y="2557463"/>
            <a:ext cx="8428382" cy="3317875"/>
          </a:xfrm>
        </p:spPr>
      </p:pic>
    </p:spTree>
    <p:extLst>
      <p:ext uri="{BB962C8B-B14F-4D97-AF65-F5344CB8AC3E}">
        <p14:creationId xmlns:p14="http://schemas.microsoft.com/office/powerpoint/2010/main" val="1618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56F0-B536-4100-AA8F-39FFE43E35AD}"/>
              </a:ext>
            </a:extLst>
          </p:cNvPr>
          <p:cNvSpPr>
            <a:spLocks noGrp="1"/>
          </p:cNvSpPr>
          <p:nvPr>
            <p:ph type="title"/>
          </p:nvPr>
        </p:nvSpPr>
        <p:spPr/>
        <p:txBody>
          <a:bodyPr>
            <a:normAutofit fontScale="90000"/>
          </a:bodyPr>
          <a:lstStyle/>
          <a:p>
            <a:r>
              <a:rPr lang="en-IN" dirty="0">
                <a:solidFill>
                  <a:srgbClr val="00B0F0"/>
                </a:solidFill>
              </a:rPr>
              <a:t>Asynchronous (AJAX Web-Application Model)</a:t>
            </a:r>
            <a:br>
              <a:rPr lang="en-IN" dirty="0">
                <a:solidFill>
                  <a:srgbClr val="00B0F0"/>
                </a:solidFill>
              </a:rPr>
            </a:br>
            <a:endParaRPr lang="en-IN" dirty="0">
              <a:solidFill>
                <a:srgbClr val="00B0F0"/>
              </a:solidFill>
            </a:endParaRPr>
          </a:p>
        </p:txBody>
      </p:sp>
      <p:sp>
        <p:nvSpPr>
          <p:cNvPr id="3" name="Content Placeholder 2">
            <a:extLst>
              <a:ext uri="{FF2B5EF4-FFF2-40B4-BE49-F238E27FC236}">
                <a16:creationId xmlns:a16="http://schemas.microsoft.com/office/drawing/2014/main" id="{D5E91504-B6D2-4198-9AA4-501BA7F26968}"/>
              </a:ext>
            </a:extLst>
          </p:cNvPr>
          <p:cNvSpPr>
            <a:spLocks noGrp="1"/>
          </p:cNvSpPr>
          <p:nvPr>
            <p:ph idx="1"/>
          </p:nvPr>
        </p:nvSpPr>
        <p:spPr>
          <a:xfrm>
            <a:off x="1295401" y="2478157"/>
            <a:ext cx="9601196" cy="3397711"/>
          </a:xfrm>
        </p:spPr>
        <p:txBody>
          <a:bodyPr/>
          <a:lstStyle/>
          <a:p>
            <a:r>
              <a:rPr lang="en-US" dirty="0"/>
              <a:t>An asynchronous request doesn’t block the client i.e. browser is responsive. At that time, user can perform another operations also. In such case, JavaScript engine of the browser is not blocked.</a:t>
            </a:r>
          </a:p>
          <a:p>
            <a:endParaRPr lang="en-US" dirty="0"/>
          </a:p>
          <a:p>
            <a:endParaRPr lang="en-IN" dirty="0"/>
          </a:p>
        </p:txBody>
      </p:sp>
      <p:pic>
        <p:nvPicPr>
          <p:cNvPr id="7" name="Picture 6">
            <a:extLst>
              <a:ext uri="{FF2B5EF4-FFF2-40B4-BE49-F238E27FC236}">
                <a16:creationId xmlns:a16="http://schemas.microsoft.com/office/drawing/2014/main" id="{329C88BC-98CE-460F-BA18-CF155E05B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270" y="3644347"/>
            <a:ext cx="8323607" cy="2570923"/>
          </a:xfrm>
          <a:prstGeom prst="rect">
            <a:avLst/>
          </a:prstGeom>
        </p:spPr>
      </p:pic>
    </p:spTree>
    <p:extLst>
      <p:ext uri="{BB962C8B-B14F-4D97-AF65-F5344CB8AC3E}">
        <p14:creationId xmlns:p14="http://schemas.microsoft.com/office/powerpoint/2010/main" val="415168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EAA3-35D3-4E5A-947D-A5CD4229AB0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582BB06-B88B-4075-93C1-FBEFE2639650}"/>
              </a:ext>
            </a:extLst>
          </p:cNvPr>
          <p:cNvSpPr>
            <a:spLocks noGrp="1"/>
          </p:cNvSpPr>
          <p:nvPr>
            <p:ph idx="1"/>
          </p:nvPr>
        </p:nvSpPr>
        <p:spPr/>
        <p:txBody>
          <a:bodyPr/>
          <a:lstStyle/>
          <a:p>
            <a:r>
              <a:rPr lang="en-US" dirty="0"/>
              <a:t>As you can see in the above image, full page is not refreshed at request time and user gets response from the ajax engine.</a:t>
            </a:r>
          </a:p>
          <a:p>
            <a:endParaRPr lang="en-IN" dirty="0"/>
          </a:p>
        </p:txBody>
      </p:sp>
      <p:pic>
        <p:nvPicPr>
          <p:cNvPr id="7" name="Picture 6">
            <a:extLst>
              <a:ext uri="{FF2B5EF4-FFF2-40B4-BE49-F238E27FC236}">
                <a16:creationId xmlns:a16="http://schemas.microsoft.com/office/drawing/2014/main" id="{2272D604-0911-4271-BCBE-F6FABD11C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24" y="3691697"/>
            <a:ext cx="8148437" cy="1792495"/>
          </a:xfrm>
          <a:prstGeom prst="rect">
            <a:avLst/>
          </a:prstGeom>
        </p:spPr>
      </p:pic>
    </p:spTree>
    <p:extLst>
      <p:ext uri="{BB962C8B-B14F-4D97-AF65-F5344CB8AC3E}">
        <p14:creationId xmlns:p14="http://schemas.microsoft.com/office/powerpoint/2010/main" val="350234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1F32-5FD3-4C9F-ADA1-AB451BD3FF7B}"/>
              </a:ext>
            </a:extLst>
          </p:cNvPr>
          <p:cNvSpPr>
            <a:spLocks noGrp="1"/>
          </p:cNvSpPr>
          <p:nvPr>
            <p:ph type="title"/>
          </p:nvPr>
        </p:nvSpPr>
        <p:spPr/>
        <p:txBody>
          <a:bodyPr>
            <a:normAutofit fontScale="90000"/>
          </a:bodyPr>
          <a:lstStyle/>
          <a:p>
            <a:r>
              <a:rPr lang="en-IN" dirty="0"/>
              <a:t>What is AJAX?</a:t>
            </a:r>
            <a:br>
              <a:rPr lang="en-IN" dirty="0"/>
            </a:br>
            <a:endParaRPr lang="en-IN" dirty="0"/>
          </a:p>
        </p:txBody>
      </p:sp>
      <p:sp>
        <p:nvSpPr>
          <p:cNvPr id="3" name="Content Placeholder 2">
            <a:extLst>
              <a:ext uri="{FF2B5EF4-FFF2-40B4-BE49-F238E27FC236}">
                <a16:creationId xmlns:a16="http://schemas.microsoft.com/office/drawing/2014/main" id="{AC62A547-DF27-4B99-8451-96E5013DF1CC}"/>
              </a:ext>
            </a:extLst>
          </p:cNvPr>
          <p:cNvSpPr>
            <a:spLocks noGrp="1"/>
          </p:cNvSpPr>
          <p:nvPr>
            <p:ph idx="1"/>
          </p:nvPr>
        </p:nvSpPr>
        <p:spPr>
          <a:xfrm>
            <a:off x="1295401" y="2464904"/>
            <a:ext cx="9601196" cy="3410964"/>
          </a:xfrm>
        </p:spPr>
        <p:txBody>
          <a:bodyPr/>
          <a:lstStyle/>
          <a:p>
            <a:r>
              <a:rPr lang="en-US" dirty="0"/>
              <a:t>AJAX = </a:t>
            </a:r>
            <a:r>
              <a:rPr lang="en-US" b="1" dirty="0"/>
              <a:t>A</a:t>
            </a:r>
            <a:r>
              <a:rPr lang="en-US" dirty="0"/>
              <a:t>synchronous </a:t>
            </a:r>
            <a:r>
              <a:rPr lang="en-US" b="1" dirty="0"/>
              <a:t>J</a:t>
            </a:r>
            <a:r>
              <a:rPr lang="en-US" dirty="0"/>
              <a:t>avaScript </a:t>
            </a:r>
            <a:r>
              <a:rPr lang="en-US" b="1" dirty="0"/>
              <a:t>A</a:t>
            </a:r>
            <a:r>
              <a:rPr lang="en-US" dirty="0"/>
              <a:t>nd </a:t>
            </a:r>
            <a:r>
              <a:rPr lang="en-US" b="1" dirty="0"/>
              <a:t>X</a:t>
            </a:r>
            <a:r>
              <a:rPr lang="en-US" dirty="0"/>
              <a:t>ML.</a:t>
            </a:r>
          </a:p>
          <a:p>
            <a:r>
              <a:rPr lang="en-US" dirty="0"/>
              <a:t>AJAX is not a programming language.</a:t>
            </a:r>
          </a:p>
          <a:p>
            <a:r>
              <a:rPr lang="en-US" dirty="0"/>
              <a:t>AJAX just uses a combination of:</a:t>
            </a:r>
          </a:p>
          <a:p>
            <a:r>
              <a:rPr lang="en-US" dirty="0"/>
              <a:t>A browser built-in XMLHttpRequest object (to request data from a web server)</a:t>
            </a:r>
          </a:p>
          <a:p>
            <a:r>
              <a:rPr lang="en-US" dirty="0"/>
              <a:t>JavaScript and HTML DOM (to display or use the data)</a:t>
            </a:r>
          </a:p>
          <a:p>
            <a:endParaRPr lang="en-US" dirty="0"/>
          </a:p>
          <a:p>
            <a:endParaRPr lang="en-IN" dirty="0"/>
          </a:p>
        </p:txBody>
      </p:sp>
    </p:spTree>
    <p:extLst>
      <p:ext uri="{BB962C8B-B14F-4D97-AF65-F5344CB8AC3E}">
        <p14:creationId xmlns:p14="http://schemas.microsoft.com/office/powerpoint/2010/main" val="428828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FC74-864F-4B4A-A797-76D6878915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7D9D7-1E38-43D5-8EC1-453C6F551596}"/>
              </a:ext>
            </a:extLst>
          </p:cNvPr>
          <p:cNvSpPr>
            <a:spLocks noGrp="1"/>
          </p:cNvSpPr>
          <p:nvPr>
            <p:ph idx="1"/>
          </p:nvPr>
        </p:nvSpPr>
        <p:spPr/>
        <p:txBody>
          <a:bodyPr/>
          <a:lstStyle/>
          <a:p>
            <a:r>
              <a:rPr lang="en-US" dirty="0"/>
              <a:t>AJAX is a misleading name. AJAX applications might use XML to transport data, but it is equally common to transport data as plain text or JSON text.</a:t>
            </a:r>
          </a:p>
          <a:p>
            <a:r>
              <a:rPr lang="en-US" dirty="0"/>
              <a:t>AJAX allows web pages to be updated asynchronously by exchanging data with a web server behind the scenes. This means that it is possible to update parts of a web page, without reloading the whole page.</a:t>
            </a:r>
            <a:endParaRPr lang="en-IN" dirty="0"/>
          </a:p>
        </p:txBody>
      </p:sp>
    </p:spTree>
    <p:extLst>
      <p:ext uri="{BB962C8B-B14F-4D97-AF65-F5344CB8AC3E}">
        <p14:creationId xmlns:p14="http://schemas.microsoft.com/office/powerpoint/2010/main" val="1353665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51</TotalTime>
  <Words>812</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Garamond</vt:lpstr>
      <vt:lpstr>times new roman</vt:lpstr>
      <vt:lpstr>verdana</vt:lpstr>
      <vt:lpstr>Organic</vt:lpstr>
      <vt:lpstr>JavaScript Ajax</vt:lpstr>
      <vt:lpstr>What is Ajax?</vt:lpstr>
      <vt:lpstr>Cond/</vt:lpstr>
      <vt:lpstr>Understanding Synchronous vs Asynchronous Requests</vt:lpstr>
      <vt:lpstr>Let's understand it another way.</vt:lpstr>
      <vt:lpstr>Asynchronous (AJAX Web-Application Model) </vt:lpstr>
      <vt:lpstr>PowerPoint Presentation</vt:lpstr>
      <vt:lpstr>What is AJAX? </vt:lpstr>
      <vt:lpstr>PowerPoint Presentation</vt:lpstr>
      <vt:lpstr>Html Code</vt:lpstr>
      <vt:lpstr>PowerPoint Presentation</vt:lpstr>
      <vt:lpstr>Ajax Example</vt:lpstr>
      <vt:lpstr>AJAX Technologies </vt:lpstr>
      <vt:lpstr>PowerPoint Presentation</vt:lpstr>
      <vt:lpstr>PowerPoint Presentation</vt:lpstr>
      <vt:lpstr>Understanding XMLHttpRequest </vt:lpstr>
      <vt:lpstr>Properties of XMLHttpRequest object </vt:lpstr>
      <vt:lpstr>Methods of XMLHttpRequest object </vt:lpstr>
      <vt:lpstr>How AJAX works? </vt:lpstr>
      <vt:lpstr>XMLHttpRequest object plays a important role.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Ajax</dc:title>
  <dc:creator>kumar.R</dc:creator>
  <cp:lastModifiedBy>kumar.R</cp:lastModifiedBy>
  <cp:revision>11</cp:revision>
  <dcterms:created xsi:type="dcterms:W3CDTF">2017-12-18T15:13:25Z</dcterms:created>
  <dcterms:modified xsi:type="dcterms:W3CDTF">2017-12-18T16:04:56Z</dcterms:modified>
</cp:coreProperties>
</file>