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fntdata" ContentType="application/x-fontdata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4-->
<p:presentation xmlns:r="http://schemas.openxmlformats.org/officeDocument/2006/relationships" xmlns:a="http://schemas.openxmlformats.org/drawingml/2006/main" xmlns:p="http://schemas.openxmlformats.org/presentationml/2006/main" embedTrueTypeFonts="1" saveSubsetFonts="1">
  <p:sldMasterIdLst>
    <p:sldMasterId id="2147483648" r:id="rId1"/>
    <p:sldMasterId id="2147483661" r:id="rId2"/>
    <p:sldMasterId id="2147483663" r:id="rId3"/>
    <p:sldMasterId id="2147483665" r:id="rId4"/>
    <p:sldMasterId id="2147483667" r:id="rId5"/>
    <p:sldMasterId id="2147483669" r:id="rId6"/>
    <p:sldMasterId id="2147483671" r:id="rId7"/>
    <p:sldMasterId id="2147483673" r:id="rId8"/>
    <p:sldMasterId id="2147483675" r:id="rId9"/>
    <p:sldMasterId id="2147483677" r:id="rId10"/>
    <p:sldMasterId id="2147483679" r:id="rId11"/>
    <p:sldMasterId id="2147483681" r:id="rId12"/>
    <p:sldMasterId id="2147483683" r:id="rId13"/>
    <p:sldMasterId id="2147483685" r:id="rId14"/>
    <p:sldMasterId id="2147483687" r:id="rId15"/>
    <p:sldMasterId id="2147483689" r:id="rId16"/>
    <p:sldMasterId id="2147483691" r:id="rId17"/>
    <p:sldMasterId id="2147483693" r:id="rId18"/>
    <p:sldMasterId id="2147483695" r:id="rId19"/>
    <p:sldMasterId id="2147483697" r:id="rId20"/>
    <p:sldMasterId id="2147483699" r:id="rId21"/>
    <p:sldMasterId id="2147483701" r:id="rId22"/>
  </p:sldMasterIdLst>
  <p:sldIdLst>
    <p:sldId id="259" r:id="rId23"/>
    <p:sldId id="262" r:id="rId24"/>
    <p:sldId id="265" r:id="rId25"/>
    <p:sldId id="268" r:id="rId26"/>
    <p:sldId id="271" r:id="rId27"/>
    <p:sldId id="274" r:id="rId28"/>
    <p:sldId id="277" r:id="rId29"/>
    <p:sldId id="280" r:id="rId30"/>
    <p:sldId id="283" r:id="rId31"/>
    <p:sldId id="286" r:id="rId32"/>
    <p:sldId id="289" r:id="rId33"/>
    <p:sldId id="292" r:id="rId34"/>
    <p:sldId id="295" r:id="rId35"/>
    <p:sldId id="298" r:id="rId36"/>
    <p:sldId id="301" r:id="rId37"/>
    <p:sldId id="304" r:id="rId38"/>
    <p:sldId id="307" r:id="rId39"/>
    <p:sldId id="310" r:id="rId40"/>
    <p:sldId id="313" r:id="rId41"/>
    <p:sldId id="316" r:id="rId42"/>
    <p:sldId id="319" r:id="rId43"/>
  </p:sldIdLst>
  <p:sldSz cx="9144000" cy="6858000"/>
  <p:notesSz cx="6858000" cy="9144000"/>
  <p:embeddedFontLst>
    <p:embeddedFont>
      <p:font typeface="FJKOWG+ËÎÌå"/>
      <p:regular r:id="rId45"/>
    </p:embeddedFont>
    <p:embeddedFont>
      <p:font typeface="BJCNMF+ËÎÌå"/>
      <p:regular r:id="rId46"/>
    </p:embeddedFont>
    <p:embeddedFont>
      <p:font typeface="EQNBBA+ËÎÌå"/>
      <p:regular r:id="rId47"/>
    </p:embeddedFont>
    <p:embeddedFont>
      <p:font typeface="ICHFRE+ËÎÌå"/>
      <p:regular r:id="rId48"/>
    </p:embeddedFont>
    <p:embeddedFont>
      <p:font typeface="TSUHLR+ËÎÌå"/>
      <p:regular r:id="rId49"/>
    </p:embeddedFont>
    <p:embeddedFont>
      <p:font typeface="GHICCI+ËÎÌå"/>
      <p:regular r:id="rId50"/>
    </p:embeddedFont>
    <p:embeddedFont>
      <p:font typeface="LJDINN+Wingdings 2"/>
      <p:regular r:id="rId51"/>
    </p:embeddedFont>
    <p:embeddedFont>
      <p:font typeface="QGLSAE+ËÎÌå"/>
      <p:regular r:id="rId52"/>
    </p:embeddedFont>
    <p:embeddedFont>
      <p:font typeface="LEDRAJ+ËÎÌå"/>
      <p:regular r:id="rId53"/>
    </p:embeddedFont>
    <p:embeddedFont>
      <p:font typeface="VOBOMI+ËÎÌå"/>
      <p:regular r:id="rId54"/>
    </p:embeddedFont>
    <p:embeddedFont>
      <p:font typeface="QOKSDC+ËÎÌå"/>
      <p:regular r:id="rId55"/>
    </p:embeddedFont>
    <p:embeddedFont>
      <p:font typeface="HLPAJF+ËÎÌå"/>
      <p:regular r:id="rId56"/>
    </p:embeddedFont>
    <p:embeddedFont>
      <p:font typeface="OLEVIU+ËÎÌå"/>
      <p:regular r:id="rId57"/>
    </p:embeddedFont>
    <p:embeddedFont>
      <p:font typeface="VPITFN+ËÎÌå"/>
      <p:regular r:id="rId58"/>
    </p:embeddedFont>
    <p:embeddedFont>
      <p:font typeface="JRPJNG+ËÎÌå"/>
      <p:regular r:id="rId59"/>
    </p:embeddedFont>
    <p:embeddedFont>
      <p:font typeface="KBHISG+ËÎÌå"/>
      <p:regular r:id="rId60"/>
    </p:embeddedFont>
    <p:embeddedFont>
      <p:font typeface="KFIGUR+ËÎÌå"/>
      <p:regular r:id="rId61"/>
    </p:embeddedFont>
    <p:embeddedFont>
      <p:font typeface="TOJAWT+ËÎÌå"/>
      <p:regular r:id="rId62"/>
    </p:embeddedFont>
    <p:embeddedFont>
      <p:font typeface="BIEOPQ+ËÎÌå"/>
      <p:regular r:id="rId63"/>
    </p:embeddedFont>
    <p:embeddedFont>
      <p:font typeface="KNCFKU+ËÎÌå"/>
      <p:regular r:id="rId64"/>
    </p:embeddedFont>
    <p:embeddedFont>
      <p:font typeface="OTCKJJ+ËÎÌå"/>
      <p:regular r:id="rId65"/>
    </p:embeddedFont>
    <p:embeddedFont>
      <p:font typeface="SRHPHA+ËÎÌå"/>
      <p:regular r:id="rId66"/>
    </p:embeddedFont>
  </p:embeddedFontLst>
  <p:custDataLst>
    <p:tags r:id="rId4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Master" Target="slideMasters/slideMaster10.xml" /><Relationship Id="rId11" Type="http://schemas.openxmlformats.org/officeDocument/2006/relationships/slideMaster" Target="slideMasters/slideMaster11.xml" /><Relationship Id="rId12" Type="http://schemas.openxmlformats.org/officeDocument/2006/relationships/slideMaster" Target="slideMasters/slideMaster12.xml" /><Relationship Id="rId13" Type="http://schemas.openxmlformats.org/officeDocument/2006/relationships/slideMaster" Target="slideMasters/slideMaster13.xml" /><Relationship Id="rId14" Type="http://schemas.openxmlformats.org/officeDocument/2006/relationships/slideMaster" Target="slideMasters/slideMaster14.xml" /><Relationship Id="rId15" Type="http://schemas.openxmlformats.org/officeDocument/2006/relationships/slideMaster" Target="slideMasters/slideMaster15.xml" /><Relationship Id="rId16" Type="http://schemas.openxmlformats.org/officeDocument/2006/relationships/slideMaster" Target="slideMasters/slideMaster16.xml" /><Relationship Id="rId17" Type="http://schemas.openxmlformats.org/officeDocument/2006/relationships/slideMaster" Target="slideMasters/slideMaster17.xml" /><Relationship Id="rId18" Type="http://schemas.openxmlformats.org/officeDocument/2006/relationships/slideMaster" Target="slideMasters/slideMaster18.xml" /><Relationship Id="rId19" Type="http://schemas.openxmlformats.org/officeDocument/2006/relationships/slideMaster" Target="slideMasters/slideMaster19.xml" /><Relationship Id="rId2" Type="http://schemas.openxmlformats.org/officeDocument/2006/relationships/slideMaster" Target="slideMasters/slideMaster2.xml" /><Relationship Id="rId20" Type="http://schemas.openxmlformats.org/officeDocument/2006/relationships/slideMaster" Target="slideMasters/slideMaster20.xml" /><Relationship Id="rId21" Type="http://schemas.openxmlformats.org/officeDocument/2006/relationships/slideMaster" Target="slideMasters/slideMaster21.xml" /><Relationship Id="rId22" Type="http://schemas.openxmlformats.org/officeDocument/2006/relationships/slideMaster" Target="slideMasters/slideMaster22.xml" /><Relationship Id="rId23" Type="http://schemas.openxmlformats.org/officeDocument/2006/relationships/slide" Target="slides/slide1.xml" /><Relationship Id="rId24" Type="http://schemas.openxmlformats.org/officeDocument/2006/relationships/slide" Target="slides/slide2.xml" /><Relationship Id="rId25" Type="http://schemas.openxmlformats.org/officeDocument/2006/relationships/slide" Target="slides/slide3.xml" /><Relationship Id="rId26" Type="http://schemas.openxmlformats.org/officeDocument/2006/relationships/slide" Target="slides/slide4.xml" /><Relationship Id="rId27" Type="http://schemas.openxmlformats.org/officeDocument/2006/relationships/slide" Target="slides/slide5.xml" /><Relationship Id="rId28" Type="http://schemas.openxmlformats.org/officeDocument/2006/relationships/slide" Target="slides/slide6.xml" /><Relationship Id="rId29" Type="http://schemas.openxmlformats.org/officeDocument/2006/relationships/slide" Target="slides/slide7.xml" /><Relationship Id="rId3" Type="http://schemas.openxmlformats.org/officeDocument/2006/relationships/slideMaster" Target="slideMasters/slideMaster3.xml" /><Relationship Id="rId30" Type="http://schemas.openxmlformats.org/officeDocument/2006/relationships/slide" Target="slides/slide8.xml" /><Relationship Id="rId31" Type="http://schemas.openxmlformats.org/officeDocument/2006/relationships/slide" Target="slides/slide9.xml" /><Relationship Id="rId32" Type="http://schemas.openxmlformats.org/officeDocument/2006/relationships/slide" Target="slides/slide10.xml" /><Relationship Id="rId33" Type="http://schemas.openxmlformats.org/officeDocument/2006/relationships/slide" Target="slides/slide11.xml" /><Relationship Id="rId34" Type="http://schemas.openxmlformats.org/officeDocument/2006/relationships/slide" Target="slides/slide12.xml" /><Relationship Id="rId35" Type="http://schemas.openxmlformats.org/officeDocument/2006/relationships/slide" Target="slides/slide13.xml" /><Relationship Id="rId36" Type="http://schemas.openxmlformats.org/officeDocument/2006/relationships/slide" Target="slides/slide14.xml" /><Relationship Id="rId37" Type="http://schemas.openxmlformats.org/officeDocument/2006/relationships/slide" Target="slides/slide15.xml" /><Relationship Id="rId38" Type="http://schemas.openxmlformats.org/officeDocument/2006/relationships/slide" Target="slides/slide16.xml" /><Relationship Id="rId39" Type="http://schemas.openxmlformats.org/officeDocument/2006/relationships/slide" Target="slides/slide17.xml" /><Relationship Id="rId4" Type="http://schemas.openxmlformats.org/officeDocument/2006/relationships/slideMaster" Target="slideMasters/slideMaster4.xml" /><Relationship Id="rId40" Type="http://schemas.openxmlformats.org/officeDocument/2006/relationships/slide" Target="slides/slide18.xml" /><Relationship Id="rId41" Type="http://schemas.openxmlformats.org/officeDocument/2006/relationships/slide" Target="slides/slide19.xml" /><Relationship Id="rId42" Type="http://schemas.openxmlformats.org/officeDocument/2006/relationships/slide" Target="slides/slide20.xml" /><Relationship Id="rId43" Type="http://schemas.openxmlformats.org/officeDocument/2006/relationships/slide" Target="slides/slide21.xml" /><Relationship Id="rId44" Type="http://schemas.openxmlformats.org/officeDocument/2006/relationships/tags" Target="tags/tag1.xml" /><Relationship Id="rId45" Type="http://schemas.openxmlformats.org/officeDocument/2006/relationships/font" Target="fonts/font1.fntdata" /><Relationship Id="rId46" Type="http://schemas.openxmlformats.org/officeDocument/2006/relationships/font" Target="fonts/font2.fntdata" /><Relationship Id="rId47" Type="http://schemas.openxmlformats.org/officeDocument/2006/relationships/font" Target="fonts/font3.fntdata" /><Relationship Id="rId48" Type="http://schemas.openxmlformats.org/officeDocument/2006/relationships/font" Target="fonts/font4.fntdata" /><Relationship Id="rId49" Type="http://schemas.openxmlformats.org/officeDocument/2006/relationships/font" Target="fonts/font5.fntdata" /><Relationship Id="rId5" Type="http://schemas.openxmlformats.org/officeDocument/2006/relationships/slideMaster" Target="slideMasters/slideMaster5.xml" /><Relationship Id="rId50" Type="http://schemas.openxmlformats.org/officeDocument/2006/relationships/font" Target="fonts/font6.fntdata" /><Relationship Id="rId51" Type="http://schemas.openxmlformats.org/officeDocument/2006/relationships/font" Target="fonts/font7.fntdata" /><Relationship Id="rId52" Type="http://schemas.openxmlformats.org/officeDocument/2006/relationships/font" Target="fonts/font8.fntdata" /><Relationship Id="rId53" Type="http://schemas.openxmlformats.org/officeDocument/2006/relationships/font" Target="fonts/font9.fntdata" /><Relationship Id="rId54" Type="http://schemas.openxmlformats.org/officeDocument/2006/relationships/font" Target="fonts/font10.fntdata" /><Relationship Id="rId55" Type="http://schemas.openxmlformats.org/officeDocument/2006/relationships/font" Target="fonts/font11.fntdata" /><Relationship Id="rId56" Type="http://schemas.openxmlformats.org/officeDocument/2006/relationships/font" Target="fonts/font12.fntdata" /><Relationship Id="rId57" Type="http://schemas.openxmlformats.org/officeDocument/2006/relationships/font" Target="fonts/font13.fntdata" /><Relationship Id="rId58" Type="http://schemas.openxmlformats.org/officeDocument/2006/relationships/font" Target="fonts/font14.fntdata" /><Relationship Id="rId59" Type="http://schemas.openxmlformats.org/officeDocument/2006/relationships/font" Target="fonts/font15.fntdata" /><Relationship Id="rId6" Type="http://schemas.openxmlformats.org/officeDocument/2006/relationships/slideMaster" Target="slideMasters/slideMaster6.xml" /><Relationship Id="rId60" Type="http://schemas.openxmlformats.org/officeDocument/2006/relationships/font" Target="fonts/font16.fntdata" /><Relationship Id="rId61" Type="http://schemas.openxmlformats.org/officeDocument/2006/relationships/font" Target="fonts/font17.fntdata" /><Relationship Id="rId62" Type="http://schemas.openxmlformats.org/officeDocument/2006/relationships/font" Target="fonts/font18.fntdata" /><Relationship Id="rId63" Type="http://schemas.openxmlformats.org/officeDocument/2006/relationships/font" Target="fonts/font19.fntdata" /><Relationship Id="rId64" Type="http://schemas.openxmlformats.org/officeDocument/2006/relationships/font" Target="fonts/font20.fntdata" /><Relationship Id="rId65" Type="http://schemas.openxmlformats.org/officeDocument/2006/relationships/font" Target="fonts/font21.fntdata" /><Relationship Id="rId66" Type="http://schemas.openxmlformats.org/officeDocument/2006/relationships/font" Target="fonts/font22.fntdata" /><Relationship Id="rId67" Type="http://schemas.openxmlformats.org/officeDocument/2006/relationships/presProps" Target="presProps.xml" /><Relationship Id="rId68" Type="http://schemas.openxmlformats.org/officeDocument/2006/relationships/viewProps" Target="viewProps.xml" /><Relationship Id="rId69" Type="http://schemas.openxmlformats.org/officeDocument/2006/relationships/theme" Target="theme/theme1.xml" /><Relationship Id="rId7" Type="http://schemas.openxmlformats.org/officeDocument/2006/relationships/slideMaster" Target="slideMasters/slideMaster7.xml" /><Relationship Id="rId70" Type="http://schemas.openxmlformats.org/officeDocument/2006/relationships/tableStyles" Target="tableStyles.xml" /><Relationship Id="rId8" Type="http://schemas.openxmlformats.org/officeDocument/2006/relationships/slideMaster" Target="slideMasters/slideMaster8.xml" /><Relationship Id="rId9" Type="http://schemas.openxmlformats.org/officeDocument/2006/relationships/slideMaster" Target="slideMasters/slideMaster9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3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4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5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6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7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8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9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0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1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2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379E749-D630-420C-9050-859AD52A9E1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0F852FD-D207-4A0B-911C-9BF67F6E9C3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FEF8DE0-16F9-4D33-9E1D-48CE2C386DA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05FA2FA-EC74-46FC-B4B6-CFFFB24F388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DEFD83-026F-41E4-B1D1-B123BE9E72F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A2625E8-D8ED-41B0-B5D2-9780E9883DD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6E11E32-5AD9-4AC4-A60E-48D0A05E5A7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E3E0995-221D-4673-9C84-7BBD28C4845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AE258A0-2ED6-4992-95E4-A891C444723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1D701F3-3FFA-41E0-80B3-8CE45C6C2D3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BA40BD1-1387-4758-87A4-B18F498A1CF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 /><Relationship Id="rId2" Type="http://schemas.openxmlformats.org/officeDocument/2006/relationships/theme" Target="../theme/theme10.xml" /></Relationships>
</file>

<file path=ppt/slideMasters/_rels/slideMaster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 /><Relationship Id="rId2" Type="http://schemas.openxmlformats.org/officeDocument/2006/relationships/theme" Target="../theme/theme11.xml" /></Relationships>
</file>

<file path=ppt/slideMasters/_rels/slideMaster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 /><Relationship Id="rId2" Type="http://schemas.openxmlformats.org/officeDocument/2006/relationships/theme" Target="../theme/theme12.xml" /></Relationships>
</file>

<file path=ppt/slideMasters/_rels/slideMaster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theme" Target="../theme/theme13.xml" /></Relationships>
</file>

<file path=ppt/slideMasters/_rels/slideMaster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theme" Target="../theme/theme14.xml" /></Relationships>
</file>

<file path=ppt/slideMasters/_rels/slideMaster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 /><Relationship Id="rId2" Type="http://schemas.openxmlformats.org/officeDocument/2006/relationships/theme" Target="../theme/theme15.xml" /></Relationships>
</file>

<file path=ppt/slideMasters/_rels/slideMaster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theme" Target="../theme/theme16.xml" /></Relationships>
</file>

<file path=ppt/slideMasters/_rels/slideMaster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7.xml" /><Relationship Id="rId2" Type="http://schemas.openxmlformats.org/officeDocument/2006/relationships/theme" Target="../theme/theme17.xml" /></Relationships>
</file>

<file path=ppt/slideMasters/_rels/slideMaster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Relationship Id="rId2" Type="http://schemas.openxmlformats.org/officeDocument/2006/relationships/theme" Target="../theme/theme18.xml" /></Relationships>
</file>

<file path=ppt/slideMasters/_rels/slideMaster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2" Type="http://schemas.openxmlformats.org/officeDocument/2006/relationships/theme" Target="../theme/theme1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theme" Target="../theme/theme2.xml" /></Relationships>
</file>

<file path=ppt/slideMasters/_rels/slideMaster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 /><Relationship Id="rId2" Type="http://schemas.openxmlformats.org/officeDocument/2006/relationships/theme" Target="../theme/theme20.xml" /></Relationships>
</file>

<file path=ppt/slideMasters/_rels/slideMaster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Relationship Id="rId2" Type="http://schemas.openxmlformats.org/officeDocument/2006/relationships/theme" Target="../theme/theme21.xml" /></Relationships>
</file>

<file path=ppt/slideMasters/_rels/slideMaster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2.xml" /><Relationship Id="rId2" Type="http://schemas.openxmlformats.org/officeDocument/2006/relationships/theme" Target="../theme/theme22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theme" Target="../theme/theme3.xml" /></Relationships>
</file>

<file path=ppt/slideMasters/_rels/slideMaster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Relationship Id="rId2" Type="http://schemas.openxmlformats.org/officeDocument/2006/relationships/theme" Target="../theme/theme4.xml" /></Relationships>
</file>

<file path=ppt/slideMasters/_rels/slideMaster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2" Type="http://schemas.openxmlformats.org/officeDocument/2006/relationships/theme" Target="../theme/theme5.xml" /></Relationships>
</file>

<file path=ppt/slideMasters/_rels/slideMaster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theme" Target="../theme/theme6.xml" /></Relationships>
</file>

<file path=ppt/slideMasters/_rels/slideMaster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Relationship Id="rId2" Type="http://schemas.openxmlformats.org/officeDocument/2006/relationships/theme" Target="../theme/theme7.xml" /></Relationships>
</file>

<file path=ppt/slideMasters/_rels/slideMaster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theme" Target="../theme/theme8.xml" /></Relationships>
</file>

<file path=ppt/slideMasters/_rels/slideMaster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Relationship Id="rId2" Type="http://schemas.openxmlformats.org/officeDocument/2006/relationships/theme" Target="../theme/theme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1.jpe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 /><Relationship Id="rId2" Type="http://schemas.openxmlformats.org/officeDocument/2006/relationships/image" Target="../media/image10.jpe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 /><Relationship Id="rId2" Type="http://schemas.openxmlformats.org/officeDocument/2006/relationships/image" Target="../media/image11.jpe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image" Target="../media/image12.jpe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13.jpe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 /><Relationship Id="rId2" Type="http://schemas.openxmlformats.org/officeDocument/2006/relationships/image" Target="../media/image14.jpe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image" Target="../media/image15.jpe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7.xml" /><Relationship Id="rId2" Type="http://schemas.openxmlformats.org/officeDocument/2006/relationships/image" Target="../media/image16.jpe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Relationship Id="rId2" Type="http://schemas.openxmlformats.org/officeDocument/2006/relationships/image" Target="../media/image17.jpe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2" Type="http://schemas.openxmlformats.org/officeDocument/2006/relationships/image" Target="../media/image18.jpe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 /><Relationship Id="rId2" Type="http://schemas.openxmlformats.org/officeDocument/2006/relationships/image" Target="../media/image19.jpe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image" Target="../media/image2.jpe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Relationship Id="rId2" Type="http://schemas.openxmlformats.org/officeDocument/2006/relationships/image" Target="../media/image20.jpe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2.xml" /><Relationship Id="rId2" Type="http://schemas.openxmlformats.org/officeDocument/2006/relationships/image" Target="../media/image21.jpe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Relationship Id="rId2" Type="http://schemas.openxmlformats.org/officeDocument/2006/relationships/image" Target="../media/image3.jpe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2" Type="http://schemas.openxmlformats.org/officeDocument/2006/relationships/image" Target="../media/image4.jpe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image" Target="../media/image5.jpe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Relationship Id="rId2" Type="http://schemas.openxmlformats.org/officeDocument/2006/relationships/image" Target="../media/image6.jpe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7.jpe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Relationship Id="rId2" Type="http://schemas.openxmlformats.org/officeDocument/2006/relationships/image" Target="../media/image8.jpe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 /><Relationship Id="rId2" Type="http://schemas.openxmlformats.org/officeDocument/2006/relationships/image" Target="../media/image9.jpe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25875" y="1616741"/>
            <a:ext cx="3641141" cy="13978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06"/>
              </a:lnSpc>
              <a:spcBef>
                <a:spcPct val="0"/>
              </a:spcBef>
              <a:spcAft>
                <a:spcPct val="0"/>
              </a:spcAft>
            </a:pPr>
            <a:r>
              <a:rPr sz="4400" spc="15">
                <a:solidFill>
                  <a:srgbClr val="003399"/>
                </a:solidFill>
                <a:latin typeface="FJKOWG+ËÎÌå"/>
                <a:cs typeface="FJKOWG+ËÎÌå"/>
              </a:rPr>
              <a:t>小白专场：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25875" y="2466205"/>
            <a:ext cx="4323892" cy="1879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95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003399"/>
                </a:solidFill>
                <a:latin typeface="FJKOWG+ËÎÌå"/>
                <a:cs typeface="FJKOWG+ËÎÌå"/>
              </a:rPr>
              <a:t>一元多项式的</a:t>
            </a:r>
          </a:p>
          <a:p>
            <a:pPr marL="0" marR="0">
              <a:lnSpc>
                <a:spcPts val="3998"/>
              </a:lnSpc>
              <a:spcBef>
                <a:spcPts val="803"/>
              </a:spcBef>
              <a:spcAft>
                <a:spcPct val="0"/>
              </a:spcAft>
            </a:pPr>
            <a:r>
              <a:rPr sz="4000">
                <a:solidFill>
                  <a:srgbClr val="003399"/>
                </a:solidFill>
                <a:latin typeface="FJKOWG+ËÎÌå"/>
                <a:cs typeface="FJKOWG+ËÎÌå"/>
              </a:rPr>
              <a:t>加法与乘法运算</a:t>
            </a: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368252"/>
            <a:ext cx="4544872" cy="1333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</a:pPr>
            <a:r>
              <a:rPr sz="4200" spc="14">
                <a:solidFill>
                  <a:srgbClr val="003399"/>
                </a:solidFill>
                <a:latin typeface="QOKSDC+ËÎÌå"/>
                <a:cs typeface="QOKSDC+ËÎÌå"/>
              </a:rPr>
              <a:t>如何读入多项式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787" y="1197293"/>
            <a:ext cx="2845260" cy="872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Polynomial ReadPoly()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52779" y="1745933"/>
            <a:ext cx="800100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……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92928" y="1818215"/>
            <a:ext cx="2482901" cy="665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1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Rear</a:t>
            </a:r>
            <a:r>
              <a:rPr sz="2000" spc="15">
                <a:solidFill>
                  <a:srgbClr val="000000"/>
                </a:solidFill>
                <a:latin typeface="QOKSDC+ËÎÌå"/>
                <a:cs typeface="QOKSDC+ËÎÌå"/>
              </a:rPr>
              <a:t>初值是多少？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52779" y="2020253"/>
            <a:ext cx="2183588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scanf("%d",</a:t>
            </a:r>
            <a:r>
              <a:rPr sz="1800" b="1" spc="23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&amp;N);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52779" y="2294827"/>
            <a:ext cx="1727642" cy="872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……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 b="1" spc="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sz="1800" b="1" spc="-47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 N-- ) {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892928" y="2405650"/>
            <a:ext cx="1952244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1">
                <a:solidFill>
                  <a:srgbClr val="000000"/>
                </a:solidFill>
                <a:latin typeface="QOKSDC+ËÎÌå"/>
                <a:cs typeface="QOKSDC+ËÎÌå"/>
              </a:rPr>
              <a:t>两种处理方法：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892928" y="2669477"/>
            <a:ext cx="3682650" cy="11472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1.</a:t>
            </a:r>
            <a:r>
              <a:rPr sz="1800" b="1" spc="709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Rear</a:t>
            </a:r>
            <a:r>
              <a:rPr sz="1800" spc="11">
                <a:solidFill>
                  <a:srgbClr val="003399"/>
                </a:solidFill>
                <a:latin typeface="QOKSDC+ËÎÌå"/>
                <a:cs typeface="QOKSDC+ËÎÌå"/>
              </a:rPr>
              <a:t>初值为</a:t>
            </a:r>
            <a:r>
              <a:rPr sz="18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NULL</a:t>
            </a:r>
          </a:p>
          <a:p>
            <a:pPr marL="38100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 spc="11">
                <a:solidFill>
                  <a:srgbClr val="000000"/>
                </a:solidFill>
                <a:latin typeface="QOKSDC+ËÎÌå"/>
                <a:cs typeface="QOKSDC+ËÎÌå"/>
              </a:rPr>
              <a:t>在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Attach</a:t>
            </a:r>
            <a:r>
              <a:rPr sz="1800" spc="12">
                <a:solidFill>
                  <a:srgbClr val="000000"/>
                </a:solidFill>
                <a:latin typeface="QOKSDC+ËÎÌå"/>
                <a:cs typeface="QOKSDC+ËÎÌå"/>
              </a:rPr>
              <a:t>函数中根据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Rear</a:t>
            </a:r>
            <a:r>
              <a:rPr sz="1800">
                <a:solidFill>
                  <a:srgbClr val="000000"/>
                </a:solidFill>
                <a:latin typeface="QOKSDC+ËÎÌå"/>
                <a:cs typeface="QOKSDC+ËÎÌå"/>
              </a:rPr>
              <a:t>是</a:t>
            </a:r>
          </a:p>
          <a:p>
            <a:pPr marL="0" marR="0">
              <a:lnSpc>
                <a:spcPts val="2013"/>
              </a:lnSpc>
              <a:spcBef>
                <a:spcPts val="148"/>
              </a:spcBef>
              <a:spcAft>
                <a:spcPct val="0"/>
              </a:spcAft>
            </a:pPr>
            <a:r>
              <a:rPr sz="1800" spc="11">
                <a:solidFill>
                  <a:srgbClr val="000000"/>
                </a:solidFill>
                <a:latin typeface="QOKSDC+ËÎÌå"/>
                <a:cs typeface="QOKSDC+ËÎÌå"/>
              </a:rPr>
              <a:t>否为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</a:t>
            </a:r>
            <a:r>
              <a:rPr sz="1800" spc="11">
                <a:solidFill>
                  <a:srgbClr val="000000"/>
                </a:solidFill>
                <a:latin typeface="QOKSDC+ËÎÌå"/>
                <a:cs typeface="QOKSDC+ËÎÌå"/>
              </a:rPr>
              <a:t>做不同处理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50238" y="2843467"/>
            <a:ext cx="3021134" cy="872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scanf("%d</a:t>
            </a:r>
            <a:r>
              <a:rPr sz="1800" b="1" spc="2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%d",</a:t>
            </a:r>
            <a:r>
              <a:rPr sz="1800" b="1" spc="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&amp;c, &amp;e);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Attach(c,</a:t>
            </a:r>
            <a:r>
              <a:rPr sz="1800" b="1" spc="6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e, &amp;Rear);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80795" y="3392212"/>
            <a:ext cx="431980" cy="598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3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35787" y="3666808"/>
            <a:ext cx="1676249" cy="11469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9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…..</a:t>
            </a:r>
          </a:p>
          <a:p>
            <a:pPr marL="380999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sz="1800" b="1" spc="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P;</a:t>
            </a:r>
          </a:p>
          <a:p>
            <a:pPr marL="0" marR="0">
              <a:lnSpc>
                <a:spcPts val="2010"/>
              </a:lnSpc>
              <a:spcBef>
                <a:spcPts val="149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980810" y="4508945"/>
            <a:ext cx="1054149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 spc="-1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Attach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953757" y="4664355"/>
            <a:ext cx="971863" cy="662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9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2000" b="1" spc="23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341496" y="5436426"/>
            <a:ext cx="3086973" cy="874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0041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Rear</a:t>
            </a:r>
          </a:p>
          <a:p>
            <a:pPr marL="0" marR="0">
              <a:lnSpc>
                <a:spcPts val="2010"/>
              </a:lnSpc>
              <a:spcBef>
                <a:spcPts val="163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sz="1800" spc="11">
                <a:solidFill>
                  <a:srgbClr val="FF0000"/>
                </a:solidFill>
                <a:latin typeface="QOKSDC+ËÎÌå"/>
                <a:cs typeface="QOKSDC+ËÎÌå"/>
              </a:rPr>
              <a:t>当前结果表达式尾项指针</a:t>
            </a:r>
            <a:r>
              <a:rPr sz="18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153656" y="5437340"/>
            <a:ext cx="85122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Rear</a:t>
            </a:r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7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368252"/>
            <a:ext cx="4544872" cy="1333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</a:pPr>
            <a:r>
              <a:rPr sz="4200" spc="14">
                <a:solidFill>
                  <a:srgbClr val="003399"/>
                </a:solidFill>
                <a:latin typeface="HLPAJF+ËÎÌå"/>
                <a:cs typeface="HLPAJF+ËÎÌå"/>
              </a:rPr>
              <a:t>如何读入多项式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787" y="1197293"/>
            <a:ext cx="2845260" cy="872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Polynomial ReadPoly()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52779" y="1745933"/>
            <a:ext cx="800100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……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57826" y="1894415"/>
            <a:ext cx="2482901" cy="665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1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Rear</a:t>
            </a:r>
            <a:r>
              <a:rPr sz="2000" spc="15">
                <a:solidFill>
                  <a:srgbClr val="000000"/>
                </a:solidFill>
                <a:latin typeface="HLPAJF+ËÎÌå"/>
                <a:cs typeface="HLPAJF+ËÎÌå"/>
              </a:rPr>
              <a:t>初值是多少？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52779" y="2020253"/>
            <a:ext cx="2183588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scanf("%d",</a:t>
            </a:r>
            <a:r>
              <a:rPr sz="1800" b="1" spc="23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&amp;N);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52779" y="2294827"/>
            <a:ext cx="1727642" cy="872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……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 b="1" spc="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sz="1800" b="1" spc="-47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 N-- ) {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957826" y="2512329"/>
            <a:ext cx="2827382" cy="1136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1">
                <a:solidFill>
                  <a:srgbClr val="000000"/>
                </a:solidFill>
                <a:latin typeface="HLPAJF+ËÎÌå"/>
                <a:cs typeface="HLPAJF+ËÎÌå"/>
              </a:rPr>
              <a:t>两种处理方法：</a:t>
            </a:r>
          </a:p>
          <a:p>
            <a:pPr marL="0" marR="0">
              <a:lnSpc>
                <a:spcPts val="2010"/>
              </a:lnSpc>
              <a:spcBef>
                <a:spcPts val="277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1.</a:t>
            </a:r>
            <a:r>
              <a:rPr sz="1800" b="1" spc="709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Rear</a:t>
            </a:r>
            <a:r>
              <a:rPr sz="1800" spc="11">
                <a:solidFill>
                  <a:srgbClr val="000000"/>
                </a:solidFill>
                <a:latin typeface="HLPAJF+ËÎÌå"/>
                <a:cs typeface="HLPAJF+ËÎÌå"/>
              </a:rPr>
              <a:t>初值为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</a:t>
            </a:r>
          </a:p>
          <a:p>
            <a:pPr marL="0" marR="0">
              <a:lnSpc>
                <a:spcPts val="2010"/>
              </a:lnSpc>
              <a:spcBef>
                <a:spcPts val="149"/>
              </a:spcBef>
              <a:spcAft>
                <a:spcPct val="0"/>
              </a:spcAft>
            </a:pPr>
            <a:r>
              <a:rPr sz="18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2.</a:t>
            </a:r>
            <a:r>
              <a:rPr sz="1800" b="1" spc="709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Rear</a:t>
            </a:r>
            <a:r>
              <a:rPr sz="1800" spc="11">
                <a:solidFill>
                  <a:srgbClr val="003399"/>
                </a:solidFill>
                <a:latin typeface="HLPAJF+ËÎÌå"/>
                <a:cs typeface="HLPAJF+ËÎÌå"/>
              </a:rPr>
              <a:t>指向一个空结点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50238" y="2843467"/>
            <a:ext cx="3021134" cy="872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scanf("%d</a:t>
            </a:r>
            <a:r>
              <a:rPr sz="1800" b="1" spc="2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%d",</a:t>
            </a:r>
            <a:r>
              <a:rPr sz="1800" b="1" spc="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&amp;c, &amp;e);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Attach(c,</a:t>
            </a:r>
            <a:r>
              <a:rPr sz="1800" b="1" spc="6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e, &amp;Rear);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80795" y="3392212"/>
            <a:ext cx="431980" cy="598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3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35787" y="3666808"/>
            <a:ext cx="1676249" cy="11469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9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…..</a:t>
            </a:r>
          </a:p>
          <a:p>
            <a:pPr marL="380999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sz="1800" b="1" spc="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P;</a:t>
            </a:r>
          </a:p>
          <a:p>
            <a:pPr marL="0" marR="0">
              <a:lnSpc>
                <a:spcPts val="2010"/>
              </a:lnSpc>
              <a:spcBef>
                <a:spcPts val="149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878070" y="4664355"/>
            <a:ext cx="1098930" cy="662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9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imes New Roman"/>
                <a:cs typeface="Times New Roman"/>
              </a:rPr>
              <a:t>c1</a:t>
            </a:r>
            <a:r>
              <a:rPr sz="2000" b="1" spc="13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>
                <a:solidFill>
                  <a:srgbClr val="000000"/>
                </a:solidFill>
                <a:latin typeface="Times New Roman"/>
                <a:cs typeface="Times New Roman"/>
              </a:rPr>
              <a:t>e1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535682" y="5436455"/>
            <a:ext cx="851900" cy="598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3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Rear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486402" y="5437340"/>
            <a:ext cx="85122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791970" y="5712575"/>
            <a:ext cx="2336471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sz="1800" spc="11">
                <a:solidFill>
                  <a:srgbClr val="FF0000"/>
                </a:solidFill>
                <a:latin typeface="HLPAJF+ËÎÌå"/>
                <a:cs typeface="HLPAJF+ËÎÌå"/>
              </a:rPr>
              <a:t>一开始指向空结点</a:t>
            </a:r>
            <a:r>
              <a:rPr sz="18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6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368252"/>
            <a:ext cx="4544872" cy="1333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</a:pPr>
            <a:r>
              <a:rPr sz="4200" spc="14">
                <a:solidFill>
                  <a:srgbClr val="003399"/>
                </a:solidFill>
                <a:latin typeface="OLEVIU+ËÎÌå"/>
                <a:cs typeface="OLEVIU+ËÎÌå"/>
              </a:rPr>
              <a:t>如何读入多项式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787" y="1197293"/>
            <a:ext cx="5436041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 spc="-1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sz="1800" b="1" spc="-27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 spc="-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Attach(</a:t>
            </a:r>
            <a:r>
              <a:rPr sz="1800" b="1" spc="76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sz="1800" b="1" spc="-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c, int</a:t>
            </a:r>
            <a:r>
              <a:rPr sz="1800" b="1" spc="-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e, Polynomial *pRear 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5787" y="1471613"/>
            <a:ext cx="43186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50238" y="1471613"/>
            <a:ext cx="1854175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Polynomial P;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50238" y="2020253"/>
            <a:ext cx="6075126" cy="1695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sz="1800" b="1" spc="-36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 (Polynomial)malloc(sizeof(struct PolyNode));</a:t>
            </a:r>
          </a:p>
          <a:p>
            <a:pPr marL="0" marR="0">
              <a:lnSpc>
                <a:spcPts val="2010"/>
              </a:lnSpc>
              <a:spcBef>
                <a:spcPts val="163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P-&gt;coef = c;</a:t>
            </a:r>
            <a:r>
              <a:rPr sz="1800" b="1" spc="1497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/* </a:t>
            </a:r>
            <a:r>
              <a:rPr sz="1800" spc="11">
                <a:solidFill>
                  <a:srgbClr val="000000"/>
                </a:solidFill>
                <a:latin typeface="OLEVIU+ËÎÌå"/>
                <a:cs typeface="OLEVIU+ËÎÌå"/>
              </a:rPr>
              <a:t>对新结点赋值</a:t>
            </a:r>
            <a:r>
              <a:rPr sz="1800" spc="55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*/</a:t>
            </a:r>
          </a:p>
          <a:p>
            <a:pPr marL="0" marR="0">
              <a:lnSpc>
                <a:spcPts val="2010"/>
              </a:lnSpc>
              <a:spcBef>
                <a:spcPts val="137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P-&gt;expon = e;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P-&gt;link</a:t>
            </a:r>
            <a:r>
              <a:rPr sz="1800" b="1" spc="-27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 NULL;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(*pRear)-&gt;link = P;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50238" y="3393736"/>
            <a:ext cx="1568263" cy="598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3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*pRear</a:t>
            </a:r>
            <a:r>
              <a:rPr sz="1800" b="1" spc="1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 P;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46259" y="3393736"/>
            <a:ext cx="2114658" cy="598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3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/* </a:t>
            </a:r>
            <a:r>
              <a:rPr sz="1800" spc="12">
                <a:solidFill>
                  <a:srgbClr val="000000"/>
                </a:solidFill>
                <a:latin typeface="OLEVIU+ËÎÌå"/>
                <a:cs typeface="OLEVIU+ËÎÌå"/>
              </a:rPr>
              <a:t>修改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pRear</a:t>
            </a:r>
            <a:r>
              <a:rPr sz="1800">
                <a:solidFill>
                  <a:srgbClr val="000000"/>
                </a:solidFill>
                <a:latin typeface="OLEVIU+ËÎÌå"/>
                <a:cs typeface="OLEVIU+ËÎÌå"/>
              </a:rPr>
              <a:t>值</a:t>
            </a:r>
            <a:r>
              <a:rPr sz="1800" spc="7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*/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35787" y="3666808"/>
            <a:ext cx="43186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980810" y="4508945"/>
            <a:ext cx="1054149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 spc="-1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Attach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953757" y="4664355"/>
            <a:ext cx="971863" cy="662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9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2000" b="1" spc="23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317238" y="5436426"/>
            <a:ext cx="107982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*pRear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614414" y="5436426"/>
            <a:ext cx="1503513" cy="5992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sz="1800" b="1" spc="1645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*pRear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341496" y="5712575"/>
            <a:ext cx="4336869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sz="1800" spc="11">
                <a:solidFill>
                  <a:srgbClr val="FF0000"/>
                </a:solidFill>
                <a:latin typeface="OLEVIU+ËÎÌå"/>
                <a:cs typeface="OLEVIU+ËÎÌå"/>
              </a:rPr>
              <a:t>当前结果表达式尾项指针</a:t>
            </a:r>
            <a:r>
              <a:rPr sz="18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sz="1800" b="1" spc="1422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sz="1800" spc="11">
                <a:solidFill>
                  <a:srgbClr val="FF0000"/>
                </a:solidFill>
                <a:latin typeface="OLEVIU+ËÎÌå"/>
                <a:cs typeface="OLEVIU+ËÎÌå"/>
              </a:rPr>
              <a:t>新节点</a:t>
            </a:r>
            <a:r>
              <a:rPr sz="18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7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368252"/>
            <a:ext cx="4544872" cy="1333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</a:pPr>
            <a:r>
              <a:rPr sz="4200" spc="14">
                <a:solidFill>
                  <a:srgbClr val="003399"/>
                </a:solidFill>
                <a:latin typeface="VPITFN+ËÎÌå"/>
                <a:cs typeface="VPITFN+ËÎÌå"/>
              </a:rPr>
              <a:t>如何读入多项式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8187" y="1165543"/>
            <a:ext cx="2845260" cy="872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Polynomial ReadPoly()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05179" y="1714183"/>
            <a:ext cx="2725908" cy="872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Polynomial</a:t>
            </a:r>
            <a:r>
              <a:rPr sz="1800" b="1" spc="507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 spc="-225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P,</a:t>
            </a:r>
            <a:r>
              <a:rPr sz="1800" b="1" spc="225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 spc="-3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Rear,</a:t>
            </a:r>
            <a:r>
              <a:rPr sz="1800" b="1" spc="36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t;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sz="1800" b="1" spc="-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c, e, N;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05179" y="2537524"/>
            <a:ext cx="8238023" cy="1695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scanf("%d",</a:t>
            </a:r>
            <a:r>
              <a:rPr sz="1800" b="1" spc="23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&amp;N);</a:t>
            </a:r>
          </a:p>
          <a:p>
            <a:pPr marL="0" marR="0">
              <a:lnSpc>
                <a:spcPts val="2010"/>
              </a:lnSpc>
              <a:spcBef>
                <a:spcPts val="161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sz="1800" b="1" spc="-36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 (Polynomial)malloc(sizeof(struct</a:t>
            </a:r>
            <a:r>
              <a:rPr sz="1800" b="1" spc="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PolyNode)); /*</a:t>
            </a:r>
            <a:r>
              <a:rPr sz="1800" b="1" spc="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spc="11">
                <a:solidFill>
                  <a:srgbClr val="000000"/>
                </a:solidFill>
                <a:latin typeface="VPITFN+ËÎÌå"/>
                <a:cs typeface="VPITFN+ËÎÌå"/>
              </a:rPr>
              <a:t>链表头空结点</a:t>
            </a:r>
            <a:r>
              <a:rPr sz="1800" spc="5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*/</a:t>
            </a:r>
          </a:p>
          <a:p>
            <a:pPr marL="0" marR="0">
              <a:lnSpc>
                <a:spcPts val="2010"/>
              </a:lnSpc>
              <a:spcBef>
                <a:spcPts val="137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P-&gt;link</a:t>
            </a:r>
            <a:r>
              <a:rPr sz="1800" b="1" spc="-15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 NULL;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Rear = P;</a:t>
            </a:r>
          </a:p>
          <a:p>
            <a:pPr marL="0" marR="0">
              <a:lnSpc>
                <a:spcPts val="2013"/>
              </a:lnSpc>
              <a:spcBef>
                <a:spcPts val="198"/>
              </a:spcBef>
              <a:spcAft>
                <a:spcPct val="0"/>
              </a:spcAft>
            </a:pPr>
            <a:r>
              <a:rPr sz="18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sz="1800" b="1" spc="-43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( N-- ) {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02638" y="3909378"/>
            <a:ext cx="3021134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scanf("%d</a:t>
            </a:r>
            <a:r>
              <a:rPr sz="1800" b="1" spc="2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%d",</a:t>
            </a:r>
            <a:r>
              <a:rPr sz="1800" b="1" spc="1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&amp;c, &amp;e);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02638" y="4185222"/>
            <a:ext cx="2460880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Attach(c,</a:t>
            </a:r>
            <a:r>
              <a:rPr sz="1800" b="1" spc="62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e, &amp;Rear);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624070" y="4185222"/>
            <a:ext cx="3990830" cy="11469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5967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/* </a:t>
            </a:r>
            <a:r>
              <a:rPr sz="1800" spc="11">
                <a:solidFill>
                  <a:srgbClr val="000000"/>
                </a:solidFill>
                <a:latin typeface="VPITFN+ËÎÌå"/>
                <a:cs typeface="VPITFN+ËÎÌå"/>
              </a:rPr>
              <a:t>将当前项插入多项式尾部</a:t>
            </a:r>
            <a:r>
              <a:rPr sz="1800" spc="5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*/</a:t>
            </a:r>
          </a:p>
          <a:p>
            <a:pPr marL="0" marR="0">
              <a:lnSpc>
                <a:spcPts val="2010"/>
              </a:lnSpc>
              <a:spcBef>
                <a:spcPts val="2309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/* </a:t>
            </a:r>
            <a:r>
              <a:rPr sz="1800" spc="11">
                <a:solidFill>
                  <a:srgbClr val="000000"/>
                </a:solidFill>
                <a:latin typeface="VPITFN+ËÎÌå"/>
                <a:cs typeface="VPITFN+ËÎÌå"/>
              </a:rPr>
              <a:t>删除临时生成的头结点</a:t>
            </a:r>
            <a:r>
              <a:rPr sz="1800" spc="5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*/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33246" y="4458018"/>
            <a:ext cx="43186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69187" y="4733862"/>
            <a:ext cx="3199811" cy="871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 = P;</a:t>
            </a:r>
            <a:r>
              <a:rPr sz="1800" b="1" spc="49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sz="1800" b="1" spc="-3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 P-&gt;link;</a:t>
            </a:r>
            <a:r>
              <a:rPr sz="1800" b="1" spc="484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free(t);</a:t>
            </a:r>
          </a:p>
          <a:p>
            <a:pPr marL="0" marR="0">
              <a:lnSpc>
                <a:spcPts val="2013"/>
              </a:lnSpc>
              <a:spcBef>
                <a:spcPts val="186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return P;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88187" y="5281232"/>
            <a:ext cx="43186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959605" y="5547335"/>
            <a:ext cx="909065" cy="662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9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sz="2000" b="1" spc="16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>
                <a:solidFill>
                  <a:srgbClr val="000000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184647" y="5547335"/>
            <a:ext cx="909065" cy="662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9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imes New Roman"/>
                <a:cs typeface="Times New Roman"/>
              </a:rPr>
              <a:t>5</a:t>
            </a:r>
            <a:r>
              <a:rPr sz="2000" b="1" spc="16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399276" y="5547335"/>
            <a:ext cx="909066" cy="662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9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imes New Roman"/>
                <a:cs typeface="Times New Roman"/>
              </a:rPr>
              <a:t>6</a:t>
            </a:r>
            <a:r>
              <a:rPr sz="2000" b="1" spc="16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911095" y="5584254"/>
            <a:ext cx="495374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</a:t>
            </a:r>
          </a:p>
        </p:txBody>
      </p:sp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368252"/>
            <a:ext cx="6248693" cy="1426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</a:pPr>
            <a:r>
              <a:rPr sz="4200" spc="14">
                <a:solidFill>
                  <a:srgbClr val="003399"/>
                </a:solidFill>
                <a:latin typeface="JRPJNG+ËÎÌå"/>
                <a:cs typeface="JRPJNG+ËÎÌå"/>
              </a:rPr>
              <a:t>如何将两个多项式相加</a:t>
            </a:r>
          </a:p>
          <a:p>
            <a:pPr marL="187147" marR="0">
              <a:lnSpc>
                <a:spcPts val="2013"/>
              </a:lnSpc>
              <a:spcBef>
                <a:spcPts val="515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Polynomial</a:t>
            </a:r>
            <a:r>
              <a:rPr sz="1800" b="1" spc="-66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 spc="-15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Add(</a:t>
            </a:r>
            <a:r>
              <a:rPr sz="1800" b="1" spc="5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Polynomial P1, Polynomial P2 )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787" y="1196023"/>
            <a:ext cx="43186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86230" y="1196023"/>
            <a:ext cx="1904603" cy="8023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……</a:t>
            </a:r>
          </a:p>
          <a:p>
            <a:pPr marL="64008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t1 =</a:t>
            </a:r>
            <a:r>
              <a:rPr sz="1600" b="1" spc="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P1;</a:t>
            </a:r>
            <a:r>
              <a:rPr sz="1600" b="1" spc="1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t2 =</a:t>
            </a:r>
            <a:r>
              <a:rPr sz="1600" b="1" spc="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P2;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50238" y="1682773"/>
            <a:ext cx="7217260" cy="988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sz="1600" b="1" spc="-23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 (Polynomial)malloc(sizeof(struct</a:t>
            </a:r>
            <a:r>
              <a:rPr sz="1600" b="1" spc="54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PolyNode));</a:t>
            </a:r>
            <a:r>
              <a:rPr sz="1600" b="1" spc="7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P-&gt;link</a:t>
            </a:r>
            <a:r>
              <a:rPr sz="1600" b="1" spc="2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 NULL;</a:t>
            </a:r>
          </a:p>
          <a:p>
            <a:pPr marL="0" marR="0">
              <a:lnSpc>
                <a:spcPts val="1783"/>
              </a:lnSpc>
              <a:spcBef>
                <a:spcPts val="16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Rear =</a:t>
            </a:r>
            <a:r>
              <a:rPr sz="1600" b="1" spc="14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P;</a:t>
            </a:r>
          </a:p>
          <a:p>
            <a:pPr marL="0" marR="0">
              <a:lnSpc>
                <a:spcPts val="1783"/>
              </a:lnSpc>
              <a:spcBef>
                <a:spcPts val="16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sz="1600" b="1" spc="-25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(t1</a:t>
            </a:r>
            <a:r>
              <a:rPr sz="1600" b="1" spc="25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&amp;&amp; t2)</a:t>
            </a:r>
            <a:r>
              <a:rPr sz="1600" b="1" spc="15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64892" y="2368678"/>
            <a:ext cx="3149156" cy="53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sz="1600" b="1" spc="17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(t1-&gt;expon</a:t>
            </a:r>
            <a:r>
              <a:rPr sz="1600" b="1" spc="3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==</a:t>
            </a:r>
            <a:r>
              <a:rPr sz="1600" b="1" spc="1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t2-&gt;expon)</a:t>
            </a:r>
            <a:r>
              <a:rPr sz="1600" b="1" spc="37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9291" y="2597554"/>
            <a:ext cx="620154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…..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64892" y="2826154"/>
            <a:ext cx="383679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564892" y="3054754"/>
            <a:ext cx="353254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sz="1600" b="1" spc="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sz="1600" b="1" spc="18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(t1-&gt;expon</a:t>
            </a:r>
            <a:r>
              <a:rPr sz="1600" b="1" spc="3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sz="1600" b="1" spc="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t2-&gt;expon)</a:t>
            </a:r>
            <a:r>
              <a:rPr sz="1600" b="1" spc="4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479291" y="3283354"/>
            <a:ext cx="710183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……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564892" y="3511954"/>
            <a:ext cx="383679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564892" y="3740532"/>
            <a:ext cx="836278" cy="53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else {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479291" y="3969408"/>
            <a:ext cx="710183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……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564892" y="4198008"/>
            <a:ext cx="383679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650238" y="4426608"/>
            <a:ext cx="383679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650238" y="4655208"/>
            <a:ext cx="1325183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sz="1600" b="1" spc="-25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(t1)</a:t>
            </a:r>
            <a:r>
              <a:rPr sz="1600" b="1" spc="34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564892" y="4883808"/>
            <a:ext cx="710184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……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650238" y="5112662"/>
            <a:ext cx="383679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650238" y="5341262"/>
            <a:ext cx="1534808" cy="144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sz="1600" b="1" spc="-25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(t2)</a:t>
            </a:r>
            <a:r>
              <a:rPr sz="1600" b="1" spc="34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marL="914654" marR="0">
              <a:lnSpc>
                <a:spcPts val="1783"/>
              </a:lnSpc>
              <a:spcBef>
                <a:spcPts val="17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…..</a:t>
            </a:r>
          </a:p>
          <a:p>
            <a:pPr marL="0" marR="0">
              <a:lnSpc>
                <a:spcPts val="1783"/>
              </a:lnSpc>
              <a:spcBef>
                <a:spcPts val="16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marL="0" marR="0">
              <a:lnSpc>
                <a:spcPts val="1783"/>
              </a:lnSpc>
              <a:spcBef>
                <a:spcPts val="16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……..</a:t>
            </a:r>
          </a:p>
          <a:p>
            <a:pPr marL="0" marR="0">
              <a:lnSpc>
                <a:spcPts val="1785"/>
              </a:lnSpc>
              <a:spcBef>
                <a:spcPts val="17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sz="1600" b="1" spc="2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P;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35787" y="6484617"/>
            <a:ext cx="383679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6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368252"/>
            <a:ext cx="6153028" cy="1333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</a:pPr>
            <a:r>
              <a:rPr sz="4200" spc="14">
                <a:solidFill>
                  <a:srgbClr val="003399"/>
                </a:solidFill>
                <a:latin typeface="KBHISG+ËÎÌå"/>
                <a:cs typeface="KBHISG+ËÎÌå"/>
              </a:rPr>
              <a:t>如何将两个多项式相乘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787" y="1139832"/>
            <a:ext cx="1032052" cy="571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2"/>
              </a:lnSpc>
              <a:spcBef>
                <a:spcPct val="0"/>
              </a:spcBef>
              <a:spcAft>
                <a:spcPct val="0"/>
              </a:spcAft>
            </a:pPr>
            <a:r>
              <a:rPr sz="1800" spc="11">
                <a:solidFill>
                  <a:srgbClr val="000000"/>
                </a:solidFill>
                <a:latin typeface="KBHISG+ËÎÌå"/>
                <a:cs typeface="KBHISG+ËÎÌå"/>
              </a:rPr>
              <a:t>方法：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5787" y="1716762"/>
            <a:ext cx="3925824" cy="67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3399"/>
                </a:solidFill>
                <a:latin typeface="Courier New"/>
                <a:cs typeface="Courier New"/>
              </a:rPr>
              <a:t>1.</a:t>
            </a:r>
            <a:r>
              <a:rPr sz="2000" spc="15">
                <a:solidFill>
                  <a:srgbClr val="003399"/>
                </a:solidFill>
                <a:latin typeface="KBHISG+ËÎÌå"/>
                <a:cs typeface="KBHISG+ËÎÌå"/>
              </a:rPr>
              <a:t>将乘法运算转换为加法运算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5743" y="2036206"/>
            <a:ext cx="6795537" cy="13175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ct val="0"/>
              </a:spcBef>
              <a:spcAft>
                <a:spcPct val="0"/>
              </a:spcAft>
            </a:pPr>
            <a:r>
              <a:rPr sz="1800" spc="11">
                <a:solidFill>
                  <a:srgbClr val="000000"/>
                </a:solidFill>
                <a:latin typeface="KBHISG+ËÎÌå"/>
                <a:cs typeface="KBHISG+ËÎÌå"/>
              </a:rPr>
              <a:t>将</a:t>
            </a:r>
            <a:r>
              <a:rPr sz="1800" b="1">
                <a:solidFill>
                  <a:srgbClr val="000000"/>
                </a:solidFill>
                <a:latin typeface="Courier New"/>
                <a:cs typeface="Courier New"/>
              </a:rPr>
              <a:t>P1</a:t>
            </a:r>
            <a:r>
              <a:rPr sz="1800" spc="12">
                <a:solidFill>
                  <a:srgbClr val="000000"/>
                </a:solidFill>
                <a:latin typeface="KBHISG+ËÎÌå"/>
                <a:cs typeface="KBHISG+ËÎÌå"/>
              </a:rPr>
              <a:t>当前项</a:t>
            </a:r>
            <a:r>
              <a:rPr sz="1800" b="1">
                <a:solidFill>
                  <a:srgbClr val="000000"/>
                </a:solidFill>
                <a:latin typeface="Courier New"/>
                <a:cs typeface="Courier New"/>
              </a:rPr>
              <a:t>(ci,ei)</a:t>
            </a:r>
            <a:r>
              <a:rPr sz="1800" spc="11">
                <a:solidFill>
                  <a:srgbClr val="000000"/>
                </a:solidFill>
                <a:latin typeface="KBHISG+ËÎÌå"/>
                <a:cs typeface="KBHISG+ËÎÌå"/>
              </a:rPr>
              <a:t>乘</a:t>
            </a:r>
            <a:r>
              <a:rPr sz="1800" b="1">
                <a:solidFill>
                  <a:srgbClr val="000000"/>
                </a:solidFill>
                <a:latin typeface="Courier New"/>
                <a:cs typeface="Courier New"/>
              </a:rPr>
              <a:t>P2</a:t>
            </a:r>
            <a:r>
              <a:rPr sz="1800" spc="11">
                <a:solidFill>
                  <a:srgbClr val="000000"/>
                </a:solidFill>
                <a:latin typeface="KBHISG+ËÎÌå"/>
                <a:cs typeface="KBHISG+ËÎÌå"/>
              </a:rPr>
              <a:t>多项式，再加到结果多项式里</a:t>
            </a:r>
          </a:p>
          <a:p>
            <a:pPr marL="47243" marR="0">
              <a:lnSpc>
                <a:spcPts val="1783"/>
              </a:lnSpc>
              <a:spcBef>
                <a:spcPts val="186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t1 =</a:t>
            </a:r>
            <a:r>
              <a:rPr sz="1600" spc="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P1; t2 =</a:t>
            </a:r>
            <a:r>
              <a:rPr sz="1600" spc="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P2;</a:t>
            </a:r>
          </a:p>
          <a:p>
            <a:pPr marL="47243" marR="0">
              <a:lnSpc>
                <a:spcPts val="1785"/>
              </a:lnSpc>
              <a:spcBef>
                <a:spcPts val="136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sz="1600" spc="-23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 (Polynomial)malloc(sizeof(struct</a:t>
            </a:r>
            <a:r>
              <a:rPr sz="1600" spc="15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PolyNode));</a:t>
            </a:r>
            <a:r>
              <a:rPr sz="1600" spc="37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P-&gt;link</a:t>
            </a:r>
            <a:r>
              <a:rPr sz="1600" spc="-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 NULL;</a:t>
            </a:r>
          </a:p>
          <a:p>
            <a:pPr marL="47243" marR="0">
              <a:lnSpc>
                <a:spcPts val="1783"/>
              </a:lnSpc>
              <a:spcBef>
                <a:spcPts val="186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Rear =</a:t>
            </a:r>
            <a:r>
              <a:rPr sz="1600" spc="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92987" y="3056786"/>
            <a:ext cx="125278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while (t2)</a:t>
            </a:r>
            <a:r>
              <a:rPr sz="1600" spc="17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92987" y="3300626"/>
            <a:ext cx="6411646" cy="1005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297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Attach(t1-&gt;coef*t2-&gt;coef,</a:t>
            </a:r>
            <a:r>
              <a:rPr sz="1600" spc="6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t1-&gt;expon+t2-&gt;expon,</a:t>
            </a:r>
            <a:r>
              <a:rPr sz="1600" spc="58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&amp;Rear);</a:t>
            </a:r>
          </a:p>
          <a:p>
            <a:pPr marL="513638" marR="0">
              <a:lnSpc>
                <a:spcPts val="1783"/>
              </a:lnSpc>
              <a:spcBef>
                <a:spcPts val="136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t2 =</a:t>
            </a:r>
            <a:r>
              <a:rPr sz="1600" spc="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t2-&gt;link;</a:t>
            </a:r>
          </a:p>
          <a:p>
            <a:pPr marL="0" marR="0">
              <a:lnSpc>
                <a:spcPts val="1785"/>
              </a:lnSpc>
              <a:spcBef>
                <a:spcPts val="29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5787" y="4320389"/>
            <a:ext cx="1708403" cy="67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3399"/>
                </a:solidFill>
                <a:latin typeface="Courier New"/>
                <a:cs typeface="Courier New"/>
              </a:rPr>
              <a:t>2.</a:t>
            </a:r>
            <a:r>
              <a:rPr sz="2000" spc="15">
                <a:solidFill>
                  <a:srgbClr val="003399"/>
                </a:solidFill>
                <a:latin typeface="KBHISG+ËÎÌå"/>
                <a:cs typeface="KBHISG+ËÎÌå"/>
              </a:rPr>
              <a:t>逐项插入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81430" y="4639833"/>
            <a:ext cx="8019167" cy="6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ct val="0"/>
              </a:spcBef>
              <a:spcAft>
                <a:spcPct val="0"/>
              </a:spcAft>
            </a:pPr>
            <a:r>
              <a:rPr sz="1800" spc="11">
                <a:solidFill>
                  <a:srgbClr val="000000"/>
                </a:solidFill>
                <a:latin typeface="KBHISG+ËÎÌå"/>
                <a:cs typeface="KBHISG+ËÎÌå"/>
              </a:rPr>
              <a:t>将</a:t>
            </a:r>
            <a:r>
              <a:rPr sz="1800" b="1">
                <a:solidFill>
                  <a:srgbClr val="000000"/>
                </a:solidFill>
                <a:latin typeface="Courier New"/>
                <a:cs typeface="Courier New"/>
              </a:rPr>
              <a:t>P1</a:t>
            </a:r>
            <a:r>
              <a:rPr sz="1800" spc="12">
                <a:solidFill>
                  <a:srgbClr val="000000"/>
                </a:solidFill>
                <a:latin typeface="KBHISG+ËÎÌå"/>
                <a:cs typeface="KBHISG+ËÎÌå"/>
              </a:rPr>
              <a:t>当前项</a:t>
            </a:r>
            <a:r>
              <a:rPr sz="1800" b="1">
                <a:solidFill>
                  <a:srgbClr val="000000"/>
                </a:solidFill>
                <a:latin typeface="Courier New"/>
                <a:cs typeface="Courier New"/>
              </a:rPr>
              <a:t>(c1</a:t>
            </a:r>
            <a:r>
              <a:rPr sz="1800" b="1" spc="-359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/>
                <a:cs typeface="Courier New"/>
              </a:rPr>
              <a:t>,e1</a:t>
            </a:r>
            <a:r>
              <a:rPr sz="1800" b="1" spc="-359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sz="1800" spc="11">
                <a:solidFill>
                  <a:srgbClr val="000000"/>
                </a:solidFill>
                <a:latin typeface="KBHISG+ËÎÌå"/>
                <a:cs typeface="KBHISG+ËÎÌå"/>
              </a:rPr>
              <a:t>乘</a:t>
            </a:r>
            <a:r>
              <a:rPr sz="1800" b="1">
                <a:solidFill>
                  <a:srgbClr val="000000"/>
                </a:solidFill>
                <a:latin typeface="Courier New"/>
                <a:cs typeface="Courier New"/>
              </a:rPr>
              <a:t>P2</a:t>
            </a:r>
            <a:r>
              <a:rPr sz="1800" spc="11">
                <a:solidFill>
                  <a:srgbClr val="000000"/>
                </a:solidFill>
                <a:latin typeface="KBHISG+ËÎÌå"/>
                <a:cs typeface="KBHISG+ËÎÌå"/>
              </a:rPr>
              <a:t>当前项（</a:t>
            </a:r>
            <a:r>
              <a:rPr sz="1800" b="1">
                <a:solidFill>
                  <a:srgbClr val="000000"/>
                </a:solidFill>
                <a:latin typeface="Courier New"/>
                <a:cs typeface="Courier New"/>
              </a:rPr>
              <a:t>c2</a:t>
            </a:r>
            <a:r>
              <a:rPr sz="1800" b="1" spc="-372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/>
                <a:cs typeface="Courier New"/>
              </a:rPr>
              <a:t>,e2</a:t>
            </a:r>
            <a:r>
              <a:rPr sz="1800" b="1" spc="-372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/>
                <a:cs typeface="Courier New"/>
              </a:rPr>
              <a:t>),</a:t>
            </a:r>
            <a:r>
              <a:rPr sz="1800" spc="11">
                <a:solidFill>
                  <a:srgbClr val="000000"/>
                </a:solidFill>
                <a:latin typeface="KBHISG+ËÎÌå"/>
                <a:cs typeface="KBHISG+ËÎÌå"/>
              </a:rPr>
              <a:t>并插入到结果多项式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35787" y="4765799"/>
            <a:ext cx="3173958" cy="662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2192" marR="0">
              <a:lnSpc>
                <a:spcPts val="1359"/>
              </a:lnSpc>
              <a:spcBef>
                <a:spcPct val="0"/>
              </a:spcBef>
              <a:spcAft>
                <a:spcPct val="0"/>
              </a:spcAft>
            </a:pPr>
            <a:r>
              <a:rPr sz="1200" b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</a:p>
          <a:p>
            <a:pPr marL="0" marR="0">
              <a:lnSpc>
                <a:spcPts val="1716"/>
              </a:lnSpc>
              <a:spcBef>
                <a:spcPct val="0"/>
              </a:spcBef>
              <a:spcAft>
                <a:spcPct val="0"/>
              </a:spcAft>
            </a:pPr>
            <a:r>
              <a:rPr sz="1800" spc="11">
                <a:solidFill>
                  <a:srgbClr val="000000"/>
                </a:solidFill>
                <a:latin typeface="KBHISG+ËÎÌå"/>
                <a:cs typeface="KBHISG+ËÎÌå"/>
              </a:rPr>
              <a:t>中。关键是要找到插入位置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390900" y="4765799"/>
            <a:ext cx="320054" cy="40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59"/>
              </a:lnSpc>
              <a:spcBef>
                <a:spcPct val="0"/>
              </a:spcBef>
              <a:spcAft>
                <a:spcPct val="0"/>
              </a:spcAft>
            </a:pPr>
            <a:r>
              <a:rPr sz="1200" b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317490" y="4765799"/>
            <a:ext cx="320054" cy="40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59"/>
              </a:lnSpc>
              <a:spcBef>
                <a:spcPct val="0"/>
              </a:spcBef>
              <a:spcAft>
                <a:spcPct val="0"/>
              </a:spcAft>
            </a:pPr>
            <a:r>
              <a:rPr sz="1200" b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818885" y="4765799"/>
            <a:ext cx="320054" cy="40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59"/>
              </a:lnSpc>
              <a:spcBef>
                <a:spcPct val="0"/>
              </a:spcBef>
              <a:spcAft>
                <a:spcPct val="0"/>
              </a:spcAft>
            </a:pPr>
            <a:r>
              <a:rPr sz="1200" b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281430" y="5202181"/>
            <a:ext cx="5658327" cy="6083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1"/>
              </a:lnSpc>
              <a:spcBef>
                <a:spcPct val="0"/>
              </a:spcBef>
              <a:spcAft>
                <a:spcPct val="0"/>
              </a:spcAft>
            </a:pPr>
            <a:r>
              <a:rPr sz="1800" spc="11">
                <a:solidFill>
                  <a:srgbClr val="000000"/>
                </a:solidFill>
                <a:latin typeface="KBHISG+ËÎÌå"/>
                <a:cs typeface="KBHISG+ËÎÌå"/>
              </a:rPr>
              <a:t>初始结果多项式可由</a:t>
            </a:r>
            <a:r>
              <a:rPr sz="1800" b="1">
                <a:solidFill>
                  <a:srgbClr val="000000"/>
                </a:solidFill>
                <a:latin typeface="Courier New"/>
                <a:cs typeface="Courier New"/>
              </a:rPr>
              <a:t>P1</a:t>
            </a:r>
            <a:r>
              <a:rPr sz="1800" spc="12">
                <a:solidFill>
                  <a:srgbClr val="000000"/>
                </a:solidFill>
                <a:latin typeface="KBHISG+ËÎÌå"/>
                <a:cs typeface="KBHISG+ËÎÌå"/>
              </a:rPr>
              <a:t>第一项乘</a:t>
            </a:r>
            <a:r>
              <a:rPr sz="1800" b="1">
                <a:solidFill>
                  <a:srgbClr val="000000"/>
                </a:solidFill>
                <a:latin typeface="Courier New"/>
                <a:cs typeface="Courier New"/>
              </a:rPr>
              <a:t>P2</a:t>
            </a:r>
            <a:r>
              <a:rPr sz="1800" spc="11">
                <a:solidFill>
                  <a:srgbClr val="000000"/>
                </a:solidFill>
                <a:latin typeface="KBHISG+ËÎÌå"/>
                <a:cs typeface="KBHISG+ËÎÌå"/>
              </a:rPr>
              <a:t>获得（如上）</a:t>
            </a:r>
          </a:p>
        </p:txBody>
      </p:sp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368252"/>
            <a:ext cx="6153028" cy="1333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</a:pPr>
            <a:r>
              <a:rPr sz="4200" spc="14">
                <a:solidFill>
                  <a:srgbClr val="003399"/>
                </a:solidFill>
                <a:latin typeface="KFIGUR+ËÎÌå"/>
                <a:cs typeface="KFIGUR+ËÎÌå"/>
              </a:rPr>
              <a:t>如何将两个多项式相乘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8187" y="1165543"/>
            <a:ext cx="607381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Polynomial Mult( Polynomial P1, Polynomial P2 )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8187" y="1438933"/>
            <a:ext cx="383679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67585" y="1438933"/>
            <a:ext cx="766498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…….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02638" y="1682773"/>
            <a:ext cx="1821545" cy="775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t1 =</a:t>
            </a:r>
            <a:r>
              <a:rPr sz="1600" b="1" spc="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P1;</a:t>
            </a:r>
            <a:r>
              <a:rPr sz="1600" b="1" spc="1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t2 =</a:t>
            </a:r>
            <a:r>
              <a:rPr sz="1600" b="1" spc="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P2;</a:t>
            </a:r>
          </a:p>
          <a:p>
            <a:pPr marL="0" marR="0">
              <a:lnSpc>
                <a:spcPts val="1783"/>
              </a:lnSpc>
              <a:spcBef>
                <a:spcPts val="136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…….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02638" y="2171977"/>
            <a:ext cx="1325183" cy="774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sz="1600" b="1" spc="-25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(t2)</a:t>
            </a:r>
            <a:r>
              <a:rPr sz="1600" b="1" spc="34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marL="0" marR="0">
              <a:lnSpc>
                <a:spcPts val="1785"/>
              </a:lnSpc>
              <a:spcBef>
                <a:spcPts val="125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……..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51859" y="2171977"/>
            <a:ext cx="3650643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/*</a:t>
            </a:r>
            <a:r>
              <a:rPr sz="1600" b="1" spc="14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>
                <a:solidFill>
                  <a:srgbClr val="000000"/>
                </a:solidFill>
                <a:latin typeface="KFIGUR+ËÎÌå"/>
                <a:cs typeface="KFIGUR+ËÎÌå"/>
              </a:rPr>
              <a:t>先用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P1</a:t>
            </a:r>
            <a:r>
              <a:rPr sz="1600">
                <a:solidFill>
                  <a:srgbClr val="000000"/>
                </a:solidFill>
                <a:latin typeface="KFIGUR+ËÎÌå"/>
                <a:cs typeface="KFIGUR+ËÎÌå"/>
              </a:rPr>
              <a:t>的第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sz="1600">
                <a:solidFill>
                  <a:srgbClr val="000000"/>
                </a:solidFill>
                <a:latin typeface="KFIGUR+ËÎÌå"/>
                <a:cs typeface="KFIGUR+ËÎÌå"/>
              </a:rPr>
              <a:t>项乘以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P2</a:t>
            </a:r>
            <a:r>
              <a:rPr sz="1600">
                <a:solidFill>
                  <a:srgbClr val="000000"/>
                </a:solidFill>
                <a:latin typeface="KFIGUR+ËÎÌå"/>
                <a:cs typeface="KFIGUR+ËÎÌå"/>
              </a:rPr>
              <a:t>，得到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sz="1600" b="1" spc="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*/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02638" y="2658514"/>
            <a:ext cx="383679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02638" y="2902354"/>
            <a:ext cx="1501578" cy="775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t1 =</a:t>
            </a:r>
            <a:r>
              <a:rPr sz="1600" b="1" spc="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t1-&gt;link;</a:t>
            </a:r>
          </a:p>
          <a:p>
            <a:pPr marL="0" marR="0">
              <a:lnSpc>
                <a:spcPts val="1783"/>
              </a:lnSpc>
              <a:spcBef>
                <a:spcPts val="136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sz="1600" b="1" spc="-25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(t1)</a:t>
            </a:r>
            <a:r>
              <a:rPr sz="1600" b="1" spc="34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717292" y="3390034"/>
            <a:ext cx="4012661" cy="10191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t2 =</a:t>
            </a:r>
            <a:r>
              <a:rPr sz="1600" b="1" spc="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P2;</a:t>
            </a:r>
            <a:r>
              <a:rPr sz="1600" b="1" spc="1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Rear =</a:t>
            </a:r>
            <a:r>
              <a:rPr sz="1600" b="1" spc="14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P;</a:t>
            </a:r>
          </a:p>
          <a:p>
            <a:pPr marL="0" marR="0">
              <a:lnSpc>
                <a:spcPts val="1785"/>
              </a:lnSpc>
              <a:spcBef>
                <a:spcPts val="136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sz="1600" b="1" spc="-2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(t2)</a:t>
            </a:r>
            <a:r>
              <a:rPr sz="1600" b="1" spc="3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marL="914399" marR="0">
              <a:lnSpc>
                <a:spcPts val="1783"/>
              </a:lnSpc>
              <a:spcBef>
                <a:spcPts val="136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 =</a:t>
            </a:r>
            <a:r>
              <a:rPr sz="1600" b="1" spc="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t1-&gt;expon</a:t>
            </a:r>
            <a:r>
              <a:rPr sz="1600" b="1" spc="3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sz="1600" b="1" spc="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t2-&gt;expon;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631691" y="4121808"/>
            <a:ext cx="2501971" cy="1018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 =</a:t>
            </a:r>
            <a:r>
              <a:rPr sz="1600" b="1" spc="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t1-&gt;coef</a:t>
            </a:r>
            <a:r>
              <a:rPr sz="1600" b="1" spc="34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sz="1600" b="1" spc="1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t2-&gt;coef;</a:t>
            </a:r>
          </a:p>
          <a:p>
            <a:pPr marL="0" marR="0">
              <a:lnSpc>
                <a:spcPts val="1783"/>
              </a:lnSpc>
              <a:spcBef>
                <a:spcPts val="136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………..</a:t>
            </a:r>
          </a:p>
          <a:p>
            <a:pPr marL="0" marR="0">
              <a:lnSpc>
                <a:spcPts val="1783"/>
              </a:lnSpc>
              <a:spcBef>
                <a:spcPts val="136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t2 =</a:t>
            </a:r>
            <a:r>
              <a:rPr sz="1600" b="1" spc="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t2-&gt;link;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717292" y="4853328"/>
            <a:ext cx="383679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717292" y="5097422"/>
            <a:ext cx="1501324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t1 =</a:t>
            </a:r>
            <a:r>
              <a:rPr sz="1600" b="1" spc="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t1-&gt;link;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802638" y="5341262"/>
            <a:ext cx="383679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802638" y="5585153"/>
            <a:ext cx="766498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…….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88187" y="5828993"/>
            <a:ext cx="383679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368252"/>
            <a:ext cx="6153028" cy="1333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</a:pPr>
            <a:r>
              <a:rPr sz="4200" spc="14">
                <a:solidFill>
                  <a:srgbClr val="003399"/>
                </a:solidFill>
                <a:latin typeface="TOJAWT+ËÎÌå"/>
                <a:cs typeface="TOJAWT+ËÎÌå"/>
              </a:rPr>
              <a:t>如何将两个多项式相乘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3861" y="1043347"/>
            <a:ext cx="6074276" cy="598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3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Polynomial Mult(</a:t>
            </a:r>
            <a:r>
              <a:rPr sz="1800" b="1" spc="-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Polynomial P1, Polynomial P2 )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73861" y="1301773"/>
            <a:ext cx="383679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53235" y="1301773"/>
            <a:ext cx="3038638" cy="759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Polynomial</a:t>
            </a:r>
            <a:r>
              <a:rPr sz="1600" b="1" spc="62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 spc="-203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P,</a:t>
            </a:r>
            <a:r>
              <a:rPr sz="1600" b="1" spc="20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 spc="-2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Rear,</a:t>
            </a:r>
            <a:r>
              <a:rPr sz="1600" b="1" spc="3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t1,</a:t>
            </a:r>
            <a:r>
              <a:rPr sz="1600" b="1" spc="2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t2, t;</a:t>
            </a:r>
          </a:p>
          <a:p>
            <a:pPr marL="35051" marR="0">
              <a:lnSpc>
                <a:spcPts val="1783"/>
              </a:lnSpc>
              <a:spcBef>
                <a:spcPts val="16"/>
              </a:spcBef>
              <a:spcAft>
                <a:spcPct val="0"/>
              </a:spcAft>
            </a:pP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sz="1600" b="1" spc="15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c,</a:t>
            </a:r>
            <a:r>
              <a:rPr sz="1600" b="1" spc="1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e;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88286" y="1987573"/>
            <a:ext cx="285938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sz="1600" b="1" spc="18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 spc="-15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(!P1</a:t>
            </a:r>
            <a:r>
              <a:rPr sz="1600" b="1" spc="63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||</a:t>
            </a:r>
            <a:r>
              <a:rPr sz="1600" b="1" spc="15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 spc="-15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!P2)</a:t>
            </a:r>
            <a:r>
              <a:rPr sz="1600" b="1" spc="6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sz="1600" b="1" spc="18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NULL;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88286" y="2445154"/>
            <a:ext cx="1821545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t1 =</a:t>
            </a:r>
            <a:r>
              <a:rPr sz="1600" b="1" spc="1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P1;</a:t>
            </a:r>
            <a:r>
              <a:rPr sz="1600" b="1" spc="1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t2 =</a:t>
            </a:r>
            <a:r>
              <a:rPr sz="1600" b="1" spc="1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P2;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88286" y="2673754"/>
            <a:ext cx="7217261" cy="759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sz="1600" b="1" spc="-23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= (Polynomial)malloc(sizeof(struct</a:t>
            </a:r>
            <a:r>
              <a:rPr sz="1600" b="1" spc="54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PolyNode));</a:t>
            </a:r>
            <a:r>
              <a:rPr sz="1600" b="1" spc="7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P-&gt;link</a:t>
            </a:r>
            <a:r>
              <a:rPr sz="1600" b="1" spc="2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= NULL;</a:t>
            </a:r>
          </a:p>
          <a:p>
            <a:pPr marL="0" marR="0">
              <a:lnSpc>
                <a:spcPts val="1783"/>
              </a:lnSpc>
              <a:spcBef>
                <a:spcPts val="16"/>
              </a:spcBef>
              <a:spcAft>
                <a:spcPct val="0"/>
              </a:spcAft>
            </a:pP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Rear =</a:t>
            </a:r>
            <a:r>
              <a:rPr sz="1600" b="1" spc="14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P;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88286" y="3132478"/>
            <a:ext cx="1325183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sz="1600" b="1" spc="-25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(t2)</a:t>
            </a:r>
            <a:r>
              <a:rPr sz="1600" b="1" spc="34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{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295902" y="3132478"/>
            <a:ext cx="3648341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/*</a:t>
            </a:r>
            <a:r>
              <a:rPr sz="1600" b="1" spc="14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>
                <a:solidFill>
                  <a:srgbClr val="003399"/>
                </a:solidFill>
                <a:latin typeface="TOJAWT+ËÎÌå"/>
                <a:cs typeface="TOJAWT+ËÎÌå"/>
              </a:rPr>
              <a:t>先用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P1</a:t>
            </a:r>
            <a:r>
              <a:rPr sz="1600">
                <a:solidFill>
                  <a:srgbClr val="003399"/>
                </a:solidFill>
                <a:latin typeface="TOJAWT+ËÎÌå"/>
                <a:cs typeface="TOJAWT+ËÎÌå"/>
              </a:rPr>
              <a:t>的第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sz="1600">
                <a:solidFill>
                  <a:srgbClr val="003399"/>
                </a:solidFill>
                <a:latin typeface="TOJAWT+ËÎÌå"/>
                <a:cs typeface="TOJAWT+ËÎÌå"/>
              </a:rPr>
              <a:t>项乘以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P2</a:t>
            </a:r>
            <a:r>
              <a:rPr sz="1600">
                <a:solidFill>
                  <a:srgbClr val="003399"/>
                </a:solidFill>
                <a:latin typeface="TOJAWT+ËÎÌå"/>
                <a:cs typeface="TOJAWT+ËÎÌå"/>
              </a:rPr>
              <a:t>，得到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P */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702941" y="3359554"/>
            <a:ext cx="6166415" cy="760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Attach(t1-&gt;coef*t2-&gt;coef,</a:t>
            </a:r>
            <a:r>
              <a:rPr sz="1600" b="1" spc="67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t1-&gt;expon+t2-&gt;expon,</a:t>
            </a:r>
            <a:r>
              <a:rPr sz="1600" b="1" spc="69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&amp;Rear);</a:t>
            </a:r>
          </a:p>
          <a:p>
            <a:pPr marL="0" marR="0">
              <a:lnSpc>
                <a:spcPts val="1785"/>
              </a:lnSpc>
              <a:spcBef>
                <a:spcPts val="16"/>
              </a:spcBef>
              <a:spcAft>
                <a:spcPct val="0"/>
              </a:spcAft>
            </a:pP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t2 =</a:t>
            </a:r>
            <a:r>
              <a:rPr sz="1600" b="1" spc="1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t2-&gt;link;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788286" y="3817008"/>
            <a:ext cx="383679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788286" y="4045608"/>
            <a:ext cx="1501578" cy="759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t1 =</a:t>
            </a:r>
            <a:r>
              <a:rPr sz="1600" b="1" spc="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t1-&gt;link;</a:t>
            </a:r>
          </a:p>
          <a:p>
            <a:pPr marL="0" marR="0">
              <a:lnSpc>
                <a:spcPts val="1783"/>
              </a:lnSpc>
              <a:spcBef>
                <a:spcPts val="16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sz="1600" b="1" spc="-25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(t1)</a:t>
            </a:r>
            <a:r>
              <a:rPr sz="1600" b="1" spc="34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702941" y="4502808"/>
            <a:ext cx="2428001" cy="1217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t2 =</a:t>
            </a:r>
            <a:r>
              <a:rPr sz="1600" b="1" spc="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P2;</a:t>
            </a:r>
            <a:r>
              <a:rPr sz="1600" b="1" spc="1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Rear =</a:t>
            </a:r>
            <a:r>
              <a:rPr sz="1600" b="1" spc="14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P;</a:t>
            </a:r>
          </a:p>
          <a:p>
            <a:pPr marL="0" marR="0">
              <a:lnSpc>
                <a:spcPts val="1783"/>
              </a:lnSpc>
              <a:spcBef>
                <a:spcPts val="16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sz="1600" b="1" spc="-25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(t2)</a:t>
            </a:r>
            <a:r>
              <a:rPr sz="1600" b="1" spc="34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marL="914399" marR="0">
              <a:lnSpc>
                <a:spcPts val="1785"/>
              </a:lnSpc>
              <a:spcBef>
                <a:spcPts val="16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………..</a:t>
            </a:r>
          </a:p>
          <a:p>
            <a:pPr marL="914399" marR="0">
              <a:lnSpc>
                <a:spcPts val="1783"/>
              </a:lnSpc>
              <a:spcBef>
                <a:spcPts val="16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t2 =</a:t>
            </a:r>
            <a:r>
              <a:rPr sz="1600" b="1" spc="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t2-&gt;link;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702941" y="5417513"/>
            <a:ext cx="383679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702941" y="5646113"/>
            <a:ext cx="1501324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t1 =</a:t>
            </a:r>
            <a:r>
              <a:rPr sz="1600" b="1" spc="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t1-&gt;link;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788286" y="5874713"/>
            <a:ext cx="383679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788286" y="6103313"/>
            <a:ext cx="766498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…….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73861" y="6331941"/>
            <a:ext cx="383798" cy="53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5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368252"/>
            <a:ext cx="6153028" cy="1333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</a:pPr>
            <a:r>
              <a:rPr sz="4200" spc="14">
                <a:solidFill>
                  <a:srgbClr val="003399"/>
                </a:solidFill>
                <a:latin typeface="BIEOPQ+ËÎÌå"/>
                <a:cs typeface="BIEOPQ+ËÎÌå"/>
              </a:rPr>
              <a:t>如何将两个多项式相乘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1312" y="1163765"/>
            <a:ext cx="607381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Polynomial Mult( Polynomial P1, Polynomial P2 )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1312" y="1437409"/>
            <a:ext cx="383679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70660" y="1437409"/>
            <a:ext cx="1360235" cy="775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…….</a:t>
            </a:r>
          </a:p>
          <a:p>
            <a:pPr marL="35051" marR="0">
              <a:lnSpc>
                <a:spcPts val="1783"/>
              </a:lnSpc>
              <a:spcBef>
                <a:spcPts val="136"/>
              </a:spcBef>
              <a:spcAft>
                <a:spcPct val="0"/>
              </a:spcAft>
            </a:pP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sz="1600" b="1" spc="-25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(t1)</a:t>
            </a:r>
            <a:r>
              <a:rPr sz="1600" b="1" spc="34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{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39078" y="1652750"/>
            <a:ext cx="720979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sz="1600" b="1" spc="127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01357" y="1652750"/>
            <a:ext cx="720597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Times New Roman"/>
                <a:cs typeface="Times New Roman"/>
              </a:rPr>
              <a:t>5</a:t>
            </a:r>
            <a:r>
              <a:rPr sz="1600" b="1" spc="127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755001" y="1652750"/>
            <a:ext cx="720978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Times New Roman"/>
                <a:cs typeface="Times New Roman"/>
              </a:rPr>
              <a:t>6</a:t>
            </a:r>
            <a:r>
              <a:rPr sz="1600" b="1" spc="127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249801" y="1676464"/>
            <a:ext cx="495374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420366" y="1925089"/>
            <a:ext cx="1978632" cy="775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t2 =</a:t>
            </a:r>
            <a:r>
              <a:rPr sz="1600" b="1" spc="1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P2;</a:t>
            </a:r>
            <a:r>
              <a:rPr sz="1600" b="1" spc="1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Rear =</a:t>
            </a:r>
            <a:r>
              <a:rPr sz="1600" b="1" spc="14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P;</a:t>
            </a:r>
          </a:p>
          <a:p>
            <a:pPr marL="0" marR="0">
              <a:lnSpc>
                <a:spcPts val="1783"/>
              </a:lnSpc>
              <a:spcBef>
                <a:spcPts val="136"/>
              </a:spcBef>
              <a:spcAft>
                <a:spcPct val="0"/>
              </a:spcAft>
            </a:pP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sz="1600" b="1" spc="-25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(t2)</a:t>
            </a:r>
            <a:r>
              <a:rPr sz="1600" b="1" spc="34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{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12280" y="2045231"/>
            <a:ext cx="1382924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BIEOPQ+ËÎÌå"/>
                <a:cs typeface="BIEOPQ+ËÎÌå"/>
              </a:rPr>
              <a:t>插入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sz="1600" b="1" spc="18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(-4</a:t>
            </a:r>
            <a:r>
              <a:rPr sz="1600" b="1" spc="25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,2)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334765" y="2412769"/>
            <a:ext cx="4849715" cy="1506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e =</a:t>
            </a:r>
            <a:r>
              <a:rPr sz="1600" b="1" spc="1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t1-&gt;expon</a:t>
            </a:r>
            <a:r>
              <a:rPr sz="1600" b="1" spc="3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sz="1600" b="1" spc="1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t2-&gt;expon;</a:t>
            </a:r>
          </a:p>
          <a:p>
            <a:pPr marL="0" marR="0">
              <a:lnSpc>
                <a:spcPts val="1785"/>
              </a:lnSpc>
              <a:spcBef>
                <a:spcPts val="137"/>
              </a:spcBef>
              <a:spcAft>
                <a:spcPct val="0"/>
              </a:spcAft>
            </a:pP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c =</a:t>
            </a:r>
            <a:r>
              <a:rPr sz="1600" b="1" spc="1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t1-&gt;coef</a:t>
            </a:r>
            <a:r>
              <a:rPr sz="1600" b="1" spc="27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sz="1600" b="1" spc="1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t2-&gt;coef;</a:t>
            </a:r>
          </a:p>
          <a:p>
            <a:pPr marL="0" marR="0">
              <a:lnSpc>
                <a:spcPts val="1783"/>
              </a:lnSpc>
              <a:spcBef>
                <a:spcPts val="136"/>
              </a:spcBef>
              <a:spcAft>
                <a:spcPct val="0"/>
              </a:spcAft>
            </a:pP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sz="1600" b="1" spc="-25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(Rear-&gt;link</a:t>
            </a:r>
            <a:r>
              <a:rPr sz="1600" b="1" spc="34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&amp;&amp; Rear-&gt;link-&gt;expon</a:t>
            </a:r>
            <a:r>
              <a:rPr sz="1600" b="1" spc="4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sz="1600" b="1" spc="1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e)</a:t>
            </a:r>
          </a:p>
          <a:p>
            <a:pPr marL="914780" marR="0">
              <a:lnSpc>
                <a:spcPts val="1783"/>
              </a:lnSpc>
              <a:spcBef>
                <a:spcPts val="136"/>
              </a:spcBef>
              <a:spcAft>
                <a:spcPct val="0"/>
              </a:spcAft>
            </a:pP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Rear =</a:t>
            </a:r>
            <a:r>
              <a:rPr sz="1600" b="1" spc="14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Rear-&gt;link;</a:t>
            </a:r>
          </a:p>
          <a:p>
            <a:pPr marL="0" marR="0">
              <a:lnSpc>
                <a:spcPts val="1783"/>
              </a:lnSpc>
              <a:spcBef>
                <a:spcPts val="186"/>
              </a:spcBef>
              <a:spcAft>
                <a:spcPct val="0"/>
              </a:spcAft>
            </a:pP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sz="1600" b="1" spc="18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(Rear-&gt;link</a:t>
            </a:r>
            <a:r>
              <a:rPr sz="1600" b="1" spc="34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&amp;&amp; Rear-&gt;link-&gt;expon</a:t>
            </a:r>
            <a:r>
              <a:rPr sz="1600" b="1" spc="4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==</a:t>
            </a:r>
            <a:r>
              <a:rPr sz="1600" b="1" spc="17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e) {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249546" y="3632350"/>
            <a:ext cx="822846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……..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334765" y="3876168"/>
            <a:ext cx="383798" cy="53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334765" y="4120284"/>
            <a:ext cx="836088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sz="1600" b="1" spc="1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{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249546" y="4364124"/>
            <a:ext cx="822846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……..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334765" y="4607964"/>
            <a:ext cx="383679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276853" y="4851804"/>
            <a:ext cx="15013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t2</a:t>
            </a:r>
            <a:r>
              <a:rPr sz="1600" b="1" spc="17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= t2-&gt;link;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476754" y="5095644"/>
            <a:ext cx="383679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420366" y="5339462"/>
            <a:ext cx="1502129" cy="53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t1 =</a:t>
            </a:r>
            <a:r>
              <a:rPr sz="1600" b="1" spc="1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t1-&gt;link;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447800" y="5583629"/>
            <a:ext cx="383679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505711" y="5827469"/>
            <a:ext cx="766498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…….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91312" y="6071309"/>
            <a:ext cx="383679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5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368252"/>
            <a:ext cx="6153028" cy="1333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</a:pPr>
            <a:r>
              <a:rPr sz="4200" spc="14">
                <a:solidFill>
                  <a:srgbClr val="003399"/>
                </a:solidFill>
                <a:latin typeface="KNCFKU+ËÎÌå"/>
                <a:cs typeface="KNCFKU+ËÎÌå"/>
              </a:rPr>
              <a:t>如何将两个多项式相乘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787" y="1152716"/>
            <a:ext cx="607381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Polynomial Mult( Polynomial P1, Polynomial P2 )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5787" y="1426106"/>
            <a:ext cx="383679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15186" y="1426106"/>
            <a:ext cx="766498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…….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735579" y="1669946"/>
            <a:ext cx="4849396" cy="1019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sz="1600" b="1" spc="-25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(Rear-&gt;link</a:t>
            </a:r>
            <a:r>
              <a:rPr sz="1600" b="1" spc="47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&amp;&amp; Rear-&gt;link-&gt;expon</a:t>
            </a:r>
            <a:r>
              <a:rPr sz="1600" b="1" spc="4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 e)</a:t>
            </a:r>
          </a:p>
          <a:p>
            <a:pPr marL="743711" marR="0">
              <a:lnSpc>
                <a:spcPts val="1785"/>
              </a:lnSpc>
              <a:spcBef>
                <a:spcPts val="137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Rear =</a:t>
            </a:r>
            <a:r>
              <a:rPr sz="1600" b="1" spc="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Rear-&gt;link;</a:t>
            </a:r>
          </a:p>
          <a:p>
            <a:pPr marL="57912" marR="0">
              <a:lnSpc>
                <a:spcPts val="1783"/>
              </a:lnSpc>
              <a:spcBef>
                <a:spcPts val="136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sz="1600" b="1" spc="18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(Rear-&gt;link</a:t>
            </a:r>
            <a:r>
              <a:rPr sz="1600" b="1" spc="34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&amp;&amp; Rear-&gt;link-&gt;expon</a:t>
            </a:r>
            <a:r>
              <a:rPr sz="1600" b="1" spc="4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==</a:t>
            </a:r>
            <a:r>
              <a:rPr sz="1600" b="1" spc="17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e) {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9291" y="2401847"/>
            <a:ext cx="2597580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sz="1600" b="1" spc="18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(Rear-&gt;link-&gt;coef</a:t>
            </a:r>
            <a:r>
              <a:rPr sz="1600" b="1" spc="56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sz="1600" b="1" spc="1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c)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393946" y="2645687"/>
            <a:ext cx="2444590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Rear-&gt;link-&gt;coef</a:t>
            </a:r>
            <a:r>
              <a:rPr sz="1600" b="1" spc="44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+=</a:t>
            </a:r>
            <a:r>
              <a:rPr sz="1600" b="1" spc="17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c;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479291" y="2889527"/>
            <a:ext cx="836088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sz="1600" b="1" spc="1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{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393946" y="3133367"/>
            <a:ext cx="2196268" cy="1019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t =</a:t>
            </a:r>
            <a:r>
              <a:rPr sz="1600" b="1" spc="1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Rear-&gt;link;</a:t>
            </a:r>
          </a:p>
          <a:p>
            <a:pPr marL="0" marR="0">
              <a:lnSpc>
                <a:spcPts val="1783"/>
              </a:lnSpc>
              <a:spcBef>
                <a:spcPts val="138"/>
              </a:spcBef>
              <a:spcAft>
                <a:spcPct val="0"/>
              </a:spcAft>
            </a:pP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Rear-&gt;link</a:t>
            </a:r>
            <a:r>
              <a:rPr sz="1600" b="1" spc="23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sz="1600" b="1" spc="1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t-&gt;link;</a:t>
            </a:r>
          </a:p>
          <a:p>
            <a:pPr marL="0" marR="0">
              <a:lnSpc>
                <a:spcPts val="1783"/>
              </a:lnSpc>
              <a:spcBef>
                <a:spcPts val="136"/>
              </a:spcBef>
              <a:spcAft>
                <a:spcPct val="0"/>
              </a:spcAft>
            </a:pP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free(t);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479291" y="3865141"/>
            <a:ext cx="383679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849879" y="4108981"/>
            <a:ext cx="383679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849879" y="4352821"/>
            <a:ext cx="836088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sz="1600" b="1" spc="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479291" y="4596766"/>
            <a:ext cx="5327712" cy="53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t =</a:t>
            </a:r>
            <a:r>
              <a:rPr sz="1600" b="1" spc="1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(Polynomial)malloc(sizeof(struct</a:t>
            </a:r>
            <a:r>
              <a:rPr sz="1600" b="1" spc="66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PolyNode));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849879" y="4840882"/>
            <a:ext cx="4350896" cy="1262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9411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t-&gt;coef</a:t>
            </a:r>
            <a:r>
              <a:rPr sz="1600" b="1" spc="34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sz="1600" b="1" spc="1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c; t-&gt;expon</a:t>
            </a:r>
            <a:r>
              <a:rPr sz="1600" b="1" spc="3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sz="1600" b="1" spc="1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e;</a:t>
            </a:r>
          </a:p>
          <a:p>
            <a:pPr marL="629411" marR="0">
              <a:lnSpc>
                <a:spcPts val="1783"/>
              </a:lnSpc>
              <a:spcBef>
                <a:spcPts val="136"/>
              </a:spcBef>
              <a:spcAft>
                <a:spcPct val="0"/>
              </a:spcAft>
            </a:pP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t-&gt;link</a:t>
            </a:r>
            <a:r>
              <a:rPr sz="1600" b="1" spc="36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sz="1600" b="1" spc="1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Rear-&gt;link;</a:t>
            </a:r>
          </a:p>
          <a:p>
            <a:pPr marL="629411" marR="0">
              <a:lnSpc>
                <a:spcPts val="1783"/>
              </a:lnSpc>
              <a:spcBef>
                <a:spcPts val="136"/>
              </a:spcBef>
              <a:spcAft>
                <a:spcPct val="0"/>
              </a:spcAft>
            </a:pP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Rear-&gt;link</a:t>
            </a:r>
            <a:r>
              <a:rPr sz="1600" b="1" spc="23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sz="1600" b="1" spc="1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t;</a:t>
            </a:r>
            <a:r>
              <a:rPr sz="1600" b="1" spc="15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Rear</a:t>
            </a:r>
            <a:r>
              <a:rPr sz="1600" b="1" spc="14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= Rear-&gt;link;</a:t>
            </a:r>
          </a:p>
          <a:p>
            <a:pPr marL="0" marR="0">
              <a:lnSpc>
                <a:spcPts val="1783"/>
              </a:lnSpc>
              <a:spcBef>
                <a:spcPts val="136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650238" y="5816220"/>
            <a:ext cx="767192" cy="53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…….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023103" y="5830339"/>
            <a:ext cx="720979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sz="1600" b="1" spc="127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985002" y="5830339"/>
            <a:ext cx="721105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Times New Roman"/>
                <a:cs typeface="Times New Roman"/>
              </a:rPr>
              <a:t>5</a:t>
            </a:r>
            <a:r>
              <a:rPr sz="1600" b="1" spc="12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939026" y="5830339"/>
            <a:ext cx="721105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Times New Roman"/>
                <a:cs typeface="Times New Roman"/>
              </a:rPr>
              <a:t>6</a:t>
            </a:r>
            <a:r>
              <a:rPr sz="1600" b="1" spc="12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433571" y="5854002"/>
            <a:ext cx="495374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35787" y="6060336"/>
            <a:ext cx="383679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511417" y="6221271"/>
            <a:ext cx="849651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(-4</a:t>
            </a:r>
            <a:r>
              <a:rPr sz="1600" b="1" spc="4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,2)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664453" y="6289545"/>
            <a:ext cx="755512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Rear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72440" y="471241"/>
            <a:ext cx="2939491" cy="1333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02"/>
              </a:lnSpc>
              <a:spcBef>
                <a:spcPct val="0"/>
              </a:spcBef>
              <a:spcAft>
                <a:spcPct val="0"/>
              </a:spcAft>
            </a:pPr>
            <a:r>
              <a:rPr sz="4200" spc="14">
                <a:solidFill>
                  <a:srgbClr val="003399"/>
                </a:solidFill>
                <a:latin typeface="BJCNMF+ËÎÌå"/>
                <a:cs typeface="BJCNMF+ËÎÌå"/>
              </a:rPr>
              <a:t>题意理解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227264"/>
            <a:ext cx="669142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BJCNMF+ËÎÌå"/>
                <a:cs typeface="BJCNMF+ËÎÌå"/>
              </a:rPr>
              <a:t>设计函数分别求两个一元多项式的乘积与和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77240" y="1822979"/>
            <a:ext cx="2703324" cy="798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3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BJCNMF+ËÎÌå"/>
                <a:cs typeface="BJCNMF+ËÎÌå"/>
              </a:rPr>
              <a:t>已知两个多项式</a:t>
            </a:r>
            <a:r>
              <a:rPr sz="24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0528" y="2185967"/>
            <a:ext cx="3358053" cy="1163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(1) 3x</a:t>
            </a:r>
            <a:r>
              <a:rPr sz="2400" b="1" baseline="30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sz="2400" b="1" spc="687" baseline="30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sz="2400" b="1" spc="669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5x</a:t>
            </a:r>
            <a:r>
              <a:rPr sz="2400" b="1" baseline="30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sz="2400" b="1" spc="-224" baseline="30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+ 6x - 2</a:t>
            </a:r>
          </a:p>
          <a:p>
            <a:pPr marL="0" marR="0">
              <a:lnSpc>
                <a:spcPts val="2681"/>
              </a:lnSpc>
              <a:spcBef>
                <a:spcPts val="198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(2) 5x</a:t>
            </a:r>
            <a:r>
              <a:rPr sz="2400" b="1" baseline="29999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20</a:t>
            </a:r>
            <a:r>
              <a:rPr sz="2400" b="1" spc="-211" baseline="29999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sz="2400" b="1" spc="669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7x</a:t>
            </a:r>
            <a:r>
              <a:rPr sz="2400" b="1" baseline="29999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sz="2400" b="1" spc="-224" baseline="29999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+ 3x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77240" y="3415835"/>
            <a:ext cx="178425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BJCNMF+ËÎÌå"/>
                <a:cs typeface="BJCNMF+ËÎÌå"/>
              </a:rPr>
              <a:t>多项式和</a:t>
            </a:r>
            <a:r>
              <a:rPr sz="24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15872" y="3778547"/>
            <a:ext cx="3511241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5x</a:t>
            </a:r>
            <a:r>
              <a:rPr sz="2400" b="1" baseline="30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20</a:t>
            </a:r>
            <a:r>
              <a:rPr sz="2400" b="1" spc="-223" baseline="30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- 4x</a:t>
            </a:r>
            <a:r>
              <a:rPr sz="2400" b="1" baseline="30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sz="2400" b="1" spc="-212" baseline="30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- 5x</a:t>
            </a:r>
            <a:r>
              <a:rPr sz="2400" b="1" baseline="30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sz="2400" b="1" spc="-200" baseline="30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+ 9x - 2</a:t>
            </a:r>
          </a:p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368252"/>
            <a:ext cx="6289495" cy="1471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</a:pPr>
            <a:r>
              <a:rPr sz="4200" spc="14">
                <a:solidFill>
                  <a:srgbClr val="003399"/>
                </a:solidFill>
                <a:latin typeface="OTCKJJ+ËÎÌå"/>
                <a:cs typeface="OTCKJJ+ËÎÌå"/>
              </a:rPr>
              <a:t>如何将两个多项式相乘</a:t>
            </a:r>
          </a:p>
          <a:p>
            <a:pPr marL="187147" marR="0">
              <a:lnSpc>
                <a:spcPts val="2013"/>
              </a:lnSpc>
              <a:spcBef>
                <a:spcPts val="875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Polynomial Mult(</a:t>
            </a:r>
            <a:r>
              <a:rPr sz="1800" b="1" spc="-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Polynomial P1, Polynomial P2 )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787" y="1286533"/>
            <a:ext cx="383679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15186" y="1286533"/>
            <a:ext cx="766498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…….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50238" y="1530373"/>
            <a:ext cx="4889585" cy="1262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t1 =</a:t>
            </a:r>
            <a:r>
              <a:rPr sz="1600" b="1" spc="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P1;</a:t>
            </a:r>
            <a:r>
              <a:rPr sz="1600" b="1" spc="1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t2 =</a:t>
            </a:r>
            <a:r>
              <a:rPr sz="1600" b="1" spc="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P2;</a:t>
            </a:r>
          </a:p>
          <a:p>
            <a:pPr marL="0" marR="0">
              <a:lnSpc>
                <a:spcPts val="1783"/>
              </a:lnSpc>
              <a:spcBef>
                <a:spcPts val="136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…….</a:t>
            </a:r>
          </a:p>
          <a:p>
            <a:pPr marL="0" marR="0">
              <a:lnSpc>
                <a:spcPts val="1783"/>
              </a:lnSpc>
              <a:spcBef>
                <a:spcPts val="148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sz="1600" b="1" spc="-25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(t2)</a:t>
            </a:r>
            <a:r>
              <a:rPr sz="1600" b="1" spc="34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 /*</a:t>
            </a:r>
            <a:r>
              <a:rPr sz="1600" b="1" spc="2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>
                <a:solidFill>
                  <a:srgbClr val="000000"/>
                </a:solidFill>
                <a:latin typeface="OTCKJJ+ËÎÌå"/>
                <a:cs typeface="OTCKJJ+ËÎÌå"/>
              </a:rPr>
              <a:t>先用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P1</a:t>
            </a:r>
            <a:r>
              <a:rPr sz="1600">
                <a:solidFill>
                  <a:srgbClr val="000000"/>
                </a:solidFill>
                <a:latin typeface="OTCKJJ+ËÎÌå"/>
                <a:cs typeface="OTCKJJ+ËÎÌå"/>
              </a:rPr>
              <a:t>的第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sz="1600">
                <a:solidFill>
                  <a:srgbClr val="000000"/>
                </a:solidFill>
                <a:latin typeface="OTCKJJ+ËÎÌå"/>
                <a:cs typeface="OTCKJJ+ËÎÌå"/>
              </a:rPr>
              <a:t>项乘以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P2</a:t>
            </a:r>
            <a:r>
              <a:rPr sz="1600">
                <a:solidFill>
                  <a:srgbClr val="000000"/>
                </a:solidFill>
                <a:latin typeface="OTCKJJ+ËÎÌå"/>
                <a:cs typeface="OTCKJJ+ËÎÌå"/>
              </a:rPr>
              <a:t>，得到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sz="1600" b="1" spc="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*/</a:t>
            </a:r>
          </a:p>
          <a:p>
            <a:pPr marL="0" marR="0">
              <a:lnSpc>
                <a:spcPts val="1783"/>
              </a:lnSpc>
              <a:spcBef>
                <a:spcPts val="124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……..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50238" y="2506114"/>
            <a:ext cx="383679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50238" y="2749954"/>
            <a:ext cx="1501578" cy="775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t1 =</a:t>
            </a:r>
            <a:r>
              <a:rPr sz="1600" b="1" spc="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t1-&gt;link;</a:t>
            </a:r>
          </a:p>
          <a:p>
            <a:pPr marL="0" marR="0">
              <a:lnSpc>
                <a:spcPts val="1783"/>
              </a:lnSpc>
              <a:spcBef>
                <a:spcPts val="136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sz="1600" b="1" spc="-25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(t1)</a:t>
            </a:r>
            <a:r>
              <a:rPr sz="1600" b="1" spc="34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64892" y="3237634"/>
            <a:ext cx="1978632" cy="775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t2 =</a:t>
            </a:r>
            <a:r>
              <a:rPr sz="1600" b="1" spc="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P2;</a:t>
            </a:r>
            <a:r>
              <a:rPr sz="1600" b="1" spc="1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Rear =</a:t>
            </a:r>
            <a:r>
              <a:rPr sz="1600" b="1" spc="14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P;</a:t>
            </a:r>
          </a:p>
          <a:p>
            <a:pPr marL="0" marR="0">
              <a:lnSpc>
                <a:spcPts val="1783"/>
              </a:lnSpc>
              <a:spcBef>
                <a:spcPts val="136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sz="1600" b="1" spc="-25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(t2)</a:t>
            </a:r>
            <a:r>
              <a:rPr sz="1600" b="1" spc="34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479291" y="3725292"/>
            <a:ext cx="2961754" cy="1019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 =</a:t>
            </a:r>
            <a:r>
              <a:rPr sz="1600" b="1" spc="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t1-&gt;expon</a:t>
            </a:r>
            <a:r>
              <a:rPr sz="1600" b="1" spc="3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sz="1600" b="1" spc="1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t2-&gt;expon;</a:t>
            </a:r>
          </a:p>
          <a:p>
            <a:pPr marL="0" marR="0">
              <a:lnSpc>
                <a:spcPts val="1783"/>
              </a:lnSpc>
              <a:spcBef>
                <a:spcPts val="136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 =</a:t>
            </a:r>
            <a:r>
              <a:rPr sz="1600" b="1" spc="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t1-&gt;coef</a:t>
            </a:r>
            <a:r>
              <a:rPr sz="1600" b="1" spc="34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sz="1600" b="1" spc="1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t2-&gt;coef;</a:t>
            </a:r>
          </a:p>
          <a:p>
            <a:pPr marL="0" marR="0">
              <a:lnSpc>
                <a:spcPts val="1783"/>
              </a:lnSpc>
              <a:spcBef>
                <a:spcPts val="136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………..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50238" y="4457088"/>
            <a:ext cx="3479707" cy="12630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9053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t2 =</a:t>
            </a:r>
            <a:r>
              <a:rPr sz="1600" b="1" spc="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t2-&gt;link;</a:t>
            </a:r>
          </a:p>
          <a:p>
            <a:pPr marL="914654" marR="0">
              <a:lnSpc>
                <a:spcPts val="1783"/>
              </a:lnSpc>
              <a:spcBef>
                <a:spcPts val="136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marL="914654" marR="0">
              <a:lnSpc>
                <a:spcPts val="1785"/>
              </a:lnSpc>
              <a:spcBef>
                <a:spcPts val="136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t1 =</a:t>
            </a:r>
            <a:r>
              <a:rPr sz="1600" b="1" spc="1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t1-&gt;link;</a:t>
            </a:r>
          </a:p>
          <a:p>
            <a:pPr marL="0" marR="0">
              <a:lnSpc>
                <a:spcPts val="1783"/>
              </a:lnSpc>
              <a:spcBef>
                <a:spcPts val="136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50238" y="5432753"/>
            <a:ext cx="3111660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t2 =</a:t>
            </a:r>
            <a:r>
              <a:rPr sz="1600" b="1" spc="1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P;</a:t>
            </a:r>
            <a:r>
              <a:rPr sz="1600" b="1" spc="455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sz="1600" b="1" spc="-23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= P-&gt;link;</a:t>
            </a:r>
            <a:r>
              <a:rPr sz="1600" b="1" spc="486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free(t2);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50238" y="5920433"/>
            <a:ext cx="1151851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sz="1600" b="1" spc="18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P;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153278" y="5981215"/>
            <a:ext cx="720979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sz="1600" b="1" spc="127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115177" y="5981215"/>
            <a:ext cx="720978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Times New Roman"/>
                <a:cs typeface="Times New Roman"/>
              </a:rPr>
              <a:t>5</a:t>
            </a:r>
            <a:r>
              <a:rPr sz="1600" b="1" spc="127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069201" y="5981215"/>
            <a:ext cx="720978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Times New Roman"/>
                <a:cs typeface="Times New Roman"/>
              </a:rPr>
              <a:t>6</a:t>
            </a:r>
            <a:r>
              <a:rPr sz="1600" b="1" spc="127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564001" y="6005183"/>
            <a:ext cx="495374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35787" y="6164273"/>
            <a:ext cx="383679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368252"/>
            <a:ext cx="5080101" cy="1333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</a:pPr>
            <a:r>
              <a:rPr sz="4200" spc="14">
                <a:solidFill>
                  <a:srgbClr val="003399"/>
                </a:solidFill>
                <a:latin typeface="SRHPHA+ËÎÌå"/>
                <a:cs typeface="SRHPHA+ËÎÌå"/>
              </a:rPr>
              <a:t>如何将多项式输出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0910" y="1165543"/>
            <a:ext cx="3732776" cy="874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 spc="-1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sz="1800" b="1" spc="43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PrintPoly( Polynomial P</a:t>
            </a:r>
            <a:r>
              <a:rPr sz="1800" b="1" spc="-36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0" marR="0">
              <a:lnSpc>
                <a:spcPts val="2010"/>
              </a:lnSpc>
              <a:spcBef>
                <a:spcPts val="161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sz="1800" b="1" spc="994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/* </a:t>
            </a:r>
            <a:r>
              <a:rPr sz="1800" spc="11">
                <a:solidFill>
                  <a:srgbClr val="000000"/>
                </a:solidFill>
                <a:latin typeface="SRHPHA+ËÎÌå"/>
                <a:cs typeface="SRHPHA+ËÎÌå"/>
              </a:rPr>
              <a:t>输出多项式</a:t>
            </a:r>
            <a:r>
              <a:rPr sz="1800" spc="5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*/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45666" y="1715707"/>
            <a:ext cx="1554710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sz="1800" b="1" spc="-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flag = 0;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28032" y="1715707"/>
            <a:ext cx="2877929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/* </a:t>
            </a:r>
            <a:r>
              <a:rPr sz="1800" spc="11">
                <a:solidFill>
                  <a:srgbClr val="000000"/>
                </a:solidFill>
                <a:latin typeface="SRHPHA+ËÎÌå"/>
                <a:cs typeface="SRHPHA+ËÎÌå"/>
              </a:rPr>
              <a:t>辅助调整输出格式用</a:t>
            </a:r>
            <a:r>
              <a:rPr sz="1800" spc="5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*/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45666" y="2262823"/>
            <a:ext cx="3651437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if (!P)</a:t>
            </a:r>
            <a:r>
              <a:rPr sz="1800" b="1" spc="34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{printf("0 0\n"); return;}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45666" y="2811844"/>
            <a:ext cx="3102921" cy="14215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sz="1800" b="1" spc="-46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( P</a:t>
            </a:r>
            <a:r>
              <a:rPr sz="1800" b="1" spc="-36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) {</a:t>
            </a:r>
          </a:p>
          <a:p>
            <a:pPr marL="91440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if (!flag)</a:t>
            </a:r>
          </a:p>
          <a:p>
            <a:pPr marL="1829054" marR="0">
              <a:lnSpc>
                <a:spcPts val="2010"/>
              </a:lnSpc>
              <a:spcBef>
                <a:spcPts val="149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flag = 1;</a:t>
            </a:r>
          </a:p>
          <a:p>
            <a:pPr marL="914400" marR="0">
              <a:lnSpc>
                <a:spcPts val="2013"/>
              </a:lnSpc>
              <a:spcBef>
                <a:spcPts val="198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else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60066" y="3909378"/>
            <a:ext cx="4484963" cy="1146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654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printf(" ");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printf("%d %d",</a:t>
            </a:r>
            <a:r>
              <a:rPr sz="1800" b="1" spc="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P-&gt;coef, P-&gt;expon);</a:t>
            </a:r>
          </a:p>
          <a:p>
            <a:pPr marL="0" marR="0">
              <a:lnSpc>
                <a:spcPts val="2010"/>
              </a:lnSpc>
              <a:spcBef>
                <a:spcPts val="149"/>
              </a:spcBef>
              <a:spcAft>
                <a:spcPct val="0"/>
              </a:spcAft>
            </a:pPr>
            <a:r>
              <a:rPr sz="18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sz="1800" b="1" spc="-36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= P-&gt;link;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45666" y="4732338"/>
            <a:ext cx="43186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45666" y="5006636"/>
            <a:ext cx="1577342" cy="598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3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printf("\n");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30910" y="5281232"/>
            <a:ext cx="43186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72440" y="471241"/>
            <a:ext cx="2939491" cy="1333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02"/>
              </a:lnSpc>
              <a:spcBef>
                <a:spcPct val="0"/>
              </a:spcBef>
              <a:spcAft>
                <a:spcPct val="0"/>
              </a:spcAft>
            </a:pPr>
            <a:r>
              <a:rPr sz="4200" spc="14">
                <a:solidFill>
                  <a:srgbClr val="003399"/>
                </a:solidFill>
                <a:latin typeface="EQNBBA+ËÎÌå"/>
                <a:cs typeface="EQNBBA+ËÎÌå"/>
              </a:rPr>
              <a:t>题意理解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227264"/>
            <a:ext cx="669142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EQNBBA+ËÎÌå"/>
                <a:cs typeface="EQNBBA+ËÎÌå"/>
              </a:rPr>
              <a:t>设计函数分别求两个一元多项式的乘积与和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77240" y="1822979"/>
            <a:ext cx="2703324" cy="798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3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EQNBBA+ËÎÌå"/>
                <a:cs typeface="EQNBBA+ËÎÌå"/>
              </a:rPr>
              <a:t>已知两个多项式</a:t>
            </a:r>
            <a:r>
              <a:rPr sz="24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0528" y="2185967"/>
            <a:ext cx="3358053" cy="1163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(1) 3x</a:t>
            </a:r>
            <a:r>
              <a:rPr sz="2400" b="1" baseline="30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sz="2400" b="1" spc="687" baseline="30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sz="2400" b="1" spc="669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5x</a:t>
            </a:r>
            <a:r>
              <a:rPr sz="2400" b="1" baseline="30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sz="2400" b="1" spc="-224" baseline="30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+ 6x - 2</a:t>
            </a:r>
          </a:p>
          <a:p>
            <a:pPr marL="0" marR="0">
              <a:lnSpc>
                <a:spcPts val="2681"/>
              </a:lnSpc>
              <a:spcBef>
                <a:spcPts val="198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(2) 5x</a:t>
            </a:r>
            <a:r>
              <a:rPr sz="2400" b="1" baseline="29999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20</a:t>
            </a:r>
            <a:r>
              <a:rPr sz="2400" b="1" spc="-211" baseline="29999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sz="2400" b="1" spc="669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7x</a:t>
            </a:r>
            <a:r>
              <a:rPr sz="2400" b="1" baseline="29999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sz="2400" b="1" spc="-224" baseline="29999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+ 3x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33018" y="3190069"/>
            <a:ext cx="2002402" cy="665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1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EQNBBA+ËÎÌå"/>
                <a:cs typeface="EQNBBA+ËÎÌå"/>
              </a:rPr>
              <a:t>多项式的乘积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41806" y="3492097"/>
            <a:ext cx="3620456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(a+b)(c+d)</a:t>
            </a:r>
            <a:r>
              <a:rPr sz="2000" b="1" spc="-46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 ac+ad+bc+bd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4743" y="4033309"/>
            <a:ext cx="209062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EQNBBA+ËÎÌå"/>
                <a:cs typeface="EQNBBA+ËÎÌå"/>
              </a:rPr>
              <a:t>多项式乘积</a:t>
            </a:r>
            <a:r>
              <a:rPr sz="24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43635" y="4390981"/>
            <a:ext cx="7973631" cy="665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1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15x</a:t>
            </a:r>
            <a:r>
              <a:rPr sz="2000" b="1" baseline="30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24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-25x</a:t>
            </a:r>
            <a:r>
              <a:rPr sz="2000" b="1" spc="-11" baseline="30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22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+30x</a:t>
            </a:r>
            <a:r>
              <a:rPr sz="2000" b="1" spc="-12" baseline="30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21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-10x</a:t>
            </a:r>
            <a:r>
              <a:rPr sz="2000" b="1" spc="-12" baseline="30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20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-21x</a:t>
            </a:r>
            <a:r>
              <a:rPr sz="2000" b="1" spc="-18" baseline="30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+35x</a:t>
            </a:r>
            <a:r>
              <a:rPr sz="2000" b="1" spc="-18" baseline="30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-33x</a:t>
            </a:r>
            <a:r>
              <a:rPr sz="2000" b="1" baseline="30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+14x</a:t>
            </a:r>
            <a:r>
              <a:rPr sz="2000" b="1" spc="-18" baseline="30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-15x</a:t>
            </a:r>
            <a:r>
              <a:rPr sz="2000" b="1" spc="-18" baseline="30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+18x</a:t>
            </a:r>
            <a:r>
              <a:rPr sz="2000" b="1" baseline="30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-6x</a:t>
            </a: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72440" y="471241"/>
            <a:ext cx="2939491" cy="1333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02"/>
              </a:lnSpc>
              <a:spcBef>
                <a:spcPct val="0"/>
              </a:spcBef>
              <a:spcAft>
                <a:spcPct val="0"/>
              </a:spcAft>
            </a:pPr>
            <a:r>
              <a:rPr sz="4200" spc="14">
                <a:solidFill>
                  <a:srgbClr val="003399"/>
                </a:solidFill>
                <a:latin typeface="ICHFRE+ËÎÌå"/>
                <a:cs typeface="ICHFRE+ËÎÌå"/>
              </a:rPr>
              <a:t>题意理解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227264"/>
            <a:ext cx="669142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ICHFRE+ËÎÌå"/>
                <a:cs typeface="ICHFRE+ËÎÌå"/>
              </a:rPr>
              <a:t>设计函数分别求两个一元多项式的乘积与和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7532" y="1670663"/>
            <a:ext cx="5160364" cy="8156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###</a:t>
            </a:r>
            <a:r>
              <a:rPr sz="2000" b="1" spc="-14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spc="15">
                <a:solidFill>
                  <a:srgbClr val="000000"/>
                </a:solidFill>
                <a:latin typeface="ICHFRE+ËÎÌå"/>
                <a:cs typeface="ICHFRE+ËÎÌå"/>
              </a:rPr>
              <a:t>输入样例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2990341" marR="0">
              <a:lnSpc>
                <a:spcPts val="1182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3x</a:t>
            </a:r>
            <a:r>
              <a:rPr sz="2000" b="1" baseline="30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-5x</a:t>
            </a:r>
            <a:r>
              <a:rPr sz="2000" b="1" baseline="30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+6x-2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7532" y="1972415"/>
            <a:ext cx="252067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4 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sz="2000" b="1" spc="-1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4 -5</a:t>
            </a:r>
            <a:r>
              <a:rPr sz="2000" b="1" spc="-18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sz="2000" b="1" spc="544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6 1</a:t>
            </a:r>
            <a:r>
              <a:rPr sz="2000" b="1" spc="54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-2</a:t>
            </a:r>
            <a:r>
              <a:rPr sz="2000" b="1" spc="-18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7532" y="2276939"/>
            <a:ext cx="2154872" cy="665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1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3 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sz="2000" b="1" spc="-1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20</a:t>
            </a:r>
            <a:r>
              <a:rPr sz="2000" b="1" spc="538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-7</a:t>
            </a:r>
            <a:r>
              <a:rPr sz="2000" b="1" spc="-18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sz="2000" b="1" spc="55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sz="2000" b="1" spc="-1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817873" y="2278104"/>
            <a:ext cx="1746132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5x</a:t>
            </a:r>
            <a:r>
              <a:rPr sz="2000" b="1" baseline="30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20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-7x</a:t>
            </a:r>
            <a:r>
              <a:rPr sz="2000" b="1" spc="-18" baseline="30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+3x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79347" y="3342745"/>
            <a:ext cx="1983911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###</a:t>
            </a:r>
            <a:r>
              <a:rPr sz="2000" b="1" spc="-14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spc="15">
                <a:solidFill>
                  <a:srgbClr val="000000"/>
                </a:solidFill>
                <a:latin typeface="ICHFRE+ËÎÌå"/>
                <a:cs typeface="ICHFRE+ËÎÌå"/>
              </a:rPr>
              <a:t>输出样例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03732" y="3644497"/>
            <a:ext cx="8119187" cy="970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15 24</a:t>
            </a:r>
            <a:r>
              <a:rPr sz="2000" b="1" spc="-1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-25</a:t>
            </a:r>
            <a:r>
              <a:rPr sz="2000" b="1" spc="-27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22 30</a:t>
            </a:r>
            <a:r>
              <a:rPr sz="2000" b="1" spc="-15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21 -10</a:t>
            </a:r>
            <a:r>
              <a:rPr sz="2000" b="1" spc="-15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20</a:t>
            </a:r>
            <a:r>
              <a:rPr sz="2000" b="1" spc="-1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-21</a:t>
            </a:r>
            <a:r>
              <a:rPr sz="2000" b="1" spc="-27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8 35</a:t>
            </a:r>
            <a:r>
              <a:rPr sz="2000" b="1" spc="-15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6 -33</a:t>
            </a:r>
            <a:r>
              <a:rPr sz="2000" b="1" spc="-27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5 14</a:t>
            </a:r>
            <a:r>
              <a:rPr sz="2000" b="1" spc="-15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sz="2000" b="1" spc="-1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-15</a:t>
            </a:r>
            <a:r>
              <a:rPr sz="2000" b="1" spc="-15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sz="2000" b="1" spc="-1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18 2 -6</a:t>
            </a:r>
            <a:r>
              <a:rPr sz="2000" b="1" spc="-18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</a:t>
            </a:r>
          </a:p>
          <a:p>
            <a:pPr marL="0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5 20</a:t>
            </a:r>
            <a:r>
              <a:rPr sz="2000" b="1" spc="-1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-4</a:t>
            </a:r>
            <a:r>
              <a:rPr sz="2000" b="1" spc="-18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sz="2000" b="1" spc="-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-5</a:t>
            </a:r>
            <a:r>
              <a:rPr sz="2000" b="1" spc="-18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2 9</a:t>
            </a:r>
            <a:r>
              <a:rPr sz="2000" b="1" spc="-15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1 -2</a:t>
            </a:r>
            <a:r>
              <a:rPr sz="2000" b="1" spc="-2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29944" y="4673578"/>
            <a:ext cx="7973472" cy="12368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15x</a:t>
            </a:r>
            <a:r>
              <a:rPr sz="2000" b="1" baseline="30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24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-25x</a:t>
            </a:r>
            <a:r>
              <a:rPr sz="2000" b="1" spc="-12" baseline="30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22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+30x</a:t>
            </a:r>
            <a:r>
              <a:rPr sz="2000" b="1" spc="-10" baseline="30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21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-10x</a:t>
            </a:r>
            <a:r>
              <a:rPr sz="2000" b="1" spc="-18" baseline="30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20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-21x</a:t>
            </a:r>
            <a:r>
              <a:rPr sz="2000" b="1" spc="-18" baseline="30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+35x</a:t>
            </a:r>
            <a:r>
              <a:rPr sz="2000" b="1" baseline="30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-33x</a:t>
            </a:r>
            <a:r>
              <a:rPr sz="2000" b="1" spc="-18" baseline="30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+14x</a:t>
            </a:r>
            <a:r>
              <a:rPr sz="2000" b="1" spc="-18" baseline="30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-15x</a:t>
            </a:r>
            <a:r>
              <a:rPr sz="2000" b="1" baseline="30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+18x</a:t>
            </a:r>
            <a:r>
              <a:rPr sz="2000" b="1" spc="-18" baseline="30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-6x</a:t>
            </a:r>
          </a:p>
          <a:p>
            <a:pPr marL="21945" marR="0">
              <a:lnSpc>
                <a:spcPts val="2238"/>
              </a:lnSpc>
              <a:spcBef>
                <a:spcPts val="22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5x</a:t>
            </a:r>
            <a:r>
              <a:rPr sz="2000" b="1" baseline="30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20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-4x</a:t>
            </a:r>
            <a:r>
              <a:rPr sz="2000" b="1" spc="-18" baseline="30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-5x</a:t>
            </a:r>
            <a:r>
              <a:rPr sz="2000" b="1" spc="-18" baseline="30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+9x-2</a:t>
            </a: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368252"/>
            <a:ext cx="2939186" cy="1333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</a:pPr>
            <a:r>
              <a:rPr sz="4200" spc="14">
                <a:solidFill>
                  <a:srgbClr val="003399"/>
                </a:solidFill>
                <a:latin typeface="TSUHLR+ËÎÌå"/>
                <a:cs typeface="TSUHLR+ËÎÌå"/>
              </a:rPr>
              <a:t>求解思路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58544" y="1453262"/>
            <a:ext cx="3358845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1.</a:t>
            </a:r>
            <a:r>
              <a:rPr sz="3600" spc="11">
                <a:solidFill>
                  <a:srgbClr val="000000"/>
                </a:solidFill>
                <a:latin typeface="TSUHLR+ËÎÌå"/>
                <a:cs typeface="TSUHLR+ËÎÌå"/>
              </a:rPr>
              <a:t>多项式表示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58544" y="2002283"/>
            <a:ext cx="3485336" cy="33913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sz="3600" spc="11">
                <a:solidFill>
                  <a:srgbClr val="000000"/>
                </a:solidFill>
                <a:latin typeface="TSUHLR+ËÎÌå"/>
                <a:cs typeface="TSUHLR+ËÎÌå"/>
              </a:rPr>
              <a:t>程序框架</a:t>
            </a:r>
          </a:p>
          <a:p>
            <a:pPr marL="0" marR="0">
              <a:lnSpc>
                <a:spcPts val="4021"/>
              </a:lnSpc>
              <a:spcBef>
                <a:spcPts val="298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sz="3600" spc="11">
                <a:solidFill>
                  <a:srgbClr val="000000"/>
                </a:solidFill>
                <a:latin typeface="TSUHLR+ËÎÌå"/>
                <a:cs typeface="TSUHLR+ËÎÌå"/>
              </a:rPr>
              <a:t>读多项式</a:t>
            </a:r>
          </a:p>
          <a:p>
            <a:pPr marL="0" marR="0">
              <a:lnSpc>
                <a:spcPts val="4024"/>
              </a:lnSpc>
              <a:spcBef>
                <a:spcPts val="347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4. </a:t>
            </a:r>
            <a:r>
              <a:rPr sz="3600" spc="11">
                <a:solidFill>
                  <a:srgbClr val="000000"/>
                </a:solidFill>
                <a:latin typeface="TSUHLR+ËÎÌå"/>
                <a:cs typeface="TSUHLR+ËÎÌå"/>
              </a:rPr>
              <a:t>加法实现</a:t>
            </a:r>
          </a:p>
          <a:p>
            <a:pPr marL="0" marR="0">
              <a:lnSpc>
                <a:spcPts val="4021"/>
              </a:lnSpc>
              <a:spcBef>
                <a:spcPts val="297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5. </a:t>
            </a:r>
            <a:r>
              <a:rPr sz="3600" spc="11">
                <a:solidFill>
                  <a:srgbClr val="000000"/>
                </a:solidFill>
                <a:latin typeface="TSUHLR+ËÎÌå"/>
                <a:cs typeface="TSUHLR+ËÎÌå"/>
              </a:rPr>
              <a:t>乘法实现</a:t>
            </a:r>
          </a:p>
          <a:p>
            <a:pPr marL="0" marR="0">
              <a:lnSpc>
                <a:spcPts val="4021"/>
              </a:lnSpc>
              <a:spcBef>
                <a:spcPts val="298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6. </a:t>
            </a:r>
            <a:r>
              <a:rPr sz="3600" spc="11">
                <a:solidFill>
                  <a:srgbClr val="000000"/>
                </a:solidFill>
                <a:latin typeface="TSUHLR+ËÎÌå"/>
                <a:cs typeface="TSUHLR+ËÎÌå"/>
              </a:rPr>
              <a:t>多项式输出</a:t>
            </a: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368252"/>
            <a:ext cx="3781043" cy="26945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</a:pPr>
            <a:r>
              <a:rPr sz="4200" spc="14">
                <a:solidFill>
                  <a:srgbClr val="003399"/>
                </a:solidFill>
                <a:latin typeface="GHICCI+ËÎÌå"/>
                <a:cs typeface="GHICCI+ËÎÌå"/>
              </a:rPr>
              <a:t>多项式的表示</a:t>
            </a:r>
          </a:p>
          <a:p>
            <a:pPr marL="152400" marR="0">
              <a:lnSpc>
                <a:spcPts val="2402"/>
              </a:lnSpc>
              <a:spcBef>
                <a:spcPts val="3550"/>
              </a:spcBef>
              <a:spcAft>
                <a:spcPct val="0"/>
              </a:spcAft>
            </a:pPr>
            <a:r>
              <a:rPr sz="2400" spc="14">
                <a:solidFill>
                  <a:srgbClr val="000000"/>
                </a:solidFill>
                <a:latin typeface="GHICCI+ËÎÌå"/>
                <a:cs typeface="GHICCI+ËÎÌå"/>
              </a:rPr>
              <a:t>仅表示非零项</a:t>
            </a:r>
          </a:p>
          <a:p>
            <a:pPr marL="76200" marR="0">
              <a:lnSpc>
                <a:spcPts val="2402"/>
              </a:lnSpc>
              <a:spcBef>
                <a:spcPts val="4111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GHICCI+ËÎÌå"/>
                <a:cs typeface="GHICCI+ËÎÌå"/>
              </a:rPr>
              <a:t>数组：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31028" y="2191067"/>
            <a:ext cx="1374647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GHICCI+ËÎÌå"/>
                <a:cs typeface="GHICCI+ËÎÌå"/>
              </a:rPr>
              <a:t>链表：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4944" y="2732427"/>
            <a:ext cx="3300496" cy="1167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5" marR="0">
              <a:lnSpc>
                <a:spcPts val="253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6600"/>
                </a:solidFill>
                <a:latin typeface="LJDINN+Wingdings 2"/>
                <a:cs typeface="LJDINN+Wingdings 2"/>
              </a:rPr>
              <a:t></a:t>
            </a:r>
            <a:r>
              <a:rPr sz="2400" spc="748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2000" spc="15">
                <a:solidFill>
                  <a:srgbClr val="000000"/>
                </a:solidFill>
                <a:latin typeface="GHICCI+ËÎÌå"/>
                <a:cs typeface="GHICCI+ËÎÌå"/>
              </a:rPr>
              <a:t>编程简单、调试容易</a:t>
            </a:r>
          </a:p>
          <a:p>
            <a:pPr marL="0" marR="0">
              <a:lnSpc>
                <a:spcPts val="2112"/>
              </a:lnSpc>
              <a:spcBef>
                <a:spcPts val="1491"/>
              </a:spcBef>
              <a:spcAft>
                <a:spcPct val="0"/>
              </a:spcAft>
            </a:pPr>
            <a:r>
              <a:rPr sz="2000">
                <a:solidFill>
                  <a:srgbClr val="FF6600"/>
                </a:solidFill>
                <a:latin typeface="LJDINN+Wingdings 2"/>
                <a:cs typeface="LJDINN+Wingdings 2"/>
              </a:rPr>
              <a:t></a:t>
            </a:r>
            <a:r>
              <a:rPr sz="2000" spc="601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2000" spc="15">
                <a:solidFill>
                  <a:srgbClr val="000000"/>
                </a:solidFill>
                <a:latin typeface="GHICCI+ËÎÌå"/>
                <a:cs typeface="GHICCI+ËÎÌå"/>
              </a:rPr>
              <a:t>需要事先确定数组大小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14848" y="2779998"/>
            <a:ext cx="1577644" cy="653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ct val="0"/>
              </a:spcBef>
              <a:spcAft>
                <a:spcPct val="0"/>
              </a:spcAft>
            </a:pPr>
            <a:r>
              <a:rPr sz="2000" spc="18">
                <a:solidFill>
                  <a:srgbClr val="FF6600"/>
                </a:solidFill>
                <a:latin typeface="LJDINN+Wingdings 2"/>
                <a:cs typeface="LJDINN+Wingdings 2"/>
              </a:rPr>
              <a:t></a:t>
            </a:r>
            <a:r>
              <a:rPr sz="2000" spc="15">
                <a:solidFill>
                  <a:srgbClr val="000000"/>
                </a:solidFill>
                <a:latin typeface="GHICCI+ËÎÌå"/>
                <a:cs typeface="GHICCI+ËÎÌå"/>
              </a:rPr>
              <a:t>动态性强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931028" y="3248128"/>
            <a:ext cx="4022654" cy="653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2"/>
              </a:lnSpc>
              <a:spcBef>
                <a:spcPct val="0"/>
              </a:spcBef>
              <a:spcAft>
                <a:spcPct val="0"/>
              </a:spcAft>
            </a:pPr>
            <a:r>
              <a:rPr sz="2000" spc="18">
                <a:solidFill>
                  <a:srgbClr val="FF6600"/>
                </a:solidFill>
                <a:latin typeface="LJDINN+Wingdings 2"/>
                <a:cs typeface="LJDINN+Wingdings 2"/>
              </a:rPr>
              <a:t></a:t>
            </a:r>
            <a:r>
              <a:rPr sz="2000" spc="14">
                <a:solidFill>
                  <a:srgbClr val="000000"/>
                </a:solidFill>
                <a:latin typeface="GHICCI+ËÎÌå"/>
                <a:cs typeface="GHICCI+ËÎÌå"/>
              </a:rPr>
              <a:t>编程略为复杂、调试比较困难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4944" y="3780727"/>
            <a:ext cx="4129855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1">
                <a:solidFill>
                  <a:srgbClr val="000000"/>
                </a:solidFill>
                <a:latin typeface="GHICCI+ËÎÌå"/>
                <a:cs typeface="GHICCI+ËÎÌå"/>
              </a:rPr>
              <a:t>一种比较好的实现方法是</a:t>
            </a:r>
            <a:r>
              <a:rPr sz="1800" b="1" i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sz="1800" spc="11">
                <a:solidFill>
                  <a:srgbClr val="000000"/>
                </a:solidFill>
                <a:latin typeface="GHICCI+ËÎÌå"/>
                <a:cs typeface="GHICCI+ËÎÌå"/>
              </a:rPr>
              <a:t>动态数组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53439" y="4662828"/>
            <a:ext cx="3386937" cy="8884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5"/>
              </a:lnSpc>
              <a:spcBef>
                <a:spcPct val="0"/>
              </a:spcBef>
              <a:spcAft>
                <a:spcPct val="0"/>
              </a:spcAft>
            </a:pPr>
            <a:r>
              <a:rPr sz="2800" spc="10">
                <a:solidFill>
                  <a:srgbClr val="000000"/>
                </a:solidFill>
                <a:latin typeface="GHICCI+ËÎÌå"/>
                <a:cs typeface="GHICCI+ËÎÌå"/>
              </a:rPr>
              <a:t>下面介绍链表表示</a:t>
            </a:r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368252"/>
            <a:ext cx="4009643" cy="1333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</a:pPr>
            <a:r>
              <a:rPr sz="4200" spc="14">
                <a:solidFill>
                  <a:srgbClr val="003399"/>
                </a:solidFill>
                <a:latin typeface="QGLSAE+ËÎÌå"/>
                <a:cs typeface="QGLSAE+ËÎÌå"/>
              </a:rPr>
              <a:t>多项式的表示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1616" y="1152588"/>
            <a:ext cx="229362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QGLSAE+ËÎÌå"/>
                <a:cs typeface="QGLSAE+ËÎÌå"/>
              </a:rPr>
              <a:t>数据结构设计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1616" y="1867451"/>
            <a:ext cx="6245918" cy="2626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typedef</a:t>
            </a:r>
            <a:r>
              <a:rPr sz="2400" b="1" spc="34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struct PolyNode</a:t>
            </a:r>
            <a:r>
              <a:rPr sz="2400" b="1" spc="3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*Polynomial;</a:t>
            </a:r>
          </a:p>
          <a:p>
            <a:pPr marL="0" marR="0">
              <a:lnSpc>
                <a:spcPts val="2681"/>
              </a:lnSpc>
              <a:spcBef>
                <a:spcPts val="198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struct PolyNode</a:t>
            </a:r>
            <a:r>
              <a:rPr sz="2400" b="1" spc="4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marL="1081989" marR="0">
              <a:lnSpc>
                <a:spcPts val="2681"/>
              </a:lnSpc>
              <a:spcBef>
                <a:spcPts val="148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sz="2400" b="1" spc="-14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coef;</a:t>
            </a:r>
          </a:p>
          <a:p>
            <a:pPr marL="1081989" marR="0">
              <a:lnSpc>
                <a:spcPts val="2683"/>
              </a:lnSpc>
              <a:spcBef>
                <a:spcPts val="198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sz="2400" b="1" spc="-14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expon;</a:t>
            </a:r>
          </a:p>
          <a:p>
            <a:pPr marL="1081989" marR="0">
              <a:lnSpc>
                <a:spcPts val="2681"/>
              </a:lnSpc>
              <a:spcBef>
                <a:spcPts val="198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Polynomial</a:t>
            </a:r>
            <a:r>
              <a:rPr sz="2400" b="1" spc="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link;</a:t>
            </a:r>
          </a:p>
          <a:p>
            <a:pPr marL="0" marR="0">
              <a:lnSpc>
                <a:spcPts val="2681"/>
              </a:lnSpc>
              <a:spcBef>
                <a:spcPts val="198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18995" y="4332377"/>
            <a:ext cx="986154" cy="662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9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sz="2000" b="1" spc="22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>
                <a:solidFill>
                  <a:srgbClr val="000000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12184" y="4332377"/>
            <a:ext cx="1041019" cy="14252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9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imes New Roman"/>
                <a:cs typeface="Times New Roman"/>
              </a:rPr>
              <a:t>-5</a:t>
            </a:r>
            <a:r>
              <a:rPr sz="2000" b="1" spc="191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  <a:p>
            <a:pPr marL="12573" marR="0">
              <a:lnSpc>
                <a:spcPts val="2219"/>
              </a:lnSpc>
              <a:spcBef>
                <a:spcPts val="3783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imes New Roman"/>
                <a:cs typeface="Times New Roman"/>
              </a:rPr>
              <a:t>-7</a:t>
            </a:r>
            <a:r>
              <a:rPr sz="2000" b="1" spc="19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>
                <a:solidFill>
                  <a:srgbClr val="000000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015229" y="4332377"/>
            <a:ext cx="986154" cy="14252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9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imes New Roman"/>
                <a:cs typeface="Times New Roman"/>
              </a:rPr>
              <a:t>6</a:t>
            </a:r>
            <a:r>
              <a:rPr sz="2000" b="1" spc="22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  <a:p>
            <a:pPr marL="0" marR="0">
              <a:lnSpc>
                <a:spcPts val="2219"/>
              </a:lnSpc>
              <a:spcBef>
                <a:spcPts val="3783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sz="2000" b="1" spc="22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420611" y="4332377"/>
            <a:ext cx="1028827" cy="662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9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imes New Roman"/>
                <a:cs typeface="Times New Roman"/>
              </a:rPr>
              <a:t>-2</a:t>
            </a:r>
            <a:r>
              <a:rPr sz="2000" b="1" spc="19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82344" y="4373944"/>
            <a:ext cx="622510" cy="140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P1</a:t>
            </a:r>
          </a:p>
          <a:p>
            <a:pPr marL="0" marR="0">
              <a:lnSpc>
                <a:spcPts val="2010"/>
              </a:lnSpc>
              <a:spcBef>
                <a:spcPts val="4327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31822" y="5094758"/>
            <a:ext cx="1050163" cy="662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9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imes New Roman"/>
                <a:cs typeface="Times New Roman"/>
              </a:rPr>
              <a:t>5</a:t>
            </a:r>
            <a:r>
              <a:rPr sz="2000" b="1" spc="175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>
                <a:solidFill>
                  <a:srgbClr val="000000"/>
                </a:solidFill>
                <a:latin typeface="Times New Roman"/>
                <a:cs typeface="Times New Roman"/>
              </a:rPr>
              <a:t>20</a:t>
            </a: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368252"/>
            <a:ext cx="4009643" cy="1333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</a:pPr>
            <a:r>
              <a:rPr sz="4200" spc="14">
                <a:solidFill>
                  <a:srgbClr val="003399"/>
                </a:solidFill>
                <a:latin typeface="LEDRAJ+ËÎÌå"/>
                <a:cs typeface="LEDRAJ+ËÎÌå"/>
              </a:rPr>
              <a:t>程序框架搭建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40587" y="1389439"/>
            <a:ext cx="1709848" cy="876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00" b="1" spc="-1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/>
                <a:cs typeface="Courier New"/>
              </a:rPr>
              <a:t>main()</a:t>
            </a:r>
          </a:p>
          <a:p>
            <a:pPr marL="0" marR="0">
              <a:lnSpc>
                <a:spcPts val="2039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65346" y="1389439"/>
            <a:ext cx="1709797" cy="876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00" b="1" spc="-1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/>
                <a:cs typeface="Courier New"/>
              </a:rPr>
              <a:t>main()</a:t>
            </a:r>
          </a:p>
          <a:p>
            <a:pPr marL="0" marR="0">
              <a:lnSpc>
                <a:spcPts val="2039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50594" y="1941083"/>
            <a:ext cx="1952244" cy="1394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ct val="0"/>
              </a:spcBef>
              <a:spcAft>
                <a:spcPct val="0"/>
              </a:spcAft>
            </a:pPr>
            <a:r>
              <a:rPr sz="1800" spc="11">
                <a:solidFill>
                  <a:srgbClr val="000000"/>
                </a:solidFill>
                <a:latin typeface="LEDRAJ+ËÎÌå"/>
                <a:cs typeface="LEDRAJ+ËÎÌå"/>
              </a:rPr>
              <a:t>读入多项式</a:t>
            </a:r>
            <a:r>
              <a:rPr sz="1800" b="1">
                <a:solidFill>
                  <a:srgbClr val="000000"/>
                </a:solidFill>
                <a:latin typeface="Courier New"/>
                <a:cs typeface="Courier New"/>
              </a:rPr>
              <a:t>1</a:t>
            </a:r>
          </a:p>
          <a:p>
            <a:pPr marL="0" marR="0">
              <a:lnSpc>
                <a:spcPts val="2039"/>
              </a:lnSpc>
              <a:spcBef>
                <a:spcPts val="122"/>
              </a:spcBef>
              <a:spcAft>
                <a:spcPct val="0"/>
              </a:spcAft>
            </a:pPr>
            <a:r>
              <a:rPr sz="1800" spc="11">
                <a:solidFill>
                  <a:srgbClr val="000000"/>
                </a:solidFill>
                <a:latin typeface="LEDRAJ+ËÎÌå"/>
                <a:cs typeface="LEDRAJ+ËÎÌå"/>
              </a:rPr>
              <a:t>读入多项式</a:t>
            </a:r>
            <a:r>
              <a:rPr sz="1800" b="1">
                <a:solidFill>
                  <a:srgbClr val="000000"/>
                </a:solidFill>
                <a:latin typeface="Courier New"/>
                <a:cs typeface="Courier New"/>
              </a:rPr>
              <a:t>2</a:t>
            </a:r>
          </a:p>
          <a:p>
            <a:pPr marL="0" marR="0">
              <a:lnSpc>
                <a:spcPts val="1800"/>
              </a:lnSpc>
              <a:spcBef>
                <a:spcPts val="25"/>
              </a:spcBef>
              <a:spcAft>
                <a:spcPct val="0"/>
              </a:spcAft>
            </a:pPr>
            <a:r>
              <a:rPr sz="1800" spc="11">
                <a:solidFill>
                  <a:srgbClr val="000000"/>
                </a:solidFill>
                <a:latin typeface="LEDRAJ+ËÎÌå"/>
                <a:cs typeface="LEDRAJ+ËÎÌå"/>
              </a:rPr>
              <a:t>乘法运算并输出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ct val="0"/>
              </a:spcAft>
            </a:pPr>
            <a:r>
              <a:rPr sz="1800" spc="11">
                <a:solidFill>
                  <a:srgbClr val="000000"/>
                </a:solidFill>
                <a:latin typeface="LEDRAJ+ËÎÌå"/>
                <a:cs typeface="LEDRAJ+ËÎÌå"/>
              </a:rPr>
              <a:t>加法运算并输出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75302" y="1927543"/>
            <a:ext cx="331031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Polynomial P1, P2, </a:t>
            </a:r>
            <a:r>
              <a:rPr sz="1800" b="1" spc="-75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PP,</a:t>
            </a:r>
            <a:r>
              <a:rPr sz="1800" b="1" spc="75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PS;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10353" y="2491804"/>
            <a:ext cx="2413560" cy="1970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P1 = ReadPoly();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P2 = ReadPoly();</a:t>
            </a:r>
          </a:p>
          <a:p>
            <a:pPr marL="0" marR="0">
              <a:lnSpc>
                <a:spcPts val="2010"/>
              </a:lnSpc>
              <a:spcBef>
                <a:spcPts val="149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PP</a:t>
            </a:r>
            <a:r>
              <a:rPr sz="1800" b="1" spc="-37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 Mult( P1, P2 );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PrintPoly( PP</a:t>
            </a:r>
            <a:r>
              <a:rPr sz="1800" b="1" spc="-3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PS =</a:t>
            </a:r>
            <a:r>
              <a:rPr sz="1800" b="1" spc="-6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 spc="-15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Add(</a:t>
            </a:r>
            <a:r>
              <a:rPr sz="1800" b="1" spc="5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P1, P2 );</a:t>
            </a:r>
          </a:p>
          <a:p>
            <a:pPr marL="0" marR="0">
              <a:lnSpc>
                <a:spcPts val="2010"/>
              </a:lnSpc>
              <a:spcBef>
                <a:spcPts val="101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PrintPoly( PS );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40587" y="3310059"/>
            <a:ext cx="1981527" cy="876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006" marR="0">
              <a:lnSpc>
                <a:spcPts val="2039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FF"/>
                </a:solidFill>
                <a:latin typeface="Courier New"/>
                <a:cs typeface="Courier New"/>
              </a:rPr>
              <a:t>return </a:t>
            </a:r>
            <a:r>
              <a:rPr sz="1800" b="1" spc="-11">
                <a:solidFill>
                  <a:srgbClr val="000000"/>
                </a:solidFill>
                <a:latin typeface="Courier New"/>
                <a:cs typeface="Courier New"/>
              </a:rPr>
              <a:t>0;</a:t>
            </a:r>
          </a:p>
          <a:p>
            <a:pPr marL="0" marR="0">
              <a:lnSpc>
                <a:spcPts val="2039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26566" y="4310903"/>
            <a:ext cx="2182368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1">
                <a:solidFill>
                  <a:srgbClr val="000000"/>
                </a:solidFill>
                <a:latin typeface="LEDRAJ+ËÎÌå"/>
                <a:cs typeface="LEDRAJ+ËÎÌå"/>
              </a:rPr>
              <a:t>需要设计的函数：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575302" y="4407593"/>
            <a:ext cx="1571266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FF"/>
                </a:solidFill>
                <a:latin typeface="Courier New"/>
                <a:cs typeface="Courier New"/>
              </a:rPr>
              <a:t>return </a:t>
            </a:r>
            <a:r>
              <a:rPr sz="1800" b="1" spc="-11">
                <a:solidFill>
                  <a:srgbClr val="000000"/>
                </a:solidFill>
                <a:latin typeface="Courier New"/>
                <a:cs typeface="Courier New"/>
              </a:rPr>
              <a:t>0;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165346" y="4681914"/>
            <a:ext cx="480082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26566" y="4850883"/>
            <a:ext cx="2008606" cy="1419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Wingdings"/>
                <a:cs typeface="Wingdings"/>
              </a:rPr>
              <a:t></a:t>
            </a:r>
            <a:r>
              <a:rPr sz="1800" spc="3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11">
                <a:solidFill>
                  <a:srgbClr val="000000"/>
                </a:solidFill>
                <a:latin typeface="LEDRAJ+ËÎÌå"/>
                <a:cs typeface="LEDRAJ+ËÎÌå"/>
              </a:rPr>
              <a:t>读一个多项式</a:t>
            </a:r>
          </a:p>
          <a:p>
            <a:pPr marL="0" marR="0">
              <a:lnSpc>
                <a:spcPts val="1997"/>
              </a:lnSpc>
              <a:spcBef>
                <a:spcPts val="162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Wingdings"/>
                <a:cs typeface="Wingdings"/>
              </a:rPr>
              <a:t></a:t>
            </a:r>
            <a:r>
              <a:rPr sz="1800" spc="3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11">
                <a:solidFill>
                  <a:srgbClr val="000000"/>
                </a:solidFill>
                <a:latin typeface="LEDRAJ+ËÎÌå"/>
                <a:cs typeface="LEDRAJ+ËÎÌå"/>
              </a:rPr>
              <a:t>两多项式相乘</a:t>
            </a:r>
          </a:p>
          <a:p>
            <a:pPr marL="0" marR="0">
              <a:lnSpc>
                <a:spcPts val="1997"/>
              </a:lnSpc>
              <a:spcBef>
                <a:spcPts val="111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Wingdings"/>
                <a:cs typeface="Wingdings"/>
              </a:rPr>
              <a:t></a:t>
            </a:r>
            <a:r>
              <a:rPr sz="1800" spc="3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11">
                <a:solidFill>
                  <a:srgbClr val="000000"/>
                </a:solidFill>
                <a:latin typeface="LEDRAJ+ËÎÌå"/>
                <a:cs typeface="LEDRAJ+ËÎÌå"/>
              </a:rPr>
              <a:t>两多项式相加</a:t>
            </a:r>
          </a:p>
          <a:p>
            <a:pPr marL="0" marR="0">
              <a:lnSpc>
                <a:spcPts val="1997"/>
              </a:lnSpc>
              <a:spcBef>
                <a:spcPts val="162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Wingdings"/>
                <a:cs typeface="Wingdings"/>
              </a:rPr>
              <a:t></a:t>
            </a:r>
            <a:r>
              <a:rPr sz="1800" spc="3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11">
                <a:solidFill>
                  <a:srgbClr val="000000"/>
                </a:solidFill>
                <a:latin typeface="LEDRAJ+ËÎÌå"/>
                <a:cs typeface="LEDRAJ+ËÎÌå"/>
              </a:rPr>
              <a:t>多项式输出</a:t>
            </a:r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368252"/>
            <a:ext cx="4544872" cy="1333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</a:pPr>
            <a:r>
              <a:rPr sz="4200" spc="14">
                <a:solidFill>
                  <a:srgbClr val="003399"/>
                </a:solidFill>
                <a:latin typeface="VOBOMI+ËÎÌå"/>
                <a:cs typeface="VOBOMI+ËÎÌå"/>
              </a:rPr>
              <a:t>如何读入多项式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787" y="1197293"/>
            <a:ext cx="2845260" cy="872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Polynomial ReadPoly()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52779" y="1745933"/>
            <a:ext cx="800100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……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52779" y="2020253"/>
            <a:ext cx="2183588" cy="872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scanf("%d",</a:t>
            </a:r>
            <a:r>
              <a:rPr sz="1800" b="1" spc="23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&amp;N);</a:t>
            </a:r>
          </a:p>
          <a:p>
            <a:pPr marL="0" marR="0">
              <a:lnSpc>
                <a:spcPts val="2010"/>
              </a:lnSpc>
              <a:spcBef>
                <a:spcPts val="151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……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52779" y="2569147"/>
            <a:ext cx="172764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 spc="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sz="1800" b="1" spc="-47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 N-- ) {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994402" y="2650595"/>
            <a:ext cx="251927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4 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sz="2000" b="1" spc="-1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4 -5</a:t>
            </a:r>
            <a:r>
              <a:rPr sz="2000" b="1" spc="-3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sz="2000" b="1" spc="55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sz="2000" b="1" spc="-1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sz="2000" b="1" spc="555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-2</a:t>
            </a:r>
            <a:r>
              <a:rPr sz="2000" b="1" spc="-3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50238" y="2843467"/>
            <a:ext cx="3021134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scanf("%d</a:t>
            </a:r>
            <a:r>
              <a:rPr sz="1800" b="1" spc="2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%d",</a:t>
            </a:r>
            <a:r>
              <a:rPr sz="1800" b="1" spc="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&amp;c, &amp;e);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50238" y="3117787"/>
            <a:ext cx="2460880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Attach(c,</a:t>
            </a:r>
            <a:r>
              <a:rPr sz="1800" b="1" spc="6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e, &amp;Rear);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80795" y="3392212"/>
            <a:ext cx="431980" cy="598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3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35787" y="3666808"/>
            <a:ext cx="1676249" cy="11469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9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…..</a:t>
            </a:r>
          </a:p>
          <a:p>
            <a:pPr marL="380999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sz="1800" b="1" spc="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P;</a:t>
            </a:r>
          </a:p>
          <a:p>
            <a:pPr marL="0" marR="0">
              <a:lnSpc>
                <a:spcPts val="2010"/>
              </a:lnSpc>
              <a:spcBef>
                <a:spcPts val="149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251201" y="5139208"/>
            <a:ext cx="986282" cy="662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9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sz="2000" b="1" spc="226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>
                <a:solidFill>
                  <a:srgbClr val="000000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644519" y="5139208"/>
            <a:ext cx="1028826" cy="662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9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imes New Roman"/>
                <a:cs typeface="Times New Roman"/>
              </a:rPr>
              <a:t>-5</a:t>
            </a:r>
            <a:r>
              <a:rPr sz="2000" b="1" spc="19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148071" y="5139208"/>
            <a:ext cx="986154" cy="662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9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imes New Roman"/>
                <a:cs typeface="Times New Roman"/>
              </a:rPr>
              <a:t>6</a:t>
            </a:r>
            <a:r>
              <a:rPr sz="2000" b="1" spc="22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553834" y="5139208"/>
            <a:ext cx="1028827" cy="662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9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imes New Roman"/>
                <a:cs typeface="Times New Roman"/>
              </a:rPr>
              <a:t>-2</a:t>
            </a:r>
            <a:r>
              <a:rPr sz="2000" b="1" spc="19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214018" y="5180648"/>
            <a:ext cx="622510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P1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4.15"/>
  <p:tag name="AS_TITLE" val="Aspose.Slides for .NET 4.0 Client Profile"/>
  <p:tag name="AS_VERSION" val="19.4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1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2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3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4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5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6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7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8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9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0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1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2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4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5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6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7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8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9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386</Paragraphs>
  <Slides>21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baseType="lpstr" size="49">
      <vt:lpstr>Arial</vt:lpstr>
      <vt:lpstr>Calibri</vt:lpstr>
      <vt:lpstr>FJKOWG+ËÎÌå</vt:lpstr>
      <vt:lpstr>BJCNMF+ËÎÌå</vt:lpstr>
      <vt:lpstr>EQNBBA+ËÎÌå</vt:lpstr>
      <vt:lpstr>ICHFRE+ËÎÌå</vt:lpstr>
      <vt:lpstr>TSUHLR+ËÎÌå</vt:lpstr>
      <vt:lpstr>GHICCI+ËÎÌå</vt:lpstr>
      <vt:lpstr>LJDINN+Wingdings 2</vt:lpstr>
      <vt:lpstr>Times New Roman</vt:lpstr>
      <vt:lpstr>QGLSAE+ËÎÌå</vt:lpstr>
      <vt:lpstr>LEDRAJ+ËÎÌå</vt:lpstr>
      <vt:lpstr>Courier New</vt:lpstr>
      <vt:lpstr>Wingdings</vt:lpstr>
      <vt:lpstr>VOBOMI+ËÎÌå</vt:lpstr>
      <vt:lpstr>QOKSDC+ËÎÌå</vt:lpstr>
      <vt:lpstr>HLPAJF+ËÎÌå</vt:lpstr>
      <vt:lpstr>OLEVIU+ËÎÌå</vt:lpstr>
      <vt:lpstr>VPITFN+ËÎÌå</vt:lpstr>
      <vt:lpstr>JRPJNG+ËÎÌå</vt:lpstr>
      <vt:lpstr>KBHISG+ËÎÌå</vt:lpstr>
      <vt:lpstr>KFIGUR+ËÎÌå</vt:lpstr>
      <vt:lpstr>TOJAWT+ËÎÌå</vt:lpstr>
      <vt:lpstr>BIEOPQ+ËÎÌå</vt:lpstr>
      <vt:lpstr>KNCFKU+ËÎÌå</vt:lpstr>
      <vt:lpstr>OTCKJJ+ËÎÌå</vt:lpstr>
      <vt:lpstr>SRHPHA+ËÎÌå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19.0400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2020-05-19T12:07:47.500</cp:lastPrinted>
  <dcterms:created xsi:type="dcterms:W3CDTF">2020-05-19T04:07:47Z</dcterms:created>
  <dcterms:modified xsi:type="dcterms:W3CDTF">2020-05-19T04:08:05Z</dcterms:modified>
</cp:coreProperties>
</file>