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79" r:id="rId2"/>
    <p:sldId id="277" r:id="rId3"/>
    <p:sldId id="264" r:id="rId4"/>
    <p:sldId id="274" r:id="rId5"/>
    <p:sldId id="280" r:id="rId6"/>
    <p:sldId id="278" r:id="rId7"/>
    <p:sldId id="272" r:id="rId8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9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FAA7573-8749-4CB3-A95E-D48F98306FAF}" type="datetimeFigureOut">
              <a:rPr lang="zh-CN" altLang="en-US"/>
              <a:pPr>
                <a:defRPr/>
              </a:pPr>
              <a:t>2021/9/9</a:t>
            </a:fld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6014F2D-B333-4B94-A2C8-3195E969FA4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6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90500"/>
            <a:ext cx="8696325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 userDrawn="1"/>
        </p:nvGrpSpPr>
        <p:grpSpPr bwMode="auto">
          <a:xfrm>
            <a:off x="211138" y="4460875"/>
            <a:ext cx="8723312" cy="110966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5292"/>
            <a:ext cx="7772400" cy="1019944"/>
          </a:xfrm>
        </p:spPr>
        <p:txBody>
          <a:bodyPr anchor="b">
            <a:normAutofit/>
          </a:bodyPr>
          <a:lstStyle>
            <a:lvl1pPr algn="ctr">
              <a:defRPr sz="3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15126"/>
            <a:ext cx="6400800" cy="5422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971600" y="4581895"/>
            <a:ext cx="2592288" cy="914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3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B8AD5-B72C-4212-BBA9-57109B258F8D}" type="datetime1">
              <a:rPr lang="zh-CN" altLang="en-US"/>
              <a:pPr>
                <a:defRPr/>
              </a:pPr>
              <a:t>2021/9/9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3C252-DF72-4A39-A34A-AD5211B67A4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2"/>
            <a:ext cx="3822192" cy="533135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857500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5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0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AFDB-61E0-4BBE-928B-4897EA12976C}" type="datetime1">
              <a:rPr lang="zh-CN" altLang="en-US"/>
              <a:pPr>
                <a:defRPr/>
              </a:pPr>
              <a:t>2021/9/9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5C26C-2E93-4C94-B837-0B762FB590A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3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190500"/>
            <a:ext cx="8696325" cy="118903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595313"/>
            <a:ext cx="8723312" cy="110807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CBF33-278C-46C8-B557-D720C21B808E}" type="datetime1">
              <a:rPr lang="zh-CN" altLang="en-US"/>
              <a:pPr>
                <a:defRPr/>
              </a:pPr>
              <a:t>2021/9/9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0BF0F-E65B-40AB-94E1-70B7E2FA3BE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6325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400175"/>
            <a:ext cx="8723312" cy="110807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23528" y="282575"/>
            <a:ext cx="859337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5208588"/>
            <a:ext cx="3786187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483344F-B5E0-491A-9D93-66422CDBF5FE}" type="datetime1">
              <a:rPr lang="zh-CN" altLang="en-US"/>
              <a:pPr>
                <a:defRPr/>
              </a:pPr>
              <a:t>2021/9/9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5208588"/>
            <a:ext cx="378618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5208588"/>
            <a:ext cx="116205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C8AD74D-85D0-413D-AAB7-4D8345800F3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750" y="1684338"/>
            <a:ext cx="8208963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7" r:id="rId2"/>
    <p:sldLayoutId id="2147483799" r:id="rId3"/>
    <p:sldLayoutId id="214748380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华文新魏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03213" indent="1539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echnical%20files/spring-boot-reference%202.5.4.pdf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&#38468;&#20214;&#65306;2021-2022&#23398;&#24180;&#31532;1&#23398;&#26399;&#24320;&#23398;&#31532;&#19968;&#35838;&#26032;&#20896;&#32954;&#28814;&#30123;&#24773;&#38450;&#25511;&#22522;&#26412;&#30693;&#35782;&#25945;&#32946;&#35838;&#20214;%20&#65288;&#29992;&#20110;&#20840;&#20307;&#20219;&#35838;&#25945;&#24072;8.19&#23436;&#21892;&#29256;&#65289;.pptx" TargetMode="External"/><Relationship Id="rId4" Type="http://schemas.openxmlformats.org/officeDocument/2006/relationships/hyperlink" Target="../1%20&#21160;&#24577;&#32593;&#31449;&#24320;&#21457;&#25216;&#26415;&#22522;&#30784;/1-1%20&#21160;&#24577;&#32593;&#31449;&#24320;&#21457;&#25216;&#26415;&#22522;&#30784;/1-1%20&#21160;&#24577;&#32593;&#31449;&#24320;&#21457;&#25216;&#26415;&#22522;&#30784;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---《Java EE</a:t>
            </a:r>
            <a:r>
              <a:rPr lang="zh-CN" altLang="en-US" dirty="0" smtClean="0"/>
              <a:t>框架技术</a:t>
            </a:r>
            <a:r>
              <a:rPr lang="en-US" altLang="zh-CN" dirty="0" smtClean="0"/>
              <a:t>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主讲老师：苏兵</a:t>
            </a:r>
            <a:endParaRPr lang="en-US" altLang="zh-CN" dirty="0">
              <a:ea typeface="华文楷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、为什么</a:t>
            </a:r>
            <a:r>
              <a:rPr lang="zh-CN" altLang="en-US" dirty="0" smtClean="0"/>
              <a:t>学习</a:t>
            </a:r>
            <a:r>
              <a:rPr lang="en-US" altLang="zh-CN" dirty="0"/>
              <a:t>Java EE</a:t>
            </a:r>
            <a:r>
              <a:rPr lang="zh-CN" altLang="en-US" dirty="0"/>
              <a:t>框架</a:t>
            </a:r>
            <a:r>
              <a:rPr lang="zh-CN" altLang="en-US" dirty="0" smtClean="0"/>
              <a:t>技术</a:t>
            </a:r>
            <a:endParaRPr lang="zh-CN" altLang="en-US" dirty="0" smtClean="0"/>
          </a:p>
          <a:p>
            <a:pPr marL="0" indent="0" eaLnBrk="1" hangingPunct="1"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、关键技术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、如何学习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 smtClean="0"/>
              <a:t>、如何考核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课程介绍提纲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5" name="Picture 15" descr="https://ss1.bdstatic.com/70cFuXSh_Q1YnxGkpoWK1HF6hhy/it/u=3925127847,1683830532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3" y="2137420"/>
            <a:ext cx="2747963" cy="32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0" indent="0" eaLnBrk="1" hangingPunct="1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、为什么</a:t>
            </a:r>
            <a:r>
              <a:rPr lang="zh-CN" altLang="en-US" dirty="0" smtClean="0"/>
              <a:t>学习</a:t>
            </a:r>
            <a:r>
              <a:rPr lang="en-US" altLang="zh-CN" dirty="0"/>
              <a:t>Java EE</a:t>
            </a:r>
            <a:r>
              <a:rPr lang="zh-CN" altLang="en-US" dirty="0"/>
              <a:t>框架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-9397552" y="0"/>
            <a:ext cx="9360000" cy="571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5128" name="Picture 8" descr="0824ab18972bd4078e59c5df78899e510fb3097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2039044"/>
            <a:ext cx="895302" cy="12540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1104232300e46f44c937e236d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96" y="-1763712"/>
            <a:ext cx="1439863" cy="900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259632" y="-1823020"/>
            <a:ext cx="6335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 dirty="0"/>
              <a:t>+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5810701" y="-1823020"/>
            <a:ext cx="6335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 dirty="0"/>
              <a:t>=</a:t>
            </a:r>
          </a:p>
        </p:txBody>
      </p:sp>
      <p:pic>
        <p:nvPicPr>
          <p:cNvPr id="5134" name="Picture 14" descr="u=3156305784,4052293798&amp;fm=206&amp;g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-2111375"/>
            <a:ext cx="2401888" cy="16525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0" name="AutoShape 16" descr="Z"/>
          <p:cNvSpPr>
            <a:spLocks noChangeAspect="1" noChangeArrowheads="1"/>
          </p:cNvSpPr>
          <p:nvPr/>
        </p:nvSpPr>
        <p:spPr bwMode="auto">
          <a:xfrm>
            <a:off x="195263" y="-3143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156188" y="2065412"/>
            <a:ext cx="1728787" cy="12969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6000" dirty="0"/>
              <a:t>？</a:t>
            </a:r>
          </a:p>
        </p:txBody>
      </p:sp>
      <p:sp>
        <p:nvSpPr>
          <p:cNvPr id="10252" name="AutoShape 18" descr="Z"/>
          <p:cNvSpPr>
            <a:spLocks noChangeAspect="1" noChangeArrowheads="1"/>
          </p:cNvSpPr>
          <p:nvPr/>
        </p:nvSpPr>
        <p:spPr bwMode="auto">
          <a:xfrm>
            <a:off x="195263" y="-3143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42" name="Picture 22" descr="u=2641117404,3683225422&amp;fm=206&amp;gp=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 r="13231" b="9644"/>
          <a:stretch>
            <a:fillRect/>
          </a:stretch>
        </p:blipFill>
        <p:spPr bwMode="auto">
          <a:xfrm>
            <a:off x="6361114" y="-2208099"/>
            <a:ext cx="2661704" cy="17493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gimg2.baidu.com/image_search/src=http%3A%2F%2F6939524.s21i-6.faiusr.com%2F2%2FABUIABACGAAgqJ_QrwUogIft6gUwsws4xgg.jpg&amp;refer=http%3A%2F%2F6939524.s21i-6.faiusr.com&amp;app=2002&amp;size=f9999,10000&amp;q=a80&amp;n=0&amp;g=0n&amp;fmt=jpeg?sec=1617501958&amp;t=149f3809ffbcfe17dc4e5e823cf01f41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7" t="11023" r="32932" b="13768"/>
          <a:stretch/>
        </p:blipFill>
        <p:spPr bwMode="auto">
          <a:xfrm>
            <a:off x="6804248" y="1705372"/>
            <a:ext cx="1761893" cy="236405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-1679004"/>
            <a:ext cx="2088000" cy="662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218413" y="-1823020"/>
            <a:ext cx="6335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 dirty="0"/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1.0118 0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00173 0.741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667 L -0.00469 0.7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5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1166 L 0.00017 0.7172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00452 0.7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3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0.00382 0.723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36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00034 0.7136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5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7291 0.0052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25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00677 0.7122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35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00261 0.7208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36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  <p:bldP spid="5131" grpId="0"/>
      <p:bldP spid="5132" grpId="0"/>
      <p:bldP spid="3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后端：</a:t>
            </a:r>
            <a:endParaRPr lang="en-US" altLang="zh-CN" dirty="0" smtClean="0"/>
          </a:p>
          <a:p>
            <a:pPr marL="234633" lvl="1" indent="-274320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	Spring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MySQL</a:t>
            </a:r>
            <a:endParaRPr lang="en-US" altLang="zh-CN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前端：</a:t>
            </a:r>
            <a:endParaRPr lang="en-US" altLang="zh-CN" dirty="0" smtClean="0"/>
          </a:p>
          <a:p>
            <a:pPr marL="234633" lvl="1" indent="-274320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	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前端页面设计：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 smtClean="0"/>
              <a:t>、关键技术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57482" y="2130276"/>
            <a:ext cx="3238454" cy="3963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棱台 3"/>
          <p:cNvSpPr/>
          <p:nvPr/>
        </p:nvSpPr>
        <p:spPr>
          <a:xfrm>
            <a:off x="5076056" y="2130276"/>
            <a:ext cx="1008112" cy="3963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</a:rPr>
              <a:t>重难点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gimg2.baidu.com/image_search/src=http%3A%2F%2Fupload.news.cecb2b.com%2F2018%2F0520%2F1526818937866.jpg&amp;refer=http%3A%2F%2Fupload.news.cecb2b.com&amp;app=2002&amp;size=f9999,10000&amp;q=a80&amp;n=0&amp;g=0n&amp;fmt=jpeg?sec=1631766816&amp;t=d39f9d6a7b93c5b1d3acae7fa7770b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07" y="202633"/>
            <a:ext cx="2148244" cy="14307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肘形连接符 4"/>
          <p:cNvCxnSpPr/>
          <p:nvPr/>
        </p:nvCxnSpPr>
        <p:spPr>
          <a:xfrm>
            <a:off x="899592" y="2526604"/>
            <a:ext cx="1189085" cy="40290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4936" y="2751584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Spring Framework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Spring MVC</a:t>
            </a:r>
            <a:r>
              <a:rPr lang="zh-CN" altLang="en-US" dirty="0" smtClean="0"/>
              <a:t>，</a:t>
            </a:r>
            <a:r>
              <a:rPr lang="en-US" altLang="zh-CN" dirty="0" smtClean="0">
                <a:hlinkClick r:id="rId3" action="ppaction://hlinkfile"/>
              </a:rPr>
              <a:t>Spring Boot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6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  <p:bldP spid="2" grpId="0" animBg="1"/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掌握用法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深</a:t>
            </a:r>
            <a:r>
              <a:rPr lang="zh-CN" altLang="en-US" dirty="0" smtClean="0"/>
              <a:t>入理解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不</a:t>
            </a:r>
            <a:r>
              <a:rPr lang="zh-CN" altLang="en-US" dirty="0" smtClean="0"/>
              <a:t>断实践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反</a:t>
            </a:r>
            <a:r>
              <a:rPr lang="zh-CN" altLang="en-US" dirty="0" smtClean="0"/>
              <a:t>复总结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再次深入理解和实践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、如何学习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661" y="1854840"/>
            <a:ext cx="3352715" cy="3594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16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539750" y="1684338"/>
            <a:ext cx="8208963" cy="232529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2200" dirty="0"/>
              <a:t>总评成绩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= </a:t>
            </a:r>
            <a:r>
              <a:rPr lang="zh-CN" altLang="en-US" sz="2200" dirty="0" smtClean="0"/>
              <a:t>平时</a:t>
            </a:r>
            <a:r>
              <a:rPr lang="zh-CN" altLang="en-US" sz="2200" dirty="0"/>
              <a:t>成绩</a:t>
            </a:r>
            <a:r>
              <a:rPr lang="en-US" altLang="zh-CN" sz="2200" dirty="0" smtClean="0"/>
              <a:t>(50</a:t>
            </a:r>
            <a:r>
              <a:rPr lang="en-US" sz="2200" dirty="0" smtClean="0"/>
              <a:t>%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  </a:t>
            </a:r>
            <a:r>
              <a:rPr lang="en-US" altLang="zh-CN" sz="2200" dirty="0" smtClean="0"/>
              <a:t>+ </a:t>
            </a:r>
            <a:r>
              <a:rPr lang="zh-CN" altLang="en-US" sz="2200" dirty="0"/>
              <a:t>期末</a:t>
            </a:r>
            <a:r>
              <a:rPr lang="zh-CN" altLang="en-US" sz="2200" dirty="0" smtClean="0"/>
              <a:t>项目作品</a:t>
            </a:r>
            <a:r>
              <a:rPr lang="en-US" altLang="zh-CN" sz="2200" dirty="0" smtClean="0"/>
              <a:t>(5</a:t>
            </a:r>
            <a:r>
              <a:rPr lang="en-US" sz="2200" dirty="0" smtClean="0"/>
              <a:t>0%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)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200" dirty="0" smtClean="0"/>
              <a:t>	     </a:t>
            </a:r>
          </a:p>
          <a:p>
            <a:pPr marL="0" lvl="1" indent="-39687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平时成绩 </a:t>
            </a:r>
            <a:r>
              <a:rPr lang="en-US" altLang="zh-CN" sz="1600" dirty="0" smtClean="0"/>
              <a:t>= </a:t>
            </a:r>
            <a:r>
              <a:rPr lang="zh-CN" altLang="en-US" sz="1600" dirty="0" smtClean="0"/>
              <a:t>考勤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(40%)  + </a:t>
            </a:r>
            <a:r>
              <a:rPr lang="zh-CN" altLang="en-US" sz="1600" dirty="0" smtClean="0"/>
              <a:t>课堂表现</a:t>
            </a:r>
            <a:r>
              <a:rPr lang="en-US" altLang="zh-CN" sz="1600" dirty="0" smtClean="0"/>
              <a:t>(20%)  + </a:t>
            </a:r>
            <a:r>
              <a:rPr lang="zh-CN" altLang="en-US" sz="1600" dirty="0" smtClean="0"/>
              <a:t>实验</a:t>
            </a:r>
            <a:r>
              <a:rPr lang="en-US" altLang="zh-CN" sz="1600" dirty="0" smtClean="0"/>
              <a:t>(40%)</a:t>
            </a:r>
          </a:p>
          <a:p>
            <a:pPr marL="0" lvl="1" indent="-39687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endParaRPr lang="en-US" altLang="zh-CN" sz="1600" dirty="0"/>
          </a:p>
          <a:p>
            <a:pPr marL="0" lvl="1" indent="-39687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期</a:t>
            </a:r>
            <a:r>
              <a:rPr lang="zh-CN" altLang="en-US" sz="1600" dirty="0"/>
              <a:t>末项目作</a:t>
            </a:r>
            <a:r>
              <a:rPr lang="zh-CN" altLang="en-US" sz="1600" dirty="0" smtClean="0"/>
              <a:t>品 </a:t>
            </a:r>
            <a:r>
              <a:rPr lang="en-US" altLang="zh-CN" sz="1600" dirty="0" smtClean="0"/>
              <a:t>= </a:t>
            </a:r>
            <a:r>
              <a:rPr lang="zh-CN" altLang="en-US" sz="1600" dirty="0" smtClean="0"/>
              <a:t>答辩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</a:t>
            </a:r>
            <a:r>
              <a:rPr lang="en-US" altLang="zh-CN" sz="1600" dirty="0" smtClean="0"/>
              <a:t>40%)  + </a:t>
            </a:r>
            <a:r>
              <a:rPr lang="zh-CN" altLang="en-US" sz="1600" dirty="0" smtClean="0"/>
              <a:t>项目报告</a:t>
            </a:r>
            <a:r>
              <a:rPr lang="en-US" altLang="zh-CN" sz="1600" dirty="0" smtClean="0"/>
              <a:t>(40%)  </a:t>
            </a:r>
            <a:r>
              <a:rPr lang="en-US" altLang="zh-CN" sz="1600" dirty="0"/>
              <a:t>+ </a:t>
            </a:r>
            <a:r>
              <a:rPr lang="zh-CN" altLang="en-US" sz="1600" dirty="0" smtClean="0"/>
              <a:t>其它</a:t>
            </a:r>
            <a:r>
              <a:rPr lang="zh-CN" altLang="en-US" sz="1600" dirty="0"/>
              <a:t>加减</a:t>
            </a:r>
            <a:r>
              <a:rPr lang="zh-CN" altLang="en-US" sz="1600" dirty="0" smtClean="0"/>
              <a:t>分项</a:t>
            </a:r>
            <a:r>
              <a:rPr lang="en-US" altLang="zh-CN" sz="1600" dirty="0" smtClean="0"/>
              <a:t>(20</a:t>
            </a:r>
            <a:r>
              <a:rPr lang="en-US" altLang="zh-CN" sz="1600" dirty="0"/>
              <a:t>%)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endParaRPr lang="zh-CN" altLang="en-US" sz="2200" dirty="0"/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hangingPunct="1"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、如何考核</a:t>
            </a:r>
          </a:p>
        </p:txBody>
      </p:sp>
      <p:sp>
        <p:nvSpPr>
          <p:cNvPr id="2" name="双大括号 1"/>
          <p:cNvSpPr/>
          <p:nvPr/>
        </p:nvSpPr>
        <p:spPr>
          <a:xfrm>
            <a:off x="5254760" y="4122544"/>
            <a:ext cx="2520280" cy="823188"/>
          </a:xfrm>
          <a:prstGeom prst="brace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1200" dirty="0" smtClean="0"/>
              <a:t>分加项：在答辩环节提问；项目中有更多的创新点；</a:t>
            </a:r>
            <a:r>
              <a:rPr lang="en-US" altLang="zh-CN" sz="1200" dirty="0" smtClean="0"/>
              <a:t>……</a:t>
            </a:r>
          </a:p>
          <a:p>
            <a:r>
              <a:rPr lang="zh-CN" altLang="en-US" sz="1200" dirty="0"/>
              <a:t>减</a:t>
            </a:r>
            <a:r>
              <a:rPr lang="zh-CN" altLang="en-US" sz="1200" dirty="0" smtClean="0"/>
              <a:t>分项：答辩时抽签轮到自己，可未准备好；</a:t>
            </a:r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5586332" y="3480692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6444208" y="3865612"/>
            <a:ext cx="144016" cy="216024"/>
          </a:xfrm>
          <a:prstGeom prst="downArrow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https://gimg2.baidu.com/image_search/src=http%3A%2F%2Fuploads2.5068.com%2Fyc%2Fjbh%2F155gkmf%2F1.jpg&amp;refer=http%3A%2F%2Fuploads2.5068.com&amp;app=2002&amp;size=f9999,10000&amp;q=a80&amp;n=0&amp;g=0n&amp;fmt=jpeg?sec=1631767013&amp;t=4a1138e9133813ee878e18b64ae4b00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00" y="201600"/>
            <a:ext cx="2149200" cy="142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2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autoUpdateAnimBg="0"/>
      <p:bldP spid="2" grpId="0" animBg="1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ctrTitle" idx="4294967295"/>
          </p:nvPr>
        </p:nvSpPr>
        <p:spPr>
          <a:xfrm>
            <a:off x="971550" y="481236"/>
            <a:ext cx="7416800" cy="185401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/>
              <a:t>愿我们合作愉快！</a:t>
            </a:r>
            <a:br>
              <a:rPr lang="zh-CN" altLang="en-US" sz="4000" b="1" dirty="0" smtClean="0"/>
            </a:br>
            <a:r>
              <a:rPr lang="zh-CN" altLang="en-US" sz="4000" b="1" dirty="0" smtClean="0"/>
              <a:t>愿大家学有所成！</a:t>
            </a:r>
            <a:endParaRPr lang="en-US" sz="4000" b="1" dirty="0" smtClean="0">
              <a:ea typeface="华文新魏" pitchFamily="2" charset="-122"/>
            </a:endParaRPr>
          </a:p>
        </p:txBody>
      </p:sp>
      <p:pic>
        <p:nvPicPr>
          <p:cNvPr id="18436" name="Picture 4" descr="https://gimg2.baidu.com/image_search/src=http%3A%2F%2Fpic.51yuansu.com%2Fpic3%2Fcover%2F02%2F45%2F36%2F59e52fe59e569_610.jpg&amp;refer=http%3A%2F%2Fpic.51yuansu.com&amp;app=2002&amp;size=f9999,10000&amp;q=a80&amp;n=0&amp;g=0n&amp;fmt=jpeg?sec=1617158085&amp;t=232ea806efbdd0aa99e9839305f4177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00" y="2785492"/>
            <a:ext cx="231575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https://gimg2.baidu.com/image_search/src=http%3A%2F%2F5b0988e595225.cdn.sohucs.com%2Fimages%2F20200412%2Fe248c5f584314579a9c6ff73bccdae78.jpeg&amp;refer=http%3A%2F%2F5b0988e595225.cdn.sohucs.com&amp;app=2002&amp;size=f9999,10000&amp;q=a80&amp;n=0&amp;g=0n&amp;fmt=jpeg?sec=1617158245&amp;t=ffcb3b98937f6a3f5dc3985c813f584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5492"/>
            <a:ext cx="2560978" cy="19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棱台 1">
            <a:hlinkClick r:id="rId4" action="ppaction://hlinkpres?slideindex=1&amp;slidetitle="/>
          </p:cNvPr>
          <p:cNvSpPr/>
          <p:nvPr/>
        </p:nvSpPr>
        <p:spPr>
          <a:xfrm>
            <a:off x="3635896" y="4945732"/>
            <a:ext cx="1872208" cy="41880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 Spring Trip</a:t>
            </a:r>
            <a:endParaRPr lang="zh-CN" altLang="en-US" dirty="0"/>
          </a:p>
        </p:txBody>
      </p:sp>
      <p:pic>
        <p:nvPicPr>
          <p:cNvPr id="1026" name="Picture 2">
            <a:hlinkClick r:id="rId5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761420"/>
            <a:ext cx="936104" cy="11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668</TotalTime>
  <Pages>0</Pages>
  <Words>141</Words>
  <Characters>0</Characters>
  <Application>Microsoft Office PowerPoint</Application>
  <DocSecurity>0</DocSecurity>
  <PresentationFormat>全屏显示(16:10)</PresentationFormat>
  <Lines>0</Lines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波形</vt:lpstr>
      <vt:lpstr>课程介绍</vt:lpstr>
      <vt:lpstr>课程介绍提纲</vt:lpstr>
      <vt:lpstr>1、为什么学习Java EE框架技术</vt:lpstr>
      <vt:lpstr>2、关键技术</vt:lpstr>
      <vt:lpstr>3、如何学习</vt:lpstr>
      <vt:lpstr>4、如何考核</vt:lpstr>
      <vt:lpstr>愿我们合作愉快！ 愿大家学有所成！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lidan</dc:creator>
  <cp:lastModifiedBy>Cloud</cp:lastModifiedBy>
  <cp:revision>259</cp:revision>
  <dcterms:created xsi:type="dcterms:W3CDTF">2013-10-31T06:56:00Z</dcterms:created>
  <dcterms:modified xsi:type="dcterms:W3CDTF">2021-09-09T07:14:54Z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2052-9.1.0.5155</vt:lpwstr>
  </property>
</Properties>
</file>