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2018/3/16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CDDF28-49C2-426C-BAAF-322EB6439126}" type="slidenum">
              <a:rPr lang="zh-CN" altLang="en-US" smtClean="0"/>
              <a:pPr/>
              <a:t>7</a:t>
            </a:fld>
            <a:endParaRPr lang="zh-CN" altLang="en-US" smtClean="0"/>
          </a:p>
        </p:txBody>
      </p:sp>
    </p:spTree>
    <p:extLst>
      <p:ext uri="{BB962C8B-B14F-4D97-AF65-F5344CB8AC3E}">
        <p14:creationId xmlns:p14="http://schemas.microsoft.com/office/powerpoint/2010/main" val="978961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e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914400" y="1905000"/>
            <a:ext cx="7239000" cy="990600"/>
          </a:xfrm>
        </p:spPr>
        <p:txBody>
          <a:bodyPr/>
          <a:lstStyle/>
          <a:p>
            <a:pPr algn="ctr" eaLnBrk="1" hangingPunct="1">
              <a:defRPr/>
            </a:pPr>
            <a:r>
              <a:rPr lang="zh-CN" altLang="en-US" sz="4800" b="1" dirty="0" smtClean="0"/>
              <a:t>面向对象设计原则</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38200" y="914400"/>
            <a:ext cx="7696200" cy="685800"/>
          </a:xfrm>
        </p:spPr>
        <p:txBody>
          <a:bodyPr/>
          <a:lstStyle/>
          <a:p>
            <a:pPr eaLnBrk="1" hangingPunct="1"/>
            <a:r>
              <a:rPr lang="zh-CN" altLang="en-US" smtClean="0"/>
              <a:t>单一职责原则 </a:t>
            </a:r>
          </a:p>
        </p:txBody>
      </p:sp>
      <p:sp>
        <p:nvSpPr>
          <p:cNvPr id="83971" name="Rectangle 3"/>
          <p:cNvSpPr>
            <a:spLocks noGrp="1" noChangeArrowheads="1"/>
          </p:cNvSpPr>
          <p:nvPr>
            <p:ph type="body" idx="1"/>
          </p:nvPr>
        </p:nvSpPr>
        <p:spPr/>
        <p:txBody>
          <a:bodyPr/>
          <a:lstStyle/>
          <a:p>
            <a:pPr eaLnBrk="1" hangingPunct="1"/>
            <a:r>
              <a:rPr lang="zh-CN" altLang="en-US" smtClean="0"/>
              <a:t>单一职责原则实例 </a:t>
            </a:r>
          </a:p>
          <a:p>
            <a:pPr lvl="1" eaLnBrk="1" hangingPunct="1"/>
            <a:r>
              <a:rPr lang="zh-CN" altLang="en-US" smtClean="0"/>
              <a:t>实例解析 </a:t>
            </a:r>
          </a:p>
          <a:p>
            <a:pPr lvl="1" eaLnBrk="1" hangingPunct="1"/>
            <a:endParaRPr lang="en-US" altLang="zh-CN" smtClean="0"/>
          </a:p>
        </p:txBody>
      </p:sp>
      <p:pic>
        <p:nvPicPr>
          <p:cNvPr id="8397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4200"/>
            <a:ext cx="76581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096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8200" y="914400"/>
            <a:ext cx="7696200" cy="685800"/>
          </a:xfrm>
        </p:spPr>
        <p:txBody>
          <a:bodyPr/>
          <a:lstStyle/>
          <a:p>
            <a:pPr eaLnBrk="1" hangingPunct="1"/>
            <a:r>
              <a:rPr lang="zh-CN" altLang="en-US" smtClean="0"/>
              <a:t>开闭原则</a:t>
            </a:r>
          </a:p>
        </p:txBody>
      </p:sp>
      <p:sp>
        <p:nvSpPr>
          <p:cNvPr id="84995" name="Rectangle 3"/>
          <p:cNvSpPr>
            <a:spLocks noGrp="1" noChangeArrowheads="1"/>
          </p:cNvSpPr>
          <p:nvPr>
            <p:ph type="body" idx="1"/>
          </p:nvPr>
        </p:nvSpPr>
        <p:spPr/>
        <p:txBody>
          <a:bodyPr/>
          <a:lstStyle/>
          <a:p>
            <a:pPr eaLnBrk="1" hangingPunct="1"/>
            <a:r>
              <a:rPr lang="zh-CN" altLang="en-US" smtClean="0"/>
              <a:t>开闭原则定义 </a:t>
            </a:r>
            <a:endParaRPr lang="zh-CN" altLang="en-US" sz="3600" smtClean="0"/>
          </a:p>
          <a:p>
            <a:pPr lvl="1" eaLnBrk="1" hangingPunct="1"/>
            <a:r>
              <a:rPr lang="zh-CN" altLang="en-US" smtClean="0"/>
              <a:t>开闭原则是</a:t>
            </a:r>
            <a:r>
              <a:rPr lang="zh-CN" altLang="en-US" smtClean="0">
                <a:solidFill>
                  <a:srgbClr val="FF3300"/>
                </a:solidFill>
              </a:rPr>
              <a:t>面向对象的可复用设计的第一块基石</a:t>
            </a:r>
            <a:r>
              <a:rPr lang="zh-CN" altLang="en-US" smtClean="0"/>
              <a:t>，是最重要的面向对象设计原则</a:t>
            </a:r>
          </a:p>
          <a:p>
            <a:pPr lvl="1" eaLnBrk="1" hangingPunct="1"/>
            <a:endParaRPr lang="zh-CN" altLang="en-US" smtClean="0"/>
          </a:p>
        </p:txBody>
      </p:sp>
      <p:graphicFrame>
        <p:nvGraphicFramePr>
          <p:cNvPr id="4" name="表格 3"/>
          <p:cNvGraphicFramePr>
            <a:graphicFrameLocks noGrp="1"/>
          </p:cNvGraphicFramePr>
          <p:nvPr/>
        </p:nvGraphicFramePr>
        <p:xfrm>
          <a:off x="533400" y="3521075"/>
          <a:ext cx="8229600" cy="1463675"/>
        </p:xfrm>
        <a:graphic>
          <a:graphicData uri="http://schemas.openxmlformats.org/drawingml/2006/table">
            <a:tbl>
              <a:tblPr/>
              <a:tblGrid>
                <a:gridCol w="8229600"/>
              </a:tblGrid>
              <a:tr h="1463675">
                <a:tc>
                  <a:txBody>
                    <a:bodyPr/>
                    <a:lstStyle/>
                    <a:p>
                      <a:pPr indent="262255" algn="l">
                        <a:spcAft>
                          <a:spcPts val="0"/>
                        </a:spcAft>
                      </a:pPr>
                      <a:r>
                        <a:rPr lang="zh-CN" altLang="en-US" sz="2400" b="1" kern="100" dirty="0" smtClean="0">
                          <a:latin typeface="Times New Roman"/>
                          <a:ea typeface="宋体"/>
                          <a:cs typeface="Times New Roman"/>
                        </a:rPr>
                        <a:t>开闭原则：</a:t>
                      </a:r>
                      <a:r>
                        <a:rPr lang="zh-CN" altLang="en-US" sz="2400" b="0" kern="100" dirty="0" smtClean="0">
                          <a:latin typeface="Times New Roman"/>
                          <a:ea typeface="宋体"/>
                          <a:cs typeface="Times New Roman"/>
                        </a:rPr>
                        <a:t>软件实体应当</a:t>
                      </a:r>
                      <a:r>
                        <a:rPr lang="zh-CN" altLang="en-US" sz="2400" b="1" kern="100" dirty="0" smtClean="0">
                          <a:solidFill>
                            <a:srgbClr val="FF3300"/>
                          </a:solidFill>
                          <a:latin typeface="Times New Roman"/>
                          <a:ea typeface="宋体"/>
                          <a:cs typeface="Times New Roman"/>
                        </a:rPr>
                        <a:t>对扩展开放，对修改关闭</a:t>
                      </a:r>
                      <a:r>
                        <a:rPr lang="zh-CN" altLang="en-US" sz="2400" b="0" kern="100" dirty="0" smtClean="0">
                          <a:latin typeface="Times New Roman"/>
                          <a:ea typeface="宋体"/>
                          <a:cs typeface="Times New Roman"/>
                        </a:rPr>
                        <a:t>。</a:t>
                      </a:r>
                      <a:endParaRPr lang="en-US" altLang="zh-CN" sz="2400" b="0" kern="100" dirty="0" smtClean="0">
                        <a:latin typeface="Times New Roman"/>
                        <a:ea typeface="宋体"/>
                        <a:cs typeface="Times New Roman"/>
                      </a:endParaRPr>
                    </a:p>
                    <a:p>
                      <a:pPr indent="262255" algn="l">
                        <a:spcAft>
                          <a:spcPts val="0"/>
                        </a:spcAft>
                      </a:pPr>
                      <a:endParaRPr lang="zh-CN" altLang="en-US" sz="2400" b="1" kern="100" dirty="0" smtClean="0">
                        <a:latin typeface="Times New Roman"/>
                        <a:ea typeface="宋体"/>
                        <a:cs typeface="Times New Roman"/>
                      </a:endParaRPr>
                    </a:p>
                    <a:p>
                      <a:pPr indent="262255" algn="l">
                        <a:spcAft>
                          <a:spcPts val="0"/>
                        </a:spcAft>
                      </a:pPr>
                      <a:r>
                        <a:rPr lang="en-US" altLang="zh-CN" sz="2400" b="1" kern="100" dirty="0" smtClean="0">
                          <a:latin typeface="Times New Roman"/>
                          <a:ea typeface="宋体"/>
                          <a:cs typeface="Times New Roman"/>
                        </a:rPr>
                        <a:t>Open-Closed Principle (OCP): </a:t>
                      </a:r>
                      <a:r>
                        <a:rPr lang="en-US" altLang="zh-CN" sz="2400" b="0" kern="100" dirty="0" smtClean="0">
                          <a:latin typeface="Times New Roman"/>
                          <a:ea typeface="宋体"/>
                          <a:cs typeface="Times New Roman"/>
                        </a:rPr>
                        <a:t>Software entities should be </a:t>
                      </a:r>
                      <a:r>
                        <a:rPr lang="en-US" altLang="zh-CN" sz="2400" b="1" kern="100" dirty="0" smtClean="0">
                          <a:solidFill>
                            <a:srgbClr val="FF3300"/>
                          </a:solidFill>
                          <a:latin typeface="Times New Roman"/>
                          <a:ea typeface="宋体"/>
                          <a:cs typeface="Times New Roman"/>
                        </a:rPr>
                        <a:t>open for extension</a:t>
                      </a:r>
                      <a:r>
                        <a:rPr lang="en-US" altLang="zh-CN" sz="2400" b="0" kern="100" dirty="0" smtClean="0">
                          <a:latin typeface="Times New Roman"/>
                          <a:ea typeface="宋体"/>
                          <a:cs typeface="Times New Roman"/>
                        </a:rPr>
                        <a:t>, but </a:t>
                      </a:r>
                      <a:r>
                        <a:rPr lang="en-US" altLang="zh-CN" sz="2400" b="1" kern="100" dirty="0" smtClean="0">
                          <a:solidFill>
                            <a:srgbClr val="FF3300"/>
                          </a:solidFill>
                          <a:latin typeface="Times New Roman"/>
                          <a:ea typeface="宋体"/>
                          <a:cs typeface="Times New Roman"/>
                        </a:rPr>
                        <a:t>closed for modification</a:t>
                      </a:r>
                      <a:r>
                        <a:rPr lang="en-US" altLang="zh-CN" sz="2400" b="0" kern="100" dirty="0" smtClean="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245094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38200" y="914400"/>
            <a:ext cx="7696200" cy="685800"/>
          </a:xfrm>
        </p:spPr>
        <p:txBody>
          <a:bodyPr/>
          <a:lstStyle/>
          <a:p>
            <a:pPr eaLnBrk="1" hangingPunct="1"/>
            <a:r>
              <a:rPr lang="zh-CN" altLang="en-US" smtClean="0"/>
              <a:t>开闭原则</a:t>
            </a:r>
          </a:p>
        </p:txBody>
      </p:sp>
      <p:sp>
        <p:nvSpPr>
          <p:cNvPr id="86019" name="Rectangle 3"/>
          <p:cNvSpPr>
            <a:spLocks noGrp="1" noChangeArrowheads="1"/>
          </p:cNvSpPr>
          <p:nvPr>
            <p:ph type="body" idx="1"/>
          </p:nvPr>
        </p:nvSpPr>
        <p:spPr>
          <a:xfrm>
            <a:off x="381000" y="1752600"/>
            <a:ext cx="8382000" cy="4419600"/>
          </a:xfrm>
        </p:spPr>
        <p:txBody>
          <a:bodyPr/>
          <a:lstStyle/>
          <a:p>
            <a:pPr eaLnBrk="1" hangingPunct="1"/>
            <a:r>
              <a:rPr lang="zh-CN" altLang="en-US" smtClean="0"/>
              <a:t>开闭原则分析 </a:t>
            </a:r>
            <a:endParaRPr lang="zh-CN" altLang="en-US" sz="3600" smtClean="0"/>
          </a:p>
          <a:p>
            <a:pPr lvl="1" eaLnBrk="1" hangingPunct="1"/>
            <a:r>
              <a:rPr lang="zh-CN" altLang="en-US" smtClean="0"/>
              <a:t>开闭原则由</a:t>
            </a:r>
            <a:r>
              <a:rPr lang="en-US" altLang="zh-CN" smtClean="0">
                <a:solidFill>
                  <a:srgbClr val="FF3300"/>
                </a:solidFill>
              </a:rPr>
              <a:t>Bertrand Meyer</a:t>
            </a:r>
            <a:r>
              <a:rPr lang="zh-CN" altLang="en-US" smtClean="0"/>
              <a:t>于</a:t>
            </a:r>
            <a:r>
              <a:rPr lang="en-US" altLang="zh-CN" smtClean="0"/>
              <a:t>1988</a:t>
            </a:r>
            <a:r>
              <a:rPr lang="zh-CN" altLang="en-US" smtClean="0"/>
              <a:t>年提出</a:t>
            </a:r>
          </a:p>
          <a:p>
            <a:pPr lvl="1" eaLnBrk="1" hangingPunct="1"/>
            <a:r>
              <a:rPr lang="zh-CN" altLang="en-US" smtClean="0"/>
              <a:t>在开闭原则的定义中，软件实体可以是</a:t>
            </a:r>
            <a:r>
              <a:rPr lang="zh-CN" altLang="en-US" smtClean="0">
                <a:solidFill>
                  <a:srgbClr val="FF3300"/>
                </a:solidFill>
              </a:rPr>
              <a:t>一个软件模块</a:t>
            </a:r>
            <a:r>
              <a:rPr lang="zh-CN" altLang="en-US" smtClean="0"/>
              <a:t>、</a:t>
            </a:r>
            <a:r>
              <a:rPr lang="zh-CN" altLang="en-US" smtClean="0">
                <a:solidFill>
                  <a:srgbClr val="FF3300"/>
                </a:solidFill>
              </a:rPr>
              <a:t>一个由多个类组成的局部结构</a:t>
            </a:r>
            <a:r>
              <a:rPr lang="zh-CN" altLang="en-US" smtClean="0"/>
              <a:t>或</a:t>
            </a:r>
            <a:r>
              <a:rPr lang="zh-CN" altLang="en-US" smtClean="0">
                <a:solidFill>
                  <a:srgbClr val="FF3300"/>
                </a:solidFill>
              </a:rPr>
              <a:t>一个独立的类</a:t>
            </a:r>
            <a:endParaRPr lang="en-US" altLang="zh-CN" smtClean="0">
              <a:solidFill>
                <a:srgbClr val="FF3300"/>
              </a:solidFill>
            </a:endParaRPr>
          </a:p>
          <a:p>
            <a:pPr lvl="1" eaLnBrk="1" hangingPunct="1"/>
            <a:r>
              <a:rPr lang="zh-CN" altLang="en-US" smtClean="0"/>
              <a:t>开闭原则是指</a:t>
            </a:r>
            <a:r>
              <a:rPr lang="zh-CN" altLang="en-US" smtClean="0">
                <a:solidFill>
                  <a:srgbClr val="FF3300"/>
                </a:solidFill>
              </a:rPr>
              <a:t>软件实体应尽量在不修改原有代码的情况下进行扩展</a:t>
            </a:r>
          </a:p>
          <a:p>
            <a:pPr lvl="1" eaLnBrk="1" hangingPunct="1"/>
            <a:endParaRPr lang="en-US" altLang="zh-CN" smtClean="0"/>
          </a:p>
        </p:txBody>
      </p:sp>
      <p:pic>
        <p:nvPicPr>
          <p:cNvPr id="86020" name="Picture 4" descr="Bertrand_Meyer250x250_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6482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5" descr="0136291554_01_LZZZZZZ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495800"/>
            <a:ext cx="17319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1007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38200" y="914400"/>
            <a:ext cx="7696200" cy="685800"/>
          </a:xfrm>
        </p:spPr>
        <p:txBody>
          <a:bodyPr/>
          <a:lstStyle/>
          <a:p>
            <a:pPr eaLnBrk="1" hangingPunct="1"/>
            <a:r>
              <a:rPr lang="zh-CN" altLang="en-US" smtClean="0"/>
              <a:t>开闭原则</a:t>
            </a:r>
          </a:p>
        </p:txBody>
      </p:sp>
      <p:sp>
        <p:nvSpPr>
          <p:cNvPr id="87043" name="Rectangle 3"/>
          <p:cNvSpPr>
            <a:spLocks noGrp="1" noChangeArrowheads="1"/>
          </p:cNvSpPr>
          <p:nvPr>
            <p:ph type="body" idx="1"/>
          </p:nvPr>
        </p:nvSpPr>
        <p:spPr>
          <a:xfrm>
            <a:off x="381000" y="1752600"/>
            <a:ext cx="8382000" cy="4419600"/>
          </a:xfrm>
        </p:spPr>
        <p:txBody>
          <a:bodyPr/>
          <a:lstStyle/>
          <a:p>
            <a:pPr eaLnBrk="1" hangingPunct="1"/>
            <a:r>
              <a:rPr lang="zh-CN" altLang="en-US" smtClean="0"/>
              <a:t>开闭原则分析 </a:t>
            </a:r>
            <a:endParaRPr lang="zh-CN" altLang="en-US" sz="3600" smtClean="0"/>
          </a:p>
          <a:p>
            <a:pPr lvl="1" eaLnBrk="1" hangingPunct="1"/>
            <a:r>
              <a:rPr lang="zh-CN" altLang="en-US" sz="2600" smtClean="0">
                <a:solidFill>
                  <a:srgbClr val="FF3300"/>
                </a:solidFill>
              </a:rPr>
              <a:t>抽象化</a:t>
            </a:r>
            <a:r>
              <a:rPr lang="zh-CN" altLang="en-US" sz="2600" smtClean="0"/>
              <a:t>是开闭原则的关键</a:t>
            </a:r>
            <a:endParaRPr lang="en-US" altLang="zh-CN" sz="2600" smtClean="0"/>
          </a:p>
          <a:p>
            <a:pPr lvl="1" eaLnBrk="1" hangingPunct="1"/>
            <a:r>
              <a:rPr lang="zh-CN" altLang="en-US" sz="2600" smtClean="0"/>
              <a:t>相对稳定的</a:t>
            </a:r>
            <a:r>
              <a:rPr lang="zh-CN" altLang="en-US" sz="2600" smtClean="0">
                <a:solidFill>
                  <a:srgbClr val="FF3300"/>
                </a:solidFill>
              </a:rPr>
              <a:t>抽象层 </a:t>
            </a:r>
            <a:r>
              <a:rPr lang="en-US" altLang="zh-CN" sz="2600" smtClean="0"/>
              <a:t>+ </a:t>
            </a:r>
            <a:r>
              <a:rPr lang="zh-CN" altLang="en-US" sz="2600" smtClean="0"/>
              <a:t>灵活的</a:t>
            </a:r>
            <a:r>
              <a:rPr lang="zh-CN" altLang="en-US" sz="2600" smtClean="0">
                <a:solidFill>
                  <a:srgbClr val="FF3300"/>
                </a:solidFill>
              </a:rPr>
              <a:t>具体层</a:t>
            </a:r>
          </a:p>
          <a:p>
            <a:pPr lvl="1" eaLnBrk="1" hangingPunct="1"/>
            <a:r>
              <a:rPr lang="zh-CN" altLang="en-US" sz="2600" smtClean="0">
                <a:solidFill>
                  <a:srgbClr val="FF3300"/>
                </a:solidFill>
              </a:rPr>
              <a:t>对可变性封装原则</a:t>
            </a:r>
            <a:r>
              <a:rPr lang="en-US" altLang="zh-CN" sz="2600" smtClean="0">
                <a:solidFill>
                  <a:srgbClr val="FF3300"/>
                </a:solidFill>
              </a:rPr>
              <a:t>(Principle of Encapsulation of Variation, EVP)</a:t>
            </a:r>
            <a:r>
              <a:rPr lang="zh-CN" altLang="en-US" sz="2600" smtClean="0"/>
              <a:t>：找到系统的可变因素并将其封装起来</a:t>
            </a:r>
            <a:endParaRPr lang="zh-CN" altLang="en-US" smtClean="0"/>
          </a:p>
        </p:txBody>
      </p:sp>
    </p:spTree>
    <p:extLst>
      <p:ext uri="{BB962C8B-B14F-4D97-AF65-F5344CB8AC3E}">
        <p14:creationId xmlns:p14="http://schemas.microsoft.com/office/powerpoint/2010/main" val="118105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914400"/>
            <a:ext cx="7696200" cy="685800"/>
          </a:xfrm>
        </p:spPr>
        <p:txBody>
          <a:bodyPr/>
          <a:lstStyle/>
          <a:p>
            <a:pPr eaLnBrk="1" hangingPunct="1"/>
            <a:r>
              <a:rPr lang="zh-CN" altLang="en-US" smtClean="0"/>
              <a:t>里氏代换原则</a:t>
            </a:r>
          </a:p>
        </p:txBody>
      </p:sp>
      <p:sp>
        <p:nvSpPr>
          <p:cNvPr id="88067" name="Rectangle 3"/>
          <p:cNvSpPr>
            <a:spLocks noGrp="1" noChangeArrowheads="1"/>
          </p:cNvSpPr>
          <p:nvPr>
            <p:ph type="body" idx="1"/>
          </p:nvPr>
        </p:nvSpPr>
        <p:spPr/>
        <p:txBody>
          <a:bodyPr/>
          <a:lstStyle/>
          <a:p>
            <a:pPr eaLnBrk="1" hangingPunct="1"/>
            <a:r>
              <a:rPr lang="zh-CN" altLang="en-US" smtClean="0"/>
              <a:t>里氏代换原则定义 </a:t>
            </a:r>
            <a:endParaRPr lang="zh-CN" altLang="en-US" sz="3600" smtClean="0"/>
          </a:p>
          <a:p>
            <a:pPr lvl="1" eaLnBrk="1" hangingPunct="1"/>
            <a:endParaRPr lang="zh-CN" altLang="en-US" smtClean="0"/>
          </a:p>
        </p:txBody>
      </p:sp>
      <p:graphicFrame>
        <p:nvGraphicFramePr>
          <p:cNvPr id="4" name="表格 3"/>
          <p:cNvGraphicFramePr>
            <a:graphicFrameLocks noGrp="1"/>
          </p:cNvGraphicFramePr>
          <p:nvPr/>
        </p:nvGraphicFramePr>
        <p:xfrm>
          <a:off x="457200" y="2438400"/>
          <a:ext cx="8229600" cy="3292475"/>
        </p:xfrm>
        <a:graphic>
          <a:graphicData uri="http://schemas.openxmlformats.org/drawingml/2006/table">
            <a:tbl>
              <a:tblPr/>
              <a:tblGrid>
                <a:gridCol w="8229600"/>
              </a:tblGrid>
              <a:tr h="3292475">
                <a:tc>
                  <a:txBody>
                    <a:bodyPr/>
                    <a:lstStyle/>
                    <a:p>
                      <a:pPr indent="262255" algn="l">
                        <a:spcAft>
                          <a:spcPts val="0"/>
                        </a:spcAft>
                      </a:pPr>
                      <a:r>
                        <a:rPr lang="zh-CN" altLang="en-US" sz="2400" b="1" kern="100" dirty="0" smtClean="0">
                          <a:latin typeface="Times New Roman" pitchFamily="18" charset="0"/>
                          <a:ea typeface="宋体"/>
                          <a:cs typeface="Times New Roman" pitchFamily="18" charset="0"/>
                        </a:rPr>
                        <a:t>里氏代换原则：</a:t>
                      </a:r>
                      <a:r>
                        <a:rPr lang="zh-CN" altLang="en-US" sz="2400" b="0" kern="100" dirty="0" smtClean="0">
                          <a:latin typeface="Times New Roman" pitchFamily="18" charset="0"/>
                          <a:ea typeface="宋体"/>
                          <a:cs typeface="Times New Roman" pitchFamily="18" charset="0"/>
                        </a:rPr>
                        <a:t>如果对每一个类型为</a:t>
                      </a:r>
                      <a:r>
                        <a:rPr lang="en-US" altLang="zh-CN" sz="2400" b="0" kern="100" dirty="0" smtClean="0">
                          <a:latin typeface="Times New Roman" pitchFamily="18" charset="0"/>
                          <a:ea typeface="宋体"/>
                          <a:cs typeface="Times New Roman" pitchFamily="18" charset="0"/>
                        </a:rPr>
                        <a:t>S</a:t>
                      </a:r>
                      <a:r>
                        <a:rPr lang="zh-CN" altLang="en-US" sz="2400" b="0" kern="100" dirty="0" smtClean="0">
                          <a:latin typeface="Times New Roman" pitchFamily="18" charset="0"/>
                          <a:ea typeface="宋体"/>
                          <a:cs typeface="Times New Roman" pitchFamily="18" charset="0"/>
                        </a:rPr>
                        <a:t>的对象</a:t>
                      </a:r>
                      <a:r>
                        <a:rPr lang="en-US" altLang="zh-CN" sz="2400" b="0" kern="100" dirty="0" smtClean="0">
                          <a:latin typeface="Times New Roman" pitchFamily="18" charset="0"/>
                          <a:ea typeface="宋体"/>
                          <a:cs typeface="Times New Roman" pitchFamily="18" charset="0"/>
                        </a:rPr>
                        <a:t>o1</a:t>
                      </a:r>
                      <a:r>
                        <a:rPr lang="zh-CN" altLang="en-US" sz="2400" b="0" kern="100" dirty="0" smtClean="0">
                          <a:latin typeface="Times New Roman" pitchFamily="18" charset="0"/>
                          <a:ea typeface="宋体"/>
                          <a:cs typeface="Times New Roman" pitchFamily="18" charset="0"/>
                        </a:rPr>
                        <a:t>，都有类型为</a:t>
                      </a:r>
                      <a:r>
                        <a:rPr lang="en-US" altLang="zh-CN" sz="2400" b="0" kern="100" dirty="0" smtClean="0">
                          <a:latin typeface="Times New Roman" pitchFamily="18" charset="0"/>
                          <a:ea typeface="宋体"/>
                          <a:cs typeface="Times New Roman" pitchFamily="18" charset="0"/>
                        </a:rPr>
                        <a:t>T</a:t>
                      </a:r>
                      <a:r>
                        <a:rPr lang="zh-CN" altLang="en-US" sz="2400" b="0" kern="100" dirty="0" smtClean="0">
                          <a:latin typeface="Times New Roman" pitchFamily="18" charset="0"/>
                          <a:ea typeface="宋体"/>
                          <a:cs typeface="Times New Roman" pitchFamily="18" charset="0"/>
                        </a:rPr>
                        <a:t>的对象</a:t>
                      </a:r>
                      <a:r>
                        <a:rPr lang="en-US" altLang="zh-CN" sz="2400" b="0" kern="100" dirty="0" smtClean="0">
                          <a:latin typeface="Times New Roman" pitchFamily="18" charset="0"/>
                          <a:ea typeface="宋体"/>
                          <a:cs typeface="Times New Roman" pitchFamily="18" charset="0"/>
                        </a:rPr>
                        <a:t>o2</a:t>
                      </a:r>
                      <a:r>
                        <a:rPr lang="zh-CN" altLang="en-US" sz="2400" b="0" kern="100" dirty="0" smtClean="0">
                          <a:latin typeface="Times New Roman" pitchFamily="18" charset="0"/>
                          <a:ea typeface="宋体"/>
                          <a:cs typeface="Times New Roman" pitchFamily="18" charset="0"/>
                        </a:rPr>
                        <a:t>，使得以</a:t>
                      </a:r>
                      <a:r>
                        <a:rPr lang="en-US" altLang="zh-CN" sz="2400" b="0" kern="100" dirty="0" smtClean="0">
                          <a:latin typeface="Times New Roman" pitchFamily="18" charset="0"/>
                          <a:ea typeface="宋体"/>
                          <a:cs typeface="Times New Roman" pitchFamily="18" charset="0"/>
                        </a:rPr>
                        <a:t>T</a:t>
                      </a:r>
                      <a:r>
                        <a:rPr lang="zh-CN" altLang="en-US" sz="2400" b="0" kern="100" dirty="0" smtClean="0">
                          <a:latin typeface="Times New Roman" pitchFamily="18" charset="0"/>
                          <a:ea typeface="宋体"/>
                          <a:cs typeface="Times New Roman" pitchFamily="18" charset="0"/>
                        </a:rPr>
                        <a:t>定义的所有程序</a:t>
                      </a:r>
                      <a:r>
                        <a:rPr lang="en-US" altLang="zh-CN" sz="2400" b="0" kern="100" dirty="0" smtClean="0">
                          <a:latin typeface="Times New Roman" pitchFamily="18" charset="0"/>
                          <a:ea typeface="宋体"/>
                          <a:cs typeface="Times New Roman" pitchFamily="18" charset="0"/>
                        </a:rPr>
                        <a:t>P</a:t>
                      </a:r>
                      <a:r>
                        <a:rPr lang="zh-CN" altLang="en-US" sz="2400" b="0" kern="100" dirty="0" smtClean="0">
                          <a:latin typeface="Times New Roman" pitchFamily="18" charset="0"/>
                          <a:ea typeface="宋体"/>
                          <a:cs typeface="Times New Roman" pitchFamily="18" charset="0"/>
                        </a:rPr>
                        <a:t>在所有的对象</a:t>
                      </a:r>
                      <a:r>
                        <a:rPr lang="en-US" altLang="zh-CN" sz="2400" b="0" kern="100" dirty="0" smtClean="0">
                          <a:latin typeface="Times New Roman" pitchFamily="18" charset="0"/>
                          <a:ea typeface="宋体"/>
                          <a:cs typeface="Times New Roman" pitchFamily="18" charset="0"/>
                        </a:rPr>
                        <a:t>o1</a:t>
                      </a:r>
                      <a:r>
                        <a:rPr lang="zh-CN" altLang="en-US" sz="2400" b="0" kern="100" dirty="0" smtClean="0">
                          <a:latin typeface="Times New Roman" pitchFamily="18" charset="0"/>
                          <a:ea typeface="宋体"/>
                          <a:cs typeface="Times New Roman" pitchFamily="18" charset="0"/>
                        </a:rPr>
                        <a:t>都代换</a:t>
                      </a:r>
                      <a:r>
                        <a:rPr lang="en-US" altLang="zh-CN" sz="2400" b="0" kern="100" dirty="0" smtClean="0">
                          <a:latin typeface="Times New Roman" pitchFamily="18" charset="0"/>
                          <a:ea typeface="宋体"/>
                          <a:cs typeface="Times New Roman" pitchFamily="18" charset="0"/>
                        </a:rPr>
                        <a:t>o2</a:t>
                      </a:r>
                      <a:r>
                        <a:rPr lang="zh-CN" altLang="en-US" sz="2400" b="0" kern="100" dirty="0" smtClean="0">
                          <a:latin typeface="Times New Roman" pitchFamily="18" charset="0"/>
                          <a:ea typeface="宋体"/>
                          <a:cs typeface="Times New Roman" pitchFamily="18" charset="0"/>
                        </a:rPr>
                        <a:t>时，程序</a:t>
                      </a:r>
                      <a:r>
                        <a:rPr lang="en-US" altLang="zh-CN" sz="2400" b="0" kern="100" dirty="0" smtClean="0">
                          <a:latin typeface="Times New Roman" pitchFamily="18" charset="0"/>
                          <a:ea typeface="宋体"/>
                          <a:cs typeface="Times New Roman" pitchFamily="18" charset="0"/>
                        </a:rPr>
                        <a:t>P</a:t>
                      </a:r>
                      <a:r>
                        <a:rPr lang="zh-CN" altLang="en-US" sz="2400" b="0" kern="100" dirty="0" smtClean="0">
                          <a:latin typeface="Times New Roman" pitchFamily="18" charset="0"/>
                          <a:ea typeface="宋体"/>
                          <a:cs typeface="Times New Roman" pitchFamily="18" charset="0"/>
                        </a:rPr>
                        <a:t>的行为没有变化，那么类型</a:t>
                      </a:r>
                      <a:r>
                        <a:rPr lang="en-US" altLang="zh-CN" sz="2400" b="0" kern="100" dirty="0" smtClean="0">
                          <a:latin typeface="Times New Roman" pitchFamily="18" charset="0"/>
                          <a:ea typeface="宋体"/>
                          <a:cs typeface="Times New Roman" pitchFamily="18" charset="0"/>
                        </a:rPr>
                        <a:t>S</a:t>
                      </a:r>
                      <a:r>
                        <a:rPr lang="zh-CN" altLang="en-US" sz="2400" b="0" kern="100" dirty="0" smtClean="0">
                          <a:latin typeface="Times New Roman" pitchFamily="18" charset="0"/>
                          <a:ea typeface="宋体"/>
                          <a:cs typeface="Times New Roman" pitchFamily="18" charset="0"/>
                        </a:rPr>
                        <a:t>是类型</a:t>
                      </a:r>
                      <a:r>
                        <a:rPr lang="en-US" altLang="zh-CN" sz="2400" b="0" kern="100" dirty="0" smtClean="0">
                          <a:latin typeface="Times New Roman" pitchFamily="18" charset="0"/>
                          <a:ea typeface="宋体"/>
                          <a:cs typeface="Times New Roman" pitchFamily="18" charset="0"/>
                        </a:rPr>
                        <a:t>T</a:t>
                      </a:r>
                      <a:r>
                        <a:rPr lang="zh-CN" altLang="en-US" sz="2400" b="0" kern="100" dirty="0" smtClean="0">
                          <a:latin typeface="Times New Roman" pitchFamily="18" charset="0"/>
                          <a:ea typeface="宋体"/>
                          <a:cs typeface="Times New Roman" pitchFamily="18" charset="0"/>
                        </a:rPr>
                        <a:t>的子类型。</a:t>
                      </a:r>
                      <a:endParaRPr lang="en-US" altLang="zh-CN" sz="2400" b="0" kern="100" dirty="0" smtClean="0">
                        <a:latin typeface="Times New Roman" pitchFamily="18" charset="0"/>
                        <a:ea typeface="宋体"/>
                        <a:cs typeface="Times New Roman" pitchFamily="18" charset="0"/>
                      </a:endParaRPr>
                    </a:p>
                    <a:p>
                      <a:pPr indent="262255" algn="l">
                        <a:spcAft>
                          <a:spcPts val="0"/>
                        </a:spcAft>
                      </a:pPr>
                      <a:endParaRPr lang="zh-CN" altLang="en-US" sz="2400" b="1" kern="100" dirty="0" smtClean="0">
                        <a:latin typeface="Times New Roman" pitchFamily="18" charset="0"/>
                        <a:ea typeface="宋体"/>
                        <a:cs typeface="Times New Roman" pitchFamily="18" charset="0"/>
                      </a:endParaRPr>
                    </a:p>
                    <a:p>
                      <a:pPr indent="262255" algn="l">
                        <a:spcAft>
                          <a:spcPts val="0"/>
                        </a:spcAft>
                      </a:pPr>
                      <a:r>
                        <a:rPr lang="en-US" sz="2400" b="1" kern="1200" dirty="0" err="1" smtClean="0">
                          <a:solidFill>
                            <a:schemeClr val="tx1"/>
                          </a:solidFill>
                          <a:latin typeface="Times New Roman" pitchFamily="18" charset="0"/>
                          <a:ea typeface="+mn-ea"/>
                          <a:cs typeface="Times New Roman" pitchFamily="18" charset="0"/>
                        </a:rPr>
                        <a:t>Liskov</a:t>
                      </a:r>
                      <a:r>
                        <a:rPr lang="en-US" sz="2400" b="1" kern="1200" dirty="0" smtClean="0">
                          <a:solidFill>
                            <a:schemeClr val="tx1"/>
                          </a:solidFill>
                          <a:latin typeface="Times New Roman" pitchFamily="18" charset="0"/>
                          <a:ea typeface="+mn-ea"/>
                          <a:cs typeface="Times New Roman" pitchFamily="18" charset="0"/>
                        </a:rPr>
                        <a:t> Substitution Principle (LSP): </a:t>
                      </a:r>
                      <a:r>
                        <a:rPr lang="en-US" sz="2400" kern="1200" dirty="0" smtClean="0">
                          <a:solidFill>
                            <a:schemeClr val="tx1"/>
                          </a:solidFill>
                          <a:latin typeface="Times New Roman" pitchFamily="18" charset="0"/>
                          <a:ea typeface="+mn-ea"/>
                          <a:cs typeface="Times New Roman" pitchFamily="18" charset="0"/>
                        </a:rPr>
                        <a:t>If for each object o1 of type S there is an object o2 of type T such that for all programs P defined in terms of T, the behavior of P is unchanged when o1 is substituted for o2 then S is a subtype of T.</a:t>
                      </a:r>
                      <a:endParaRPr lang="en-US" altLang="zh-CN" sz="2400" b="0" kern="100" dirty="0" smtClean="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5" name="图片 4" descr="1939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004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表格 6"/>
          <p:cNvGraphicFramePr>
            <a:graphicFrameLocks noGrp="1"/>
          </p:cNvGraphicFramePr>
          <p:nvPr/>
        </p:nvGraphicFramePr>
        <p:xfrm>
          <a:off x="457200" y="2438400"/>
          <a:ext cx="8229600" cy="3886200"/>
        </p:xfrm>
        <a:graphic>
          <a:graphicData uri="http://schemas.openxmlformats.org/drawingml/2006/table">
            <a:tbl>
              <a:tblPr/>
              <a:tblGrid>
                <a:gridCol w="8229600"/>
              </a:tblGrid>
              <a:tr h="3886200">
                <a:tc>
                  <a:txBody>
                    <a:bodyPr/>
                    <a:lstStyle/>
                    <a:p>
                      <a:pPr indent="262255" algn="l">
                        <a:spcAft>
                          <a:spcPts val="0"/>
                        </a:spcAft>
                      </a:pPr>
                      <a:r>
                        <a:rPr lang="zh-CN" altLang="en-US" sz="2400" b="1" kern="100" dirty="0" smtClean="0">
                          <a:latin typeface="Times New Roman" pitchFamily="18" charset="0"/>
                          <a:ea typeface="宋体"/>
                          <a:cs typeface="Times New Roman" pitchFamily="18" charset="0"/>
                        </a:rPr>
                        <a:t>里氏代换原则：</a:t>
                      </a:r>
                      <a:r>
                        <a:rPr lang="zh-CN" altLang="en-US" sz="2400" b="0" kern="100" dirty="0" smtClean="0">
                          <a:latin typeface="Times New Roman" pitchFamily="18" charset="0"/>
                          <a:ea typeface="宋体"/>
                          <a:cs typeface="Times New Roman" pitchFamily="18" charset="0"/>
                        </a:rPr>
                        <a:t>所有引用</a:t>
                      </a:r>
                      <a:r>
                        <a:rPr lang="zh-CN" altLang="en-US" sz="2400" b="1" kern="100" dirty="0" smtClean="0">
                          <a:solidFill>
                            <a:srgbClr val="FF3300"/>
                          </a:solidFill>
                          <a:latin typeface="Times New Roman" pitchFamily="18" charset="0"/>
                          <a:ea typeface="宋体"/>
                          <a:cs typeface="Times New Roman" pitchFamily="18" charset="0"/>
                        </a:rPr>
                        <a:t>基类</a:t>
                      </a:r>
                      <a:r>
                        <a:rPr lang="zh-CN" altLang="en-US" sz="2400" b="0" kern="100" dirty="0" smtClean="0">
                          <a:latin typeface="Times New Roman" pitchFamily="18" charset="0"/>
                          <a:ea typeface="宋体"/>
                          <a:cs typeface="Times New Roman" pitchFamily="18" charset="0"/>
                        </a:rPr>
                        <a:t>的地方必须能透明地使用其</a:t>
                      </a:r>
                      <a:r>
                        <a:rPr lang="zh-CN" altLang="en-US" sz="2400" b="1" kern="100" dirty="0" smtClean="0">
                          <a:solidFill>
                            <a:srgbClr val="FF3300"/>
                          </a:solidFill>
                          <a:latin typeface="Times New Roman" pitchFamily="18" charset="0"/>
                          <a:ea typeface="宋体"/>
                          <a:cs typeface="Times New Roman" pitchFamily="18" charset="0"/>
                        </a:rPr>
                        <a:t>子类</a:t>
                      </a:r>
                      <a:r>
                        <a:rPr lang="zh-CN" altLang="en-US" sz="2400" b="0" kern="100" dirty="0" smtClean="0">
                          <a:latin typeface="Times New Roman" pitchFamily="18" charset="0"/>
                          <a:ea typeface="宋体"/>
                          <a:cs typeface="Times New Roman" pitchFamily="18" charset="0"/>
                        </a:rPr>
                        <a:t>的对象。</a:t>
                      </a:r>
                      <a:endParaRPr lang="en-US" altLang="zh-CN" sz="2400" b="0" kern="100" dirty="0" smtClean="0">
                        <a:latin typeface="Times New Roman" pitchFamily="18" charset="0"/>
                        <a:ea typeface="宋体"/>
                        <a:cs typeface="Times New Roman" pitchFamily="18" charset="0"/>
                      </a:endParaRPr>
                    </a:p>
                    <a:p>
                      <a:pPr indent="262255" algn="l">
                        <a:spcAft>
                          <a:spcPts val="0"/>
                        </a:spcAft>
                      </a:pPr>
                      <a:endParaRPr lang="zh-CN" altLang="en-US" sz="2400" b="1" kern="100" dirty="0" smtClean="0">
                        <a:latin typeface="Times New Roman" pitchFamily="18" charset="0"/>
                        <a:ea typeface="宋体"/>
                        <a:cs typeface="Times New Roman" pitchFamily="18" charset="0"/>
                      </a:endParaRPr>
                    </a:p>
                    <a:p>
                      <a:pPr indent="262255" algn="l">
                        <a:spcAft>
                          <a:spcPts val="0"/>
                        </a:spcAft>
                      </a:pPr>
                      <a:r>
                        <a:rPr lang="en-US" sz="2400" b="1" kern="1200" dirty="0" err="1" smtClean="0">
                          <a:solidFill>
                            <a:schemeClr val="tx1"/>
                          </a:solidFill>
                          <a:latin typeface="Times New Roman" pitchFamily="18" charset="0"/>
                          <a:ea typeface="+mn-ea"/>
                          <a:cs typeface="Times New Roman" pitchFamily="18" charset="0"/>
                        </a:rPr>
                        <a:t>Liskov</a:t>
                      </a:r>
                      <a:r>
                        <a:rPr lang="en-US" sz="2400" b="1" kern="1200" dirty="0" smtClean="0">
                          <a:solidFill>
                            <a:schemeClr val="tx1"/>
                          </a:solidFill>
                          <a:latin typeface="Times New Roman" pitchFamily="18" charset="0"/>
                          <a:ea typeface="+mn-ea"/>
                          <a:cs typeface="Times New Roman" pitchFamily="18" charset="0"/>
                        </a:rPr>
                        <a:t> Substitution Principle (LSP): </a:t>
                      </a:r>
                      <a:r>
                        <a:rPr lang="en-US" sz="2400" kern="1200" dirty="0" smtClean="0">
                          <a:solidFill>
                            <a:schemeClr val="tx1"/>
                          </a:solidFill>
                          <a:latin typeface="Times New Roman" pitchFamily="18" charset="0"/>
                          <a:ea typeface="+mn-ea"/>
                          <a:cs typeface="Times New Roman" pitchFamily="18" charset="0"/>
                        </a:rPr>
                        <a:t>Functions that use pointers or references to </a:t>
                      </a:r>
                      <a:r>
                        <a:rPr lang="en-US" sz="2400" b="1" kern="1200" dirty="0" smtClean="0">
                          <a:solidFill>
                            <a:srgbClr val="FF3300"/>
                          </a:solidFill>
                          <a:latin typeface="Times New Roman" pitchFamily="18" charset="0"/>
                          <a:ea typeface="+mn-ea"/>
                          <a:cs typeface="Times New Roman" pitchFamily="18" charset="0"/>
                        </a:rPr>
                        <a:t>base classes </a:t>
                      </a:r>
                      <a:r>
                        <a:rPr lang="en-US" sz="2400" kern="1200" dirty="0" smtClean="0">
                          <a:solidFill>
                            <a:schemeClr val="tx1"/>
                          </a:solidFill>
                          <a:latin typeface="Times New Roman" pitchFamily="18" charset="0"/>
                          <a:ea typeface="+mn-ea"/>
                          <a:cs typeface="Times New Roman" pitchFamily="18" charset="0"/>
                        </a:rPr>
                        <a:t>must be able to use objects of </a:t>
                      </a:r>
                      <a:r>
                        <a:rPr lang="en-US" sz="2400" b="1" kern="1200" dirty="0" smtClean="0">
                          <a:solidFill>
                            <a:srgbClr val="FF3300"/>
                          </a:solidFill>
                          <a:latin typeface="Times New Roman" pitchFamily="18" charset="0"/>
                          <a:ea typeface="+mn-ea"/>
                          <a:cs typeface="Times New Roman" pitchFamily="18" charset="0"/>
                        </a:rPr>
                        <a:t>derived classes</a:t>
                      </a:r>
                      <a:r>
                        <a:rPr lang="en-US" sz="2400" kern="1200" dirty="0" smtClean="0">
                          <a:solidFill>
                            <a:schemeClr val="tx1"/>
                          </a:solidFill>
                          <a:latin typeface="Times New Roman" pitchFamily="18" charset="0"/>
                          <a:ea typeface="+mn-ea"/>
                          <a:cs typeface="Times New Roman" pitchFamily="18" charset="0"/>
                        </a:rPr>
                        <a:t> without knowing it.</a:t>
                      </a:r>
                      <a:endParaRPr lang="en-US" altLang="zh-CN" sz="2400" b="0" kern="100" dirty="0" smtClean="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61079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914400"/>
            <a:ext cx="7696200" cy="685800"/>
          </a:xfrm>
        </p:spPr>
        <p:txBody>
          <a:bodyPr/>
          <a:lstStyle/>
          <a:p>
            <a:pPr eaLnBrk="1" hangingPunct="1"/>
            <a:r>
              <a:rPr lang="zh-CN" altLang="en-US" smtClean="0"/>
              <a:t>里氏代换原则 </a:t>
            </a:r>
          </a:p>
        </p:txBody>
      </p:sp>
      <p:sp>
        <p:nvSpPr>
          <p:cNvPr id="89091" name="Rectangle 3"/>
          <p:cNvSpPr>
            <a:spLocks noGrp="1" noChangeArrowheads="1"/>
          </p:cNvSpPr>
          <p:nvPr>
            <p:ph type="body" idx="1"/>
          </p:nvPr>
        </p:nvSpPr>
        <p:spPr>
          <a:xfrm>
            <a:off x="381000" y="1752600"/>
            <a:ext cx="8382000" cy="4648200"/>
          </a:xfrm>
        </p:spPr>
        <p:txBody>
          <a:bodyPr/>
          <a:lstStyle/>
          <a:p>
            <a:pPr eaLnBrk="1" hangingPunct="1"/>
            <a:r>
              <a:rPr lang="zh-CN" altLang="en-US" smtClean="0"/>
              <a:t>里氏代换原则分析</a:t>
            </a:r>
          </a:p>
          <a:p>
            <a:pPr lvl="1" eaLnBrk="1" hangingPunct="1"/>
            <a:r>
              <a:rPr lang="zh-CN" altLang="zh-CN" smtClean="0"/>
              <a:t>里氏代换原则由</a:t>
            </a:r>
            <a:r>
              <a:rPr lang="en-US" altLang="zh-CN" smtClean="0"/>
              <a:t>2008</a:t>
            </a:r>
            <a:r>
              <a:rPr lang="zh-CN" altLang="en-US" smtClean="0"/>
              <a:t>年图灵奖得主、美国第一位计算机科学女博士、麻省理工学院教授</a:t>
            </a:r>
            <a:r>
              <a:rPr lang="en-US" altLang="zh-CN" smtClean="0">
                <a:solidFill>
                  <a:srgbClr val="FF3300"/>
                </a:solidFill>
              </a:rPr>
              <a:t>Barbara Liskov</a:t>
            </a:r>
            <a:r>
              <a:rPr lang="zh-CN" altLang="en-US" smtClean="0"/>
              <a:t>和卡内基</a:t>
            </a:r>
            <a:r>
              <a:rPr lang="en-US" altLang="zh-CN" smtClean="0"/>
              <a:t>.</a:t>
            </a:r>
            <a:r>
              <a:rPr lang="zh-CN" altLang="en-US" smtClean="0"/>
              <a:t>梅隆大学</a:t>
            </a:r>
            <a:r>
              <a:rPr lang="en-US" altLang="zh-CN" smtClean="0"/>
              <a:t>Jeannette Wing</a:t>
            </a:r>
            <a:r>
              <a:rPr lang="zh-CN" altLang="en-US" smtClean="0"/>
              <a:t>教授于</a:t>
            </a:r>
            <a:r>
              <a:rPr lang="en-US" altLang="zh-CN" smtClean="0"/>
              <a:t>1994</a:t>
            </a:r>
            <a:r>
              <a:rPr lang="zh-CN" altLang="en-US" smtClean="0"/>
              <a:t>年提出</a:t>
            </a:r>
            <a:endParaRPr lang="en-US" altLang="zh-CN" smtClean="0"/>
          </a:p>
        </p:txBody>
      </p:sp>
      <p:pic>
        <p:nvPicPr>
          <p:cNvPr id="89092" name="Picture 4" descr="Barbara_Lisko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987800"/>
            <a:ext cx="2438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Rectangle 5"/>
          <p:cNvSpPr>
            <a:spLocks noChangeArrowheads="1"/>
          </p:cNvSpPr>
          <p:nvPr/>
        </p:nvSpPr>
        <p:spPr bwMode="auto">
          <a:xfrm>
            <a:off x="3733800" y="4038600"/>
            <a:ext cx="4572000" cy="2024063"/>
          </a:xfrm>
          <a:prstGeom prst="rect">
            <a:avLst/>
          </a:prstGeom>
          <a:solidFill>
            <a:schemeClr val="bg1"/>
          </a:solidFill>
          <a:ln w="9525">
            <a:solidFill>
              <a:schemeClr val="tx1"/>
            </a:solidFill>
            <a:miter lim="800000"/>
            <a:headEnd/>
            <a:tailEnd/>
          </a:ln>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1800" b="1">
                <a:solidFill>
                  <a:srgbClr val="FF3300"/>
                </a:solidFill>
                <a:latin typeface="Arial" panose="020B0604020202020204" pitchFamily="34" charset="0"/>
                <a:ea typeface="宋体" panose="02010600030101010101" pitchFamily="2" charset="-122"/>
              </a:rPr>
              <a:t>芭芭拉</a:t>
            </a:r>
            <a:r>
              <a:rPr lang="en-US" altLang="zh-CN" sz="1800" b="1">
                <a:solidFill>
                  <a:srgbClr val="FF3300"/>
                </a:solidFill>
                <a:latin typeface="Arial" panose="020B0604020202020204" pitchFamily="34" charset="0"/>
                <a:ea typeface="宋体" panose="02010600030101010101" pitchFamily="2" charset="-122"/>
              </a:rPr>
              <a:t>·</a:t>
            </a:r>
            <a:r>
              <a:rPr lang="zh-CN" altLang="en-US" sz="1800" b="1">
                <a:solidFill>
                  <a:srgbClr val="FF3300"/>
                </a:solidFill>
                <a:latin typeface="Arial" panose="020B0604020202020204" pitchFamily="34" charset="0"/>
                <a:ea typeface="宋体" panose="02010600030101010101" pitchFamily="2" charset="-122"/>
              </a:rPr>
              <a:t>利斯科夫（</a:t>
            </a:r>
            <a:r>
              <a:rPr lang="en-US" altLang="zh-CN" sz="1800" b="1">
                <a:solidFill>
                  <a:srgbClr val="FF3300"/>
                </a:solidFill>
                <a:latin typeface="Arial" panose="020B0604020202020204" pitchFamily="34" charset="0"/>
                <a:ea typeface="宋体" panose="02010600030101010101" pitchFamily="2" charset="-122"/>
              </a:rPr>
              <a:t>Barbara Liskov</a:t>
            </a:r>
            <a:r>
              <a:rPr lang="zh-CN" altLang="en-US" sz="1800" b="1">
                <a:solidFill>
                  <a:srgbClr val="FF3300"/>
                </a:solidFill>
                <a:latin typeface="Arial" panose="020B0604020202020204" pitchFamily="34" charset="0"/>
                <a:ea typeface="宋体"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，美国计算机科学家，</a:t>
            </a:r>
            <a:r>
              <a:rPr lang="en-US" altLang="zh-CN" sz="1800">
                <a:solidFill>
                  <a:schemeClr val="tx1"/>
                </a:solidFill>
                <a:latin typeface="Arial" panose="020B0604020202020204" pitchFamily="34" charset="0"/>
                <a:ea typeface="宋体" panose="02010600030101010101" pitchFamily="2" charset="-122"/>
              </a:rPr>
              <a:t>2008</a:t>
            </a:r>
            <a:r>
              <a:rPr lang="zh-CN" altLang="en-US" sz="1800">
                <a:solidFill>
                  <a:schemeClr val="tx1"/>
                </a:solidFill>
                <a:latin typeface="Arial" panose="020B0604020202020204" pitchFamily="34" charset="0"/>
                <a:ea typeface="宋体" panose="02010600030101010101" pitchFamily="2" charset="-122"/>
              </a:rPr>
              <a:t>年图灵奖得主，</a:t>
            </a:r>
            <a:r>
              <a:rPr lang="en-US" altLang="zh-CN" sz="1800">
                <a:solidFill>
                  <a:schemeClr val="tx1"/>
                </a:solidFill>
                <a:latin typeface="Arial" panose="020B0604020202020204" pitchFamily="34" charset="0"/>
                <a:ea typeface="宋体" panose="02010600030101010101" pitchFamily="2" charset="-122"/>
              </a:rPr>
              <a:t>2004</a:t>
            </a:r>
            <a:r>
              <a:rPr lang="zh-CN" altLang="en-US" sz="1800">
                <a:solidFill>
                  <a:schemeClr val="tx1"/>
                </a:solidFill>
                <a:latin typeface="Arial" panose="020B0604020202020204" pitchFamily="34" charset="0"/>
                <a:ea typeface="宋体" panose="02010600030101010101" pitchFamily="2" charset="-122"/>
              </a:rPr>
              <a:t>年约翰</a:t>
            </a:r>
            <a:r>
              <a:rPr lang="en-US" altLang="zh-CN" sz="1800">
                <a:solidFill>
                  <a:schemeClr val="tx1"/>
                </a:solidFill>
                <a:latin typeface="Arial" panose="020B0604020202020204" pitchFamily="34" charset="0"/>
                <a:ea typeface="宋体" panose="02010600030101010101" pitchFamily="2" charset="-122"/>
              </a:rPr>
              <a:t>.</a:t>
            </a:r>
            <a:r>
              <a:rPr lang="zh-CN" altLang="en-US" sz="1800">
                <a:solidFill>
                  <a:schemeClr val="tx1"/>
                </a:solidFill>
                <a:latin typeface="Arial" panose="020B0604020202020204" pitchFamily="34" charset="0"/>
                <a:ea typeface="宋体" panose="02010600030101010101" pitchFamily="2" charset="-122"/>
              </a:rPr>
              <a:t>冯诺依曼奖得主，美国工程院院士，美国艺术与科学院院士，美国计算机协会会士。现任麻省理工学院电子电气与计算机科学系教授，她是美国第一个计算机科学女博士。</a:t>
            </a:r>
          </a:p>
        </p:txBody>
      </p:sp>
    </p:spTree>
    <p:extLst>
      <p:ext uri="{BB962C8B-B14F-4D97-AF65-F5344CB8AC3E}">
        <p14:creationId xmlns:p14="http://schemas.microsoft.com/office/powerpoint/2010/main" val="1640502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38200" y="914400"/>
            <a:ext cx="7696200" cy="685800"/>
          </a:xfrm>
        </p:spPr>
        <p:txBody>
          <a:bodyPr/>
          <a:lstStyle/>
          <a:p>
            <a:pPr eaLnBrk="1" hangingPunct="1"/>
            <a:r>
              <a:rPr lang="zh-CN" altLang="en-US" smtClean="0"/>
              <a:t>里氏代换原则 </a:t>
            </a:r>
          </a:p>
        </p:txBody>
      </p:sp>
      <p:sp>
        <p:nvSpPr>
          <p:cNvPr id="90115" name="Rectangle 3"/>
          <p:cNvSpPr>
            <a:spLocks noGrp="1" noChangeArrowheads="1"/>
          </p:cNvSpPr>
          <p:nvPr>
            <p:ph type="body" idx="1"/>
          </p:nvPr>
        </p:nvSpPr>
        <p:spPr>
          <a:xfrm>
            <a:off x="381000" y="1752600"/>
            <a:ext cx="8382000" cy="4648200"/>
          </a:xfrm>
        </p:spPr>
        <p:txBody>
          <a:bodyPr/>
          <a:lstStyle/>
          <a:p>
            <a:pPr eaLnBrk="1" hangingPunct="1">
              <a:lnSpc>
                <a:spcPct val="110000"/>
              </a:lnSpc>
            </a:pPr>
            <a:r>
              <a:rPr lang="zh-CN" altLang="en-US" smtClean="0"/>
              <a:t>里氏代换原则分析</a:t>
            </a:r>
          </a:p>
          <a:p>
            <a:pPr lvl="1" eaLnBrk="1" hangingPunct="1">
              <a:lnSpc>
                <a:spcPct val="110000"/>
              </a:lnSpc>
            </a:pPr>
            <a:r>
              <a:rPr lang="zh-CN" altLang="en-US" smtClean="0"/>
              <a:t>在软件中</a:t>
            </a:r>
            <a:r>
              <a:rPr lang="zh-CN" altLang="en-US" smtClean="0">
                <a:solidFill>
                  <a:srgbClr val="FF3300"/>
                </a:solidFill>
              </a:rPr>
              <a:t>将一个基类对象替换成它的子类对象，程序将不会产生任何错误和异常</a:t>
            </a:r>
            <a:r>
              <a:rPr lang="zh-CN" altLang="en-US" smtClean="0"/>
              <a:t>，反过来则不成立。如果一个软件实体使用的是一个子类对象的话，那么它不一定能够使用基类对象</a:t>
            </a:r>
            <a:endParaRPr lang="en-US" altLang="zh-CN" smtClean="0"/>
          </a:p>
          <a:p>
            <a:pPr lvl="1" eaLnBrk="1" hangingPunct="1">
              <a:lnSpc>
                <a:spcPct val="110000"/>
              </a:lnSpc>
            </a:pPr>
            <a:r>
              <a:rPr lang="zh-CN" altLang="en-US" smtClean="0"/>
              <a:t>在程序中</a:t>
            </a:r>
            <a:r>
              <a:rPr lang="zh-CN" altLang="en-US" smtClean="0">
                <a:solidFill>
                  <a:srgbClr val="FF3300"/>
                </a:solidFill>
              </a:rPr>
              <a:t>尽量使用基类类型来对对象进行定义</a:t>
            </a:r>
            <a:r>
              <a:rPr lang="zh-CN" altLang="en-US" smtClean="0"/>
              <a:t>，而在运行时再确定其子类类型</a:t>
            </a:r>
            <a:endParaRPr lang="en-US" altLang="zh-CN" smtClean="0"/>
          </a:p>
          <a:p>
            <a:pPr lvl="1" eaLnBrk="1" hangingPunct="1">
              <a:lnSpc>
                <a:spcPct val="110000"/>
              </a:lnSpc>
            </a:pPr>
            <a:endParaRPr lang="zh-CN" altLang="en-US" smtClean="0"/>
          </a:p>
          <a:p>
            <a:pPr lvl="1" eaLnBrk="1" hangingPunct="1">
              <a:lnSpc>
                <a:spcPct val="110000"/>
              </a:lnSpc>
            </a:pPr>
            <a:endParaRPr lang="en-US" altLang="zh-CN" smtClean="0"/>
          </a:p>
          <a:p>
            <a:pPr lvl="1" eaLnBrk="1" hangingPunct="1">
              <a:lnSpc>
                <a:spcPct val="110000"/>
              </a:lnSpc>
            </a:pPr>
            <a:endParaRPr lang="zh-CN" altLang="en-US" smtClean="0"/>
          </a:p>
        </p:txBody>
      </p:sp>
      <p:sp>
        <p:nvSpPr>
          <p:cNvPr id="90116" name="Rectangle 7"/>
          <p:cNvSpPr>
            <a:spLocks noChangeArrowheads="1"/>
          </p:cNvSpPr>
          <p:nvPr/>
        </p:nvSpPr>
        <p:spPr bwMode="auto">
          <a:xfrm>
            <a:off x="1295400" y="5005388"/>
            <a:ext cx="6172200" cy="1108075"/>
          </a:xfrm>
          <a:prstGeom prst="rect">
            <a:avLst/>
          </a:prstGeom>
          <a:solidFill>
            <a:schemeClr val="bg1"/>
          </a:solidFill>
          <a:ln w="9525">
            <a:solidFill>
              <a:schemeClr val="tx1"/>
            </a:solidFill>
            <a:miter lim="800000"/>
            <a:headEnd/>
            <a:tailEnd/>
          </a:ln>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2400" b="1">
                <a:solidFill>
                  <a:schemeClr val="tx1"/>
                </a:solidFill>
                <a:latin typeface="Arial" panose="020B0604020202020204" pitchFamily="34" charset="0"/>
                <a:ea typeface="宋体" panose="02010600030101010101" pitchFamily="2" charset="-122"/>
              </a:rPr>
              <a:t>我喜欢动物 </a:t>
            </a:r>
            <a:r>
              <a:rPr lang="zh-CN" altLang="en-US" sz="2400" b="1">
                <a:solidFill>
                  <a:schemeClr val="tx1"/>
                </a:solidFill>
                <a:latin typeface="Arial" panose="020B0604020202020204" pitchFamily="34" charset="0"/>
                <a:ea typeface="宋体" panose="02010600030101010101" pitchFamily="2" charset="-122"/>
                <a:sym typeface="Wingdings" panose="05000000000000000000" pitchFamily="2" charset="2"/>
              </a:rPr>
              <a:t> 我喜欢狗 </a:t>
            </a:r>
          </a:p>
          <a:p>
            <a:pPr algn="ctr" eaLnBrk="1" hangingPunct="1">
              <a:lnSpc>
                <a:spcPct val="100000"/>
              </a:lnSpc>
              <a:spcBef>
                <a:spcPct val="50000"/>
              </a:spcBef>
              <a:buClrTx/>
              <a:buFontTx/>
              <a:buNone/>
            </a:pPr>
            <a:r>
              <a:rPr lang="zh-CN" altLang="en-US" sz="2400" b="1">
                <a:solidFill>
                  <a:schemeClr val="tx1"/>
                </a:solidFill>
                <a:latin typeface="Arial" panose="020B0604020202020204" pitchFamily="34" charset="0"/>
                <a:ea typeface="宋体" panose="02010600030101010101" pitchFamily="2" charset="-122"/>
                <a:sym typeface="Wingdings" panose="05000000000000000000" pitchFamily="2" charset="2"/>
              </a:rPr>
              <a:t>因为狗是动物  </a:t>
            </a:r>
            <a:r>
              <a:rPr lang="zh-CN" altLang="en-US" sz="2800" b="1">
                <a:solidFill>
                  <a:srgbClr val="FF3300"/>
                </a:solidFill>
                <a:latin typeface="Arial" panose="020B0604020202020204" pitchFamily="34" charset="0"/>
                <a:ea typeface="宋体" panose="02010600030101010101" pitchFamily="2" charset="-122"/>
                <a:sym typeface="Wingdings" panose="05000000000000000000" pitchFamily="2" charset="2"/>
              </a:rPr>
              <a:t></a:t>
            </a:r>
            <a:endParaRPr lang="zh-CN" altLang="en-US" sz="2800" b="1">
              <a:solidFill>
                <a:srgbClr val="FF33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9163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38200" y="914400"/>
            <a:ext cx="7696200" cy="685800"/>
          </a:xfrm>
        </p:spPr>
        <p:txBody>
          <a:bodyPr/>
          <a:lstStyle/>
          <a:p>
            <a:pPr eaLnBrk="1" hangingPunct="1"/>
            <a:r>
              <a:rPr lang="zh-CN" altLang="en-US" smtClean="0"/>
              <a:t>依赖倒转原则  </a:t>
            </a:r>
          </a:p>
        </p:txBody>
      </p:sp>
      <p:sp>
        <p:nvSpPr>
          <p:cNvPr id="91139" name="Rectangle 3"/>
          <p:cNvSpPr>
            <a:spLocks noGrp="1" noChangeArrowheads="1"/>
          </p:cNvSpPr>
          <p:nvPr>
            <p:ph type="body" idx="1"/>
          </p:nvPr>
        </p:nvSpPr>
        <p:spPr>
          <a:xfrm>
            <a:off x="381000" y="1752600"/>
            <a:ext cx="8382000" cy="4648200"/>
          </a:xfrm>
        </p:spPr>
        <p:txBody>
          <a:bodyPr/>
          <a:lstStyle/>
          <a:p>
            <a:pPr eaLnBrk="1" hangingPunct="1">
              <a:lnSpc>
                <a:spcPct val="100000"/>
              </a:lnSpc>
            </a:pPr>
            <a:r>
              <a:rPr lang="zh-CN" altLang="en-US" smtClean="0"/>
              <a:t>依赖倒转原则定义</a:t>
            </a:r>
          </a:p>
        </p:txBody>
      </p:sp>
      <p:graphicFrame>
        <p:nvGraphicFramePr>
          <p:cNvPr id="4" name="表格 3"/>
          <p:cNvGraphicFramePr>
            <a:graphicFrameLocks noGrp="1"/>
          </p:cNvGraphicFramePr>
          <p:nvPr/>
        </p:nvGraphicFramePr>
        <p:xfrm>
          <a:off x="304800" y="2544763"/>
          <a:ext cx="8458200" cy="2560637"/>
        </p:xfrm>
        <a:graphic>
          <a:graphicData uri="http://schemas.openxmlformats.org/drawingml/2006/table">
            <a:tbl>
              <a:tblPr/>
              <a:tblGrid>
                <a:gridCol w="8458200"/>
              </a:tblGrid>
              <a:tr h="2560637">
                <a:tc>
                  <a:txBody>
                    <a:bodyPr/>
                    <a:lstStyle/>
                    <a:p>
                      <a:pPr indent="267970" algn="l">
                        <a:spcAft>
                          <a:spcPts val="0"/>
                        </a:spcAft>
                      </a:pPr>
                      <a:r>
                        <a:rPr lang="zh-CN" sz="2400" b="1" kern="100" dirty="0">
                          <a:latin typeface="Times New Roman"/>
                          <a:ea typeface="宋体"/>
                          <a:cs typeface="Times New Roman"/>
                        </a:rPr>
                        <a:t>依赖倒转原则：</a:t>
                      </a:r>
                      <a:r>
                        <a:rPr lang="zh-CN" sz="2400" kern="100" dirty="0">
                          <a:latin typeface="Times New Roman"/>
                          <a:ea typeface="宋体"/>
                          <a:cs typeface="Times New Roman"/>
                        </a:rPr>
                        <a:t>高层模块不应该依赖低层模块，它们都应该依赖抽象。</a:t>
                      </a:r>
                      <a:r>
                        <a:rPr lang="zh-CN" sz="2400" b="1" kern="100" dirty="0">
                          <a:solidFill>
                            <a:srgbClr val="FF3300"/>
                          </a:solidFill>
                          <a:latin typeface="Times New Roman"/>
                          <a:ea typeface="宋体"/>
                          <a:cs typeface="Times New Roman"/>
                        </a:rPr>
                        <a:t>抽象不应该依赖于细节，细节应该依赖于抽象</a:t>
                      </a:r>
                      <a:r>
                        <a:rPr lang="zh-CN" sz="2400" b="1" kern="100" dirty="0" smtClean="0">
                          <a:solidFill>
                            <a:srgbClr val="FF3300"/>
                          </a:solidFill>
                          <a:latin typeface="Times New Roman"/>
                          <a:ea typeface="宋体"/>
                          <a:cs typeface="Times New Roman"/>
                        </a:rPr>
                        <a:t>。</a:t>
                      </a:r>
                      <a:endParaRPr lang="en-US" altLang="zh-CN" sz="2400" b="1" kern="100" dirty="0" smtClean="0">
                        <a:solidFill>
                          <a:srgbClr val="FF3300"/>
                        </a:solidFill>
                        <a:latin typeface="Times New Roman"/>
                        <a:ea typeface="宋体"/>
                        <a:cs typeface="Times New Roman"/>
                      </a:endParaRPr>
                    </a:p>
                    <a:p>
                      <a:pPr indent="267970" algn="l">
                        <a:spcAft>
                          <a:spcPts val="0"/>
                        </a:spcAft>
                      </a:pPr>
                      <a:endParaRPr lang="zh-CN" sz="2400" kern="100" dirty="0">
                        <a:latin typeface="Times New Roman"/>
                        <a:ea typeface="宋体"/>
                        <a:cs typeface="Times New Roman"/>
                      </a:endParaRPr>
                    </a:p>
                    <a:p>
                      <a:pPr indent="267970" algn="l">
                        <a:spcAft>
                          <a:spcPts val="0"/>
                        </a:spcAft>
                      </a:pPr>
                      <a:r>
                        <a:rPr lang="en-US" sz="2400" b="1" kern="100" dirty="0">
                          <a:latin typeface="Times New Roman"/>
                          <a:ea typeface="宋体"/>
                          <a:cs typeface="Times New Roman"/>
                        </a:rPr>
                        <a:t>Dependency Inversion Principle (DIP): </a:t>
                      </a:r>
                      <a:r>
                        <a:rPr lang="en-US" sz="2400" kern="100" dirty="0">
                          <a:latin typeface="Times New Roman"/>
                          <a:ea typeface="宋体"/>
                          <a:cs typeface="Times New Roman"/>
                        </a:rPr>
                        <a:t>High level modules should not depend upon low level modules, both should depend upon abstractions. </a:t>
                      </a:r>
                      <a:r>
                        <a:rPr lang="en-US" sz="2400" b="1" kern="100" dirty="0">
                          <a:solidFill>
                            <a:srgbClr val="FF3300"/>
                          </a:solidFill>
                          <a:latin typeface="Times New Roman"/>
                          <a:ea typeface="宋体"/>
                          <a:cs typeface="Times New Roman"/>
                        </a:rPr>
                        <a:t>Abstractions should not depend upon details, details should depend upon abstractions</a:t>
                      </a:r>
                      <a:r>
                        <a:rPr lang="en-US" sz="2400" kern="100" dirty="0">
                          <a:latin typeface="Times New Roman"/>
                          <a:ea typeface="宋体"/>
                          <a:cs typeface="Times New Roman"/>
                        </a:rPr>
                        <a:t>. </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547292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38200" y="914400"/>
            <a:ext cx="7696200" cy="685800"/>
          </a:xfrm>
        </p:spPr>
        <p:txBody>
          <a:bodyPr/>
          <a:lstStyle/>
          <a:p>
            <a:pPr eaLnBrk="1" hangingPunct="1"/>
            <a:r>
              <a:rPr lang="zh-CN" altLang="en-US" smtClean="0"/>
              <a:t>依赖倒转原则  </a:t>
            </a:r>
          </a:p>
        </p:txBody>
      </p:sp>
      <p:sp>
        <p:nvSpPr>
          <p:cNvPr id="92163" name="Rectangle 3"/>
          <p:cNvSpPr>
            <a:spLocks noGrp="1" noChangeArrowheads="1"/>
          </p:cNvSpPr>
          <p:nvPr>
            <p:ph type="body" idx="1"/>
          </p:nvPr>
        </p:nvSpPr>
        <p:spPr>
          <a:xfrm>
            <a:off x="381000" y="1752600"/>
            <a:ext cx="8382000" cy="4648200"/>
          </a:xfrm>
        </p:spPr>
        <p:txBody>
          <a:bodyPr/>
          <a:lstStyle/>
          <a:p>
            <a:pPr eaLnBrk="1" hangingPunct="1">
              <a:lnSpc>
                <a:spcPct val="100000"/>
              </a:lnSpc>
            </a:pPr>
            <a:r>
              <a:rPr lang="zh-CN" altLang="en-US" dirty="0" smtClean="0"/>
              <a:t>依赖倒转原则定义</a:t>
            </a:r>
          </a:p>
          <a:p>
            <a:pPr lvl="1" eaLnBrk="1" hangingPunct="1">
              <a:lnSpc>
                <a:spcPct val="100000"/>
              </a:lnSpc>
            </a:pPr>
            <a:r>
              <a:rPr lang="zh-CN" altLang="en-US" dirty="0" smtClean="0"/>
              <a:t>要</a:t>
            </a:r>
            <a:r>
              <a:rPr lang="zh-CN" altLang="en-US" dirty="0" smtClean="0">
                <a:solidFill>
                  <a:srgbClr val="FF3300"/>
                </a:solidFill>
              </a:rPr>
              <a:t>针对接口编程</a:t>
            </a:r>
            <a:r>
              <a:rPr lang="zh-CN" altLang="en-US" dirty="0" smtClean="0"/>
              <a:t>，</a:t>
            </a:r>
            <a:r>
              <a:rPr lang="zh-CN" altLang="en-US" dirty="0" smtClean="0">
                <a:solidFill>
                  <a:srgbClr val="FF3300"/>
                </a:solidFill>
              </a:rPr>
              <a:t>不要针对实现编程</a:t>
            </a:r>
            <a:endParaRPr lang="en-US" altLang="zh-CN" dirty="0" smtClean="0">
              <a:solidFill>
                <a:srgbClr val="FF3300"/>
              </a:solidFill>
            </a:endParaRPr>
          </a:p>
          <a:p>
            <a:pPr lvl="1" eaLnBrk="1" hangingPunct="1">
              <a:lnSpc>
                <a:spcPct val="100000"/>
              </a:lnSpc>
            </a:pPr>
            <a:r>
              <a:rPr lang="en-US" altLang="zh-CN" dirty="0" smtClean="0">
                <a:solidFill>
                  <a:srgbClr val="FF3300"/>
                </a:solidFill>
              </a:rPr>
              <a:t>Program to an interface, not an implementation</a:t>
            </a:r>
            <a:r>
              <a:rPr lang="en-US" altLang="zh-CN" dirty="0" smtClean="0"/>
              <a:t>.</a:t>
            </a:r>
            <a:endParaRPr lang="en-US" altLang="zh-CN" dirty="0" smtClean="0">
              <a:ea typeface="黑体" panose="02010609060101010101" pitchFamily="49" charset="-122"/>
            </a:endParaRPr>
          </a:p>
        </p:txBody>
      </p:sp>
    </p:spTree>
    <p:extLst>
      <p:ext uri="{BB962C8B-B14F-4D97-AF65-F5344CB8AC3E}">
        <p14:creationId xmlns:p14="http://schemas.microsoft.com/office/powerpoint/2010/main" val="3752987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38200" y="914400"/>
            <a:ext cx="7696200" cy="685800"/>
          </a:xfrm>
        </p:spPr>
        <p:txBody>
          <a:bodyPr/>
          <a:lstStyle/>
          <a:p>
            <a:pPr eaLnBrk="1" hangingPunct="1"/>
            <a:r>
              <a:rPr lang="zh-CN" altLang="en-US" smtClean="0"/>
              <a:t>依赖倒转原则  </a:t>
            </a:r>
          </a:p>
        </p:txBody>
      </p:sp>
      <p:sp>
        <p:nvSpPr>
          <p:cNvPr id="93187" name="Rectangle 3"/>
          <p:cNvSpPr>
            <a:spLocks noGrp="1" noChangeArrowheads="1"/>
          </p:cNvSpPr>
          <p:nvPr>
            <p:ph type="body" idx="1"/>
          </p:nvPr>
        </p:nvSpPr>
        <p:spPr>
          <a:xfrm>
            <a:off x="381000" y="1752600"/>
            <a:ext cx="8382000" cy="4648200"/>
          </a:xfrm>
        </p:spPr>
        <p:txBody>
          <a:bodyPr/>
          <a:lstStyle/>
          <a:p>
            <a:pPr eaLnBrk="1" hangingPunct="1"/>
            <a:r>
              <a:rPr lang="zh-CN" altLang="en-US" smtClean="0"/>
              <a:t>依赖倒转原则分析</a:t>
            </a:r>
          </a:p>
          <a:p>
            <a:pPr lvl="1" eaLnBrk="1" hangingPunct="1"/>
            <a:r>
              <a:rPr lang="zh-CN" altLang="en-US" smtClean="0"/>
              <a:t>依赖倒转原则是</a:t>
            </a:r>
            <a:r>
              <a:rPr lang="en-US" altLang="zh-CN" smtClean="0">
                <a:solidFill>
                  <a:srgbClr val="FF3300"/>
                </a:solidFill>
              </a:rPr>
              <a:t>Robert C. Martin</a:t>
            </a:r>
            <a:r>
              <a:rPr lang="zh-CN" altLang="en-US" smtClean="0"/>
              <a:t>在</a:t>
            </a:r>
            <a:r>
              <a:rPr lang="en-US" altLang="zh-CN" smtClean="0"/>
              <a:t>1996</a:t>
            </a:r>
            <a:r>
              <a:rPr lang="zh-CN" altLang="en-US" smtClean="0"/>
              <a:t>年为“</a:t>
            </a:r>
            <a:r>
              <a:rPr lang="en-US" altLang="zh-CN" smtClean="0"/>
              <a:t>C++ Reporter</a:t>
            </a:r>
            <a:r>
              <a:rPr lang="zh-CN" altLang="en-US" smtClean="0"/>
              <a:t>”所写的专栏</a:t>
            </a:r>
            <a:r>
              <a:rPr lang="en-US" altLang="zh-CN" smtClean="0"/>
              <a:t>Engineering Notebook</a:t>
            </a:r>
            <a:r>
              <a:rPr lang="zh-CN" altLang="en-US" smtClean="0"/>
              <a:t>的第三篇，后来加入到他在</a:t>
            </a:r>
            <a:r>
              <a:rPr lang="en-US" altLang="zh-CN" smtClean="0"/>
              <a:t>2002</a:t>
            </a:r>
            <a:r>
              <a:rPr lang="zh-CN" altLang="en-US" smtClean="0"/>
              <a:t>年出版的经典著作</a:t>
            </a:r>
            <a:r>
              <a:rPr lang="en-US" altLang="zh-CN" smtClean="0"/>
              <a:t>《</a:t>
            </a:r>
            <a:r>
              <a:rPr lang="en-US" altLang="zh-CN" smtClean="0">
                <a:solidFill>
                  <a:srgbClr val="FF3300"/>
                </a:solidFill>
              </a:rPr>
              <a:t>Agile Software Development, Principles, Patterns, and Practices</a:t>
            </a:r>
            <a:r>
              <a:rPr lang="en-US" altLang="zh-CN" smtClean="0"/>
              <a:t>》</a:t>
            </a:r>
            <a:r>
              <a:rPr lang="zh-CN" altLang="en-US" smtClean="0"/>
              <a:t>一书中</a:t>
            </a:r>
          </a:p>
        </p:txBody>
      </p:sp>
      <p:pic>
        <p:nvPicPr>
          <p:cNvPr id="93188" name="Picture 6"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343400"/>
            <a:ext cx="20177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Picture 9" descr="91080-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191000"/>
            <a:ext cx="19812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06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kumimoji="1" lang="zh-CN" altLang="en-US" smtClean="0"/>
              <a:t>大纲</a:t>
            </a:r>
          </a:p>
        </p:txBody>
      </p:sp>
      <p:sp>
        <p:nvSpPr>
          <p:cNvPr id="74755"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74756"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74757"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74758"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400"/>
              <a:t>面向对象设计原则概述</a:t>
            </a:r>
          </a:p>
          <a:p>
            <a:pPr eaLnBrk="1" hangingPunct="1"/>
            <a:r>
              <a:rPr lang="zh-CN" altLang="en-US" sz="2400"/>
              <a:t>单一职责原则</a:t>
            </a:r>
          </a:p>
          <a:p>
            <a:pPr eaLnBrk="1" hangingPunct="1"/>
            <a:r>
              <a:rPr lang="zh-CN" altLang="en-US" sz="2400"/>
              <a:t>开闭原则</a:t>
            </a:r>
          </a:p>
          <a:p>
            <a:pPr eaLnBrk="1" hangingPunct="1"/>
            <a:r>
              <a:rPr lang="zh-CN" altLang="en-US" sz="2400"/>
              <a:t>里氏代换原则</a:t>
            </a:r>
          </a:p>
          <a:p>
            <a:pPr eaLnBrk="1" hangingPunct="1"/>
            <a:r>
              <a:rPr lang="zh-CN" altLang="en-US" sz="2400"/>
              <a:t>依赖倒转原则</a:t>
            </a:r>
          </a:p>
          <a:p>
            <a:pPr eaLnBrk="1" hangingPunct="1"/>
            <a:r>
              <a:rPr lang="zh-CN" altLang="en-US" sz="2400"/>
              <a:t>接口隔离原则</a:t>
            </a:r>
          </a:p>
          <a:p>
            <a:pPr eaLnBrk="1" hangingPunct="1"/>
            <a:r>
              <a:rPr lang="zh-CN" altLang="en-US" sz="2400"/>
              <a:t>合成复用原则</a:t>
            </a:r>
          </a:p>
          <a:p>
            <a:pPr eaLnBrk="1" hangingPunct="1"/>
            <a:r>
              <a:rPr lang="zh-CN" altLang="en-US" sz="2400"/>
              <a:t>迪米特法则</a:t>
            </a:r>
          </a:p>
        </p:txBody>
      </p:sp>
      <p:pic>
        <p:nvPicPr>
          <p:cNvPr id="74759" name="Picture 9" descr="use_medium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5146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0" descr="use_hi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8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Picture 12" descr="use_hi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9624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13" descr="use_medium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0292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3" name="Picture 14" descr="use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5626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4" name="Picture 15" descr="use_medium_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4958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5" name="Picture 12" descr="use_hi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4671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6" name="Picture 5" descr="91080-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75" y="1504950"/>
            <a:ext cx="36163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7537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38200" y="914400"/>
            <a:ext cx="7696200" cy="685800"/>
          </a:xfrm>
        </p:spPr>
        <p:txBody>
          <a:bodyPr/>
          <a:lstStyle/>
          <a:p>
            <a:pPr eaLnBrk="1" hangingPunct="1"/>
            <a:r>
              <a:rPr lang="zh-CN" altLang="en-US" smtClean="0"/>
              <a:t>依赖倒转原则  </a:t>
            </a:r>
          </a:p>
        </p:txBody>
      </p:sp>
      <p:sp>
        <p:nvSpPr>
          <p:cNvPr id="94211" name="Rectangle 3"/>
          <p:cNvSpPr>
            <a:spLocks noGrp="1" noChangeArrowheads="1"/>
          </p:cNvSpPr>
          <p:nvPr>
            <p:ph type="body" idx="1"/>
          </p:nvPr>
        </p:nvSpPr>
        <p:spPr>
          <a:xfrm>
            <a:off x="381000" y="1752600"/>
            <a:ext cx="5715000" cy="4648200"/>
          </a:xfrm>
        </p:spPr>
        <p:txBody>
          <a:bodyPr/>
          <a:lstStyle/>
          <a:p>
            <a:pPr eaLnBrk="1" hangingPunct="1"/>
            <a:r>
              <a:rPr lang="zh-CN" altLang="en-US" smtClean="0"/>
              <a:t>依赖倒转原则分析</a:t>
            </a:r>
          </a:p>
          <a:p>
            <a:pPr lvl="1" eaLnBrk="1" hangingPunct="1"/>
            <a:r>
              <a:rPr lang="zh-CN" altLang="en-US" smtClean="0"/>
              <a:t>在程序代码中传递参数时或在关联关系中，</a:t>
            </a:r>
            <a:r>
              <a:rPr lang="zh-CN" altLang="en-US" smtClean="0">
                <a:solidFill>
                  <a:srgbClr val="FF3300"/>
                </a:solidFill>
              </a:rPr>
              <a:t>尽量引用层次高的抽象层类</a:t>
            </a:r>
            <a:r>
              <a:rPr lang="zh-CN" altLang="en-US" smtClean="0"/>
              <a:t>，即使用接口和抽象类进行变量类型声明、参数类型声明、方法返回类型声明，以及数据类型的转换等</a:t>
            </a:r>
            <a:endParaRPr lang="en-US" altLang="zh-CN" smtClean="0"/>
          </a:p>
          <a:p>
            <a:pPr lvl="1" eaLnBrk="1" hangingPunct="1"/>
            <a:r>
              <a:rPr lang="zh-CN" altLang="en-US" smtClean="0">
                <a:solidFill>
                  <a:srgbClr val="FF3300"/>
                </a:solidFill>
              </a:rPr>
              <a:t>在程序中尽量使用抽象层进行编程，而将具体类写在配置文件中</a:t>
            </a:r>
            <a:endParaRPr lang="en-US" altLang="zh-CN" smtClean="0">
              <a:solidFill>
                <a:srgbClr val="FF3300"/>
              </a:solidFill>
            </a:endParaRPr>
          </a:p>
          <a:p>
            <a:pPr lvl="1" eaLnBrk="1" hangingPunct="1"/>
            <a:endParaRPr lang="zh-CN" altLang="en-US" smtClean="0"/>
          </a:p>
        </p:txBody>
      </p:sp>
      <p:pic>
        <p:nvPicPr>
          <p:cNvPr id="94212" name="Picture 4" descr="8804233-1_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550" y="2392363"/>
            <a:ext cx="2940050"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1066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914400"/>
            <a:ext cx="7696200" cy="685800"/>
          </a:xfrm>
        </p:spPr>
        <p:txBody>
          <a:bodyPr/>
          <a:lstStyle/>
          <a:p>
            <a:pPr eaLnBrk="1" hangingPunct="1"/>
            <a:r>
              <a:rPr lang="zh-CN" altLang="en-US" smtClean="0"/>
              <a:t>依赖倒转原则  </a:t>
            </a:r>
          </a:p>
        </p:txBody>
      </p:sp>
      <p:sp>
        <p:nvSpPr>
          <p:cNvPr id="95235" name="Rectangle 3"/>
          <p:cNvSpPr>
            <a:spLocks noGrp="1" noChangeArrowheads="1"/>
          </p:cNvSpPr>
          <p:nvPr>
            <p:ph type="body" idx="1"/>
          </p:nvPr>
        </p:nvSpPr>
        <p:spPr>
          <a:xfrm>
            <a:off x="381000" y="1752600"/>
            <a:ext cx="8382000" cy="4648200"/>
          </a:xfrm>
        </p:spPr>
        <p:txBody>
          <a:bodyPr/>
          <a:lstStyle/>
          <a:p>
            <a:pPr eaLnBrk="1" hangingPunct="1"/>
            <a:r>
              <a:rPr lang="zh-CN" altLang="en-US" smtClean="0"/>
              <a:t>依赖倒转原则分析</a:t>
            </a:r>
          </a:p>
          <a:p>
            <a:pPr lvl="1" eaLnBrk="1" hangingPunct="1"/>
            <a:r>
              <a:rPr lang="zh-CN" altLang="en-US" smtClean="0"/>
              <a:t>针对抽象层编程，将具体类的对象通过</a:t>
            </a:r>
            <a:r>
              <a:rPr lang="zh-CN" altLang="en-US" smtClean="0">
                <a:solidFill>
                  <a:srgbClr val="FF3300"/>
                </a:solidFill>
              </a:rPr>
              <a:t>依赖注入</a:t>
            </a:r>
            <a:r>
              <a:rPr lang="en-US" altLang="zh-CN" smtClean="0">
                <a:solidFill>
                  <a:srgbClr val="FF3300"/>
                </a:solidFill>
              </a:rPr>
              <a:t>(Dependency Injection, DI)</a:t>
            </a:r>
            <a:r>
              <a:rPr lang="zh-CN" altLang="en-US" smtClean="0"/>
              <a:t>的方式注入到其他对象</a:t>
            </a:r>
            <a:endParaRPr lang="en-US" altLang="zh-CN" smtClean="0"/>
          </a:p>
          <a:p>
            <a:pPr lvl="2" eaLnBrk="1" hangingPunct="1">
              <a:buFont typeface="Arial" panose="020B0604020202020204" pitchFamily="34" charset="0"/>
              <a:buChar char="•"/>
            </a:pPr>
            <a:r>
              <a:rPr lang="zh-CN" altLang="en-US" sz="2400" smtClean="0">
                <a:ea typeface="黑体" panose="02010609060101010101" pitchFamily="49" charset="-122"/>
              </a:rPr>
              <a:t>构造注入</a:t>
            </a:r>
            <a:endParaRPr lang="en-US" altLang="zh-CN" sz="2400" smtClean="0">
              <a:ea typeface="黑体" panose="02010609060101010101" pitchFamily="49" charset="-122"/>
            </a:endParaRPr>
          </a:p>
          <a:p>
            <a:pPr lvl="2" eaLnBrk="1" hangingPunct="1">
              <a:buFont typeface="Arial" panose="020B0604020202020204" pitchFamily="34" charset="0"/>
              <a:buChar char="•"/>
            </a:pPr>
            <a:r>
              <a:rPr lang="zh-CN" altLang="en-US" sz="2400" smtClean="0">
                <a:ea typeface="黑体" panose="02010609060101010101" pitchFamily="49" charset="-122"/>
              </a:rPr>
              <a:t>设值注入（</a:t>
            </a:r>
            <a:r>
              <a:rPr lang="en-US" altLang="en-US" sz="2400" smtClean="0">
                <a:ea typeface="黑体" panose="02010609060101010101" pitchFamily="49" charset="-122"/>
              </a:rPr>
              <a:t>Setter</a:t>
            </a:r>
            <a:r>
              <a:rPr lang="zh-CN" altLang="en-US" sz="2400" smtClean="0">
                <a:ea typeface="黑体" panose="02010609060101010101" pitchFamily="49" charset="-122"/>
              </a:rPr>
              <a:t>注入）</a:t>
            </a:r>
            <a:endParaRPr lang="en-US" altLang="zh-CN" sz="2400" smtClean="0">
              <a:ea typeface="黑体" panose="02010609060101010101" pitchFamily="49" charset="-122"/>
            </a:endParaRPr>
          </a:p>
          <a:p>
            <a:pPr lvl="2" eaLnBrk="1" hangingPunct="1">
              <a:buFont typeface="Arial" panose="020B0604020202020204" pitchFamily="34" charset="0"/>
              <a:buChar char="•"/>
            </a:pPr>
            <a:r>
              <a:rPr lang="zh-CN" altLang="en-US" sz="2400" smtClean="0">
                <a:ea typeface="黑体" panose="02010609060101010101" pitchFamily="49" charset="-122"/>
              </a:rPr>
              <a:t>接口注入</a:t>
            </a:r>
          </a:p>
        </p:txBody>
      </p:sp>
    </p:spTree>
    <p:extLst>
      <p:ext uri="{BB962C8B-B14F-4D97-AF65-F5344CB8AC3E}">
        <p14:creationId xmlns:p14="http://schemas.microsoft.com/office/powerpoint/2010/main" val="1918359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38200" y="914400"/>
            <a:ext cx="7696200" cy="685800"/>
          </a:xfrm>
        </p:spPr>
        <p:txBody>
          <a:bodyPr/>
          <a:lstStyle/>
          <a:p>
            <a:pPr eaLnBrk="1" hangingPunct="1"/>
            <a:r>
              <a:rPr lang="zh-CN" altLang="en-US" smtClean="0"/>
              <a:t>依赖倒转原则</a:t>
            </a:r>
          </a:p>
        </p:txBody>
      </p:sp>
      <p:sp>
        <p:nvSpPr>
          <p:cNvPr id="96259" name="Rectangle 3"/>
          <p:cNvSpPr>
            <a:spLocks noGrp="1" noChangeArrowheads="1"/>
          </p:cNvSpPr>
          <p:nvPr>
            <p:ph type="body" idx="1"/>
          </p:nvPr>
        </p:nvSpPr>
        <p:spPr>
          <a:xfrm>
            <a:off x="381000" y="1752600"/>
            <a:ext cx="8229600" cy="4648200"/>
          </a:xfrm>
        </p:spPr>
        <p:txBody>
          <a:bodyPr/>
          <a:lstStyle/>
          <a:p>
            <a:pPr eaLnBrk="1" hangingPunct="1"/>
            <a:r>
              <a:rPr lang="en-US" altLang="zh-CN" smtClean="0"/>
              <a:t>OCP/LSP/DIP</a:t>
            </a:r>
            <a:r>
              <a:rPr lang="zh-CN" altLang="en-US" smtClean="0"/>
              <a:t>综合实例</a:t>
            </a:r>
          </a:p>
          <a:p>
            <a:pPr lvl="1" eaLnBrk="1" hangingPunct="1"/>
            <a:r>
              <a:rPr lang="zh-CN" altLang="en-US" smtClean="0"/>
              <a:t>实例说明</a:t>
            </a:r>
          </a:p>
        </p:txBody>
      </p:sp>
      <p:graphicFrame>
        <p:nvGraphicFramePr>
          <p:cNvPr id="5" name="表格 4"/>
          <p:cNvGraphicFramePr>
            <a:graphicFrameLocks noGrp="1"/>
          </p:cNvGraphicFramePr>
          <p:nvPr>
            <p:extLst>
              <p:ext uri="{D42A27DB-BD31-4B8C-83A1-F6EECF244321}">
                <p14:modId xmlns:p14="http://schemas.microsoft.com/office/powerpoint/2010/main" val="532964763"/>
              </p:ext>
            </p:extLst>
          </p:nvPr>
        </p:nvGraphicFramePr>
        <p:xfrm>
          <a:off x="304800" y="609600"/>
          <a:ext cx="8382000" cy="6035675"/>
        </p:xfrm>
        <a:graphic>
          <a:graphicData uri="http://schemas.openxmlformats.org/drawingml/2006/table">
            <a:tbl>
              <a:tblPr/>
              <a:tblGrid>
                <a:gridCol w="8382000"/>
              </a:tblGrid>
              <a:tr h="6035675">
                <a:tc>
                  <a:txBody>
                    <a:bodyPr/>
                    <a:lstStyle/>
                    <a:p>
                      <a:pPr indent="266700" algn="just">
                        <a:spcAft>
                          <a:spcPts val="0"/>
                        </a:spcAft>
                      </a:pPr>
                      <a:r>
                        <a:rPr lang="zh-CN" sz="2000" kern="100" dirty="0">
                          <a:latin typeface="Times New Roman"/>
                          <a:ea typeface="宋体"/>
                          <a:cs typeface="Times New Roman"/>
                        </a:rPr>
                        <a:t>某软件公司开发人员在开发</a:t>
                      </a:r>
                      <a:r>
                        <a:rPr lang="en-US" sz="2000" kern="100" dirty="0">
                          <a:latin typeface="Times New Roman"/>
                          <a:ea typeface="宋体"/>
                          <a:cs typeface="Times New Roman"/>
                        </a:rPr>
                        <a:t>CRM</a:t>
                      </a:r>
                      <a:r>
                        <a:rPr lang="zh-CN" sz="2000" kern="100" dirty="0">
                          <a:latin typeface="Times New Roman"/>
                          <a:ea typeface="宋体"/>
                          <a:cs typeface="Times New Roman"/>
                        </a:rPr>
                        <a:t>系统时发现：该系统经常需要将存储在</a:t>
                      </a:r>
                      <a:r>
                        <a:rPr lang="en-US" sz="2000" kern="100" dirty="0">
                          <a:latin typeface="Times New Roman"/>
                          <a:ea typeface="宋体"/>
                          <a:cs typeface="Times New Roman"/>
                        </a:rPr>
                        <a:t>TXT</a:t>
                      </a:r>
                      <a:r>
                        <a:rPr lang="zh-CN" sz="2000" kern="100" dirty="0">
                          <a:latin typeface="Times New Roman"/>
                          <a:ea typeface="宋体"/>
                          <a:cs typeface="Times New Roman"/>
                        </a:rPr>
                        <a:t>或</a:t>
                      </a:r>
                      <a:r>
                        <a:rPr lang="en-US" sz="2000" kern="100" dirty="0">
                          <a:latin typeface="Times New Roman"/>
                          <a:ea typeface="宋体"/>
                          <a:cs typeface="Times New Roman"/>
                        </a:rPr>
                        <a:t>Excel</a:t>
                      </a:r>
                      <a:r>
                        <a:rPr lang="zh-CN" sz="2000" kern="100" dirty="0">
                          <a:latin typeface="Times New Roman"/>
                          <a:ea typeface="宋体"/>
                          <a:cs typeface="Times New Roman"/>
                        </a:rPr>
                        <a:t>文件中的客户信息转存到数据库中，因此需要进行数据格式转换。在客户数据操作类</a:t>
                      </a:r>
                      <a:r>
                        <a:rPr lang="en-US" sz="2000" kern="100" dirty="0" err="1">
                          <a:latin typeface="Times New Roman"/>
                          <a:ea typeface="宋体"/>
                          <a:cs typeface="Times New Roman"/>
                        </a:rPr>
                        <a:t>CustomerDAO</a:t>
                      </a:r>
                      <a:r>
                        <a:rPr lang="zh-CN" sz="2000" kern="100" dirty="0">
                          <a:latin typeface="Times New Roman"/>
                          <a:ea typeface="宋体"/>
                          <a:cs typeface="Times New Roman"/>
                        </a:rPr>
                        <a:t>中将调用数据格式转换类的方法来实现格式转换，初始设计方案结构如图</a:t>
                      </a:r>
                      <a:r>
                        <a:rPr lang="en-US" sz="2000" kern="100" dirty="0">
                          <a:latin typeface="Times New Roman"/>
                          <a:ea typeface="宋体"/>
                          <a:cs typeface="Times New Roman"/>
                        </a:rPr>
                        <a:t>2-3</a:t>
                      </a:r>
                      <a:r>
                        <a:rPr lang="zh-CN" sz="2000" kern="100" dirty="0">
                          <a:latin typeface="Times New Roman"/>
                          <a:ea typeface="宋体"/>
                          <a:cs typeface="Times New Roman"/>
                        </a:rPr>
                        <a:t>所示</a:t>
                      </a:r>
                      <a:r>
                        <a:rPr lang="zh-CN" sz="2000" kern="100" dirty="0" smtClean="0">
                          <a:latin typeface="Times New Roman"/>
                          <a:ea typeface="宋体"/>
                          <a:cs typeface="Times New Roman"/>
                        </a:rPr>
                        <a:t>：</a:t>
                      </a: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2-3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在编码实现图</a:t>
                      </a:r>
                      <a:r>
                        <a:rPr lang="en-US" sz="2000" kern="100" dirty="0">
                          <a:latin typeface="Times New Roman"/>
                          <a:ea typeface="宋体"/>
                          <a:cs typeface="Times New Roman"/>
                        </a:rPr>
                        <a:t>2-3</a:t>
                      </a:r>
                      <a:r>
                        <a:rPr lang="zh-CN" sz="2000" kern="100" dirty="0">
                          <a:latin typeface="Times New Roman"/>
                          <a:ea typeface="宋体"/>
                          <a:cs typeface="Times New Roman"/>
                        </a:rPr>
                        <a:t>所示结构时，该软件公司开发人员发现该设计方案存在一个非常严重的问题，由于每次转换数据时数据来源不一定相同，因此需要经常更换数据转换类，例如有时候需要将</a:t>
                      </a:r>
                      <a:r>
                        <a:rPr lang="en-US" sz="2000" kern="100" dirty="0" err="1">
                          <a:latin typeface="Times New Roman"/>
                          <a:ea typeface="宋体"/>
                          <a:cs typeface="Times New Roman"/>
                        </a:rPr>
                        <a:t>TXTDataConvertor</a:t>
                      </a:r>
                      <a:r>
                        <a:rPr lang="zh-CN" sz="2000" kern="100" dirty="0">
                          <a:latin typeface="Times New Roman"/>
                          <a:ea typeface="宋体"/>
                          <a:cs typeface="Times New Roman"/>
                        </a:rPr>
                        <a:t>改为</a:t>
                      </a:r>
                      <a:r>
                        <a:rPr lang="en-US" sz="2000" kern="100" dirty="0" err="1">
                          <a:latin typeface="Times New Roman"/>
                          <a:ea typeface="宋体"/>
                          <a:cs typeface="Times New Roman"/>
                        </a:rPr>
                        <a:t>ExcelDataConvertor</a:t>
                      </a:r>
                      <a:r>
                        <a:rPr lang="zh-CN" sz="2000" kern="100" dirty="0">
                          <a:latin typeface="Times New Roman"/>
                          <a:ea typeface="宋体"/>
                          <a:cs typeface="Times New Roman"/>
                        </a:rPr>
                        <a:t>，</a:t>
                      </a:r>
                      <a:r>
                        <a:rPr lang="zh-CN" sz="2000" kern="100" dirty="0" smtClean="0">
                          <a:latin typeface="Times New Roman"/>
                          <a:ea typeface="宋体"/>
                          <a:cs typeface="Times New Roman"/>
                        </a:rPr>
                        <a:t>此时需要</a:t>
                      </a:r>
                      <a:r>
                        <a:rPr lang="zh-CN" sz="2000" kern="100" dirty="0">
                          <a:latin typeface="Times New Roman"/>
                          <a:ea typeface="宋体"/>
                          <a:cs typeface="Times New Roman"/>
                        </a:rPr>
                        <a:t>修改</a:t>
                      </a:r>
                      <a:r>
                        <a:rPr lang="en-US" sz="2000" kern="100" dirty="0" err="1">
                          <a:latin typeface="Times New Roman"/>
                          <a:ea typeface="宋体"/>
                          <a:cs typeface="Times New Roman"/>
                        </a:rPr>
                        <a:t>CustomerDAO</a:t>
                      </a:r>
                      <a:r>
                        <a:rPr lang="zh-CN" sz="2000" kern="100" dirty="0">
                          <a:latin typeface="Times New Roman"/>
                          <a:ea typeface="宋体"/>
                          <a:cs typeface="Times New Roman"/>
                        </a:rPr>
                        <a:t>的源代码，而且在引入并使用新的数据转换类时也不得不修改</a:t>
                      </a:r>
                      <a:r>
                        <a:rPr lang="en-US" sz="2000" kern="100" dirty="0" err="1">
                          <a:latin typeface="Times New Roman"/>
                          <a:ea typeface="宋体"/>
                          <a:cs typeface="Times New Roman"/>
                        </a:rPr>
                        <a:t>CustomerDAO</a:t>
                      </a:r>
                      <a:r>
                        <a:rPr lang="zh-CN" sz="2000" kern="100" dirty="0">
                          <a:latin typeface="Times New Roman"/>
                          <a:ea typeface="宋体"/>
                          <a:cs typeface="Times New Roman"/>
                        </a:rPr>
                        <a:t>的源代码，系统扩展性较差，违反了开闭原则</a:t>
                      </a:r>
                      <a:r>
                        <a:rPr lang="zh-CN" sz="2000" kern="100" dirty="0" smtClean="0">
                          <a:latin typeface="Times New Roman"/>
                          <a:ea typeface="宋体"/>
                          <a:cs typeface="Times New Roman"/>
                        </a:rPr>
                        <a:t>，</a:t>
                      </a:r>
                      <a:r>
                        <a:rPr lang="zh-CN" altLang="en-US" sz="2000" kern="100" dirty="0" smtClean="0">
                          <a:latin typeface="Times New Roman"/>
                          <a:ea typeface="宋体"/>
                          <a:cs typeface="Times New Roman"/>
                        </a:rPr>
                        <a:t>现</a:t>
                      </a:r>
                      <a:r>
                        <a:rPr lang="zh-CN" sz="2000" kern="100" dirty="0" smtClean="0">
                          <a:latin typeface="Times New Roman"/>
                          <a:ea typeface="宋体"/>
                          <a:cs typeface="Times New Roman"/>
                        </a:rPr>
                        <a:t>需要</a:t>
                      </a:r>
                      <a:r>
                        <a:rPr lang="zh-CN" sz="2000" kern="100" dirty="0">
                          <a:latin typeface="Times New Roman"/>
                          <a:ea typeface="宋体"/>
                          <a:cs typeface="Times New Roman"/>
                        </a:rPr>
                        <a:t>对该方案进行重构。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81200"/>
            <a:ext cx="56388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745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38200" y="914400"/>
            <a:ext cx="7696200" cy="685800"/>
          </a:xfrm>
        </p:spPr>
        <p:txBody>
          <a:bodyPr/>
          <a:lstStyle/>
          <a:p>
            <a:pPr eaLnBrk="1" hangingPunct="1"/>
            <a:r>
              <a:rPr lang="zh-CN" altLang="en-US" smtClean="0"/>
              <a:t>依赖倒转原则</a:t>
            </a:r>
          </a:p>
        </p:txBody>
      </p:sp>
      <p:sp>
        <p:nvSpPr>
          <p:cNvPr id="97283" name="Rectangle 3"/>
          <p:cNvSpPr>
            <a:spLocks noGrp="1" noChangeArrowheads="1"/>
          </p:cNvSpPr>
          <p:nvPr>
            <p:ph type="body" idx="1"/>
          </p:nvPr>
        </p:nvSpPr>
        <p:spPr>
          <a:xfrm>
            <a:off x="381000" y="1752600"/>
            <a:ext cx="8229600" cy="4648200"/>
          </a:xfrm>
        </p:spPr>
        <p:txBody>
          <a:bodyPr/>
          <a:lstStyle/>
          <a:p>
            <a:pPr eaLnBrk="1" hangingPunct="1"/>
            <a:r>
              <a:rPr lang="en-US" altLang="zh-CN" smtClean="0"/>
              <a:t>OCP/LSP/DIP</a:t>
            </a:r>
            <a:r>
              <a:rPr lang="zh-CN" altLang="en-US" smtClean="0"/>
              <a:t>综合实例</a:t>
            </a:r>
          </a:p>
          <a:p>
            <a:pPr lvl="1" eaLnBrk="1" hangingPunct="1"/>
            <a:r>
              <a:rPr lang="zh-CN" altLang="en-US" smtClean="0"/>
              <a:t>实例解析 </a:t>
            </a:r>
          </a:p>
          <a:p>
            <a:pPr lvl="2" eaLnBrk="1" hangingPunct="1"/>
            <a:endParaRPr lang="en-US" altLang="zh-CN" sz="2200" smtClean="0">
              <a:ea typeface="黑体" panose="02010609060101010101" pitchFamily="49" charset="-122"/>
            </a:endParaRPr>
          </a:p>
        </p:txBody>
      </p:sp>
      <p:pic>
        <p:nvPicPr>
          <p:cNvPr id="9728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52750"/>
            <a:ext cx="84518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665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838200" y="914400"/>
            <a:ext cx="7696200" cy="685800"/>
          </a:xfrm>
        </p:spPr>
        <p:txBody>
          <a:bodyPr/>
          <a:lstStyle/>
          <a:p>
            <a:pPr eaLnBrk="1" hangingPunct="1"/>
            <a:r>
              <a:rPr lang="zh-CN" altLang="zh-CN" smtClean="0"/>
              <a:t>接口隔离原则</a:t>
            </a:r>
            <a:endParaRPr lang="zh-CN" altLang="en-US" smtClean="0"/>
          </a:p>
        </p:txBody>
      </p:sp>
      <p:sp>
        <p:nvSpPr>
          <p:cNvPr id="98307" name="Rectangle 3"/>
          <p:cNvSpPr>
            <a:spLocks noGrp="1" noChangeArrowheads="1"/>
          </p:cNvSpPr>
          <p:nvPr>
            <p:ph type="body" idx="1"/>
          </p:nvPr>
        </p:nvSpPr>
        <p:spPr>
          <a:xfrm>
            <a:off x="381000" y="1752600"/>
            <a:ext cx="8229600" cy="609600"/>
          </a:xfrm>
          <a:solidFill>
            <a:schemeClr val="bg1"/>
          </a:solidFill>
        </p:spPr>
        <p:txBody>
          <a:bodyPr/>
          <a:lstStyle/>
          <a:p>
            <a:pPr eaLnBrk="1" hangingPunct="1">
              <a:lnSpc>
                <a:spcPct val="100000"/>
              </a:lnSpc>
            </a:pPr>
            <a:r>
              <a:rPr lang="zh-CN" altLang="en-US" smtClean="0"/>
              <a:t>接口隔离原则定义</a:t>
            </a:r>
          </a:p>
        </p:txBody>
      </p:sp>
      <p:graphicFrame>
        <p:nvGraphicFramePr>
          <p:cNvPr id="4" name="表格 3"/>
          <p:cNvGraphicFramePr>
            <a:graphicFrameLocks noGrp="1"/>
          </p:cNvGraphicFramePr>
          <p:nvPr>
            <p:extLst>
              <p:ext uri="{D42A27DB-BD31-4B8C-83A1-F6EECF244321}">
                <p14:modId xmlns:p14="http://schemas.microsoft.com/office/powerpoint/2010/main" val="2974254946"/>
              </p:ext>
            </p:extLst>
          </p:nvPr>
        </p:nvGraphicFramePr>
        <p:xfrm>
          <a:off x="533400" y="2667000"/>
          <a:ext cx="8153400" cy="1463675"/>
        </p:xfrm>
        <a:graphic>
          <a:graphicData uri="http://schemas.openxmlformats.org/drawingml/2006/table">
            <a:tbl>
              <a:tblPr/>
              <a:tblGrid>
                <a:gridCol w="8153400"/>
              </a:tblGrid>
              <a:tr h="1463675">
                <a:tc>
                  <a:txBody>
                    <a:bodyPr/>
                    <a:lstStyle/>
                    <a:p>
                      <a:pPr indent="267970" algn="l">
                        <a:spcAft>
                          <a:spcPts val="0"/>
                        </a:spcAft>
                      </a:pPr>
                      <a:r>
                        <a:rPr lang="zh-CN" sz="2400" b="1" kern="100" dirty="0">
                          <a:latin typeface="Times New Roman"/>
                          <a:ea typeface="宋体"/>
                          <a:cs typeface="Times New Roman"/>
                        </a:rPr>
                        <a:t>接口隔离原则：</a:t>
                      </a:r>
                      <a:r>
                        <a:rPr lang="zh-CN" sz="2400" kern="100" dirty="0">
                          <a:latin typeface="Times New Roman"/>
                          <a:ea typeface="宋体"/>
                          <a:cs typeface="Times New Roman"/>
                        </a:rPr>
                        <a:t>客户端</a:t>
                      </a:r>
                      <a:r>
                        <a:rPr lang="zh-CN" sz="2400" b="1" kern="100" dirty="0">
                          <a:solidFill>
                            <a:srgbClr val="FF6600"/>
                          </a:solidFill>
                          <a:latin typeface="Times New Roman"/>
                          <a:ea typeface="宋体"/>
                          <a:cs typeface="Times New Roman"/>
                        </a:rPr>
                        <a:t>不应该依赖那些它不需要的接口</a:t>
                      </a:r>
                      <a:r>
                        <a:rPr lang="zh-CN" sz="2400" kern="100" dirty="0" smtClean="0">
                          <a:latin typeface="Times New Roman"/>
                          <a:ea typeface="宋体"/>
                          <a:cs typeface="Times New Roman"/>
                        </a:rPr>
                        <a:t>。</a:t>
                      </a:r>
                      <a:endParaRPr lang="en-US" altLang="zh-CN" sz="2400" kern="100" dirty="0" smtClean="0">
                        <a:latin typeface="Times New Roman"/>
                        <a:ea typeface="宋体"/>
                        <a:cs typeface="Times New Roman"/>
                      </a:endParaRPr>
                    </a:p>
                    <a:p>
                      <a:pPr indent="267970" algn="l">
                        <a:spcAft>
                          <a:spcPts val="0"/>
                        </a:spcAft>
                      </a:pPr>
                      <a:endParaRPr lang="zh-CN" sz="2400" kern="100" dirty="0">
                        <a:latin typeface="Times New Roman"/>
                        <a:ea typeface="宋体"/>
                        <a:cs typeface="Times New Roman"/>
                      </a:endParaRPr>
                    </a:p>
                    <a:p>
                      <a:pPr indent="267970" algn="l">
                        <a:spcAft>
                          <a:spcPts val="0"/>
                        </a:spcAft>
                      </a:pPr>
                      <a:r>
                        <a:rPr lang="en-US" sz="2400" b="1" kern="100" dirty="0">
                          <a:latin typeface="Times New Roman"/>
                          <a:ea typeface="宋体"/>
                          <a:cs typeface="Times New Roman"/>
                        </a:rPr>
                        <a:t>Interface Segregation Principle (ISP): </a:t>
                      </a:r>
                      <a:r>
                        <a:rPr lang="en-US" sz="2400" kern="100" dirty="0">
                          <a:latin typeface="Times New Roman"/>
                          <a:ea typeface="宋体"/>
                          <a:cs typeface="Times New Roman"/>
                        </a:rPr>
                        <a:t>Clients </a:t>
                      </a:r>
                      <a:r>
                        <a:rPr lang="en-US" sz="2400" b="1" kern="100" dirty="0">
                          <a:solidFill>
                            <a:srgbClr val="FF6600"/>
                          </a:solidFill>
                          <a:latin typeface="Times New Roman"/>
                          <a:ea typeface="宋体"/>
                          <a:cs typeface="Times New Roman"/>
                        </a:rPr>
                        <a:t>should not be forced to depend upon interfaces that they do not use</a:t>
                      </a:r>
                      <a:r>
                        <a:rPr lang="en-US" sz="2400" kern="100" dirty="0">
                          <a:latin typeface="Times New Roman"/>
                          <a:ea typeface="宋体"/>
                          <a:cs typeface="Times New Roman"/>
                        </a:rPr>
                        <a:t>.</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566975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38200" y="914400"/>
            <a:ext cx="7696200" cy="685800"/>
          </a:xfrm>
        </p:spPr>
        <p:txBody>
          <a:bodyPr/>
          <a:lstStyle/>
          <a:p>
            <a:pPr eaLnBrk="1" hangingPunct="1"/>
            <a:r>
              <a:rPr lang="zh-CN" altLang="zh-CN" smtClean="0"/>
              <a:t>接口隔离原则</a:t>
            </a:r>
            <a:endParaRPr lang="zh-CN" altLang="en-US" smtClean="0"/>
          </a:p>
        </p:txBody>
      </p:sp>
      <p:sp>
        <p:nvSpPr>
          <p:cNvPr id="99331" name="Rectangle 3"/>
          <p:cNvSpPr>
            <a:spLocks noGrp="1" noChangeArrowheads="1"/>
          </p:cNvSpPr>
          <p:nvPr>
            <p:ph type="body" idx="1"/>
          </p:nvPr>
        </p:nvSpPr>
        <p:spPr>
          <a:xfrm>
            <a:off x="381000" y="1752600"/>
            <a:ext cx="8229600" cy="4648200"/>
          </a:xfrm>
        </p:spPr>
        <p:txBody>
          <a:bodyPr/>
          <a:lstStyle/>
          <a:p>
            <a:pPr eaLnBrk="1" hangingPunct="1"/>
            <a:r>
              <a:rPr lang="zh-CN" altLang="en-US" dirty="0" smtClean="0"/>
              <a:t>接口隔离原则分析 </a:t>
            </a:r>
          </a:p>
          <a:p>
            <a:pPr lvl="1" eaLnBrk="1" hangingPunct="1"/>
            <a:r>
              <a:rPr lang="zh-CN" altLang="en-US" dirty="0" smtClean="0"/>
              <a:t>当一个接口太大时，需要将它</a:t>
            </a:r>
            <a:r>
              <a:rPr lang="zh-CN" altLang="en-US" dirty="0" smtClean="0">
                <a:solidFill>
                  <a:srgbClr val="FF6600"/>
                </a:solidFill>
              </a:rPr>
              <a:t>分割成一些更细小的接口</a:t>
            </a:r>
            <a:endParaRPr lang="en-US" altLang="zh-CN" dirty="0" smtClean="0">
              <a:solidFill>
                <a:srgbClr val="FF6600"/>
              </a:solidFill>
            </a:endParaRPr>
          </a:p>
          <a:p>
            <a:pPr lvl="1" eaLnBrk="1" hangingPunct="1"/>
            <a:r>
              <a:rPr lang="zh-CN" altLang="en-US" dirty="0" smtClean="0"/>
              <a:t>使用该接口的客户端</a:t>
            </a:r>
            <a:r>
              <a:rPr lang="zh-CN" altLang="en-US" dirty="0" smtClean="0">
                <a:solidFill>
                  <a:srgbClr val="FF6600"/>
                </a:solidFill>
              </a:rPr>
              <a:t>仅需知道与之相关的方法</a:t>
            </a:r>
            <a:r>
              <a:rPr lang="zh-CN" altLang="en-US" dirty="0" smtClean="0"/>
              <a:t>即可</a:t>
            </a:r>
            <a:endParaRPr lang="en-US" altLang="zh-CN" dirty="0" smtClean="0"/>
          </a:p>
          <a:p>
            <a:pPr lvl="1" eaLnBrk="1" hangingPunct="1"/>
            <a:r>
              <a:rPr lang="zh-CN" altLang="en-US" dirty="0" smtClean="0"/>
              <a:t>每一个接口应该</a:t>
            </a:r>
            <a:r>
              <a:rPr lang="zh-CN" altLang="en-US" dirty="0" smtClean="0">
                <a:solidFill>
                  <a:srgbClr val="FF6600"/>
                </a:solidFill>
              </a:rPr>
              <a:t>承担一种相对独立的角色</a:t>
            </a:r>
            <a:r>
              <a:rPr lang="zh-CN" altLang="en-US" dirty="0" smtClean="0"/>
              <a:t>，不干不该干的事，该干的事都要干</a:t>
            </a:r>
            <a:endParaRPr lang="en-US" altLang="zh-CN" dirty="0" smtClean="0"/>
          </a:p>
        </p:txBody>
      </p:sp>
    </p:spTree>
    <p:extLst>
      <p:ext uri="{BB962C8B-B14F-4D97-AF65-F5344CB8AC3E}">
        <p14:creationId xmlns:p14="http://schemas.microsoft.com/office/powerpoint/2010/main" val="3840115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38200" y="914400"/>
            <a:ext cx="7696200" cy="685800"/>
          </a:xfrm>
        </p:spPr>
        <p:txBody>
          <a:bodyPr/>
          <a:lstStyle/>
          <a:p>
            <a:pPr eaLnBrk="1" hangingPunct="1"/>
            <a:r>
              <a:rPr lang="zh-CN" altLang="zh-CN" smtClean="0"/>
              <a:t>接口隔离原则</a:t>
            </a:r>
            <a:endParaRPr lang="zh-CN" altLang="en-US" smtClean="0"/>
          </a:p>
        </p:txBody>
      </p:sp>
      <p:sp>
        <p:nvSpPr>
          <p:cNvPr id="100355" name="Rectangle 3"/>
          <p:cNvSpPr>
            <a:spLocks noGrp="1" noChangeArrowheads="1"/>
          </p:cNvSpPr>
          <p:nvPr>
            <p:ph type="body" idx="1"/>
          </p:nvPr>
        </p:nvSpPr>
        <p:spPr>
          <a:xfrm>
            <a:off x="381000" y="1752600"/>
            <a:ext cx="8229600" cy="4648200"/>
          </a:xfrm>
        </p:spPr>
        <p:txBody>
          <a:bodyPr/>
          <a:lstStyle/>
          <a:p>
            <a:pPr eaLnBrk="1" hangingPunct="1"/>
            <a:r>
              <a:rPr lang="zh-CN" altLang="en-US" dirty="0" smtClean="0"/>
              <a:t>接口隔离原则分析 </a:t>
            </a:r>
          </a:p>
          <a:p>
            <a:pPr lvl="1" eaLnBrk="1" hangingPunct="1"/>
            <a:r>
              <a:rPr lang="zh-CN" altLang="en-US" dirty="0" smtClean="0">
                <a:solidFill>
                  <a:srgbClr val="FF6600"/>
                </a:solidFill>
              </a:rPr>
              <a:t>“接口”定义</a:t>
            </a:r>
            <a:r>
              <a:rPr lang="en-US" altLang="zh-CN" dirty="0" smtClean="0">
                <a:solidFill>
                  <a:srgbClr val="FF6600"/>
                </a:solidFill>
              </a:rPr>
              <a:t>(1)</a:t>
            </a:r>
            <a:r>
              <a:rPr lang="zh-CN" altLang="en-US" dirty="0" smtClean="0"/>
              <a:t>：</a:t>
            </a:r>
            <a:r>
              <a:rPr lang="zh-CN" altLang="en-US" dirty="0" smtClean="0">
                <a:solidFill>
                  <a:srgbClr val="0070C0"/>
                </a:solidFill>
              </a:rPr>
              <a:t>一个类型所提供的所有方法特征的集合。</a:t>
            </a:r>
            <a:r>
              <a:rPr lang="zh-CN" altLang="en-US" dirty="0" smtClean="0"/>
              <a:t>一个接口代表一个角色，每个角色都有它特定的一个接口，“</a:t>
            </a:r>
            <a:r>
              <a:rPr lang="zh-CN" altLang="en-US" dirty="0" smtClean="0">
                <a:solidFill>
                  <a:srgbClr val="FF6600"/>
                </a:solidFill>
              </a:rPr>
              <a:t>角色隔离原则</a:t>
            </a:r>
            <a:r>
              <a:rPr lang="zh-CN" altLang="en-US" dirty="0" smtClean="0"/>
              <a:t>”</a:t>
            </a:r>
            <a:endParaRPr lang="en-US" altLang="zh-CN" dirty="0" smtClean="0"/>
          </a:p>
          <a:p>
            <a:pPr lvl="1" eaLnBrk="1" hangingPunct="1"/>
            <a:r>
              <a:rPr lang="zh-CN" altLang="en-US" dirty="0" smtClean="0">
                <a:solidFill>
                  <a:srgbClr val="FF6600"/>
                </a:solidFill>
              </a:rPr>
              <a:t>“接口”定义</a:t>
            </a:r>
            <a:r>
              <a:rPr lang="en-US" altLang="zh-CN" dirty="0" smtClean="0">
                <a:solidFill>
                  <a:srgbClr val="FF6600"/>
                </a:solidFill>
              </a:rPr>
              <a:t>(2)</a:t>
            </a:r>
            <a:r>
              <a:rPr lang="zh-CN" altLang="en-US" dirty="0" smtClean="0"/>
              <a:t>：</a:t>
            </a:r>
            <a:r>
              <a:rPr lang="zh-CN" altLang="en-US" dirty="0" smtClean="0">
                <a:solidFill>
                  <a:srgbClr val="0070C0"/>
                </a:solidFill>
              </a:rPr>
              <a:t>狭义的特定语言的接口。</a:t>
            </a:r>
            <a:r>
              <a:rPr lang="zh-CN" altLang="en-US" dirty="0" smtClean="0"/>
              <a:t>接口仅仅提供客户端需要的行为，客户端不需要的行为则隐藏起来，应当为客户端提供尽可能小的单独的接口，而不要提供大的总接口，每个接口中只包含一个客户端所需的方法，“</a:t>
            </a:r>
            <a:r>
              <a:rPr lang="zh-CN" altLang="en-US" dirty="0" smtClean="0">
                <a:solidFill>
                  <a:srgbClr val="FF6600"/>
                </a:solidFill>
              </a:rPr>
              <a:t>定制服务</a:t>
            </a:r>
            <a:r>
              <a:rPr lang="zh-CN" altLang="en-US" dirty="0" smtClean="0"/>
              <a:t>”</a:t>
            </a:r>
            <a:endParaRPr lang="zh-CN" altLang="en-US" dirty="0" smtClean="0">
              <a:ea typeface="黑体" panose="02010609060101010101" pitchFamily="49" charset="-122"/>
            </a:endParaRPr>
          </a:p>
        </p:txBody>
      </p:sp>
    </p:spTree>
    <p:extLst>
      <p:ext uri="{BB962C8B-B14F-4D97-AF65-F5344CB8AC3E}">
        <p14:creationId xmlns:p14="http://schemas.microsoft.com/office/powerpoint/2010/main" val="3389301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38200" y="914400"/>
            <a:ext cx="7696200" cy="685800"/>
          </a:xfrm>
        </p:spPr>
        <p:txBody>
          <a:bodyPr/>
          <a:lstStyle/>
          <a:p>
            <a:pPr eaLnBrk="1" hangingPunct="1"/>
            <a:r>
              <a:rPr lang="zh-CN" altLang="zh-CN" smtClean="0"/>
              <a:t>接口隔离原则</a:t>
            </a:r>
            <a:endParaRPr lang="zh-CN" altLang="en-US" smtClean="0"/>
          </a:p>
        </p:txBody>
      </p:sp>
      <p:sp>
        <p:nvSpPr>
          <p:cNvPr id="101379" name="Rectangle 3"/>
          <p:cNvSpPr>
            <a:spLocks noGrp="1" noChangeArrowheads="1"/>
          </p:cNvSpPr>
          <p:nvPr>
            <p:ph type="body" idx="1"/>
          </p:nvPr>
        </p:nvSpPr>
        <p:spPr>
          <a:xfrm>
            <a:off x="381000" y="1752600"/>
            <a:ext cx="8229600" cy="4648200"/>
          </a:xfrm>
        </p:spPr>
        <p:txBody>
          <a:bodyPr/>
          <a:lstStyle/>
          <a:p>
            <a:pPr eaLnBrk="1" hangingPunct="1"/>
            <a:r>
              <a:rPr lang="zh-CN" altLang="en-US" smtClean="0"/>
              <a:t>接口隔离原则实例  </a:t>
            </a:r>
          </a:p>
          <a:p>
            <a:pPr lvl="1" eaLnBrk="1" hangingPunct="1"/>
            <a:r>
              <a:rPr lang="zh-CN" altLang="en-US" smtClean="0"/>
              <a:t>实例说明 </a:t>
            </a:r>
            <a:endParaRPr lang="zh-CN" altLang="en-US" sz="2000" smtClean="0"/>
          </a:p>
        </p:txBody>
      </p:sp>
      <p:graphicFrame>
        <p:nvGraphicFramePr>
          <p:cNvPr id="5" name="表格 4"/>
          <p:cNvGraphicFramePr>
            <a:graphicFrameLocks noGrp="1"/>
          </p:cNvGraphicFramePr>
          <p:nvPr>
            <p:extLst>
              <p:ext uri="{D42A27DB-BD31-4B8C-83A1-F6EECF244321}">
                <p14:modId xmlns:p14="http://schemas.microsoft.com/office/powerpoint/2010/main" val="1903154853"/>
              </p:ext>
            </p:extLst>
          </p:nvPr>
        </p:nvGraphicFramePr>
        <p:xfrm>
          <a:off x="228600" y="838200"/>
          <a:ext cx="8686800" cy="5669280"/>
        </p:xfrm>
        <a:graphic>
          <a:graphicData uri="http://schemas.openxmlformats.org/drawingml/2006/table">
            <a:tbl>
              <a:tblPr/>
              <a:tblGrid>
                <a:gridCol w="8686800"/>
              </a:tblGrid>
              <a:tr h="5668963">
                <a:tc>
                  <a:txBody>
                    <a:bodyPr/>
                    <a:lstStyle/>
                    <a:p>
                      <a:pPr indent="266700" algn="just">
                        <a:spcAft>
                          <a:spcPts val="0"/>
                        </a:spcAft>
                      </a:pPr>
                      <a:r>
                        <a:rPr lang="zh-CN" sz="2000" kern="100" dirty="0">
                          <a:latin typeface="Times New Roman"/>
                          <a:ea typeface="宋体"/>
                          <a:cs typeface="Times New Roman"/>
                        </a:rPr>
                        <a:t>某软件公司开发人员针对</a:t>
                      </a:r>
                      <a:r>
                        <a:rPr lang="en-US" sz="2000" kern="100" dirty="0">
                          <a:latin typeface="Times New Roman"/>
                          <a:ea typeface="宋体"/>
                          <a:cs typeface="Times New Roman"/>
                        </a:rPr>
                        <a:t>CRM</a:t>
                      </a:r>
                      <a:r>
                        <a:rPr lang="zh-CN" sz="2000" kern="100" dirty="0">
                          <a:latin typeface="Times New Roman"/>
                          <a:ea typeface="宋体"/>
                          <a:cs typeface="Times New Roman"/>
                        </a:rPr>
                        <a:t>系统的客户数据显示模块设计了如图</a:t>
                      </a:r>
                      <a:r>
                        <a:rPr lang="en-US" sz="2000" kern="100" dirty="0">
                          <a:latin typeface="Times New Roman"/>
                          <a:ea typeface="宋体"/>
                          <a:cs typeface="Times New Roman"/>
                        </a:rPr>
                        <a:t>2-5</a:t>
                      </a:r>
                      <a:r>
                        <a:rPr lang="zh-CN" sz="2000" kern="100" dirty="0">
                          <a:latin typeface="Times New Roman"/>
                          <a:ea typeface="宋体"/>
                          <a:cs typeface="Times New Roman"/>
                        </a:rPr>
                        <a:t>所</a:t>
                      </a:r>
                      <a:r>
                        <a:rPr lang="zh-CN" sz="2000" kern="100" dirty="0" smtClean="0">
                          <a:latin typeface="Times New Roman"/>
                          <a:ea typeface="宋体"/>
                          <a:cs typeface="Times New Roman"/>
                        </a:rPr>
                        <a:t>示</a:t>
                      </a:r>
                      <a:r>
                        <a:rPr lang="en-US" altLang="zh-CN" sz="2000" kern="100" dirty="0" err="1" smtClean="0">
                          <a:latin typeface="Times New Roman"/>
                          <a:ea typeface="宋体"/>
                          <a:cs typeface="Times New Roman"/>
                        </a:rPr>
                        <a:t>CustomerDataDisplay</a:t>
                      </a:r>
                      <a:r>
                        <a:rPr lang="zh-CN" sz="2000" kern="100" dirty="0" smtClean="0">
                          <a:latin typeface="Times New Roman"/>
                          <a:ea typeface="宋体"/>
                          <a:cs typeface="Times New Roman"/>
                        </a:rPr>
                        <a:t>接口</a:t>
                      </a:r>
                      <a:r>
                        <a:rPr lang="zh-CN" sz="2000" kern="100" dirty="0">
                          <a:latin typeface="Times New Roman"/>
                          <a:ea typeface="宋体"/>
                          <a:cs typeface="Times New Roman"/>
                        </a:rPr>
                        <a:t>，其中</a:t>
                      </a:r>
                      <a:r>
                        <a:rPr lang="zh-CN" sz="2000" kern="100" dirty="0" smtClean="0">
                          <a:latin typeface="Times New Roman"/>
                          <a:ea typeface="宋体"/>
                          <a:cs typeface="Times New Roman"/>
                        </a:rPr>
                        <a:t>方法</a:t>
                      </a:r>
                      <a:r>
                        <a:rPr lang="en-US" altLang="zh-CN" sz="2000" kern="100" dirty="0" err="1" smtClean="0">
                          <a:latin typeface="Times New Roman"/>
                          <a:ea typeface="宋体"/>
                          <a:cs typeface="Times New Roman"/>
                        </a:rPr>
                        <a:t>r</a:t>
                      </a:r>
                      <a:r>
                        <a:rPr lang="en-US" sz="2000" kern="100" dirty="0" err="1" smtClean="0">
                          <a:latin typeface="Times New Roman"/>
                          <a:ea typeface="宋体"/>
                          <a:cs typeface="Times New Roman"/>
                        </a:rPr>
                        <a:t>eadData</a:t>
                      </a:r>
                      <a:r>
                        <a:rPr lang="en-US" sz="2000" kern="100" dirty="0" smtClean="0">
                          <a:latin typeface="Times New Roman"/>
                          <a:ea typeface="宋体"/>
                          <a:cs typeface="Times New Roman"/>
                        </a:rPr>
                        <a:t>()</a:t>
                      </a:r>
                      <a:r>
                        <a:rPr lang="zh-CN" sz="2000" kern="100" dirty="0">
                          <a:latin typeface="Times New Roman"/>
                          <a:ea typeface="宋体"/>
                          <a:cs typeface="Times New Roman"/>
                        </a:rPr>
                        <a:t>用于从文件中读取数据，</a:t>
                      </a:r>
                      <a:r>
                        <a:rPr lang="zh-CN" sz="2000" kern="100" dirty="0" smtClean="0">
                          <a:latin typeface="Times New Roman"/>
                          <a:ea typeface="宋体"/>
                          <a:cs typeface="Times New Roman"/>
                        </a:rPr>
                        <a:t>方法</a:t>
                      </a:r>
                      <a:r>
                        <a:rPr lang="en-US" sz="2000" kern="100" dirty="0" err="1" smtClean="0">
                          <a:latin typeface="Times New Roman"/>
                          <a:ea typeface="宋体"/>
                          <a:cs typeface="Times New Roman"/>
                        </a:rPr>
                        <a:t>transformToXML</a:t>
                      </a:r>
                      <a:r>
                        <a:rPr lang="en-US" sz="2000" kern="100" dirty="0">
                          <a:latin typeface="Times New Roman"/>
                          <a:ea typeface="宋体"/>
                          <a:cs typeface="Times New Roman"/>
                        </a:rPr>
                        <a:t>()</a:t>
                      </a:r>
                      <a:r>
                        <a:rPr lang="zh-CN" sz="2000" kern="100" dirty="0">
                          <a:latin typeface="Times New Roman"/>
                          <a:ea typeface="宋体"/>
                          <a:cs typeface="Times New Roman"/>
                        </a:rPr>
                        <a:t>用于将数据转换成</a:t>
                      </a:r>
                      <a:r>
                        <a:rPr lang="en-US" sz="2000" kern="100" dirty="0">
                          <a:latin typeface="Times New Roman"/>
                          <a:ea typeface="宋体"/>
                          <a:cs typeface="Times New Roman"/>
                        </a:rPr>
                        <a:t>XML</a:t>
                      </a:r>
                      <a:r>
                        <a:rPr lang="zh-CN" sz="2000" kern="100" dirty="0">
                          <a:latin typeface="Times New Roman"/>
                          <a:ea typeface="宋体"/>
                          <a:cs typeface="Times New Roman"/>
                        </a:rPr>
                        <a:t>格式，</a:t>
                      </a:r>
                      <a:r>
                        <a:rPr lang="zh-CN" sz="2000" kern="100" dirty="0" smtClean="0">
                          <a:latin typeface="Times New Roman"/>
                          <a:ea typeface="宋体"/>
                          <a:cs typeface="Times New Roman"/>
                        </a:rPr>
                        <a:t>方法</a:t>
                      </a:r>
                      <a:r>
                        <a:rPr lang="en-US" sz="2000" kern="100" dirty="0" err="1" smtClean="0">
                          <a:latin typeface="Times New Roman"/>
                          <a:ea typeface="宋体"/>
                          <a:cs typeface="Times New Roman"/>
                        </a:rPr>
                        <a:t>createChart</a:t>
                      </a:r>
                      <a:r>
                        <a:rPr lang="en-US" sz="2000" kern="100" dirty="0">
                          <a:latin typeface="Times New Roman"/>
                          <a:ea typeface="宋体"/>
                          <a:cs typeface="Times New Roman"/>
                        </a:rPr>
                        <a:t>()</a:t>
                      </a:r>
                      <a:r>
                        <a:rPr lang="zh-CN" sz="2000" kern="100" dirty="0">
                          <a:latin typeface="Times New Roman"/>
                          <a:ea typeface="宋体"/>
                          <a:cs typeface="Times New Roman"/>
                        </a:rPr>
                        <a:t>用于创建图表，</a:t>
                      </a:r>
                      <a:r>
                        <a:rPr lang="zh-CN" sz="2000" kern="100" dirty="0" smtClean="0">
                          <a:latin typeface="Times New Roman"/>
                          <a:ea typeface="宋体"/>
                          <a:cs typeface="Times New Roman"/>
                        </a:rPr>
                        <a:t>方法</a:t>
                      </a:r>
                      <a:r>
                        <a:rPr lang="en-US" sz="2000" kern="100" dirty="0" err="1" smtClean="0">
                          <a:latin typeface="Times New Roman"/>
                          <a:ea typeface="宋体"/>
                          <a:cs typeface="Times New Roman"/>
                        </a:rPr>
                        <a:t>displayChart</a:t>
                      </a:r>
                      <a:r>
                        <a:rPr lang="en-US" sz="2000" kern="100" dirty="0">
                          <a:latin typeface="Times New Roman"/>
                          <a:ea typeface="宋体"/>
                          <a:cs typeface="Times New Roman"/>
                        </a:rPr>
                        <a:t>()</a:t>
                      </a:r>
                      <a:r>
                        <a:rPr lang="zh-CN" sz="2000" kern="100" dirty="0">
                          <a:latin typeface="Times New Roman"/>
                          <a:ea typeface="宋体"/>
                          <a:cs typeface="Times New Roman"/>
                        </a:rPr>
                        <a:t>用于显示图表，</a:t>
                      </a:r>
                      <a:r>
                        <a:rPr lang="zh-CN" sz="2000" kern="100" dirty="0" smtClean="0">
                          <a:latin typeface="Times New Roman"/>
                          <a:ea typeface="宋体"/>
                          <a:cs typeface="Times New Roman"/>
                        </a:rPr>
                        <a:t>方法</a:t>
                      </a:r>
                      <a:r>
                        <a:rPr lang="en-US" sz="2000" kern="100" dirty="0" err="1" smtClean="0">
                          <a:latin typeface="Times New Roman"/>
                          <a:ea typeface="宋体"/>
                          <a:cs typeface="Times New Roman"/>
                        </a:rPr>
                        <a:t>createReport</a:t>
                      </a:r>
                      <a:r>
                        <a:rPr lang="en-US" sz="2000" kern="100" dirty="0">
                          <a:latin typeface="Times New Roman"/>
                          <a:ea typeface="宋体"/>
                          <a:cs typeface="Times New Roman"/>
                        </a:rPr>
                        <a:t>()</a:t>
                      </a:r>
                      <a:r>
                        <a:rPr lang="zh-CN" sz="2000" kern="100" dirty="0">
                          <a:latin typeface="Times New Roman"/>
                          <a:ea typeface="宋体"/>
                          <a:cs typeface="Times New Roman"/>
                        </a:rPr>
                        <a:t>用于创建文字报表，</a:t>
                      </a:r>
                      <a:r>
                        <a:rPr lang="zh-CN" sz="2000" kern="100" dirty="0" smtClean="0">
                          <a:latin typeface="Times New Roman"/>
                          <a:ea typeface="宋体"/>
                          <a:cs typeface="Times New Roman"/>
                        </a:rPr>
                        <a:t>方法</a:t>
                      </a:r>
                      <a:r>
                        <a:rPr lang="en-US" sz="2000" kern="100" dirty="0" err="1" smtClean="0">
                          <a:latin typeface="Times New Roman"/>
                          <a:ea typeface="宋体"/>
                          <a:cs typeface="Times New Roman"/>
                        </a:rPr>
                        <a:t>displayReport</a:t>
                      </a:r>
                      <a:r>
                        <a:rPr lang="en-US" sz="2000" kern="100" dirty="0">
                          <a:latin typeface="Times New Roman"/>
                          <a:ea typeface="宋体"/>
                          <a:cs typeface="Times New Roman"/>
                        </a:rPr>
                        <a:t>()</a:t>
                      </a:r>
                      <a:r>
                        <a:rPr lang="zh-CN" sz="2000" kern="100" dirty="0">
                          <a:latin typeface="Times New Roman"/>
                          <a:ea typeface="宋体"/>
                          <a:cs typeface="Times New Roman"/>
                        </a:rPr>
                        <a:t>用于显示文字报表</a:t>
                      </a:r>
                      <a:r>
                        <a:rPr lang="zh-CN" sz="2000" kern="100" dirty="0" smtClean="0">
                          <a:latin typeface="Times New Roman"/>
                          <a:ea typeface="宋体"/>
                          <a:cs typeface="Times New Roman"/>
                        </a:rPr>
                        <a:t>。</a:t>
                      </a: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zh-CN" sz="16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2-5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在实际使用过程</a:t>
                      </a:r>
                      <a:r>
                        <a:rPr lang="zh-CN" sz="2000" kern="100" dirty="0" smtClean="0">
                          <a:latin typeface="Times New Roman"/>
                          <a:ea typeface="宋体"/>
                          <a:cs typeface="Times New Roman"/>
                        </a:rPr>
                        <a:t>中</a:t>
                      </a:r>
                      <a:r>
                        <a:rPr lang="zh-CN" altLang="en-US" sz="2000" kern="100" dirty="0" smtClean="0">
                          <a:latin typeface="Times New Roman"/>
                          <a:ea typeface="宋体"/>
                          <a:cs typeface="Times New Roman"/>
                        </a:rPr>
                        <a:t>开发人员</a:t>
                      </a:r>
                      <a:r>
                        <a:rPr lang="zh-CN" sz="2000" kern="100" dirty="0" smtClean="0">
                          <a:latin typeface="Times New Roman"/>
                          <a:ea typeface="宋体"/>
                          <a:cs typeface="Times New Roman"/>
                        </a:rPr>
                        <a:t>发现</a:t>
                      </a:r>
                      <a:r>
                        <a:rPr lang="zh-CN" sz="2000" kern="100" dirty="0">
                          <a:latin typeface="Times New Roman"/>
                          <a:ea typeface="宋体"/>
                          <a:cs typeface="Times New Roman"/>
                        </a:rPr>
                        <a:t>该接口很不灵活，例如：如果一个具体的数据显示类无须进行数据转换（源文件本身就是</a:t>
                      </a:r>
                      <a:r>
                        <a:rPr lang="en-US" sz="2000" kern="100" dirty="0">
                          <a:latin typeface="Times New Roman"/>
                          <a:ea typeface="宋体"/>
                          <a:cs typeface="Times New Roman"/>
                        </a:rPr>
                        <a:t>XML</a:t>
                      </a:r>
                      <a:r>
                        <a:rPr lang="zh-CN" sz="2000" kern="100" dirty="0">
                          <a:latin typeface="Times New Roman"/>
                          <a:ea typeface="宋体"/>
                          <a:cs typeface="Times New Roman"/>
                        </a:rPr>
                        <a:t>格式），但由于实现了该接口</a:t>
                      </a:r>
                      <a:r>
                        <a:rPr lang="zh-CN" sz="2000" kern="100" dirty="0" smtClean="0">
                          <a:latin typeface="Times New Roman"/>
                          <a:ea typeface="宋体"/>
                          <a:cs typeface="Times New Roman"/>
                        </a:rPr>
                        <a:t>，不得不</a:t>
                      </a:r>
                      <a:r>
                        <a:rPr lang="zh-CN" sz="2000" kern="100" dirty="0">
                          <a:latin typeface="Times New Roman"/>
                          <a:ea typeface="宋体"/>
                          <a:cs typeface="Times New Roman"/>
                        </a:rPr>
                        <a:t>实现其中声明</a:t>
                      </a:r>
                      <a:r>
                        <a:rPr lang="zh-CN" sz="2000" kern="100" dirty="0" smtClean="0">
                          <a:latin typeface="Times New Roman"/>
                          <a:ea typeface="宋体"/>
                          <a:cs typeface="Times New Roman"/>
                        </a:rPr>
                        <a:t>的</a:t>
                      </a:r>
                      <a:r>
                        <a:rPr lang="en-US" sz="2000" kern="100" dirty="0" err="1" smtClean="0">
                          <a:latin typeface="Times New Roman"/>
                          <a:ea typeface="宋体"/>
                          <a:cs typeface="Times New Roman"/>
                        </a:rPr>
                        <a:t>transformToXML</a:t>
                      </a:r>
                      <a:r>
                        <a:rPr lang="en-US" sz="2000" kern="100" dirty="0">
                          <a:latin typeface="Times New Roman"/>
                          <a:ea typeface="宋体"/>
                          <a:cs typeface="Times New Roman"/>
                        </a:rPr>
                        <a:t>()</a:t>
                      </a:r>
                      <a:r>
                        <a:rPr lang="zh-CN" sz="2000" kern="100" dirty="0">
                          <a:latin typeface="Times New Roman"/>
                          <a:ea typeface="宋体"/>
                          <a:cs typeface="Times New Roman"/>
                        </a:rPr>
                        <a:t>方法（至少需要提供一个空实现）；如果需要创建和显示图表，</a:t>
                      </a:r>
                      <a:r>
                        <a:rPr lang="zh-CN" sz="2000" kern="100" dirty="0" smtClean="0">
                          <a:latin typeface="Times New Roman"/>
                          <a:ea typeface="宋体"/>
                          <a:cs typeface="Times New Roman"/>
                        </a:rPr>
                        <a:t>除了</a:t>
                      </a:r>
                      <a:r>
                        <a:rPr lang="zh-CN" altLang="en-US" sz="2000" kern="100" dirty="0" smtClean="0">
                          <a:latin typeface="Times New Roman"/>
                          <a:ea typeface="宋体"/>
                          <a:cs typeface="Times New Roman"/>
                        </a:rPr>
                        <a:t>需要</a:t>
                      </a:r>
                      <a:r>
                        <a:rPr lang="zh-CN" sz="2000" kern="100" dirty="0" smtClean="0">
                          <a:latin typeface="Times New Roman"/>
                          <a:ea typeface="宋体"/>
                          <a:cs typeface="Times New Roman"/>
                        </a:rPr>
                        <a:t>实现</a:t>
                      </a:r>
                      <a:r>
                        <a:rPr lang="zh-CN" sz="2000" kern="100" dirty="0">
                          <a:latin typeface="Times New Roman"/>
                          <a:ea typeface="宋体"/>
                          <a:cs typeface="Times New Roman"/>
                        </a:rPr>
                        <a:t>与图表相关的方法外，还需要实现创建和显示文字报表的方法，否则程序在编译时将报错。</a:t>
                      </a:r>
                    </a:p>
                    <a:p>
                      <a:pPr indent="266700" algn="just">
                        <a:spcAft>
                          <a:spcPts val="0"/>
                        </a:spcAft>
                      </a:pPr>
                      <a:r>
                        <a:rPr lang="zh-CN" sz="2000" kern="100" dirty="0">
                          <a:latin typeface="Times New Roman"/>
                          <a:ea typeface="宋体"/>
                          <a:cs typeface="Times New Roman"/>
                        </a:rPr>
                        <a:t>现使用接口隔离原则对其进行重构。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r="19395" b="19505"/>
          <a:stretch>
            <a:fillRect/>
          </a:stretch>
        </p:blipFill>
        <p:spPr bwMode="auto">
          <a:xfrm>
            <a:off x="609600" y="2438400"/>
            <a:ext cx="7873999"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16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38200" y="914400"/>
            <a:ext cx="7696200" cy="685800"/>
          </a:xfrm>
        </p:spPr>
        <p:txBody>
          <a:bodyPr/>
          <a:lstStyle/>
          <a:p>
            <a:pPr eaLnBrk="1" hangingPunct="1"/>
            <a:r>
              <a:rPr lang="zh-CN" altLang="zh-CN" smtClean="0"/>
              <a:t>接口隔离原则</a:t>
            </a:r>
            <a:endParaRPr lang="zh-CN" altLang="en-US" smtClean="0"/>
          </a:p>
        </p:txBody>
      </p:sp>
      <p:sp>
        <p:nvSpPr>
          <p:cNvPr id="102403" name="Rectangle 3"/>
          <p:cNvSpPr>
            <a:spLocks noGrp="1" noChangeArrowheads="1"/>
          </p:cNvSpPr>
          <p:nvPr>
            <p:ph type="body" idx="1"/>
          </p:nvPr>
        </p:nvSpPr>
        <p:spPr>
          <a:xfrm>
            <a:off x="381000" y="1752600"/>
            <a:ext cx="8229600" cy="4648200"/>
          </a:xfrm>
        </p:spPr>
        <p:txBody>
          <a:bodyPr/>
          <a:lstStyle/>
          <a:p>
            <a:pPr eaLnBrk="1" hangingPunct="1"/>
            <a:r>
              <a:rPr lang="zh-CN" altLang="en-US" smtClean="0"/>
              <a:t>接口隔离原则实例  </a:t>
            </a:r>
          </a:p>
          <a:p>
            <a:pPr lvl="1" eaLnBrk="1" hangingPunct="1"/>
            <a:r>
              <a:rPr lang="zh-CN" altLang="en-US" smtClean="0"/>
              <a:t>实例解析 </a:t>
            </a:r>
            <a:endParaRPr lang="zh-CN" altLang="en-US" sz="2000" smtClean="0"/>
          </a:p>
          <a:p>
            <a:pPr lvl="2" eaLnBrk="1" hangingPunct="1"/>
            <a:endParaRPr lang="en-US" altLang="zh-CN" sz="1800" smtClean="0">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r="19843" b="19135"/>
          <a:stretch>
            <a:fillRect/>
          </a:stretch>
        </p:blipFill>
        <p:spPr bwMode="auto">
          <a:xfrm>
            <a:off x="2362200" y="2133600"/>
            <a:ext cx="6248400" cy="470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95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38200" y="914400"/>
            <a:ext cx="7696200" cy="685800"/>
          </a:xfrm>
        </p:spPr>
        <p:txBody>
          <a:bodyPr/>
          <a:lstStyle/>
          <a:p>
            <a:pPr eaLnBrk="1" hangingPunct="1"/>
            <a:r>
              <a:rPr lang="zh-CN" altLang="zh-CN" smtClean="0"/>
              <a:t>合成复用原则</a:t>
            </a:r>
            <a:endParaRPr lang="zh-CN" altLang="en-US" smtClean="0"/>
          </a:p>
        </p:txBody>
      </p:sp>
      <p:sp>
        <p:nvSpPr>
          <p:cNvPr id="103427" name="Rectangle 3"/>
          <p:cNvSpPr>
            <a:spLocks noGrp="1" noChangeArrowheads="1"/>
          </p:cNvSpPr>
          <p:nvPr>
            <p:ph type="body" idx="1"/>
          </p:nvPr>
        </p:nvSpPr>
        <p:spPr>
          <a:xfrm>
            <a:off x="381000" y="1752600"/>
            <a:ext cx="8229600" cy="4648200"/>
          </a:xfrm>
        </p:spPr>
        <p:txBody>
          <a:bodyPr/>
          <a:lstStyle/>
          <a:p>
            <a:pPr eaLnBrk="1" hangingPunct="1"/>
            <a:r>
              <a:rPr lang="zh-CN" altLang="en-US" dirty="0" smtClean="0"/>
              <a:t>合成复用原则定义</a:t>
            </a:r>
          </a:p>
          <a:p>
            <a:pPr lvl="1" eaLnBrk="1" hangingPunct="1"/>
            <a:r>
              <a:rPr lang="zh-CN" altLang="en-US" dirty="0" smtClean="0"/>
              <a:t>合成复用原则又称为</a:t>
            </a:r>
            <a:r>
              <a:rPr lang="zh-CN" altLang="en-US" dirty="0" smtClean="0">
                <a:solidFill>
                  <a:srgbClr val="FF6600"/>
                </a:solidFill>
              </a:rPr>
              <a:t>组合</a:t>
            </a:r>
            <a:r>
              <a:rPr lang="en-US" altLang="zh-CN" dirty="0" smtClean="0">
                <a:solidFill>
                  <a:srgbClr val="FF6600"/>
                </a:solidFill>
              </a:rPr>
              <a:t>/</a:t>
            </a:r>
            <a:r>
              <a:rPr lang="zh-CN" altLang="en-US" dirty="0" smtClean="0">
                <a:solidFill>
                  <a:srgbClr val="FF6600"/>
                </a:solidFill>
              </a:rPr>
              <a:t>聚合复用原则</a:t>
            </a:r>
            <a:r>
              <a:rPr lang="en-US" altLang="zh-CN" dirty="0" smtClean="0"/>
              <a:t>(Composition/ Aggregate Reuse Principle, CARP)</a:t>
            </a:r>
            <a:endParaRPr lang="en-US" altLang="zh-CN" dirty="0" smtClean="0">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318421439"/>
              </p:ext>
            </p:extLst>
          </p:nvPr>
        </p:nvGraphicFramePr>
        <p:xfrm>
          <a:off x="457200" y="3962400"/>
          <a:ext cx="8229600" cy="1828800"/>
        </p:xfrm>
        <a:graphic>
          <a:graphicData uri="http://schemas.openxmlformats.org/drawingml/2006/table">
            <a:tbl>
              <a:tblPr/>
              <a:tblGrid>
                <a:gridCol w="8229600"/>
              </a:tblGrid>
              <a:tr h="0">
                <a:tc>
                  <a:txBody>
                    <a:bodyPr/>
                    <a:lstStyle/>
                    <a:p>
                      <a:pPr indent="262255" algn="l">
                        <a:spcAft>
                          <a:spcPts val="0"/>
                        </a:spcAft>
                      </a:pPr>
                      <a:r>
                        <a:rPr lang="zh-CN" sz="2400" b="1" kern="100" dirty="0">
                          <a:latin typeface="Times New Roman"/>
                          <a:ea typeface="宋体"/>
                          <a:cs typeface="Times New Roman"/>
                        </a:rPr>
                        <a:t>合成复用原则：</a:t>
                      </a:r>
                      <a:r>
                        <a:rPr lang="zh-CN" sz="2400" kern="100" dirty="0">
                          <a:latin typeface="Times New Roman"/>
                          <a:ea typeface="宋体"/>
                          <a:cs typeface="Times New Roman"/>
                        </a:rPr>
                        <a:t>优先</a:t>
                      </a:r>
                      <a:r>
                        <a:rPr lang="zh-CN" sz="2400" b="1" kern="100" dirty="0">
                          <a:solidFill>
                            <a:srgbClr val="FF6600"/>
                          </a:solidFill>
                          <a:latin typeface="Times New Roman"/>
                          <a:ea typeface="宋体"/>
                          <a:cs typeface="Times New Roman"/>
                        </a:rPr>
                        <a:t>使用对象组合</a:t>
                      </a:r>
                      <a:r>
                        <a:rPr lang="zh-CN" sz="2400" kern="100" dirty="0">
                          <a:solidFill>
                            <a:srgbClr val="FF6600"/>
                          </a:solidFill>
                          <a:latin typeface="Times New Roman"/>
                          <a:ea typeface="宋体"/>
                          <a:cs typeface="Times New Roman"/>
                        </a:rPr>
                        <a:t>，</a:t>
                      </a:r>
                      <a:r>
                        <a:rPr lang="zh-CN" sz="2400" b="1" kern="100" dirty="0">
                          <a:solidFill>
                            <a:srgbClr val="FF6600"/>
                          </a:solidFill>
                          <a:latin typeface="Times New Roman"/>
                          <a:ea typeface="宋体"/>
                          <a:cs typeface="Times New Roman"/>
                        </a:rPr>
                        <a:t>而不是继承</a:t>
                      </a:r>
                      <a:r>
                        <a:rPr lang="zh-CN" sz="2400" kern="100" dirty="0">
                          <a:latin typeface="Times New Roman"/>
                          <a:ea typeface="宋体"/>
                          <a:cs typeface="Times New Roman"/>
                        </a:rPr>
                        <a:t>来达到</a:t>
                      </a:r>
                      <a:r>
                        <a:rPr lang="zh-CN" sz="2400" b="1" kern="100" dirty="0">
                          <a:solidFill>
                            <a:srgbClr val="FF6600"/>
                          </a:solidFill>
                          <a:latin typeface="Times New Roman"/>
                          <a:ea typeface="宋体"/>
                          <a:cs typeface="Times New Roman"/>
                        </a:rPr>
                        <a:t>复用</a:t>
                      </a:r>
                      <a:r>
                        <a:rPr lang="zh-CN" sz="2400" kern="100" dirty="0">
                          <a:latin typeface="Times New Roman"/>
                          <a:ea typeface="宋体"/>
                          <a:cs typeface="Times New Roman"/>
                        </a:rPr>
                        <a:t>的目的</a:t>
                      </a:r>
                      <a:r>
                        <a:rPr lang="zh-CN" sz="2400" kern="100" dirty="0" smtClean="0">
                          <a:latin typeface="Times New Roman"/>
                          <a:ea typeface="宋体"/>
                          <a:cs typeface="Times New Roman"/>
                        </a:rPr>
                        <a:t>。</a:t>
                      </a:r>
                      <a:endParaRPr lang="en-US" altLang="zh-CN" sz="2400" kern="100" dirty="0" smtClean="0">
                        <a:latin typeface="Times New Roman"/>
                        <a:ea typeface="宋体"/>
                        <a:cs typeface="Times New Roman"/>
                      </a:endParaRPr>
                    </a:p>
                    <a:p>
                      <a:pPr indent="262255" algn="l">
                        <a:spcAft>
                          <a:spcPts val="0"/>
                        </a:spcAft>
                      </a:pPr>
                      <a:endParaRPr lang="zh-CN" sz="2400" kern="100" dirty="0">
                        <a:latin typeface="Times New Roman"/>
                        <a:ea typeface="宋体"/>
                        <a:cs typeface="Times New Roman"/>
                      </a:endParaRPr>
                    </a:p>
                    <a:p>
                      <a:pPr indent="262255" algn="l">
                        <a:spcAft>
                          <a:spcPts val="0"/>
                        </a:spcAft>
                      </a:pPr>
                      <a:r>
                        <a:rPr lang="en-US" sz="2400" b="1" kern="100" dirty="0">
                          <a:latin typeface="Times New Roman"/>
                          <a:ea typeface="宋体"/>
                          <a:cs typeface="Times New Roman"/>
                        </a:rPr>
                        <a:t>Composite Reuse Principle (CRP)</a:t>
                      </a:r>
                      <a:r>
                        <a:rPr lang="zh-CN" sz="2400" b="1" kern="100" dirty="0">
                          <a:latin typeface="Times New Roman"/>
                          <a:ea typeface="宋体"/>
                          <a:cs typeface="Times New Roman"/>
                        </a:rPr>
                        <a:t>：</a:t>
                      </a:r>
                      <a:r>
                        <a:rPr lang="en-US" sz="2400" b="1" kern="100" dirty="0">
                          <a:solidFill>
                            <a:srgbClr val="FF6600"/>
                          </a:solidFill>
                          <a:latin typeface="Times New Roman"/>
                          <a:ea typeface="宋体"/>
                          <a:cs typeface="Times New Roman"/>
                        </a:rPr>
                        <a:t>Favor composition</a:t>
                      </a:r>
                      <a:r>
                        <a:rPr lang="en-US" sz="2400" kern="100" dirty="0">
                          <a:solidFill>
                            <a:srgbClr val="FF6600"/>
                          </a:solidFill>
                          <a:latin typeface="Times New Roman"/>
                          <a:ea typeface="宋体"/>
                          <a:cs typeface="Times New Roman"/>
                        </a:rPr>
                        <a:t> </a:t>
                      </a:r>
                      <a:r>
                        <a:rPr lang="en-US" sz="2400" kern="100" dirty="0">
                          <a:latin typeface="Times New Roman"/>
                          <a:ea typeface="宋体"/>
                          <a:cs typeface="Times New Roman"/>
                        </a:rPr>
                        <a:t>of objects </a:t>
                      </a:r>
                      <a:r>
                        <a:rPr lang="en-US" sz="2400" b="1" kern="100" dirty="0">
                          <a:solidFill>
                            <a:srgbClr val="FF6600"/>
                          </a:solidFill>
                          <a:latin typeface="Times New Roman"/>
                          <a:ea typeface="宋体"/>
                          <a:cs typeface="Times New Roman"/>
                        </a:rPr>
                        <a:t>over</a:t>
                      </a:r>
                      <a:r>
                        <a:rPr lang="en-US" sz="2400" kern="100" dirty="0">
                          <a:solidFill>
                            <a:srgbClr val="FF6600"/>
                          </a:solidFill>
                          <a:latin typeface="Times New Roman"/>
                          <a:ea typeface="宋体"/>
                          <a:cs typeface="Times New Roman"/>
                        </a:rPr>
                        <a:t> </a:t>
                      </a:r>
                      <a:r>
                        <a:rPr lang="en-US" sz="2400" b="1" kern="100" dirty="0">
                          <a:solidFill>
                            <a:srgbClr val="FF6600"/>
                          </a:solidFill>
                          <a:latin typeface="Times New Roman"/>
                          <a:ea typeface="宋体"/>
                          <a:cs typeface="Times New Roman"/>
                        </a:rPr>
                        <a:t>inheritance</a:t>
                      </a:r>
                      <a:r>
                        <a:rPr lang="en-US" sz="2400" kern="100" dirty="0">
                          <a:solidFill>
                            <a:srgbClr val="FF6600"/>
                          </a:solidFill>
                          <a:latin typeface="Times New Roman"/>
                          <a:ea typeface="宋体"/>
                          <a:cs typeface="Times New Roman"/>
                        </a:rPr>
                        <a:t> </a:t>
                      </a:r>
                      <a:r>
                        <a:rPr lang="en-US" sz="2400" kern="100" dirty="0">
                          <a:latin typeface="Times New Roman"/>
                          <a:ea typeface="宋体"/>
                          <a:cs typeface="Times New Roman"/>
                        </a:rPr>
                        <a:t>as a </a:t>
                      </a:r>
                      <a:r>
                        <a:rPr lang="en-US" sz="2400" b="1" kern="100" dirty="0">
                          <a:solidFill>
                            <a:srgbClr val="FF6600"/>
                          </a:solidFill>
                          <a:latin typeface="Times New Roman"/>
                          <a:ea typeface="宋体"/>
                          <a:cs typeface="Times New Roman"/>
                        </a:rPr>
                        <a:t>reuse</a:t>
                      </a:r>
                      <a:r>
                        <a:rPr lang="en-US" sz="2400" kern="100" dirty="0">
                          <a:solidFill>
                            <a:srgbClr val="FF6600"/>
                          </a:solidFill>
                          <a:latin typeface="Times New Roman"/>
                          <a:ea typeface="宋体"/>
                          <a:cs typeface="Times New Roman"/>
                        </a:rPr>
                        <a:t> </a:t>
                      </a:r>
                      <a:r>
                        <a:rPr lang="en-US" sz="2400" kern="100" dirty="0">
                          <a:latin typeface="Times New Roman"/>
                          <a:ea typeface="宋体"/>
                          <a:cs typeface="Times New Roman"/>
                        </a:rPr>
                        <a:t>mechanism.</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90136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914400"/>
            <a:ext cx="6324600" cy="685800"/>
          </a:xfrm>
        </p:spPr>
        <p:txBody>
          <a:bodyPr/>
          <a:lstStyle/>
          <a:p>
            <a:pPr eaLnBrk="1" hangingPunct="1"/>
            <a:r>
              <a:rPr lang="zh-CN" altLang="en-US" smtClean="0"/>
              <a:t>面向对象设计原则概述</a:t>
            </a:r>
          </a:p>
        </p:txBody>
      </p:sp>
      <p:sp>
        <p:nvSpPr>
          <p:cNvPr id="75779" name="Rectangle 3"/>
          <p:cNvSpPr>
            <a:spLocks noGrp="1" noChangeArrowheads="1"/>
          </p:cNvSpPr>
          <p:nvPr>
            <p:ph type="body" sz="half" idx="1"/>
          </p:nvPr>
        </p:nvSpPr>
        <p:spPr>
          <a:xfrm>
            <a:off x="381000" y="1752600"/>
            <a:ext cx="8229600" cy="4114800"/>
          </a:xfrm>
        </p:spPr>
        <p:txBody>
          <a:bodyPr/>
          <a:lstStyle/>
          <a:p>
            <a:pPr eaLnBrk="1" hangingPunct="1"/>
            <a:r>
              <a:rPr lang="zh-CN" altLang="en-US" sz="2800" smtClean="0">
                <a:solidFill>
                  <a:srgbClr val="FF3300"/>
                </a:solidFill>
              </a:rPr>
              <a:t>可维护性</a:t>
            </a:r>
            <a:r>
              <a:rPr lang="en-US" altLang="en-US" sz="2800" smtClean="0">
                <a:solidFill>
                  <a:srgbClr val="FF3300"/>
                </a:solidFill>
              </a:rPr>
              <a:t>(Maintainability)</a:t>
            </a:r>
            <a:r>
              <a:rPr lang="zh-CN" altLang="en-US" sz="2800" smtClean="0"/>
              <a:t>：</a:t>
            </a:r>
            <a:r>
              <a:rPr lang="zh-CN" altLang="en-US" sz="2800" smtClean="0">
                <a:solidFill>
                  <a:srgbClr val="0070C0"/>
                </a:solidFill>
              </a:rPr>
              <a:t>指软件能够被理解、改正、适应及扩展的难易程度</a:t>
            </a:r>
            <a:endParaRPr lang="en-US" altLang="zh-CN" sz="2800" smtClean="0">
              <a:solidFill>
                <a:srgbClr val="0070C0"/>
              </a:solidFill>
            </a:endParaRPr>
          </a:p>
          <a:p>
            <a:pPr eaLnBrk="1" hangingPunct="1"/>
            <a:r>
              <a:rPr lang="zh-CN" altLang="en-US" sz="2800" smtClean="0">
                <a:solidFill>
                  <a:srgbClr val="FF3300"/>
                </a:solidFill>
              </a:rPr>
              <a:t>可复用性</a:t>
            </a:r>
            <a:r>
              <a:rPr lang="en-US" altLang="zh-CN" sz="2800" smtClean="0">
                <a:solidFill>
                  <a:srgbClr val="FF3300"/>
                </a:solidFill>
              </a:rPr>
              <a:t>(Reusability)</a:t>
            </a:r>
            <a:r>
              <a:rPr lang="zh-CN" altLang="en-US" sz="2800" smtClean="0"/>
              <a:t>：</a:t>
            </a:r>
            <a:r>
              <a:rPr lang="zh-CN" altLang="en-US" sz="2800" smtClean="0">
                <a:solidFill>
                  <a:srgbClr val="0070C0"/>
                </a:solidFill>
              </a:rPr>
              <a:t>指软件能够被重复使用的难易程度</a:t>
            </a:r>
            <a:endParaRPr lang="en-US" altLang="zh-CN" sz="2800" smtClean="0">
              <a:solidFill>
                <a:srgbClr val="0070C0"/>
              </a:solidFill>
            </a:endParaRPr>
          </a:p>
          <a:p>
            <a:pPr eaLnBrk="1" hangingPunct="1"/>
            <a:r>
              <a:rPr lang="zh-CN" altLang="en-US" sz="2800" smtClean="0"/>
              <a:t>面向对象设计的目标之一在于</a:t>
            </a:r>
            <a:r>
              <a:rPr lang="zh-CN" altLang="en-US" sz="2800" smtClean="0">
                <a:solidFill>
                  <a:srgbClr val="FF3300"/>
                </a:solidFill>
              </a:rPr>
              <a:t>支持可维护性复用</a:t>
            </a:r>
            <a:r>
              <a:rPr lang="zh-CN" altLang="en-US" sz="2800" smtClean="0"/>
              <a:t>，一方面需要实现设计方案或者源代码的复用，另一方面要确保系统能够易于扩展和修改，具有良好的可维护性</a:t>
            </a:r>
          </a:p>
        </p:txBody>
      </p:sp>
    </p:spTree>
    <p:extLst>
      <p:ext uri="{BB962C8B-B14F-4D97-AF65-F5344CB8AC3E}">
        <p14:creationId xmlns:p14="http://schemas.microsoft.com/office/powerpoint/2010/main" val="33060506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38200" y="914400"/>
            <a:ext cx="7696200" cy="685800"/>
          </a:xfrm>
        </p:spPr>
        <p:txBody>
          <a:bodyPr/>
          <a:lstStyle/>
          <a:p>
            <a:pPr eaLnBrk="1" hangingPunct="1"/>
            <a:r>
              <a:rPr lang="zh-CN" altLang="zh-CN" smtClean="0"/>
              <a:t>合成复用原则</a:t>
            </a:r>
            <a:endParaRPr lang="zh-CN" altLang="en-US" smtClean="0"/>
          </a:p>
        </p:txBody>
      </p:sp>
      <p:sp>
        <p:nvSpPr>
          <p:cNvPr id="104451" name="Rectangle 3"/>
          <p:cNvSpPr>
            <a:spLocks noGrp="1" noChangeArrowheads="1"/>
          </p:cNvSpPr>
          <p:nvPr>
            <p:ph type="body" idx="1"/>
          </p:nvPr>
        </p:nvSpPr>
        <p:spPr>
          <a:xfrm>
            <a:off x="381000" y="1752600"/>
            <a:ext cx="8229600" cy="4648200"/>
          </a:xfrm>
        </p:spPr>
        <p:txBody>
          <a:bodyPr/>
          <a:lstStyle/>
          <a:p>
            <a:pPr eaLnBrk="1" hangingPunct="1"/>
            <a:r>
              <a:rPr lang="zh-CN" altLang="en-US" dirty="0" smtClean="0"/>
              <a:t>合成复用原则分析 </a:t>
            </a:r>
          </a:p>
          <a:p>
            <a:pPr lvl="1" eaLnBrk="1" hangingPunct="1"/>
            <a:r>
              <a:rPr lang="zh-CN" altLang="en-US" dirty="0" smtClean="0"/>
              <a:t>合成复用原则就是在一个新的对象里通过</a:t>
            </a:r>
            <a:r>
              <a:rPr lang="zh-CN" altLang="en-US" dirty="0" smtClean="0">
                <a:solidFill>
                  <a:srgbClr val="FF6600"/>
                </a:solidFill>
              </a:rPr>
              <a:t>关联关系（包括组合关系和聚合关系</a:t>
            </a:r>
            <a:r>
              <a:rPr lang="zh-CN" altLang="en-US" dirty="0" smtClean="0">
                <a:solidFill>
                  <a:srgbClr val="FF3300"/>
                </a:solidFill>
              </a:rPr>
              <a:t>）</a:t>
            </a:r>
            <a:r>
              <a:rPr lang="zh-CN" altLang="en-US" dirty="0" smtClean="0"/>
              <a:t>来使用一些已有的对象，使之成为新对象的一部分</a:t>
            </a:r>
            <a:endParaRPr lang="en-US" altLang="zh-CN" dirty="0" smtClean="0"/>
          </a:p>
          <a:p>
            <a:pPr lvl="1" eaLnBrk="1" hangingPunct="1"/>
            <a:r>
              <a:rPr lang="zh-CN" altLang="en-US" dirty="0" smtClean="0"/>
              <a:t>新对象</a:t>
            </a:r>
            <a:r>
              <a:rPr lang="zh-CN" altLang="en-US" dirty="0" smtClean="0">
                <a:solidFill>
                  <a:srgbClr val="FF6600"/>
                </a:solidFill>
              </a:rPr>
              <a:t>通过委派调用已有对象的方法</a:t>
            </a:r>
            <a:r>
              <a:rPr lang="zh-CN" altLang="en-US" dirty="0" smtClean="0"/>
              <a:t>达到复用功能的目的</a:t>
            </a:r>
            <a:endParaRPr lang="en-US" altLang="zh-CN" dirty="0" smtClean="0"/>
          </a:p>
          <a:p>
            <a:pPr lvl="1" eaLnBrk="1" hangingPunct="1"/>
            <a:r>
              <a:rPr lang="zh-CN" altLang="en-US" dirty="0" smtClean="0"/>
              <a:t>复用时</a:t>
            </a:r>
            <a:r>
              <a:rPr lang="zh-CN" altLang="en-US" dirty="0" smtClean="0">
                <a:solidFill>
                  <a:srgbClr val="FF6600"/>
                </a:solidFill>
              </a:rPr>
              <a:t>要尽量使用组合</a:t>
            </a:r>
            <a:r>
              <a:rPr lang="en-US" altLang="zh-CN" dirty="0" smtClean="0">
                <a:solidFill>
                  <a:srgbClr val="FF6600"/>
                </a:solidFill>
              </a:rPr>
              <a:t>/</a:t>
            </a:r>
            <a:r>
              <a:rPr lang="zh-CN" altLang="en-US" dirty="0" smtClean="0">
                <a:solidFill>
                  <a:srgbClr val="FF6600"/>
                </a:solidFill>
              </a:rPr>
              <a:t>聚合关系（关联关系），少用继承</a:t>
            </a:r>
          </a:p>
        </p:txBody>
      </p:sp>
    </p:spTree>
    <p:extLst>
      <p:ext uri="{BB962C8B-B14F-4D97-AF65-F5344CB8AC3E}">
        <p14:creationId xmlns:p14="http://schemas.microsoft.com/office/powerpoint/2010/main" val="2500042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38200" y="914400"/>
            <a:ext cx="7696200" cy="685800"/>
          </a:xfrm>
        </p:spPr>
        <p:txBody>
          <a:bodyPr/>
          <a:lstStyle/>
          <a:p>
            <a:pPr eaLnBrk="1" hangingPunct="1"/>
            <a:r>
              <a:rPr lang="zh-CN" altLang="zh-CN" smtClean="0"/>
              <a:t>合成复用原则</a:t>
            </a:r>
            <a:endParaRPr lang="zh-CN" altLang="en-US" smtClean="0"/>
          </a:p>
        </p:txBody>
      </p:sp>
      <p:sp>
        <p:nvSpPr>
          <p:cNvPr id="105475" name="Rectangle 3"/>
          <p:cNvSpPr>
            <a:spLocks noGrp="1" noChangeArrowheads="1"/>
          </p:cNvSpPr>
          <p:nvPr>
            <p:ph type="body" idx="1"/>
          </p:nvPr>
        </p:nvSpPr>
        <p:spPr>
          <a:xfrm>
            <a:off x="381000" y="1752600"/>
            <a:ext cx="8229600" cy="4648200"/>
          </a:xfrm>
        </p:spPr>
        <p:txBody>
          <a:bodyPr/>
          <a:lstStyle/>
          <a:p>
            <a:pPr eaLnBrk="1" hangingPunct="1"/>
            <a:r>
              <a:rPr lang="zh-CN" altLang="en-US" dirty="0" smtClean="0"/>
              <a:t>合成复用原则分析 </a:t>
            </a:r>
          </a:p>
          <a:p>
            <a:pPr lvl="1" eaLnBrk="1" hangingPunct="1"/>
            <a:r>
              <a:rPr lang="zh-CN" altLang="en-US" dirty="0" smtClean="0">
                <a:solidFill>
                  <a:srgbClr val="0070C0"/>
                </a:solidFill>
              </a:rPr>
              <a:t>继承复用：</a:t>
            </a:r>
            <a:r>
              <a:rPr lang="zh-CN" altLang="en-US" dirty="0" smtClean="0"/>
              <a:t>实现简单，易于扩展。破坏系统的封装性；从基类继承而来的实现是静态的，不可能在运行时发生改变，没有足够的灵活性；只能在有限的环境中使用。（“</a:t>
            </a:r>
            <a:r>
              <a:rPr lang="zh-CN" altLang="en-US" dirty="0" smtClean="0">
                <a:solidFill>
                  <a:srgbClr val="FF6600"/>
                </a:solidFill>
              </a:rPr>
              <a:t>白箱</a:t>
            </a:r>
            <a:r>
              <a:rPr lang="zh-CN" altLang="en-US" dirty="0" smtClean="0"/>
              <a:t>”复用 ）</a:t>
            </a:r>
          </a:p>
          <a:p>
            <a:pPr lvl="1" eaLnBrk="1" hangingPunct="1"/>
            <a:r>
              <a:rPr lang="zh-CN" altLang="en-US" dirty="0" smtClean="0">
                <a:solidFill>
                  <a:srgbClr val="0070C0"/>
                </a:solidFill>
              </a:rPr>
              <a:t>组合</a:t>
            </a:r>
            <a:r>
              <a:rPr lang="en-US" altLang="zh-CN" dirty="0" smtClean="0">
                <a:solidFill>
                  <a:srgbClr val="0070C0"/>
                </a:solidFill>
              </a:rPr>
              <a:t>/</a:t>
            </a:r>
            <a:r>
              <a:rPr lang="zh-CN" altLang="en-US" dirty="0" smtClean="0">
                <a:solidFill>
                  <a:srgbClr val="0070C0"/>
                </a:solidFill>
              </a:rPr>
              <a:t>聚合复用：</a:t>
            </a:r>
            <a:r>
              <a:rPr lang="zh-CN" altLang="en-US" dirty="0" smtClean="0"/>
              <a:t>耦合度相对较低，有选择性地调用成员对象的操作；可以在运行时动态进行，新对象可以动态地引用与成员对象类型相同的其他对象。（“</a:t>
            </a:r>
            <a:r>
              <a:rPr lang="zh-CN" altLang="en-US" dirty="0" smtClean="0">
                <a:solidFill>
                  <a:srgbClr val="FF6600"/>
                </a:solidFill>
              </a:rPr>
              <a:t>黑箱</a:t>
            </a:r>
            <a:r>
              <a:rPr lang="zh-CN" altLang="en-US" dirty="0" smtClean="0"/>
              <a:t>”复用 ）</a:t>
            </a:r>
          </a:p>
        </p:txBody>
      </p:sp>
    </p:spTree>
    <p:extLst>
      <p:ext uri="{BB962C8B-B14F-4D97-AF65-F5344CB8AC3E}">
        <p14:creationId xmlns:p14="http://schemas.microsoft.com/office/powerpoint/2010/main" val="1573731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914400"/>
            <a:ext cx="7696200" cy="685800"/>
          </a:xfrm>
        </p:spPr>
        <p:txBody>
          <a:bodyPr/>
          <a:lstStyle/>
          <a:p>
            <a:pPr eaLnBrk="1" hangingPunct="1"/>
            <a:r>
              <a:rPr lang="zh-CN" altLang="zh-CN" smtClean="0"/>
              <a:t>合成复用原则</a:t>
            </a:r>
            <a:endParaRPr lang="zh-CN" altLang="en-US" smtClean="0"/>
          </a:p>
        </p:txBody>
      </p:sp>
      <p:sp>
        <p:nvSpPr>
          <p:cNvPr id="106499" name="Rectangle 3"/>
          <p:cNvSpPr>
            <a:spLocks noGrp="1" noChangeArrowheads="1"/>
          </p:cNvSpPr>
          <p:nvPr>
            <p:ph type="body" idx="1"/>
          </p:nvPr>
        </p:nvSpPr>
        <p:spPr>
          <a:xfrm>
            <a:off x="381000" y="1752600"/>
            <a:ext cx="8229600" cy="4648200"/>
          </a:xfrm>
        </p:spPr>
        <p:txBody>
          <a:bodyPr/>
          <a:lstStyle/>
          <a:p>
            <a:pPr eaLnBrk="1" hangingPunct="1"/>
            <a:r>
              <a:rPr lang="zh-CN" altLang="en-US" smtClean="0"/>
              <a:t>合成复用原则实例  </a:t>
            </a:r>
          </a:p>
          <a:p>
            <a:pPr lvl="1" eaLnBrk="1" hangingPunct="1"/>
            <a:r>
              <a:rPr lang="zh-CN" altLang="en-US" smtClean="0"/>
              <a:t>实例说明</a:t>
            </a:r>
          </a:p>
        </p:txBody>
      </p:sp>
      <p:graphicFrame>
        <p:nvGraphicFramePr>
          <p:cNvPr id="6" name="表格 5"/>
          <p:cNvGraphicFramePr>
            <a:graphicFrameLocks noGrp="1"/>
          </p:cNvGraphicFramePr>
          <p:nvPr/>
        </p:nvGraphicFramePr>
        <p:xfrm>
          <a:off x="152400" y="136525"/>
          <a:ext cx="8763000" cy="6645275"/>
        </p:xfrm>
        <a:graphic>
          <a:graphicData uri="http://schemas.openxmlformats.org/drawingml/2006/table">
            <a:tbl>
              <a:tblPr/>
              <a:tblGrid>
                <a:gridCol w="8763000"/>
              </a:tblGrid>
              <a:tr h="6645275">
                <a:tc>
                  <a:txBody>
                    <a:bodyPr/>
                    <a:lstStyle/>
                    <a:p>
                      <a:pPr indent="266700" algn="just">
                        <a:spcAft>
                          <a:spcPts val="0"/>
                        </a:spcAft>
                      </a:pPr>
                      <a:r>
                        <a:rPr lang="zh-CN" sz="2000" kern="100" dirty="0">
                          <a:latin typeface="Times New Roman"/>
                          <a:ea typeface="宋体"/>
                          <a:cs typeface="Times New Roman"/>
                        </a:rPr>
                        <a:t>某软件公司开发人员在初期的</a:t>
                      </a:r>
                      <a:r>
                        <a:rPr lang="en-US" sz="2000" kern="100" dirty="0">
                          <a:latin typeface="Times New Roman"/>
                          <a:ea typeface="宋体"/>
                          <a:cs typeface="Times New Roman"/>
                        </a:rPr>
                        <a:t>CRM</a:t>
                      </a:r>
                      <a:r>
                        <a:rPr lang="zh-CN" sz="2000" kern="100" dirty="0">
                          <a:latin typeface="Times New Roman"/>
                          <a:ea typeface="宋体"/>
                          <a:cs typeface="Times New Roman"/>
                        </a:rPr>
                        <a:t>系统设计中，考虑到客户数量不多，系统采用</a:t>
                      </a:r>
                      <a:r>
                        <a:rPr lang="en-US" sz="2000" kern="100" dirty="0">
                          <a:latin typeface="Times New Roman"/>
                          <a:ea typeface="宋体"/>
                          <a:cs typeface="Times New Roman"/>
                        </a:rPr>
                        <a:t>Access</a:t>
                      </a:r>
                      <a:r>
                        <a:rPr lang="zh-CN" sz="2000" kern="100" dirty="0">
                          <a:latin typeface="Times New Roman"/>
                          <a:ea typeface="宋体"/>
                          <a:cs typeface="Times New Roman"/>
                        </a:rPr>
                        <a:t>作为数据库，与数据库操作有关的类，例如</a:t>
                      </a:r>
                      <a:r>
                        <a:rPr lang="en-US" sz="2000" kern="100" dirty="0" err="1">
                          <a:latin typeface="Times New Roman"/>
                          <a:ea typeface="宋体"/>
                          <a:cs typeface="Times New Roman"/>
                        </a:rPr>
                        <a:t>CustomerDAO</a:t>
                      </a:r>
                      <a:r>
                        <a:rPr lang="zh-CN" sz="2000" kern="100" dirty="0">
                          <a:latin typeface="Times New Roman"/>
                          <a:ea typeface="宋体"/>
                          <a:cs typeface="Times New Roman"/>
                        </a:rPr>
                        <a:t>类等都需要连接数据库，连接数据库的</a:t>
                      </a:r>
                      <a:r>
                        <a:rPr lang="zh-CN" sz="2000" kern="100" dirty="0" smtClean="0">
                          <a:latin typeface="Times New Roman"/>
                          <a:ea typeface="宋体"/>
                          <a:cs typeface="Times New Roman"/>
                        </a:rPr>
                        <a:t>方法</a:t>
                      </a:r>
                      <a:r>
                        <a:rPr lang="en-US" sz="2000" kern="100" dirty="0" err="1" smtClean="0">
                          <a:latin typeface="Times New Roman"/>
                          <a:ea typeface="宋体"/>
                          <a:cs typeface="Times New Roman"/>
                        </a:rPr>
                        <a:t>getConnection</a:t>
                      </a:r>
                      <a:r>
                        <a:rPr lang="en-US" sz="2000" kern="100" dirty="0">
                          <a:latin typeface="Times New Roman"/>
                          <a:ea typeface="宋体"/>
                          <a:cs typeface="Times New Roman"/>
                        </a:rPr>
                        <a:t>()</a:t>
                      </a:r>
                      <a:r>
                        <a:rPr lang="zh-CN" sz="2000" kern="100" dirty="0">
                          <a:latin typeface="Times New Roman"/>
                          <a:ea typeface="宋体"/>
                          <a:cs typeface="Times New Roman"/>
                        </a:rPr>
                        <a:t>封装在</a:t>
                      </a:r>
                      <a:r>
                        <a:rPr lang="en-US" sz="2000" kern="100" dirty="0" err="1">
                          <a:latin typeface="Times New Roman"/>
                          <a:ea typeface="宋体"/>
                          <a:cs typeface="Times New Roman"/>
                        </a:rPr>
                        <a:t>DBUtil</a:t>
                      </a:r>
                      <a:r>
                        <a:rPr lang="zh-CN" sz="2000" kern="100" dirty="0">
                          <a:latin typeface="Times New Roman"/>
                          <a:ea typeface="宋体"/>
                          <a:cs typeface="Times New Roman"/>
                        </a:rPr>
                        <a:t>类中，由于需要重用</a:t>
                      </a:r>
                      <a:r>
                        <a:rPr lang="en-US" sz="2000" kern="100" dirty="0" err="1">
                          <a:latin typeface="Times New Roman"/>
                          <a:ea typeface="宋体"/>
                          <a:cs typeface="Times New Roman"/>
                        </a:rPr>
                        <a:t>DBUtil</a:t>
                      </a:r>
                      <a:r>
                        <a:rPr lang="zh-CN" sz="2000" kern="100" dirty="0">
                          <a:latin typeface="Times New Roman"/>
                          <a:ea typeface="宋体"/>
                          <a:cs typeface="Times New Roman"/>
                        </a:rPr>
                        <a:t>类</a:t>
                      </a:r>
                      <a:r>
                        <a:rPr lang="zh-CN" sz="2000" kern="100" dirty="0" smtClean="0">
                          <a:latin typeface="Times New Roman"/>
                          <a:ea typeface="宋体"/>
                          <a:cs typeface="Times New Roman"/>
                        </a:rPr>
                        <a:t>的</a:t>
                      </a:r>
                      <a:r>
                        <a:rPr lang="en-US" sz="2000" kern="100" dirty="0" err="1" smtClean="0">
                          <a:latin typeface="Times New Roman"/>
                          <a:ea typeface="宋体"/>
                          <a:cs typeface="Times New Roman"/>
                        </a:rPr>
                        <a:t>getConnection</a:t>
                      </a:r>
                      <a:r>
                        <a:rPr lang="en-US" sz="2000" kern="100" dirty="0">
                          <a:latin typeface="Times New Roman"/>
                          <a:ea typeface="宋体"/>
                          <a:cs typeface="Times New Roman"/>
                        </a:rPr>
                        <a:t>()</a:t>
                      </a:r>
                      <a:r>
                        <a:rPr lang="zh-CN" sz="2000" kern="100" dirty="0">
                          <a:latin typeface="Times New Roman"/>
                          <a:ea typeface="宋体"/>
                          <a:cs typeface="Times New Roman"/>
                        </a:rPr>
                        <a:t>方法，设计人员将</a:t>
                      </a:r>
                      <a:r>
                        <a:rPr lang="en-US" sz="2000" kern="100" dirty="0" err="1">
                          <a:latin typeface="Times New Roman"/>
                          <a:ea typeface="宋体"/>
                          <a:cs typeface="Times New Roman"/>
                        </a:rPr>
                        <a:t>CustomerDAO</a:t>
                      </a:r>
                      <a:r>
                        <a:rPr lang="zh-CN" sz="2000" kern="100" dirty="0">
                          <a:latin typeface="Times New Roman"/>
                          <a:ea typeface="宋体"/>
                          <a:cs typeface="Times New Roman"/>
                        </a:rPr>
                        <a:t>作为</a:t>
                      </a:r>
                      <a:r>
                        <a:rPr lang="en-US" sz="2000" kern="100" dirty="0" err="1">
                          <a:latin typeface="Times New Roman"/>
                          <a:ea typeface="宋体"/>
                          <a:cs typeface="Times New Roman"/>
                        </a:rPr>
                        <a:t>DBUtil</a:t>
                      </a:r>
                      <a:r>
                        <a:rPr lang="zh-CN" sz="2000" kern="100" dirty="0">
                          <a:latin typeface="Times New Roman"/>
                          <a:ea typeface="宋体"/>
                          <a:cs typeface="Times New Roman"/>
                        </a:rPr>
                        <a:t>类的子类，初始设计方案结构如图</a:t>
                      </a:r>
                      <a:r>
                        <a:rPr lang="en-US" sz="2000" kern="100" dirty="0">
                          <a:latin typeface="Times New Roman"/>
                          <a:ea typeface="宋体"/>
                          <a:cs typeface="Times New Roman"/>
                        </a:rPr>
                        <a:t>2-7</a:t>
                      </a:r>
                      <a:r>
                        <a:rPr lang="zh-CN" sz="2000" kern="100" dirty="0">
                          <a:latin typeface="Times New Roman"/>
                          <a:ea typeface="宋体"/>
                          <a:cs typeface="Times New Roman"/>
                        </a:rPr>
                        <a:t>所</a:t>
                      </a:r>
                      <a:r>
                        <a:rPr lang="zh-CN" sz="2000" kern="100" dirty="0" smtClean="0">
                          <a:latin typeface="Times New Roman"/>
                          <a:ea typeface="宋体"/>
                          <a:cs typeface="Times New Roman"/>
                        </a:rPr>
                        <a:t>示</a:t>
                      </a:r>
                      <a:r>
                        <a:rPr lang="zh-CN" altLang="en-US" sz="2000" kern="100" dirty="0" smtClean="0">
                          <a:latin typeface="Times New Roman"/>
                          <a:ea typeface="宋体"/>
                          <a:cs typeface="Times New Roman"/>
                        </a:rPr>
                        <a:t>。</a:t>
                      </a: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2-7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随着客户数量的增加，系统决定升级为</a:t>
                      </a:r>
                      <a:r>
                        <a:rPr lang="en-US" sz="2000" kern="100" dirty="0">
                          <a:latin typeface="Times New Roman"/>
                          <a:ea typeface="宋体"/>
                          <a:cs typeface="Times New Roman"/>
                        </a:rPr>
                        <a:t>Oracle</a:t>
                      </a:r>
                      <a:r>
                        <a:rPr lang="zh-CN" sz="2000" kern="100" dirty="0">
                          <a:latin typeface="Times New Roman"/>
                          <a:ea typeface="宋体"/>
                          <a:cs typeface="Times New Roman"/>
                        </a:rPr>
                        <a:t>数据库，因此需要增加一个新的</a:t>
                      </a:r>
                      <a:r>
                        <a:rPr lang="en-US" sz="2000" kern="100" dirty="0" err="1">
                          <a:latin typeface="Times New Roman"/>
                          <a:ea typeface="宋体"/>
                          <a:cs typeface="Times New Roman"/>
                        </a:rPr>
                        <a:t>OracleDBUtil</a:t>
                      </a:r>
                      <a:r>
                        <a:rPr lang="zh-CN" sz="2000" kern="100" dirty="0">
                          <a:latin typeface="Times New Roman"/>
                          <a:ea typeface="宋体"/>
                          <a:cs typeface="Times New Roman"/>
                        </a:rPr>
                        <a:t>类来连接</a:t>
                      </a:r>
                      <a:r>
                        <a:rPr lang="en-US" sz="2000" kern="100" dirty="0">
                          <a:latin typeface="Times New Roman"/>
                          <a:ea typeface="宋体"/>
                          <a:cs typeface="Times New Roman"/>
                        </a:rPr>
                        <a:t>Oracle</a:t>
                      </a:r>
                      <a:r>
                        <a:rPr lang="zh-CN" sz="2000" kern="100" dirty="0">
                          <a:latin typeface="Times New Roman"/>
                          <a:ea typeface="宋体"/>
                          <a:cs typeface="Times New Roman"/>
                        </a:rPr>
                        <a:t>数据库，由于在初始设计方案中</a:t>
                      </a:r>
                      <a:r>
                        <a:rPr lang="en-US" sz="2000" kern="100" dirty="0" err="1">
                          <a:latin typeface="Times New Roman"/>
                          <a:ea typeface="宋体"/>
                          <a:cs typeface="Times New Roman"/>
                        </a:rPr>
                        <a:t>CustomerDAO</a:t>
                      </a:r>
                      <a:r>
                        <a:rPr lang="zh-CN" sz="2000" kern="100" dirty="0">
                          <a:latin typeface="Times New Roman"/>
                          <a:ea typeface="宋体"/>
                          <a:cs typeface="Times New Roman"/>
                        </a:rPr>
                        <a:t>和</a:t>
                      </a:r>
                      <a:r>
                        <a:rPr lang="en-US" sz="2000" kern="100" dirty="0" err="1">
                          <a:latin typeface="Times New Roman"/>
                          <a:ea typeface="宋体"/>
                          <a:cs typeface="Times New Roman"/>
                        </a:rPr>
                        <a:t>DBUtil</a:t>
                      </a:r>
                      <a:r>
                        <a:rPr lang="zh-CN" sz="2000" kern="100" dirty="0">
                          <a:latin typeface="Times New Roman"/>
                          <a:ea typeface="宋体"/>
                          <a:cs typeface="Times New Roman"/>
                        </a:rPr>
                        <a:t>之间是继承关系，因此在更换数据库连接方式时需要修改</a:t>
                      </a:r>
                      <a:r>
                        <a:rPr lang="en-US" sz="2000" kern="100" dirty="0" err="1">
                          <a:latin typeface="Times New Roman"/>
                          <a:ea typeface="宋体"/>
                          <a:cs typeface="Times New Roman"/>
                        </a:rPr>
                        <a:t>CustomerDAO</a:t>
                      </a:r>
                      <a:r>
                        <a:rPr lang="zh-CN" sz="2000" kern="100" dirty="0">
                          <a:latin typeface="Times New Roman"/>
                          <a:ea typeface="宋体"/>
                          <a:cs typeface="Times New Roman"/>
                        </a:rPr>
                        <a:t>类的源代码，将</a:t>
                      </a:r>
                      <a:r>
                        <a:rPr lang="en-US" sz="2000" kern="100" dirty="0" err="1">
                          <a:latin typeface="Times New Roman"/>
                          <a:ea typeface="宋体"/>
                          <a:cs typeface="Times New Roman"/>
                        </a:rPr>
                        <a:t>CustomerDAO</a:t>
                      </a:r>
                      <a:r>
                        <a:rPr lang="zh-CN" sz="2000" kern="100" dirty="0">
                          <a:latin typeface="Times New Roman"/>
                          <a:ea typeface="宋体"/>
                          <a:cs typeface="Times New Roman"/>
                        </a:rPr>
                        <a:t>作为</a:t>
                      </a:r>
                      <a:r>
                        <a:rPr lang="en-US" sz="2000" kern="100" dirty="0" err="1">
                          <a:latin typeface="Times New Roman"/>
                          <a:ea typeface="宋体"/>
                          <a:cs typeface="Times New Roman"/>
                        </a:rPr>
                        <a:t>OracleDBUtil</a:t>
                      </a:r>
                      <a:r>
                        <a:rPr lang="zh-CN" sz="2000" kern="100" dirty="0">
                          <a:latin typeface="Times New Roman"/>
                          <a:ea typeface="宋体"/>
                          <a:cs typeface="Times New Roman"/>
                        </a:rPr>
                        <a:t>的子类，这</a:t>
                      </a:r>
                      <a:r>
                        <a:rPr lang="zh-CN" sz="2000" kern="100" dirty="0" smtClean="0">
                          <a:latin typeface="Times New Roman"/>
                          <a:ea typeface="宋体"/>
                          <a:cs typeface="Times New Roman"/>
                        </a:rPr>
                        <a:t>将</a:t>
                      </a:r>
                      <a:r>
                        <a:rPr lang="zh-CN" altLang="en-US" sz="2000" kern="100" dirty="0" smtClean="0">
                          <a:latin typeface="Times New Roman"/>
                          <a:ea typeface="宋体"/>
                          <a:cs typeface="Times New Roman"/>
                        </a:rPr>
                        <a:t>违背</a:t>
                      </a:r>
                      <a:r>
                        <a:rPr lang="zh-CN" sz="2000" kern="100" dirty="0" smtClean="0">
                          <a:latin typeface="Times New Roman"/>
                          <a:ea typeface="宋体"/>
                          <a:cs typeface="Times New Roman"/>
                        </a:rPr>
                        <a:t>开闭</a:t>
                      </a:r>
                      <a:r>
                        <a:rPr lang="zh-CN" sz="2000" kern="100" dirty="0">
                          <a:latin typeface="Times New Roman"/>
                          <a:ea typeface="宋体"/>
                          <a:cs typeface="Times New Roman"/>
                        </a:rPr>
                        <a:t>原则。当然</a:t>
                      </a:r>
                      <a:r>
                        <a:rPr lang="zh-CN" altLang="en-US" sz="2000" kern="100" dirty="0" smtClean="0">
                          <a:latin typeface="Times New Roman"/>
                          <a:ea typeface="宋体"/>
                          <a:cs typeface="Times New Roman"/>
                        </a:rPr>
                        <a:t>也可以直接修改</a:t>
                      </a:r>
                      <a:r>
                        <a:rPr lang="en-US" sz="2000" kern="100" dirty="0" err="1">
                          <a:latin typeface="Times New Roman"/>
                          <a:ea typeface="宋体"/>
                          <a:cs typeface="Times New Roman"/>
                        </a:rPr>
                        <a:t>DBUtil</a:t>
                      </a:r>
                      <a:r>
                        <a:rPr lang="zh-CN" sz="2000" kern="100" dirty="0">
                          <a:latin typeface="Times New Roman"/>
                          <a:ea typeface="宋体"/>
                          <a:cs typeface="Times New Roman"/>
                        </a:rPr>
                        <a:t>类的源代码，这同样</a:t>
                      </a:r>
                      <a:r>
                        <a:rPr lang="zh-CN" sz="2000" kern="100" dirty="0" smtClean="0">
                          <a:latin typeface="Times New Roman"/>
                          <a:ea typeface="宋体"/>
                          <a:cs typeface="Times New Roman"/>
                        </a:rPr>
                        <a:t>也</a:t>
                      </a:r>
                      <a:r>
                        <a:rPr lang="zh-CN" altLang="en-US" sz="2000" kern="100" dirty="0" smtClean="0">
                          <a:latin typeface="Times New Roman"/>
                          <a:ea typeface="宋体"/>
                          <a:cs typeface="Times New Roman"/>
                        </a:rPr>
                        <a:t>违背</a:t>
                      </a:r>
                      <a:r>
                        <a:rPr lang="zh-CN" sz="2000" kern="100" dirty="0" smtClean="0">
                          <a:latin typeface="Times New Roman"/>
                          <a:ea typeface="宋体"/>
                          <a:cs typeface="Times New Roman"/>
                        </a:rPr>
                        <a:t>了</a:t>
                      </a:r>
                      <a:r>
                        <a:rPr lang="zh-CN" sz="2000" kern="100" dirty="0">
                          <a:latin typeface="Times New Roman"/>
                          <a:ea typeface="宋体"/>
                          <a:cs typeface="Times New Roman"/>
                        </a:rPr>
                        <a:t>开闭原则。</a:t>
                      </a:r>
                    </a:p>
                    <a:p>
                      <a:pPr indent="266700" algn="just">
                        <a:spcAft>
                          <a:spcPts val="0"/>
                        </a:spcAft>
                      </a:pPr>
                      <a:r>
                        <a:rPr lang="zh-CN" sz="2000" kern="100" dirty="0">
                          <a:latin typeface="Times New Roman"/>
                          <a:ea typeface="宋体"/>
                          <a:cs typeface="Times New Roman"/>
                        </a:rPr>
                        <a:t>现使用合成复用原则对其进行重构。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828800"/>
            <a:ext cx="34290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354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838200" y="914400"/>
            <a:ext cx="7696200" cy="685800"/>
          </a:xfrm>
        </p:spPr>
        <p:txBody>
          <a:bodyPr/>
          <a:lstStyle/>
          <a:p>
            <a:pPr eaLnBrk="1" hangingPunct="1"/>
            <a:r>
              <a:rPr lang="zh-CN" altLang="zh-CN" smtClean="0"/>
              <a:t>合成复用原则</a:t>
            </a:r>
            <a:endParaRPr lang="zh-CN" altLang="en-US" smtClean="0"/>
          </a:p>
        </p:txBody>
      </p:sp>
      <p:sp>
        <p:nvSpPr>
          <p:cNvPr id="107523" name="Rectangle 3"/>
          <p:cNvSpPr>
            <a:spLocks noGrp="1" noChangeArrowheads="1"/>
          </p:cNvSpPr>
          <p:nvPr>
            <p:ph type="body" idx="1"/>
          </p:nvPr>
        </p:nvSpPr>
        <p:spPr>
          <a:xfrm>
            <a:off x="381000" y="1752600"/>
            <a:ext cx="8229600" cy="4648200"/>
          </a:xfrm>
        </p:spPr>
        <p:txBody>
          <a:bodyPr/>
          <a:lstStyle/>
          <a:p>
            <a:pPr eaLnBrk="1" hangingPunct="1"/>
            <a:r>
              <a:rPr lang="zh-CN" altLang="en-US" smtClean="0"/>
              <a:t>合成复用原则实例  </a:t>
            </a:r>
          </a:p>
          <a:p>
            <a:pPr lvl="1" eaLnBrk="1" hangingPunct="1"/>
            <a:r>
              <a:rPr lang="zh-CN" altLang="en-US" smtClean="0"/>
              <a:t>实例解析 </a:t>
            </a:r>
          </a:p>
        </p:txBody>
      </p:sp>
      <p:pic>
        <p:nvPicPr>
          <p:cNvPr id="1075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75" y="3048000"/>
            <a:ext cx="7315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48169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38200" y="914400"/>
            <a:ext cx="7696200" cy="685800"/>
          </a:xfrm>
        </p:spPr>
        <p:txBody>
          <a:bodyPr/>
          <a:lstStyle/>
          <a:p>
            <a:pPr eaLnBrk="1" hangingPunct="1"/>
            <a:r>
              <a:rPr lang="zh-CN" altLang="en-US" smtClean="0"/>
              <a:t>迪米特法则 </a:t>
            </a:r>
          </a:p>
        </p:txBody>
      </p:sp>
      <p:sp>
        <p:nvSpPr>
          <p:cNvPr id="108547" name="Rectangle 3"/>
          <p:cNvSpPr>
            <a:spLocks noGrp="1" noChangeArrowheads="1"/>
          </p:cNvSpPr>
          <p:nvPr>
            <p:ph type="body" idx="1"/>
          </p:nvPr>
        </p:nvSpPr>
        <p:spPr>
          <a:xfrm>
            <a:off x="381000" y="1752600"/>
            <a:ext cx="8229600" cy="4648200"/>
          </a:xfrm>
        </p:spPr>
        <p:txBody>
          <a:bodyPr/>
          <a:lstStyle/>
          <a:p>
            <a:pPr eaLnBrk="1" hangingPunct="1"/>
            <a:r>
              <a:rPr lang="zh-CN" altLang="en-US" dirty="0" smtClean="0"/>
              <a:t>迪米特法则定义</a:t>
            </a:r>
          </a:p>
          <a:p>
            <a:pPr lvl="1" eaLnBrk="1" hangingPunct="1"/>
            <a:r>
              <a:rPr lang="zh-CN" altLang="en-US" dirty="0" smtClean="0"/>
              <a:t>迪米特法则又称为</a:t>
            </a:r>
            <a:r>
              <a:rPr lang="zh-CN" altLang="en-US" dirty="0" smtClean="0">
                <a:solidFill>
                  <a:srgbClr val="FF6600"/>
                </a:solidFill>
              </a:rPr>
              <a:t>最少知识原则</a:t>
            </a:r>
            <a:r>
              <a:rPr lang="en-US" altLang="zh-CN" dirty="0" smtClean="0">
                <a:solidFill>
                  <a:srgbClr val="FF6600"/>
                </a:solidFill>
              </a:rPr>
              <a:t>(Least Knowledge Principle, LKP)</a:t>
            </a:r>
            <a:endParaRPr lang="en-US" altLang="zh-CN" dirty="0" smtClean="0">
              <a:solidFill>
                <a:srgbClr val="FF6600"/>
              </a:solidFill>
              <a:ea typeface="黑体" panose="02010609060101010101" pitchFamily="49" charset="-122"/>
            </a:endParaRPr>
          </a:p>
        </p:txBody>
      </p:sp>
      <p:graphicFrame>
        <p:nvGraphicFramePr>
          <p:cNvPr id="4" name="表格 3"/>
          <p:cNvGraphicFramePr>
            <a:graphicFrameLocks noGrp="1"/>
          </p:cNvGraphicFramePr>
          <p:nvPr/>
        </p:nvGraphicFramePr>
        <p:xfrm>
          <a:off x="304800" y="3444875"/>
          <a:ext cx="8534400" cy="2194560"/>
        </p:xfrm>
        <a:graphic>
          <a:graphicData uri="http://schemas.openxmlformats.org/drawingml/2006/table">
            <a:tbl>
              <a:tblPr/>
              <a:tblGrid>
                <a:gridCol w="8534400"/>
              </a:tblGrid>
              <a:tr h="2193925">
                <a:tc>
                  <a:txBody>
                    <a:bodyPr/>
                    <a:lstStyle/>
                    <a:p>
                      <a:pPr indent="262255" algn="l">
                        <a:spcAft>
                          <a:spcPts val="0"/>
                        </a:spcAft>
                      </a:pPr>
                      <a:r>
                        <a:rPr lang="zh-CN" sz="2400" b="1" kern="100" dirty="0">
                          <a:latin typeface="Times New Roman"/>
                          <a:ea typeface="宋体"/>
                          <a:cs typeface="Times New Roman"/>
                        </a:rPr>
                        <a:t>迪米特法则：</a:t>
                      </a:r>
                      <a:r>
                        <a:rPr lang="zh-CN" sz="2400" kern="100" dirty="0">
                          <a:latin typeface="Times New Roman"/>
                          <a:ea typeface="宋体"/>
                          <a:cs typeface="Times New Roman"/>
                        </a:rPr>
                        <a:t>每一个软件单位对其他的单位都只有</a:t>
                      </a:r>
                      <a:r>
                        <a:rPr lang="zh-CN" sz="2400" b="1" kern="100" dirty="0">
                          <a:solidFill>
                            <a:srgbClr val="FF3300"/>
                          </a:solidFill>
                          <a:latin typeface="Times New Roman"/>
                          <a:ea typeface="宋体"/>
                          <a:cs typeface="Times New Roman"/>
                        </a:rPr>
                        <a:t>最少的知识</a:t>
                      </a:r>
                      <a:r>
                        <a:rPr lang="zh-CN" sz="2400" kern="100" dirty="0">
                          <a:latin typeface="Times New Roman"/>
                          <a:ea typeface="宋体"/>
                          <a:cs typeface="Times New Roman"/>
                        </a:rPr>
                        <a:t>，而且局限于那些与本单位密切相关的软件单位</a:t>
                      </a:r>
                      <a:r>
                        <a:rPr lang="zh-CN" sz="2400" kern="100" dirty="0" smtClean="0">
                          <a:latin typeface="Times New Roman"/>
                          <a:ea typeface="宋体"/>
                          <a:cs typeface="Times New Roman"/>
                        </a:rPr>
                        <a:t>。</a:t>
                      </a:r>
                      <a:endParaRPr lang="en-US" altLang="zh-CN" sz="2400" kern="100" dirty="0" smtClean="0">
                        <a:latin typeface="Times New Roman"/>
                        <a:ea typeface="宋体"/>
                        <a:cs typeface="Times New Roman"/>
                      </a:endParaRPr>
                    </a:p>
                    <a:p>
                      <a:pPr indent="262255" algn="l">
                        <a:spcAft>
                          <a:spcPts val="0"/>
                        </a:spcAft>
                      </a:pPr>
                      <a:endParaRPr lang="zh-CN" sz="2400" kern="100" dirty="0">
                        <a:latin typeface="Times New Roman"/>
                        <a:ea typeface="宋体"/>
                        <a:cs typeface="Times New Roman"/>
                      </a:endParaRPr>
                    </a:p>
                    <a:p>
                      <a:pPr indent="262255" algn="l">
                        <a:spcAft>
                          <a:spcPts val="0"/>
                        </a:spcAft>
                      </a:pPr>
                      <a:r>
                        <a:rPr lang="en-US" sz="2400" b="1" kern="100" dirty="0">
                          <a:latin typeface="Times New Roman"/>
                          <a:ea typeface="宋体"/>
                          <a:cs typeface="Times New Roman"/>
                        </a:rPr>
                        <a:t>Law of Demeter (</a:t>
                      </a:r>
                      <a:r>
                        <a:rPr lang="en-US" sz="2400" b="1" kern="100" dirty="0" err="1">
                          <a:latin typeface="Times New Roman"/>
                          <a:ea typeface="宋体"/>
                          <a:cs typeface="Times New Roman"/>
                        </a:rPr>
                        <a:t>LoD</a:t>
                      </a:r>
                      <a:r>
                        <a:rPr lang="en-US" sz="2400" b="1" kern="100" dirty="0">
                          <a:latin typeface="Times New Roman"/>
                          <a:ea typeface="宋体"/>
                          <a:cs typeface="Times New Roman"/>
                        </a:rPr>
                        <a:t>): </a:t>
                      </a:r>
                      <a:r>
                        <a:rPr lang="en-US" sz="2400" kern="100" dirty="0">
                          <a:latin typeface="Times New Roman"/>
                          <a:ea typeface="宋体"/>
                          <a:cs typeface="Times New Roman"/>
                        </a:rPr>
                        <a:t>Each unit should have </a:t>
                      </a:r>
                      <a:r>
                        <a:rPr lang="en-US" sz="2400" b="1" kern="100" dirty="0">
                          <a:solidFill>
                            <a:srgbClr val="FF3300"/>
                          </a:solidFill>
                          <a:latin typeface="Times New Roman"/>
                          <a:ea typeface="宋体"/>
                          <a:cs typeface="Times New Roman"/>
                        </a:rPr>
                        <a:t>only limited knowledge</a:t>
                      </a:r>
                      <a:r>
                        <a:rPr lang="en-US" sz="2400" kern="100" dirty="0">
                          <a:latin typeface="Times New Roman"/>
                          <a:ea typeface="宋体"/>
                          <a:cs typeface="Times New Roman"/>
                        </a:rPr>
                        <a:t> about other units: only units "closely" related to the current unit.</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0701752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838200" y="914400"/>
            <a:ext cx="7696200" cy="685800"/>
          </a:xfrm>
        </p:spPr>
        <p:txBody>
          <a:bodyPr/>
          <a:lstStyle/>
          <a:p>
            <a:pPr eaLnBrk="1" hangingPunct="1"/>
            <a:r>
              <a:rPr lang="zh-CN" altLang="en-US" smtClean="0"/>
              <a:t>迪米特法则 </a:t>
            </a:r>
          </a:p>
        </p:txBody>
      </p:sp>
      <p:sp>
        <p:nvSpPr>
          <p:cNvPr id="109571" name="Rectangle 3"/>
          <p:cNvSpPr>
            <a:spLocks noGrp="1" noChangeArrowheads="1"/>
          </p:cNvSpPr>
          <p:nvPr>
            <p:ph type="body" idx="1"/>
          </p:nvPr>
        </p:nvSpPr>
        <p:spPr>
          <a:xfrm>
            <a:off x="381000" y="1752600"/>
            <a:ext cx="8229600" cy="4648200"/>
          </a:xfrm>
        </p:spPr>
        <p:txBody>
          <a:bodyPr/>
          <a:lstStyle/>
          <a:p>
            <a:pPr eaLnBrk="1" hangingPunct="1"/>
            <a:r>
              <a:rPr lang="zh-CN" altLang="en-US" smtClean="0"/>
              <a:t>迪米特法则分析</a:t>
            </a:r>
          </a:p>
          <a:p>
            <a:pPr lvl="1" eaLnBrk="1" hangingPunct="1"/>
            <a:r>
              <a:rPr lang="zh-CN" altLang="en-US" smtClean="0"/>
              <a:t>迪米特法则来自于</a:t>
            </a:r>
            <a:r>
              <a:rPr lang="en-US" altLang="zh-CN" smtClean="0"/>
              <a:t>1987</a:t>
            </a:r>
            <a:r>
              <a:rPr lang="zh-CN" altLang="en-US" smtClean="0"/>
              <a:t>年美国东北大学</a:t>
            </a:r>
            <a:r>
              <a:rPr lang="en-US" altLang="zh-CN" smtClean="0"/>
              <a:t>(Northeastern University)</a:t>
            </a:r>
            <a:r>
              <a:rPr lang="zh-CN" altLang="en-US" smtClean="0"/>
              <a:t>一个名为“</a:t>
            </a:r>
            <a:r>
              <a:rPr lang="en-US" altLang="zh-CN" smtClean="0">
                <a:solidFill>
                  <a:srgbClr val="FF3300"/>
                </a:solidFill>
              </a:rPr>
              <a:t>Demeter</a:t>
            </a:r>
            <a:r>
              <a:rPr lang="zh-CN" altLang="en-US" smtClean="0"/>
              <a:t>”的研究项目</a:t>
            </a:r>
            <a:endParaRPr lang="en-US" altLang="zh-CN" smtClean="0"/>
          </a:p>
          <a:p>
            <a:pPr lvl="1" eaLnBrk="1" hangingPunct="1"/>
            <a:r>
              <a:rPr lang="zh-CN" altLang="en-US" smtClean="0"/>
              <a:t>迪米特法则要求</a:t>
            </a:r>
            <a:r>
              <a:rPr lang="zh-CN" altLang="en-US" smtClean="0">
                <a:solidFill>
                  <a:srgbClr val="FF3300"/>
                </a:solidFill>
              </a:rPr>
              <a:t>一个软件实体应当尽可能少地与其他实体发生相互作用</a:t>
            </a:r>
            <a:endParaRPr lang="en-US" altLang="zh-CN" smtClean="0">
              <a:solidFill>
                <a:srgbClr val="FF3300"/>
              </a:solidFill>
            </a:endParaRPr>
          </a:p>
          <a:p>
            <a:pPr lvl="1" eaLnBrk="1" hangingPunct="1"/>
            <a:r>
              <a:rPr lang="zh-CN" altLang="en-US" smtClean="0"/>
              <a:t>应用迪米特法则可</a:t>
            </a:r>
            <a:r>
              <a:rPr lang="zh-CN" altLang="en-US" smtClean="0">
                <a:solidFill>
                  <a:srgbClr val="FF3300"/>
                </a:solidFill>
              </a:rPr>
              <a:t>降低系统的耦合度</a:t>
            </a:r>
            <a:r>
              <a:rPr lang="zh-CN" altLang="en-US" smtClean="0"/>
              <a:t>，使类与类之间保持松散的耦合关系</a:t>
            </a:r>
            <a:endParaRPr lang="en-US" altLang="zh-CN" smtClean="0"/>
          </a:p>
          <a:p>
            <a:pPr lvl="1" eaLnBrk="1" hangingPunct="1"/>
            <a:endParaRPr lang="zh-CN" altLang="en-US" smtClean="0"/>
          </a:p>
        </p:txBody>
      </p:sp>
    </p:spTree>
    <p:extLst>
      <p:ext uri="{BB962C8B-B14F-4D97-AF65-F5344CB8AC3E}">
        <p14:creationId xmlns:p14="http://schemas.microsoft.com/office/powerpoint/2010/main" val="32212923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38200" y="914400"/>
            <a:ext cx="7696200" cy="685800"/>
          </a:xfrm>
        </p:spPr>
        <p:txBody>
          <a:bodyPr/>
          <a:lstStyle/>
          <a:p>
            <a:pPr eaLnBrk="1" hangingPunct="1"/>
            <a:r>
              <a:rPr lang="zh-CN" altLang="en-US" smtClean="0"/>
              <a:t>迪米特法则 </a:t>
            </a:r>
          </a:p>
        </p:txBody>
      </p:sp>
      <p:sp>
        <p:nvSpPr>
          <p:cNvPr id="110595" name="Rectangle 3"/>
          <p:cNvSpPr>
            <a:spLocks noGrp="1" noChangeArrowheads="1"/>
          </p:cNvSpPr>
          <p:nvPr>
            <p:ph type="body" idx="1"/>
          </p:nvPr>
        </p:nvSpPr>
        <p:spPr>
          <a:xfrm>
            <a:off x="381000" y="1752600"/>
            <a:ext cx="8229600" cy="4648200"/>
          </a:xfrm>
        </p:spPr>
        <p:txBody>
          <a:bodyPr/>
          <a:lstStyle/>
          <a:p>
            <a:pPr eaLnBrk="1" hangingPunct="1"/>
            <a:r>
              <a:rPr lang="zh-CN" altLang="en-US" smtClean="0"/>
              <a:t>迪米特法则分析</a:t>
            </a:r>
          </a:p>
          <a:p>
            <a:pPr lvl="1"/>
            <a:r>
              <a:rPr lang="zh-CN" altLang="en-US" smtClean="0"/>
              <a:t>迪米特法则要求在设计系统时，应该</a:t>
            </a:r>
            <a:r>
              <a:rPr lang="zh-CN" altLang="en-US" smtClean="0">
                <a:solidFill>
                  <a:srgbClr val="FF3300"/>
                </a:solidFill>
              </a:rPr>
              <a:t>尽量减少对象之间的交互</a:t>
            </a:r>
            <a:endParaRPr lang="en-US" altLang="zh-CN" smtClean="0">
              <a:solidFill>
                <a:srgbClr val="FF3300"/>
              </a:solidFill>
            </a:endParaRPr>
          </a:p>
          <a:p>
            <a:pPr lvl="1"/>
            <a:r>
              <a:rPr lang="zh-CN" altLang="en-US" smtClean="0"/>
              <a:t>如果两个对象之间不必彼此直接通信，那么这两个对象就</a:t>
            </a:r>
            <a:r>
              <a:rPr lang="zh-CN" altLang="en-US" smtClean="0">
                <a:solidFill>
                  <a:srgbClr val="FF3300"/>
                </a:solidFill>
              </a:rPr>
              <a:t>不应该发生任何直接的相互作用</a:t>
            </a:r>
            <a:endParaRPr lang="en-US" altLang="zh-CN" smtClean="0">
              <a:solidFill>
                <a:srgbClr val="FF3300"/>
              </a:solidFill>
            </a:endParaRPr>
          </a:p>
          <a:p>
            <a:pPr lvl="1"/>
            <a:r>
              <a:rPr lang="zh-CN" altLang="en-US" smtClean="0"/>
              <a:t>如果其中一个对象需要调用另一个对象的方法，可以</a:t>
            </a:r>
            <a:r>
              <a:rPr lang="zh-CN" altLang="en-US" smtClean="0">
                <a:solidFill>
                  <a:srgbClr val="FF3300"/>
                </a:solidFill>
              </a:rPr>
              <a:t>通过“第三者”转发</a:t>
            </a:r>
            <a:r>
              <a:rPr lang="zh-CN" altLang="en-US" smtClean="0"/>
              <a:t>这个调用</a:t>
            </a:r>
            <a:endParaRPr lang="en-US" altLang="zh-CN" smtClean="0"/>
          </a:p>
          <a:p>
            <a:pPr lvl="1"/>
            <a:r>
              <a:rPr lang="zh-CN" altLang="en-US" smtClean="0"/>
              <a:t>通过</a:t>
            </a:r>
            <a:r>
              <a:rPr lang="zh-CN" altLang="en-US" smtClean="0">
                <a:solidFill>
                  <a:srgbClr val="FF3300"/>
                </a:solidFill>
              </a:rPr>
              <a:t>引入一个合理的“第三者”来降低现有对象之间的耦合度</a:t>
            </a:r>
            <a:endParaRPr lang="zh-CN" altLang="en-US" smtClean="0"/>
          </a:p>
        </p:txBody>
      </p:sp>
      <p:sp>
        <p:nvSpPr>
          <p:cNvPr id="110596" name="Rectangle 5"/>
          <p:cNvSpPr>
            <a:spLocks noChangeArrowheads="1"/>
          </p:cNvSpPr>
          <p:nvPr/>
        </p:nvSpPr>
        <p:spPr bwMode="auto">
          <a:xfrm>
            <a:off x="0" y="267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701312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838200" y="914400"/>
            <a:ext cx="7696200" cy="685800"/>
          </a:xfrm>
        </p:spPr>
        <p:txBody>
          <a:bodyPr/>
          <a:lstStyle/>
          <a:p>
            <a:pPr eaLnBrk="1" hangingPunct="1"/>
            <a:r>
              <a:rPr lang="zh-CN" altLang="en-US" smtClean="0"/>
              <a:t>迪米特法则 </a:t>
            </a:r>
          </a:p>
        </p:txBody>
      </p:sp>
      <p:sp>
        <p:nvSpPr>
          <p:cNvPr id="111619" name="Rectangle 3"/>
          <p:cNvSpPr>
            <a:spLocks noGrp="1" noChangeArrowheads="1"/>
          </p:cNvSpPr>
          <p:nvPr>
            <p:ph type="body" idx="1"/>
          </p:nvPr>
        </p:nvSpPr>
        <p:spPr>
          <a:xfrm>
            <a:off x="381000" y="1752600"/>
            <a:ext cx="8229600" cy="4648200"/>
          </a:xfrm>
        </p:spPr>
        <p:txBody>
          <a:bodyPr/>
          <a:lstStyle/>
          <a:p>
            <a:pPr eaLnBrk="1" hangingPunct="1"/>
            <a:r>
              <a:rPr lang="zh-CN" altLang="en-US" smtClean="0"/>
              <a:t>迪米特法则实例</a:t>
            </a:r>
          </a:p>
          <a:p>
            <a:pPr lvl="1" eaLnBrk="1" hangingPunct="1"/>
            <a:r>
              <a:rPr lang="zh-CN" altLang="en-US" smtClean="0"/>
              <a:t>实例说明</a:t>
            </a:r>
          </a:p>
        </p:txBody>
      </p:sp>
      <p:graphicFrame>
        <p:nvGraphicFramePr>
          <p:cNvPr id="5" name="表格 4"/>
          <p:cNvGraphicFramePr>
            <a:graphicFrameLocks noGrp="1"/>
          </p:cNvGraphicFramePr>
          <p:nvPr/>
        </p:nvGraphicFramePr>
        <p:xfrm>
          <a:off x="304800" y="381000"/>
          <a:ext cx="8534400" cy="6340475"/>
        </p:xfrm>
        <a:graphic>
          <a:graphicData uri="http://schemas.openxmlformats.org/drawingml/2006/table">
            <a:tbl>
              <a:tblPr/>
              <a:tblGrid>
                <a:gridCol w="8534400"/>
              </a:tblGrid>
              <a:tr h="6340475">
                <a:tc>
                  <a:txBody>
                    <a:bodyPr/>
                    <a:lstStyle/>
                    <a:p>
                      <a:pPr indent="266700" algn="just">
                        <a:spcAft>
                          <a:spcPts val="0"/>
                        </a:spcAft>
                      </a:pPr>
                      <a:r>
                        <a:rPr lang="zh-CN" sz="2000" kern="100" dirty="0">
                          <a:latin typeface="Times New Roman"/>
                          <a:ea typeface="宋体"/>
                          <a:cs typeface="Times New Roman"/>
                        </a:rPr>
                        <a:t>某软件公司所开发</a:t>
                      </a:r>
                      <a:r>
                        <a:rPr lang="en-US" sz="2000" kern="100" dirty="0">
                          <a:latin typeface="Times New Roman"/>
                          <a:ea typeface="宋体"/>
                          <a:cs typeface="Times New Roman"/>
                        </a:rPr>
                        <a:t>CRM</a:t>
                      </a:r>
                      <a:r>
                        <a:rPr lang="zh-CN" sz="2000" kern="100" dirty="0">
                          <a:latin typeface="Times New Roman"/>
                          <a:ea typeface="宋体"/>
                          <a:cs typeface="Times New Roman"/>
                        </a:rPr>
                        <a:t>系统包含很多业务操作窗口，在这些窗口中，某些界面控件之间存在复杂的交互关系，一个控件事件的触发将导致多个其他界面控件产生</a:t>
                      </a:r>
                      <a:r>
                        <a:rPr lang="zh-CN" sz="2000" kern="100" dirty="0" smtClean="0">
                          <a:latin typeface="Times New Roman"/>
                          <a:ea typeface="宋体"/>
                          <a:cs typeface="Times New Roman"/>
                        </a:rPr>
                        <a:t>响应</a:t>
                      </a:r>
                      <a:r>
                        <a:rPr lang="zh-CN" altLang="en-US" sz="2000" kern="100" dirty="0" smtClean="0">
                          <a:latin typeface="Times New Roman"/>
                          <a:ea typeface="宋体"/>
                          <a:cs typeface="Times New Roman"/>
                        </a:rPr>
                        <a:t>。</a:t>
                      </a:r>
                      <a:r>
                        <a:rPr lang="zh-CN" sz="2000" kern="100" dirty="0" smtClean="0">
                          <a:latin typeface="Times New Roman"/>
                          <a:ea typeface="宋体"/>
                          <a:cs typeface="Times New Roman"/>
                        </a:rPr>
                        <a:t>例如</a:t>
                      </a:r>
                      <a:r>
                        <a:rPr lang="zh-CN" sz="2000" kern="100" dirty="0">
                          <a:latin typeface="Times New Roman"/>
                          <a:ea typeface="宋体"/>
                          <a:cs typeface="Times New Roman"/>
                        </a:rPr>
                        <a:t>，当一个按钮</a:t>
                      </a:r>
                      <a:r>
                        <a:rPr lang="en-US" sz="2000" kern="100" dirty="0">
                          <a:latin typeface="Times New Roman"/>
                          <a:ea typeface="宋体"/>
                          <a:cs typeface="Times New Roman"/>
                        </a:rPr>
                        <a:t>(Button)</a:t>
                      </a:r>
                      <a:r>
                        <a:rPr lang="zh-CN" sz="2000" kern="100" dirty="0">
                          <a:latin typeface="Times New Roman"/>
                          <a:ea typeface="宋体"/>
                          <a:cs typeface="Times New Roman"/>
                        </a:rPr>
                        <a:t>被单击时，对应的列表框</a:t>
                      </a:r>
                      <a:r>
                        <a:rPr lang="en-US" sz="2000" kern="100" dirty="0">
                          <a:latin typeface="Times New Roman"/>
                          <a:ea typeface="宋体"/>
                          <a:cs typeface="Times New Roman"/>
                        </a:rPr>
                        <a:t>(List)</a:t>
                      </a:r>
                      <a:r>
                        <a:rPr lang="zh-CN" sz="2000" kern="100" dirty="0">
                          <a:latin typeface="Times New Roman"/>
                          <a:ea typeface="宋体"/>
                          <a:cs typeface="Times New Roman"/>
                        </a:rPr>
                        <a:t>、组合框</a:t>
                      </a:r>
                      <a:r>
                        <a:rPr lang="en-US" sz="2000" kern="100" dirty="0">
                          <a:latin typeface="Times New Roman"/>
                          <a:ea typeface="宋体"/>
                          <a:cs typeface="Times New Roman"/>
                        </a:rPr>
                        <a:t>(</a:t>
                      </a:r>
                      <a:r>
                        <a:rPr lang="en-US" sz="2000" kern="100" dirty="0" err="1">
                          <a:latin typeface="Times New Roman"/>
                          <a:ea typeface="宋体"/>
                          <a:cs typeface="Times New Roman"/>
                        </a:rPr>
                        <a:t>ComboBox</a:t>
                      </a:r>
                      <a:r>
                        <a:rPr lang="en-US" sz="2000" kern="100" dirty="0">
                          <a:latin typeface="Times New Roman"/>
                          <a:ea typeface="宋体"/>
                          <a:cs typeface="Times New Roman"/>
                        </a:rPr>
                        <a:t>)</a:t>
                      </a:r>
                      <a:r>
                        <a:rPr lang="zh-CN" sz="2000" kern="100" dirty="0">
                          <a:latin typeface="Times New Roman"/>
                          <a:ea typeface="宋体"/>
                          <a:cs typeface="Times New Roman"/>
                        </a:rPr>
                        <a:t>、文本框</a:t>
                      </a:r>
                      <a:r>
                        <a:rPr lang="en-US" sz="2000" kern="100" dirty="0">
                          <a:latin typeface="Times New Roman"/>
                          <a:ea typeface="宋体"/>
                          <a:cs typeface="Times New Roman"/>
                        </a:rPr>
                        <a:t>(</a:t>
                      </a:r>
                      <a:r>
                        <a:rPr lang="en-US" sz="2000" kern="100" dirty="0" err="1">
                          <a:latin typeface="Times New Roman"/>
                          <a:ea typeface="宋体"/>
                          <a:cs typeface="Times New Roman"/>
                        </a:rPr>
                        <a:t>TextBox</a:t>
                      </a:r>
                      <a:r>
                        <a:rPr lang="en-US" sz="2000" kern="100" dirty="0">
                          <a:latin typeface="Times New Roman"/>
                          <a:ea typeface="宋体"/>
                          <a:cs typeface="Times New Roman"/>
                        </a:rPr>
                        <a:t>)</a:t>
                      </a:r>
                      <a:r>
                        <a:rPr lang="zh-CN" sz="2000" kern="100" dirty="0">
                          <a:latin typeface="Times New Roman"/>
                          <a:ea typeface="宋体"/>
                          <a:cs typeface="Times New Roman"/>
                        </a:rPr>
                        <a:t>、文本标签</a:t>
                      </a:r>
                      <a:r>
                        <a:rPr lang="en-US" sz="2000" kern="100" dirty="0">
                          <a:latin typeface="Times New Roman"/>
                          <a:ea typeface="宋体"/>
                          <a:cs typeface="Times New Roman"/>
                        </a:rPr>
                        <a:t>(Label)</a:t>
                      </a:r>
                      <a:r>
                        <a:rPr lang="zh-CN" sz="2000" kern="100" dirty="0">
                          <a:latin typeface="Times New Roman"/>
                          <a:ea typeface="宋体"/>
                          <a:cs typeface="Times New Roman"/>
                        </a:rPr>
                        <a:t>等都将发生改变，在初始设计方案中，界面控件之间的交互</a:t>
                      </a:r>
                      <a:r>
                        <a:rPr lang="zh-CN" sz="2000" kern="100" dirty="0" smtClean="0">
                          <a:latin typeface="Times New Roman"/>
                          <a:ea typeface="宋体"/>
                          <a:cs typeface="Times New Roman"/>
                        </a:rPr>
                        <a:t>关系</a:t>
                      </a:r>
                      <a:r>
                        <a:rPr lang="zh-CN" altLang="en-US" sz="2000" kern="100" dirty="0" smtClean="0">
                          <a:latin typeface="Times New Roman"/>
                          <a:ea typeface="宋体"/>
                          <a:cs typeface="Times New Roman"/>
                        </a:rPr>
                        <a:t>可以</a:t>
                      </a:r>
                      <a:r>
                        <a:rPr lang="zh-CN" sz="2000" kern="100" dirty="0" smtClean="0">
                          <a:latin typeface="Times New Roman"/>
                          <a:ea typeface="宋体"/>
                          <a:cs typeface="Times New Roman"/>
                        </a:rPr>
                        <a:t>简化</a:t>
                      </a:r>
                      <a:r>
                        <a:rPr lang="zh-CN" sz="2000" kern="100" dirty="0">
                          <a:latin typeface="Times New Roman"/>
                          <a:ea typeface="宋体"/>
                          <a:cs typeface="Times New Roman"/>
                        </a:rPr>
                        <a:t>为如图</a:t>
                      </a:r>
                      <a:r>
                        <a:rPr lang="en-US" sz="2000" kern="100" dirty="0">
                          <a:latin typeface="Times New Roman"/>
                          <a:ea typeface="宋体"/>
                          <a:cs typeface="Times New Roman"/>
                        </a:rPr>
                        <a:t>2-9</a:t>
                      </a:r>
                      <a:r>
                        <a:rPr lang="zh-CN" sz="2000" kern="100" dirty="0">
                          <a:latin typeface="Times New Roman"/>
                          <a:ea typeface="宋体"/>
                          <a:cs typeface="Times New Roman"/>
                        </a:rPr>
                        <a:t>所</a:t>
                      </a:r>
                      <a:r>
                        <a:rPr lang="zh-CN" sz="2000" kern="100" dirty="0" smtClean="0">
                          <a:latin typeface="Times New Roman"/>
                          <a:ea typeface="宋体"/>
                          <a:cs typeface="Times New Roman"/>
                        </a:rPr>
                        <a:t>示</a:t>
                      </a:r>
                      <a:r>
                        <a:rPr lang="zh-CN" altLang="en-US" sz="2000" kern="100" dirty="0" smtClean="0">
                          <a:latin typeface="Times New Roman"/>
                          <a:ea typeface="宋体"/>
                          <a:cs typeface="Times New Roman"/>
                        </a:rPr>
                        <a:t>的</a:t>
                      </a:r>
                      <a:r>
                        <a:rPr lang="zh-CN" sz="2000" kern="100" dirty="0" smtClean="0">
                          <a:latin typeface="Times New Roman"/>
                          <a:ea typeface="宋体"/>
                          <a:cs typeface="Times New Roman"/>
                        </a:rPr>
                        <a:t>结构</a:t>
                      </a:r>
                      <a:r>
                        <a:rPr lang="zh-CN" altLang="en-US" sz="2000" kern="100" dirty="0" smtClean="0">
                          <a:latin typeface="Times New Roman"/>
                          <a:ea typeface="宋体"/>
                          <a:cs typeface="Times New Roman"/>
                        </a:rPr>
                        <a:t>。</a:t>
                      </a: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2-9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在图</a:t>
                      </a:r>
                      <a:r>
                        <a:rPr lang="en-US" sz="2000" kern="100" dirty="0">
                          <a:latin typeface="Times New Roman"/>
                          <a:ea typeface="宋体"/>
                          <a:cs typeface="Times New Roman"/>
                        </a:rPr>
                        <a:t>2-9</a:t>
                      </a:r>
                      <a:r>
                        <a:rPr lang="zh-CN" sz="2000" kern="100" dirty="0">
                          <a:latin typeface="Times New Roman"/>
                          <a:ea typeface="宋体"/>
                          <a:cs typeface="Times New Roman"/>
                        </a:rPr>
                        <a:t>中，由于界面控件之间的交互关系复杂，导致在该窗口中增加新的界面控件时需要修改与之交互的其他控件的源代码，系统扩展性较差，也不便于增加</a:t>
                      </a:r>
                      <a:r>
                        <a:rPr lang="zh-CN" sz="2000" kern="100">
                          <a:latin typeface="Times New Roman"/>
                          <a:ea typeface="宋体"/>
                          <a:cs typeface="Times New Roman"/>
                        </a:rPr>
                        <a:t>和</a:t>
                      </a:r>
                      <a:r>
                        <a:rPr lang="zh-CN" sz="2000" kern="100" smtClean="0">
                          <a:latin typeface="Times New Roman"/>
                          <a:ea typeface="宋体"/>
                          <a:cs typeface="Times New Roman"/>
                        </a:rPr>
                        <a:t>删除控件</a:t>
                      </a:r>
                      <a:r>
                        <a:rPr lang="zh-CN" sz="2000" kern="100" dirty="0">
                          <a:latin typeface="Times New Roman"/>
                          <a:ea typeface="宋体"/>
                          <a:cs typeface="Times New Roman"/>
                        </a:rPr>
                        <a:t>。</a:t>
                      </a:r>
                    </a:p>
                    <a:p>
                      <a:pPr indent="266700" algn="just">
                        <a:spcAft>
                          <a:spcPts val="0"/>
                        </a:spcAft>
                      </a:pPr>
                      <a:r>
                        <a:rPr lang="zh-CN" sz="2000" kern="100" dirty="0">
                          <a:latin typeface="Times New Roman"/>
                          <a:ea typeface="宋体"/>
                          <a:cs typeface="Times New Roman"/>
                        </a:rPr>
                        <a:t>现使用迪米</a:t>
                      </a:r>
                      <a:r>
                        <a:rPr lang="zh-CN" sz="2000" kern="100" dirty="0" smtClean="0">
                          <a:latin typeface="Times New Roman"/>
                          <a:ea typeface="宋体"/>
                          <a:cs typeface="Times New Roman"/>
                        </a:rPr>
                        <a:t>特</a:t>
                      </a:r>
                      <a:r>
                        <a:rPr lang="zh-CN" altLang="en-US" sz="2000" kern="100" dirty="0" smtClean="0">
                          <a:latin typeface="Times New Roman"/>
                          <a:ea typeface="宋体"/>
                          <a:cs typeface="Times New Roman"/>
                        </a:rPr>
                        <a:t>法则</a:t>
                      </a:r>
                      <a:r>
                        <a:rPr lang="zh-CN" sz="2000" kern="100" dirty="0" smtClean="0">
                          <a:latin typeface="Times New Roman"/>
                          <a:ea typeface="宋体"/>
                          <a:cs typeface="Times New Roman"/>
                        </a:rPr>
                        <a:t>对</a:t>
                      </a:r>
                      <a:r>
                        <a:rPr lang="zh-CN" sz="2000" kern="100" dirty="0">
                          <a:latin typeface="Times New Roman"/>
                          <a:ea typeface="宋体"/>
                          <a:cs typeface="Times New Roman"/>
                        </a:rPr>
                        <a:t>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542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905000"/>
            <a:ext cx="441960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4" name="Object 6"/>
          <p:cNvGraphicFramePr>
            <a:graphicFrameLocks noChangeAspect="1"/>
          </p:cNvGraphicFramePr>
          <p:nvPr/>
        </p:nvGraphicFramePr>
        <p:xfrm>
          <a:off x="685800" y="1408113"/>
          <a:ext cx="7620000" cy="4535487"/>
        </p:xfrm>
        <a:graphic>
          <a:graphicData uri="http://schemas.openxmlformats.org/presentationml/2006/ole">
            <mc:AlternateContent xmlns:mc="http://schemas.openxmlformats.org/markup-compatibility/2006">
              <mc:Choice xmlns:v="urn:schemas-microsoft-com:vml" Requires="v">
                <p:oleObj spid="_x0000_s2197" name="Visio" r:id="rId4" imgW="6526766" imgH="3892685" progId="Visio.Drawing.11">
                  <p:embed/>
                </p:oleObj>
              </mc:Choice>
              <mc:Fallback>
                <p:oleObj name="Visio" r:id="rId4" imgW="6526766" imgH="389268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408113"/>
                        <a:ext cx="76200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9817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54277"/>
                                        </p:tgtEl>
                                        <p:attrNameLst>
                                          <p:attrName>style.visibility</p:attrName>
                                        </p:attrNameLst>
                                      </p:cBhvr>
                                      <p:to>
                                        <p:strVal val="visible"/>
                                      </p:to>
                                    </p:set>
                                    <p:anim calcmode="lin" valueType="num">
                                      <p:cBhvr>
                                        <p:cTn id="11" dur="500" fill="hold"/>
                                        <p:tgtEl>
                                          <p:spTgt spid="54277"/>
                                        </p:tgtEl>
                                        <p:attrNameLst>
                                          <p:attrName>ppt_w</p:attrName>
                                        </p:attrNameLst>
                                      </p:cBhvr>
                                      <p:tavLst>
                                        <p:tav tm="0">
                                          <p:val>
                                            <p:fltVal val="0"/>
                                          </p:val>
                                        </p:tav>
                                        <p:tav tm="100000">
                                          <p:val>
                                            <p:strVal val="#ppt_w"/>
                                          </p:val>
                                        </p:tav>
                                      </p:tavLst>
                                    </p:anim>
                                    <p:anim calcmode="lin" valueType="num">
                                      <p:cBhvr>
                                        <p:cTn id="12" dur="500" fill="hold"/>
                                        <p:tgtEl>
                                          <p:spTgt spid="54277"/>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strVal val="#ppt_w*0.05"/>
                                          </p:val>
                                        </p:tav>
                                        <p:tav tm="100000">
                                          <p:val>
                                            <p:strVal val="#ppt_w"/>
                                          </p:val>
                                        </p:tav>
                                      </p:tavLst>
                                    </p:anim>
                                    <p:anim calcmode="lin" valueType="num">
                                      <p:cBhvr>
                                        <p:cTn id="18" dur="500" fill="hold"/>
                                        <p:tgtEl>
                                          <p:spTgt spid="4"/>
                                        </p:tgtEl>
                                        <p:attrNameLst>
                                          <p:attrName>ppt_h</p:attrName>
                                        </p:attrNameLst>
                                      </p:cBhvr>
                                      <p:tavLst>
                                        <p:tav tm="0">
                                          <p:val>
                                            <p:strVal val="#ppt_h"/>
                                          </p:val>
                                        </p:tav>
                                        <p:tav tm="100000">
                                          <p:val>
                                            <p:strVal val="#ppt_h"/>
                                          </p:val>
                                        </p:tav>
                                      </p:tavLst>
                                    </p:anim>
                                    <p:anim calcmode="lin" valueType="num">
                                      <p:cBhvr>
                                        <p:cTn id="19" dur="500" fill="hold"/>
                                        <p:tgtEl>
                                          <p:spTgt spid="4"/>
                                        </p:tgtEl>
                                        <p:attrNameLst>
                                          <p:attrName>ppt_x</p:attrName>
                                        </p:attrNameLst>
                                      </p:cBhvr>
                                      <p:tavLst>
                                        <p:tav tm="0">
                                          <p:val>
                                            <p:strVal val="#ppt_x-.2"/>
                                          </p:val>
                                        </p:tav>
                                        <p:tav tm="100000">
                                          <p:val>
                                            <p:strVal val="#ppt_x"/>
                                          </p:val>
                                        </p:tav>
                                      </p:tavLst>
                                    </p:anim>
                                    <p:anim calcmode="lin" valueType="num">
                                      <p:cBhvr>
                                        <p:cTn id="20" dur="500" fill="hold"/>
                                        <p:tgtEl>
                                          <p:spTgt spid="4"/>
                                        </p:tgtEl>
                                        <p:attrNameLst>
                                          <p:attrName>ppt_y</p:attrName>
                                        </p:attrNameLst>
                                      </p:cBhvr>
                                      <p:tavLst>
                                        <p:tav tm="0">
                                          <p:val>
                                            <p:strVal val="#ppt_y"/>
                                          </p:val>
                                        </p:tav>
                                        <p:tav tm="100000">
                                          <p:val>
                                            <p:strVal val="#ppt_y"/>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838200" y="914400"/>
            <a:ext cx="7696200" cy="685800"/>
          </a:xfrm>
        </p:spPr>
        <p:txBody>
          <a:bodyPr/>
          <a:lstStyle/>
          <a:p>
            <a:pPr eaLnBrk="1" hangingPunct="1"/>
            <a:r>
              <a:rPr lang="zh-CN" altLang="en-US" smtClean="0"/>
              <a:t>迪米特法则 </a:t>
            </a:r>
          </a:p>
        </p:txBody>
      </p:sp>
      <p:sp>
        <p:nvSpPr>
          <p:cNvPr id="112643" name="Rectangle 3"/>
          <p:cNvSpPr>
            <a:spLocks noGrp="1" noChangeArrowheads="1"/>
          </p:cNvSpPr>
          <p:nvPr>
            <p:ph type="body" idx="1"/>
          </p:nvPr>
        </p:nvSpPr>
        <p:spPr>
          <a:xfrm>
            <a:off x="381000" y="1752600"/>
            <a:ext cx="8229600" cy="4648200"/>
          </a:xfrm>
        </p:spPr>
        <p:txBody>
          <a:bodyPr/>
          <a:lstStyle/>
          <a:p>
            <a:pPr eaLnBrk="1" hangingPunct="1"/>
            <a:r>
              <a:rPr lang="zh-CN" altLang="en-US" smtClean="0"/>
              <a:t>迪米特法则实例</a:t>
            </a:r>
          </a:p>
          <a:p>
            <a:pPr lvl="1" eaLnBrk="1" hangingPunct="1"/>
            <a:r>
              <a:rPr lang="zh-CN" altLang="en-US" smtClean="0"/>
              <a:t>实例解析</a:t>
            </a:r>
          </a:p>
          <a:p>
            <a:pPr lvl="2" algn="just" eaLnBrk="1" hangingPunct="1">
              <a:buFont typeface="Wingdings" panose="05000000000000000000" pitchFamily="2" charset="2"/>
              <a:buNone/>
            </a:pPr>
            <a:endParaRPr lang="en-US" altLang="zh-CN" smtClean="0">
              <a:ea typeface="黑体" panose="02010609060101010101" pitchFamily="49" charset="-122"/>
            </a:endParaRPr>
          </a:p>
        </p:txBody>
      </p:sp>
      <p:pic>
        <p:nvPicPr>
          <p:cNvPr id="1126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2438400"/>
            <a:ext cx="57388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3919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838200" y="914400"/>
            <a:ext cx="6553200" cy="685800"/>
          </a:xfrm>
        </p:spPr>
        <p:txBody>
          <a:bodyPr/>
          <a:lstStyle/>
          <a:p>
            <a:pPr eaLnBrk="1" hangingPunct="1"/>
            <a:r>
              <a:rPr lang="en-US" altLang="zh-CN" smtClean="0"/>
              <a:t>Patterns are coming……</a:t>
            </a:r>
            <a:endParaRPr lang="zh-CN" altLang="en-US" smtClean="0"/>
          </a:p>
        </p:txBody>
      </p:sp>
      <p:sp>
        <p:nvSpPr>
          <p:cNvPr id="11366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1366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62484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81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38200" y="914400"/>
            <a:ext cx="6324600" cy="685800"/>
          </a:xfrm>
        </p:spPr>
        <p:txBody>
          <a:bodyPr/>
          <a:lstStyle/>
          <a:p>
            <a:pPr eaLnBrk="1" hangingPunct="1"/>
            <a:r>
              <a:rPr lang="zh-CN" altLang="en-US" smtClean="0"/>
              <a:t>面向对象设计原则概述</a:t>
            </a:r>
          </a:p>
        </p:txBody>
      </p:sp>
      <p:sp>
        <p:nvSpPr>
          <p:cNvPr id="76803" name="Rectangle 3"/>
          <p:cNvSpPr>
            <a:spLocks noGrp="1" noChangeArrowheads="1"/>
          </p:cNvSpPr>
          <p:nvPr>
            <p:ph type="body" sz="half" idx="1"/>
          </p:nvPr>
        </p:nvSpPr>
        <p:spPr>
          <a:xfrm>
            <a:off x="381000" y="1752600"/>
            <a:ext cx="8229600" cy="4114800"/>
          </a:xfrm>
        </p:spPr>
        <p:txBody>
          <a:bodyPr/>
          <a:lstStyle/>
          <a:p>
            <a:r>
              <a:rPr lang="zh-CN" altLang="en-US" sz="2800" smtClean="0"/>
              <a:t>面向对象设计原则为</a:t>
            </a:r>
            <a:r>
              <a:rPr lang="zh-CN" altLang="en-US" sz="2800" smtClean="0">
                <a:solidFill>
                  <a:srgbClr val="FF3300"/>
                </a:solidFill>
              </a:rPr>
              <a:t>支持可维护性复用而诞生</a:t>
            </a:r>
            <a:endParaRPr lang="en-US" altLang="zh-CN" sz="2800" smtClean="0">
              <a:solidFill>
                <a:srgbClr val="FF3300"/>
              </a:solidFill>
            </a:endParaRPr>
          </a:p>
          <a:p>
            <a:r>
              <a:rPr lang="zh-CN" altLang="en-US" sz="2800" smtClean="0">
                <a:solidFill>
                  <a:srgbClr val="FF3300"/>
                </a:solidFill>
              </a:rPr>
              <a:t>指导性原则</a:t>
            </a:r>
            <a:r>
              <a:rPr lang="zh-CN" altLang="en-US" sz="2800" smtClean="0"/>
              <a:t>，</a:t>
            </a:r>
            <a:r>
              <a:rPr lang="zh-CN" altLang="en-US" sz="2800" smtClean="0">
                <a:solidFill>
                  <a:srgbClr val="FF3300"/>
                </a:solidFill>
              </a:rPr>
              <a:t>非强制性原则</a:t>
            </a:r>
            <a:endParaRPr lang="en-US" altLang="zh-CN" sz="2800" smtClean="0">
              <a:solidFill>
                <a:srgbClr val="FF3300"/>
              </a:solidFill>
            </a:endParaRPr>
          </a:p>
          <a:p>
            <a:r>
              <a:rPr lang="zh-CN" altLang="en-US" sz="2800" smtClean="0"/>
              <a:t>每一个设计模式都符合一个或多个面向对象设计原则，面向对象设计原则是</a:t>
            </a:r>
            <a:r>
              <a:rPr lang="zh-CN" altLang="en-US" sz="2800" smtClean="0">
                <a:solidFill>
                  <a:srgbClr val="FF3300"/>
                </a:solidFill>
              </a:rPr>
              <a:t>用于评价一个设计模式的使用效果的重要指标之一</a:t>
            </a:r>
            <a:endParaRPr lang="en-US" altLang="zh-CN" sz="2800" smtClean="0">
              <a:solidFill>
                <a:srgbClr val="FF3300"/>
              </a:solidFill>
            </a:endParaRPr>
          </a:p>
          <a:p>
            <a:endParaRPr lang="zh-CN" altLang="en-US" sz="2800" smtClean="0"/>
          </a:p>
        </p:txBody>
      </p:sp>
      <p:pic>
        <p:nvPicPr>
          <p:cNvPr id="76804"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4191000"/>
            <a:ext cx="3205163"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116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37369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914400"/>
            <a:ext cx="6324600" cy="685800"/>
          </a:xfrm>
        </p:spPr>
        <p:txBody>
          <a:bodyPr/>
          <a:lstStyle/>
          <a:p>
            <a:pPr eaLnBrk="1" hangingPunct="1"/>
            <a:r>
              <a:rPr lang="zh-CN" altLang="en-US" smtClean="0"/>
              <a:t>面向对象设计原则概述</a:t>
            </a:r>
          </a:p>
        </p:txBody>
      </p:sp>
      <p:sp>
        <p:nvSpPr>
          <p:cNvPr id="77827" name="Rectangle 3"/>
          <p:cNvSpPr>
            <a:spLocks noGrp="1" noChangeArrowheads="1"/>
          </p:cNvSpPr>
          <p:nvPr>
            <p:ph type="body" sz="half" idx="1"/>
          </p:nvPr>
        </p:nvSpPr>
        <p:spPr>
          <a:xfrm>
            <a:off x="381000" y="1752600"/>
            <a:ext cx="8229600" cy="4114800"/>
          </a:xfrm>
        </p:spPr>
        <p:txBody>
          <a:bodyPr/>
          <a:lstStyle/>
          <a:p>
            <a:endParaRPr lang="zh-CN" altLang="en-US" sz="2800" smtClean="0"/>
          </a:p>
        </p:txBody>
      </p:sp>
      <p:graphicFrame>
        <p:nvGraphicFramePr>
          <p:cNvPr id="4" name="表格 3"/>
          <p:cNvGraphicFramePr>
            <a:graphicFrameLocks noGrp="1"/>
          </p:cNvGraphicFramePr>
          <p:nvPr/>
        </p:nvGraphicFramePr>
        <p:xfrm>
          <a:off x="381000" y="1828800"/>
          <a:ext cx="8458200" cy="4511674"/>
        </p:xfrm>
        <a:graphic>
          <a:graphicData uri="http://schemas.openxmlformats.org/drawingml/2006/table">
            <a:tbl>
              <a:tblPr/>
              <a:tblGrid>
                <a:gridCol w="2206487"/>
                <a:gridCol w="4045226"/>
                <a:gridCol w="2206487"/>
              </a:tblGrid>
              <a:tr h="243874">
                <a:tc>
                  <a:txBody>
                    <a:bodyPr/>
                    <a:lstStyle/>
                    <a:p>
                      <a:pPr algn="ctr">
                        <a:spcAft>
                          <a:spcPts val="0"/>
                        </a:spcAft>
                      </a:pPr>
                      <a:r>
                        <a:rPr lang="zh-CN" sz="1600" b="1" kern="100" dirty="0">
                          <a:solidFill>
                            <a:schemeClr val="bg1"/>
                          </a:solidFill>
                          <a:latin typeface="Times New Roman"/>
                          <a:ea typeface="宋体"/>
                          <a:cs typeface="Times New Roman"/>
                        </a:rPr>
                        <a:t>设计原则名称</a:t>
                      </a:r>
                      <a:endParaRPr lang="zh-CN" sz="1600" kern="100" dirty="0">
                        <a:solidFill>
                          <a:schemeClr val="bg1"/>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zh-CN" sz="1600" b="1" kern="100" dirty="0">
                          <a:solidFill>
                            <a:schemeClr val="bg1"/>
                          </a:solidFill>
                          <a:latin typeface="Times New Roman"/>
                          <a:ea typeface="宋体"/>
                          <a:cs typeface="Times New Roman"/>
                        </a:rPr>
                        <a:t>定</a:t>
                      </a:r>
                      <a:r>
                        <a:rPr lang="en-US" sz="1600" b="1" kern="100" dirty="0">
                          <a:solidFill>
                            <a:schemeClr val="bg1"/>
                          </a:solidFill>
                          <a:latin typeface="Times New Roman"/>
                          <a:ea typeface="宋体"/>
                          <a:cs typeface="Times New Roman"/>
                        </a:rPr>
                        <a:t>  </a:t>
                      </a:r>
                      <a:r>
                        <a:rPr lang="zh-CN" sz="1600" b="1" kern="100" dirty="0">
                          <a:solidFill>
                            <a:schemeClr val="bg1"/>
                          </a:solidFill>
                          <a:latin typeface="Times New Roman"/>
                          <a:ea typeface="宋体"/>
                          <a:cs typeface="Times New Roman"/>
                        </a:rPr>
                        <a:t>义</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zh-CN" sz="1600" b="1" kern="100" dirty="0">
                          <a:solidFill>
                            <a:schemeClr val="bg1"/>
                          </a:solidFill>
                          <a:latin typeface="Times New Roman"/>
                          <a:ea typeface="宋体"/>
                          <a:cs typeface="Times New Roman"/>
                        </a:rPr>
                        <a:t>使用频率</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r>
              <a:tr h="640170">
                <a:tc>
                  <a:txBody>
                    <a:bodyPr/>
                    <a:lstStyle/>
                    <a:p>
                      <a:pPr algn="just">
                        <a:spcAft>
                          <a:spcPts val="0"/>
                        </a:spcAft>
                      </a:pPr>
                      <a:r>
                        <a:rPr lang="zh-CN" sz="1400" b="1" kern="100" dirty="0">
                          <a:solidFill>
                            <a:srgbClr val="0070C0"/>
                          </a:solidFill>
                          <a:latin typeface="Times New Roman"/>
                          <a:ea typeface="宋体"/>
                          <a:cs typeface="Times New Roman"/>
                        </a:rPr>
                        <a:t>单一职责原则</a:t>
                      </a:r>
                    </a:p>
                    <a:p>
                      <a:pPr algn="just">
                        <a:spcAft>
                          <a:spcPts val="0"/>
                        </a:spcAft>
                      </a:pPr>
                      <a:r>
                        <a:rPr lang="en-US" sz="1400" b="1" kern="100" dirty="0">
                          <a:solidFill>
                            <a:srgbClr val="0070C0"/>
                          </a:solidFill>
                          <a:latin typeface="Times New Roman"/>
                          <a:ea typeface="宋体"/>
                          <a:cs typeface="Times New Roman"/>
                        </a:rPr>
                        <a:t>(Single Responsibility Principle, SRP)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一个对象应该只包含单一的职责，并且该职责被完整地封装在一个类</a:t>
                      </a:r>
                      <a:r>
                        <a:rPr lang="zh-CN" sz="1400" b="1" kern="100" dirty="0" smtClean="0">
                          <a:latin typeface="Times New Roman"/>
                          <a:ea typeface="宋体"/>
                          <a:cs typeface="Times New Roman"/>
                        </a:rPr>
                        <a:t>中</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0170">
                <a:tc>
                  <a:txBody>
                    <a:bodyPr/>
                    <a:lstStyle/>
                    <a:p>
                      <a:pPr algn="just">
                        <a:spcAft>
                          <a:spcPts val="0"/>
                        </a:spcAft>
                      </a:pPr>
                      <a:r>
                        <a:rPr lang="zh-CN" sz="1400" b="1" kern="100" dirty="0">
                          <a:solidFill>
                            <a:srgbClr val="0070C0"/>
                          </a:solidFill>
                          <a:latin typeface="Times New Roman"/>
                          <a:ea typeface="宋体"/>
                          <a:cs typeface="Times New Roman"/>
                        </a:rPr>
                        <a:t>开闭原则</a:t>
                      </a:r>
                    </a:p>
                    <a:p>
                      <a:pPr algn="just">
                        <a:spcAft>
                          <a:spcPts val="0"/>
                        </a:spcAft>
                      </a:pPr>
                      <a:r>
                        <a:rPr lang="en-US" sz="1400" b="1" kern="100" dirty="0">
                          <a:solidFill>
                            <a:srgbClr val="0070C0"/>
                          </a:solidFill>
                          <a:latin typeface="Times New Roman"/>
                          <a:ea typeface="宋体"/>
                          <a:cs typeface="Times New Roman"/>
                        </a:rPr>
                        <a:t>(Open-Closed Principle, OCP)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软件实体应当对扩展开放，对修改</a:t>
                      </a:r>
                      <a:r>
                        <a:rPr lang="zh-CN" sz="1400" b="1" kern="100" dirty="0" smtClean="0">
                          <a:latin typeface="Times New Roman"/>
                          <a:ea typeface="宋体"/>
                          <a:cs typeface="Times New Roman"/>
                        </a:rPr>
                        <a:t>关闭</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0170">
                <a:tc>
                  <a:txBody>
                    <a:bodyPr/>
                    <a:lstStyle/>
                    <a:p>
                      <a:pPr algn="just">
                        <a:spcAft>
                          <a:spcPts val="0"/>
                        </a:spcAft>
                      </a:pPr>
                      <a:r>
                        <a:rPr lang="zh-CN" sz="1400" b="1" kern="100" dirty="0">
                          <a:solidFill>
                            <a:srgbClr val="0070C0"/>
                          </a:solidFill>
                          <a:latin typeface="Times New Roman"/>
                          <a:ea typeface="宋体"/>
                          <a:cs typeface="Times New Roman"/>
                        </a:rPr>
                        <a:t>里氏代换原则</a:t>
                      </a:r>
                    </a:p>
                    <a:p>
                      <a:pPr algn="just">
                        <a:spcAft>
                          <a:spcPts val="0"/>
                        </a:spcAft>
                      </a:pPr>
                      <a:r>
                        <a:rPr lang="en-US" sz="1400" b="1" kern="100" dirty="0">
                          <a:solidFill>
                            <a:srgbClr val="0070C0"/>
                          </a:solidFill>
                          <a:latin typeface="Times New Roman"/>
                          <a:ea typeface="宋体"/>
                          <a:cs typeface="Times New Roman"/>
                        </a:rPr>
                        <a:t>(</a:t>
                      </a:r>
                      <a:r>
                        <a:rPr lang="en-US" sz="1400" b="1" kern="100" dirty="0" err="1">
                          <a:solidFill>
                            <a:srgbClr val="0070C0"/>
                          </a:solidFill>
                          <a:latin typeface="Times New Roman"/>
                          <a:ea typeface="宋体"/>
                          <a:cs typeface="Times New Roman"/>
                        </a:rPr>
                        <a:t>Liskov</a:t>
                      </a:r>
                      <a:r>
                        <a:rPr lang="en-US" sz="1400" b="1" kern="100" dirty="0">
                          <a:solidFill>
                            <a:srgbClr val="0070C0"/>
                          </a:solidFill>
                          <a:latin typeface="Times New Roman"/>
                          <a:ea typeface="宋体"/>
                          <a:cs typeface="Times New Roman"/>
                        </a:rPr>
                        <a:t> Substitution Principle, LSP)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所有引用基类的地方必须能透明地使用其子类的</a:t>
                      </a:r>
                      <a:r>
                        <a:rPr lang="zh-CN" sz="1400" b="1" kern="100" dirty="0" smtClean="0">
                          <a:latin typeface="Times New Roman"/>
                          <a:ea typeface="宋体"/>
                          <a:cs typeface="Times New Roman"/>
                        </a:rPr>
                        <a:t>对象</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0170">
                <a:tc>
                  <a:txBody>
                    <a:bodyPr/>
                    <a:lstStyle/>
                    <a:p>
                      <a:pPr algn="just">
                        <a:spcAft>
                          <a:spcPts val="0"/>
                        </a:spcAft>
                      </a:pPr>
                      <a:r>
                        <a:rPr lang="zh-CN" sz="1400" b="1" kern="100" dirty="0">
                          <a:solidFill>
                            <a:srgbClr val="0070C0"/>
                          </a:solidFill>
                          <a:latin typeface="Times New Roman"/>
                          <a:ea typeface="宋体"/>
                          <a:cs typeface="Times New Roman"/>
                        </a:rPr>
                        <a:t>依赖倒转原则</a:t>
                      </a:r>
                    </a:p>
                    <a:p>
                      <a:pPr algn="just">
                        <a:spcAft>
                          <a:spcPts val="0"/>
                        </a:spcAft>
                      </a:pPr>
                      <a:r>
                        <a:rPr lang="en-US" sz="1400" b="1" kern="100" dirty="0">
                          <a:solidFill>
                            <a:srgbClr val="0070C0"/>
                          </a:solidFill>
                          <a:latin typeface="Times New Roman"/>
                          <a:ea typeface="宋体"/>
                          <a:cs typeface="Times New Roman"/>
                        </a:rPr>
                        <a:t>(Dependence Inversion Principle, DIP)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zh-CN" sz="1400" b="1" kern="100" dirty="0">
                          <a:latin typeface="Times New Roman"/>
                          <a:ea typeface="宋体"/>
                          <a:cs typeface="Times New Roman"/>
                        </a:rPr>
                        <a:t>高层模块不应该依赖低层模块，它们都应该依赖抽象。抽象不应该依赖于细节，细节应该依赖于</a:t>
                      </a:r>
                      <a:r>
                        <a:rPr lang="zh-CN" sz="1400" b="1" kern="100" dirty="0" smtClean="0">
                          <a:latin typeface="Times New Roman"/>
                          <a:ea typeface="宋体"/>
                          <a:cs typeface="Times New Roman"/>
                        </a:rPr>
                        <a:t>抽象</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0170">
                <a:tc>
                  <a:txBody>
                    <a:bodyPr/>
                    <a:lstStyle/>
                    <a:p>
                      <a:pPr algn="just">
                        <a:spcAft>
                          <a:spcPts val="0"/>
                        </a:spcAft>
                      </a:pPr>
                      <a:r>
                        <a:rPr lang="zh-CN" sz="1400" b="1" kern="100" dirty="0">
                          <a:solidFill>
                            <a:srgbClr val="0070C0"/>
                          </a:solidFill>
                          <a:latin typeface="Times New Roman"/>
                          <a:ea typeface="宋体"/>
                          <a:cs typeface="Times New Roman"/>
                        </a:rPr>
                        <a:t>接口隔离原则</a:t>
                      </a:r>
                    </a:p>
                    <a:p>
                      <a:pPr algn="just">
                        <a:spcAft>
                          <a:spcPts val="0"/>
                        </a:spcAft>
                      </a:pPr>
                      <a:r>
                        <a:rPr lang="en-US" sz="1400" b="1" kern="100" dirty="0">
                          <a:solidFill>
                            <a:srgbClr val="0070C0"/>
                          </a:solidFill>
                          <a:latin typeface="Times New Roman"/>
                          <a:ea typeface="宋体"/>
                          <a:cs typeface="Times New Roman"/>
                        </a:rPr>
                        <a:t>(Interface Segregation Principle, ISP)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客户端不应该依赖那些它不需要的</a:t>
                      </a:r>
                      <a:r>
                        <a:rPr lang="zh-CN" sz="1400" b="1" kern="100" dirty="0" smtClean="0">
                          <a:latin typeface="Times New Roman"/>
                          <a:ea typeface="宋体"/>
                          <a:cs typeface="Times New Roman"/>
                        </a:rPr>
                        <a:t>接口</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0170">
                <a:tc>
                  <a:txBody>
                    <a:bodyPr/>
                    <a:lstStyle/>
                    <a:p>
                      <a:pPr algn="just">
                        <a:spcAft>
                          <a:spcPts val="0"/>
                        </a:spcAft>
                      </a:pPr>
                      <a:r>
                        <a:rPr lang="zh-CN" sz="1400" b="1" kern="100" dirty="0">
                          <a:solidFill>
                            <a:srgbClr val="0070C0"/>
                          </a:solidFill>
                          <a:latin typeface="Times New Roman"/>
                          <a:ea typeface="宋体"/>
                          <a:cs typeface="Times New Roman"/>
                        </a:rPr>
                        <a:t>合成复用原则</a:t>
                      </a:r>
                    </a:p>
                    <a:p>
                      <a:pPr algn="just">
                        <a:spcAft>
                          <a:spcPts val="0"/>
                        </a:spcAft>
                      </a:pPr>
                      <a:r>
                        <a:rPr lang="en-US" sz="1400" b="1" kern="100" dirty="0">
                          <a:solidFill>
                            <a:srgbClr val="0070C0"/>
                          </a:solidFill>
                          <a:latin typeface="Times New Roman"/>
                          <a:ea typeface="宋体"/>
                          <a:cs typeface="Times New Roman"/>
                        </a:rPr>
                        <a:t>(Composite Reuse Principle, CRP)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优先使用对象组合，而不是继承来达到复用的</a:t>
                      </a:r>
                      <a:r>
                        <a:rPr lang="zh-CN" sz="1400" b="1" kern="100" dirty="0" smtClean="0">
                          <a:latin typeface="Times New Roman"/>
                          <a:ea typeface="宋体"/>
                          <a:cs typeface="Times New Roman"/>
                        </a:rPr>
                        <a:t>目的</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6780">
                <a:tc>
                  <a:txBody>
                    <a:bodyPr/>
                    <a:lstStyle/>
                    <a:p>
                      <a:pPr algn="just">
                        <a:spcAft>
                          <a:spcPts val="0"/>
                        </a:spcAft>
                      </a:pPr>
                      <a:r>
                        <a:rPr lang="zh-CN" sz="1400" b="1" kern="100" dirty="0">
                          <a:solidFill>
                            <a:srgbClr val="0070C0"/>
                          </a:solidFill>
                          <a:latin typeface="Times New Roman"/>
                          <a:ea typeface="宋体"/>
                          <a:cs typeface="Times New Roman"/>
                        </a:rPr>
                        <a:t>迪米特法则</a:t>
                      </a:r>
                    </a:p>
                    <a:p>
                      <a:pPr algn="just">
                        <a:spcAft>
                          <a:spcPts val="0"/>
                        </a:spcAft>
                      </a:pPr>
                      <a:r>
                        <a:rPr lang="en-US" sz="1400" b="1" kern="100" dirty="0">
                          <a:solidFill>
                            <a:srgbClr val="0070C0"/>
                          </a:solidFill>
                          <a:latin typeface="Times New Roman"/>
                          <a:ea typeface="宋体"/>
                          <a:cs typeface="Times New Roman"/>
                        </a:rPr>
                        <a:t>(Law of Demeter, </a:t>
                      </a:r>
                      <a:r>
                        <a:rPr lang="en-US" sz="1400" b="1" kern="100" dirty="0" err="1">
                          <a:solidFill>
                            <a:srgbClr val="0070C0"/>
                          </a:solidFill>
                          <a:latin typeface="Times New Roman"/>
                          <a:ea typeface="宋体"/>
                          <a:cs typeface="Times New Roman"/>
                        </a:rPr>
                        <a:t>LoD</a:t>
                      </a:r>
                      <a:r>
                        <a:rPr lang="en-US" sz="1400" b="1" kern="100" dirty="0">
                          <a:solidFill>
                            <a:srgbClr val="0070C0"/>
                          </a:solidFill>
                          <a:latin typeface="Times New Roman"/>
                          <a:ea typeface="宋体"/>
                          <a:cs typeface="Times New Roman"/>
                        </a:rPr>
                        <a:t>)</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每一个软件单位对其他的单位都只有最少的知识，而且局限于那些与本单位密切相关的软件</a:t>
                      </a:r>
                      <a:r>
                        <a:rPr lang="zh-CN" sz="1400" b="1" kern="100" dirty="0" smtClean="0">
                          <a:latin typeface="Times New Roman"/>
                          <a:ea typeface="宋体"/>
                          <a:cs typeface="Times New Roman"/>
                        </a:rPr>
                        <a:t>单位</a:t>
                      </a:r>
                      <a:endParaRPr lang="zh-CN" sz="14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896976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38200" y="914400"/>
            <a:ext cx="7696200" cy="685800"/>
          </a:xfrm>
        </p:spPr>
        <p:txBody>
          <a:bodyPr/>
          <a:lstStyle/>
          <a:p>
            <a:pPr eaLnBrk="1" hangingPunct="1"/>
            <a:r>
              <a:rPr lang="zh-CN" altLang="en-US" smtClean="0"/>
              <a:t>单一职责原则 </a:t>
            </a:r>
          </a:p>
        </p:txBody>
      </p:sp>
      <p:sp>
        <p:nvSpPr>
          <p:cNvPr id="78851" name="Rectangle 3"/>
          <p:cNvSpPr>
            <a:spLocks noGrp="1" noChangeArrowheads="1"/>
          </p:cNvSpPr>
          <p:nvPr>
            <p:ph type="body" idx="1"/>
          </p:nvPr>
        </p:nvSpPr>
        <p:spPr/>
        <p:txBody>
          <a:bodyPr/>
          <a:lstStyle/>
          <a:p>
            <a:pPr eaLnBrk="1" hangingPunct="1">
              <a:lnSpc>
                <a:spcPct val="110000"/>
              </a:lnSpc>
            </a:pPr>
            <a:r>
              <a:rPr lang="zh-CN" altLang="en-US" smtClean="0"/>
              <a:t>单一职责原则定义</a:t>
            </a:r>
          </a:p>
          <a:p>
            <a:pPr lvl="1"/>
            <a:r>
              <a:rPr lang="zh-CN" altLang="en-US" smtClean="0"/>
              <a:t>单一职责原则是最简单的面向对象设计原则，</a:t>
            </a:r>
            <a:r>
              <a:rPr lang="zh-CN" altLang="en-US" smtClean="0">
                <a:solidFill>
                  <a:srgbClr val="FF3300"/>
                </a:solidFill>
              </a:rPr>
              <a:t>用于控制类的粒度大小</a:t>
            </a:r>
            <a:endParaRPr lang="en-US" altLang="zh-CN" smtClean="0"/>
          </a:p>
          <a:p>
            <a:pPr lvl="1"/>
            <a:endParaRPr lang="zh-CN" altLang="en-US" smtClean="0"/>
          </a:p>
        </p:txBody>
      </p:sp>
      <p:graphicFrame>
        <p:nvGraphicFramePr>
          <p:cNvPr id="4" name="表格 3"/>
          <p:cNvGraphicFramePr>
            <a:graphicFrameLocks noGrp="1"/>
          </p:cNvGraphicFramePr>
          <p:nvPr/>
        </p:nvGraphicFramePr>
        <p:xfrm>
          <a:off x="533400" y="3429000"/>
          <a:ext cx="8229600" cy="2194560"/>
        </p:xfrm>
        <a:graphic>
          <a:graphicData uri="http://schemas.openxmlformats.org/drawingml/2006/table">
            <a:tbl>
              <a:tblPr/>
              <a:tblGrid>
                <a:gridCol w="8229600"/>
              </a:tblGrid>
              <a:tr h="2193925">
                <a:tc>
                  <a:txBody>
                    <a:bodyPr/>
                    <a:lstStyle/>
                    <a:p>
                      <a:pPr indent="262255" algn="l">
                        <a:spcAft>
                          <a:spcPts val="0"/>
                        </a:spcAft>
                      </a:pPr>
                      <a:r>
                        <a:rPr lang="zh-CN" sz="2400" b="1" kern="100" dirty="0">
                          <a:latin typeface="Times New Roman"/>
                          <a:ea typeface="宋体"/>
                          <a:cs typeface="Times New Roman"/>
                        </a:rPr>
                        <a:t>单一职责原则：</a:t>
                      </a:r>
                      <a:r>
                        <a:rPr lang="zh-CN" sz="2400" kern="100" dirty="0">
                          <a:latin typeface="Times New Roman"/>
                          <a:ea typeface="宋体"/>
                          <a:cs typeface="Times New Roman"/>
                        </a:rPr>
                        <a:t>一个对象应该</a:t>
                      </a:r>
                      <a:r>
                        <a:rPr lang="zh-CN" sz="2400" b="1" kern="100" dirty="0">
                          <a:solidFill>
                            <a:srgbClr val="FF3300"/>
                          </a:solidFill>
                          <a:latin typeface="Times New Roman"/>
                          <a:ea typeface="宋体"/>
                          <a:cs typeface="Times New Roman"/>
                        </a:rPr>
                        <a:t>只包含单一的职责</a:t>
                      </a:r>
                      <a:r>
                        <a:rPr lang="zh-CN" sz="2400" kern="100" dirty="0">
                          <a:latin typeface="Times New Roman"/>
                          <a:ea typeface="宋体"/>
                          <a:cs typeface="Times New Roman"/>
                        </a:rPr>
                        <a:t>，并且该职责被完整地封装在一个类中</a:t>
                      </a:r>
                      <a:r>
                        <a:rPr lang="zh-CN" sz="2400" kern="100" dirty="0" smtClean="0">
                          <a:latin typeface="Times New Roman"/>
                          <a:ea typeface="宋体"/>
                          <a:cs typeface="Times New Roman"/>
                        </a:rPr>
                        <a:t>。</a:t>
                      </a:r>
                      <a:endParaRPr lang="en-US" altLang="zh-CN" sz="2400" kern="100" dirty="0" smtClean="0">
                        <a:latin typeface="Times New Roman"/>
                        <a:ea typeface="宋体"/>
                        <a:cs typeface="Times New Roman"/>
                      </a:endParaRPr>
                    </a:p>
                    <a:p>
                      <a:pPr indent="262255" algn="l">
                        <a:spcAft>
                          <a:spcPts val="0"/>
                        </a:spcAft>
                      </a:pPr>
                      <a:endParaRPr lang="zh-CN" sz="2400" kern="100" dirty="0">
                        <a:latin typeface="Times New Roman"/>
                        <a:ea typeface="宋体"/>
                        <a:cs typeface="Times New Roman"/>
                      </a:endParaRPr>
                    </a:p>
                    <a:p>
                      <a:pPr indent="262255" algn="l">
                        <a:spcAft>
                          <a:spcPts val="0"/>
                        </a:spcAft>
                      </a:pPr>
                      <a:r>
                        <a:rPr lang="en-US" sz="2400" b="1" kern="100" dirty="0">
                          <a:latin typeface="Times New Roman"/>
                          <a:ea typeface="宋体"/>
                          <a:cs typeface="Times New Roman"/>
                        </a:rPr>
                        <a:t>Single Responsibility Principle (SRP): </a:t>
                      </a:r>
                      <a:r>
                        <a:rPr lang="en-US" sz="2400" kern="100" dirty="0">
                          <a:latin typeface="Times New Roman"/>
                          <a:ea typeface="宋体"/>
                          <a:cs typeface="Times New Roman"/>
                        </a:rPr>
                        <a:t>Every object should have </a:t>
                      </a:r>
                      <a:r>
                        <a:rPr lang="en-US" sz="2400" b="1" kern="100" dirty="0">
                          <a:solidFill>
                            <a:srgbClr val="FF3300"/>
                          </a:solidFill>
                          <a:latin typeface="Times New Roman"/>
                          <a:ea typeface="宋体"/>
                          <a:cs typeface="Times New Roman"/>
                        </a:rPr>
                        <a:t>a single responsibility</a:t>
                      </a:r>
                      <a:r>
                        <a:rPr lang="en-US" sz="2400" kern="100" dirty="0">
                          <a:latin typeface="Times New Roman"/>
                          <a:ea typeface="宋体"/>
                          <a:cs typeface="Times New Roman"/>
                        </a:rPr>
                        <a:t>, and that responsibility should be entirely encapsulated by the class. </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845264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914400"/>
            <a:ext cx="7696200" cy="685800"/>
          </a:xfrm>
        </p:spPr>
        <p:txBody>
          <a:bodyPr/>
          <a:lstStyle/>
          <a:p>
            <a:pPr eaLnBrk="1" hangingPunct="1"/>
            <a:r>
              <a:rPr lang="zh-CN" altLang="en-US" smtClean="0"/>
              <a:t>单一职责原则 </a:t>
            </a:r>
          </a:p>
        </p:txBody>
      </p:sp>
      <p:sp>
        <p:nvSpPr>
          <p:cNvPr id="79875" name="Rectangle 3"/>
          <p:cNvSpPr>
            <a:spLocks noGrp="1" noChangeArrowheads="1"/>
          </p:cNvSpPr>
          <p:nvPr>
            <p:ph type="body" idx="1"/>
          </p:nvPr>
        </p:nvSpPr>
        <p:spPr/>
        <p:txBody>
          <a:bodyPr/>
          <a:lstStyle/>
          <a:p>
            <a:pPr eaLnBrk="1" hangingPunct="1">
              <a:lnSpc>
                <a:spcPct val="110000"/>
              </a:lnSpc>
            </a:pPr>
            <a:r>
              <a:rPr lang="zh-CN" altLang="en-US" smtClean="0"/>
              <a:t>单一职责原则定义</a:t>
            </a:r>
          </a:p>
          <a:p>
            <a:pPr lvl="1" eaLnBrk="1" hangingPunct="1">
              <a:lnSpc>
                <a:spcPct val="110000"/>
              </a:lnSpc>
            </a:pPr>
            <a:r>
              <a:rPr lang="zh-CN" altLang="en-US" smtClean="0"/>
              <a:t>就一个类而言，应该</a:t>
            </a:r>
            <a:r>
              <a:rPr lang="zh-CN" altLang="en-US" smtClean="0">
                <a:solidFill>
                  <a:srgbClr val="FF3300"/>
                </a:solidFill>
              </a:rPr>
              <a:t>仅有一个引起它变化的原因</a:t>
            </a:r>
            <a:endParaRPr lang="en-US" smtClean="0"/>
          </a:p>
          <a:p>
            <a:pPr lvl="1" eaLnBrk="1" hangingPunct="1">
              <a:lnSpc>
                <a:spcPct val="110000"/>
              </a:lnSpc>
            </a:pPr>
            <a:r>
              <a:rPr lang="en-US" altLang="zh-CN" smtClean="0"/>
              <a:t>There should never be more than </a:t>
            </a:r>
            <a:r>
              <a:rPr lang="en-US" altLang="zh-CN" smtClean="0">
                <a:solidFill>
                  <a:srgbClr val="FF3300"/>
                </a:solidFill>
              </a:rPr>
              <a:t>one reason for a class to change</a:t>
            </a:r>
            <a:r>
              <a:rPr lang="en-US" altLang="zh-CN" smtClean="0"/>
              <a:t>.</a:t>
            </a:r>
          </a:p>
          <a:p>
            <a:pPr lvl="1" eaLnBrk="1" hangingPunct="1">
              <a:lnSpc>
                <a:spcPct val="110000"/>
              </a:lnSpc>
            </a:pPr>
            <a:endParaRPr lang="en-US" altLang="zh-CN" sz="2000" smtClean="0">
              <a:ea typeface="黑体" panose="02010609060101010101" pitchFamily="49" charset="-122"/>
            </a:endParaRPr>
          </a:p>
        </p:txBody>
      </p:sp>
    </p:spTree>
    <p:extLst>
      <p:ext uri="{BB962C8B-B14F-4D97-AF65-F5344CB8AC3E}">
        <p14:creationId xmlns:p14="http://schemas.microsoft.com/office/powerpoint/2010/main" val="3534067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914400"/>
            <a:ext cx="7696200" cy="685800"/>
          </a:xfrm>
        </p:spPr>
        <p:txBody>
          <a:bodyPr/>
          <a:lstStyle/>
          <a:p>
            <a:pPr eaLnBrk="1" hangingPunct="1"/>
            <a:r>
              <a:rPr lang="zh-CN" altLang="en-US" smtClean="0"/>
              <a:t>单一职责原则 </a:t>
            </a:r>
          </a:p>
        </p:txBody>
      </p:sp>
      <p:sp>
        <p:nvSpPr>
          <p:cNvPr id="81923" name="Rectangle 3"/>
          <p:cNvSpPr>
            <a:spLocks noGrp="1" noChangeArrowheads="1"/>
          </p:cNvSpPr>
          <p:nvPr>
            <p:ph type="body" idx="1"/>
          </p:nvPr>
        </p:nvSpPr>
        <p:spPr/>
        <p:txBody>
          <a:bodyPr/>
          <a:lstStyle/>
          <a:p>
            <a:pPr eaLnBrk="1" hangingPunct="1">
              <a:lnSpc>
                <a:spcPct val="110000"/>
              </a:lnSpc>
            </a:pPr>
            <a:r>
              <a:rPr lang="zh-CN" altLang="en-US" smtClean="0"/>
              <a:t>单一职责原则分析 </a:t>
            </a:r>
          </a:p>
          <a:p>
            <a:pPr lvl="1"/>
            <a:r>
              <a:rPr lang="zh-CN" altLang="en-US" smtClean="0"/>
              <a:t>一个类（大到模块，小到方法）</a:t>
            </a:r>
            <a:r>
              <a:rPr lang="zh-CN" altLang="en-US" smtClean="0">
                <a:solidFill>
                  <a:srgbClr val="FF3300"/>
                </a:solidFill>
              </a:rPr>
              <a:t>承担的职责越多</a:t>
            </a:r>
            <a:r>
              <a:rPr lang="zh-CN" altLang="en-US" smtClean="0"/>
              <a:t>，它</a:t>
            </a:r>
            <a:r>
              <a:rPr lang="zh-CN" altLang="en-US" smtClean="0">
                <a:solidFill>
                  <a:srgbClr val="FF3300"/>
                </a:solidFill>
              </a:rPr>
              <a:t>被复用的可能性就越小</a:t>
            </a:r>
            <a:endParaRPr lang="en-US" altLang="zh-CN" smtClean="0">
              <a:solidFill>
                <a:srgbClr val="FF3300"/>
              </a:solidFill>
            </a:endParaRPr>
          </a:p>
          <a:p>
            <a:pPr lvl="1"/>
            <a:r>
              <a:rPr lang="zh-CN" altLang="en-US" smtClean="0">
                <a:solidFill>
                  <a:srgbClr val="FF3300"/>
                </a:solidFill>
              </a:rPr>
              <a:t>当一个职责变化时</a:t>
            </a:r>
            <a:r>
              <a:rPr lang="zh-CN" altLang="en-US" smtClean="0"/>
              <a:t>，可能</a:t>
            </a:r>
            <a:r>
              <a:rPr lang="zh-CN" altLang="en-US" smtClean="0">
                <a:solidFill>
                  <a:srgbClr val="FF3300"/>
                </a:solidFill>
              </a:rPr>
              <a:t>会影响其他职责的运作</a:t>
            </a:r>
            <a:endParaRPr lang="en-US" altLang="zh-CN" smtClean="0">
              <a:solidFill>
                <a:srgbClr val="FF3300"/>
              </a:solidFill>
            </a:endParaRPr>
          </a:p>
          <a:p>
            <a:pPr lvl="1"/>
            <a:r>
              <a:rPr lang="zh-CN" altLang="en-US" smtClean="0"/>
              <a:t>将这些职责进行分离，</a:t>
            </a:r>
            <a:r>
              <a:rPr lang="zh-CN" altLang="en-US" smtClean="0">
                <a:solidFill>
                  <a:srgbClr val="FF3300"/>
                </a:solidFill>
              </a:rPr>
              <a:t>将不同的职责封装在不同的类中</a:t>
            </a:r>
            <a:endParaRPr lang="en-US" altLang="zh-CN" smtClean="0">
              <a:solidFill>
                <a:srgbClr val="FF3300"/>
              </a:solidFill>
            </a:endParaRPr>
          </a:p>
          <a:p>
            <a:pPr lvl="1"/>
            <a:r>
              <a:rPr lang="zh-CN" altLang="en-US" smtClean="0"/>
              <a:t>将不同的变化原因封装在不同的类中</a:t>
            </a:r>
          </a:p>
          <a:p>
            <a:pPr lvl="1"/>
            <a:r>
              <a:rPr lang="zh-CN" altLang="en-US" smtClean="0"/>
              <a:t>单一职责原则</a:t>
            </a:r>
            <a:r>
              <a:rPr lang="zh-CN" altLang="en-US" smtClean="0">
                <a:solidFill>
                  <a:srgbClr val="FF3300"/>
                </a:solidFill>
              </a:rPr>
              <a:t>是实现高内聚、低耦合的指导方针</a:t>
            </a:r>
          </a:p>
        </p:txBody>
      </p:sp>
    </p:spTree>
    <p:extLst>
      <p:ext uri="{BB962C8B-B14F-4D97-AF65-F5344CB8AC3E}">
        <p14:creationId xmlns:p14="http://schemas.microsoft.com/office/powerpoint/2010/main" val="1923601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38200" y="914400"/>
            <a:ext cx="7696200" cy="685800"/>
          </a:xfrm>
        </p:spPr>
        <p:txBody>
          <a:bodyPr/>
          <a:lstStyle/>
          <a:p>
            <a:pPr eaLnBrk="1" hangingPunct="1"/>
            <a:r>
              <a:rPr lang="zh-CN" altLang="en-US" smtClean="0"/>
              <a:t>单一职责原则 </a:t>
            </a:r>
          </a:p>
        </p:txBody>
      </p:sp>
      <p:sp>
        <p:nvSpPr>
          <p:cNvPr id="82947" name="Rectangle 3"/>
          <p:cNvSpPr>
            <a:spLocks noGrp="1" noChangeArrowheads="1"/>
          </p:cNvSpPr>
          <p:nvPr>
            <p:ph type="body" idx="1"/>
          </p:nvPr>
        </p:nvSpPr>
        <p:spPr/>
        <p:txBody>
          <a:bodyPr/>
          <a:lstStyle/>
          <a:p>
            <a:pPr eaLnBrk="1" hangingPunct="1">
              <a:lnSpc>
                <a:spcPct val="110000"/>
              </a:lnSpc>
            </a:pPr>
            <a:r>
              <a:rPr lang="zh-CN" altLang="en-US" smtClean="0"/>
              <a:t>单一职责原则实例 </a:t>
            </a:r>
          </a:p>
          <a:p>
            <a:pPr lvl="1" eaLnBrk="1" hangingPunct="1">
              <a:lnSpc>
                <a:spcPct val="110000"/>
              </a:lnSpc>
            </a:pPr>
            <a:r>
              <a:rPr lang="zh-CN" altLang="en-US" smtClean="0"/>
              <a:t>实例说明</a:t>
            </a:r>
          </a:p>
          <a:p>
            <a:pPr lvl="1" eaLnBrk="1" hangingPunct="1">
              <a:lnSpc>
                <a:spcPct val="110000"/>
              </a:lnSpc>
            </a:pPr>
            <a:endParaRPr lang="en-US" altLang="zh-CN" sz="2000" smtClean="0"/>
          </a:p>
        </p:txBody>
      </p:sp>
      <p:graphicFrame>
        <p:nvGraphicFramePr>
          <p:cNvPr id="6" name="表格 5"/>
          <p:cNvGraphicFramePr>
            <a:graphicFrameLocks noGrp="1"/>
          </p:cNvGraphicFramePr>
          <p:nvPr/>
        </p:nvGraphicFramePr>
        <p:xfrm>
          <a:off x="228600" y="2819400"/>
          <a:ext cx="8686800" cy="3962400"/>
        </p:xfrm>
        <a:graphic>
          <a:graphicData uri="http://schemas.openxmlformats.org/drawingml/2006/table">
            <a:tbl>
              <a:tblPr/>
              <a:tblGrid>
                <a:gridCol w="8686800"/>
              </a:tblGrid>
              <a:tr h="3962400">
                <a:tc>
                  <a:txBody>
                    <a:bodyPr/>
                    <a:lstStyle/>
                    <a:p>
                      <a:pPr indent="266700" algn="just">
                        <a:spcAft>
                          <a:spcPts val="0"/>
                        </a:spcAft>
                      </a:pPr>
                      <a:r>
                        <a:rPr lang="zh-CN" sz="2000" kern="100" dirty="0">
                          <a:latin typeface="Times New Roman"/>
                          <a:ea typeface="宋体"/>
                          <a:cs typeface="Times New Roman"/>
                        </a:rPr>
                        <a:t>某软件公司开发人员针对</a:t>
                      </a:r>
                      <a:r>
                        <a:rPr lang="en-US" sz="2000" kern="100" dirty="0">
                          <a:latin typeface="Times New Roman"/>
                          <a:ea typeface="宋体"/>
                          <a:cs typeface="Times New Roman"/>
                        </a:rPr>
                        <a:t>CRM</a:t>
                      </a:r>
                      <a:r>
                        <a:rPr lang="zh-CN" sz="2000" kern="100" dirty="0">
                          <a:latin typeface="Times New Roman"/>
                          <a:ea typeface="宋体"/>
                          <a:cs typeface="Times New Roman"/>
                        </a:rPr>
                        <a:t>（</a:t>
                      </a:r>
                      <a:r>
                        <a:rPr lang="en-US" sz="2000" kern="100" dirty="0">
                          <a:latin typeface="Times New Roman"/>
                          <a:ea typeface="宋体"/>
                          <a:cs typeface="Times New Roman"/>
                        </a:rPr>
                        <a:t>Customer Relationship Management</a:t>
                      </a:r>
                      <a:r>
                        <a:rPr lang="zh-CN" sz="2000" kern="100" dirty="0">
                          <a:latin typeface="Times New Roman"/>
                          <a:ea typeface="宋体"/>
                          <a:cs typeface="Times New Roman"/>
                        </a:rPr>
                        <a:t>，客户关系管理）系统</a:t>
                      </a:r>
                      <a:r>
                        <a:rPr lang="zh-CN" sz="2000" kern="100" dirty="0" smtClean="0">
                          <a:latin typeface="Times New Roman"/>
                          <a:ea typeface="宋体"/>
                          <a:cs typeface="Times New Roman"/>
                        </a:rPr>
                        <a:t>中</a:t>
                      </a:r>
                      <a:r>
                        <a:rPr lang="zh-CN" altLang="en-US" sz="2000" kern="100" dirty="0" smtClean="0">
                          <a:latin typeface="Times New Roman"/>
                          <a:ea typeface="宋体"/>
                          <a:cs typeface="Times New Roman"/>
                        </a:rPr>
                        <a:t>的</a:t>
                      </a:r>
                      <a:r>
                        <a:rPr lang="zh-CN" sz="2000" kern="100" dirty="0" smtClean="0">
                          <a:latin typeface="Times New Roman"/>
                          <a:ea typeface="宋体"/>
                          <a:cs typeface="Times New Roman"/>
                        </a:rPr>
                        <a:t>客户信息</a:t>
                      </a:r>
                      <a:r>
                        <a:rPr lang="zh-CN" altLang="en-US" sz="2000" kern="100" dirty="0" smtClean="0">
                          <a:latin typeface="Times New Roman"/>
                          <a:ea typeface="宋体"/>
                          <a:cs typeface="Times New Roman"/>
                        </a:rPr>
                        <a:t>图表</a:t>
                      </a:r>
                      <a:r>
                        <a:rPr lang="zh-CN" sz="2000" kern="100" dirty="0" smtClean="0">
                          <a:latin typeface="Times New Roman"/>
                          <a:ea typeface="宋体"/>
                          <a:cs typeface="Times New Roman"/>
                        </a:rPr>
                        <a:t>统计</a:t>
                      </a:r>
                      <a:r>
                        <a:rPr lang="zh-CN" sz="2000" kern="100" dirty="0">
                          <a:latin typeface="Times New Roman"/>
                          <a:ea typeface="宋体"/>
                          <a:cs typeface="Times New Roman"/>
                        </a:rPr>
                        <a:t>模块提出了如图</a:t>
                      </a:r>
                      <a:r>
                        <a:rPr lang="en-US" sz="2000" kern="100" dirty="0">
                          <a:latin typeface="Times New Roman"/>
                          <a:ea typeface="宋体"/>
                          <a:cs typeface="Times New Roman"/>
                        </a:rPr>
                        <a:t>2-1</a:t>
                      </a:r>
                      <a:r>
                        <a:rPr lang="zh-CN" sz="2000" kern="100" dirty="0">
                          <a:latin typeface="Times New Roman"/>
                          <a:ea typeface="宋体"/>
                          <a:cs typeface="Times New Roman"/>
                        </a:rPr>
                        <a:t>所</a:t>
                      </a:r>
                      <a:r>
                        <a:rPr lang="zh-CN" sz="2000" kern="100" dirty="0" smtClean="0">
                          <a:latin typeface="Times New Roman"/>
                          <a:ea typeface="宋体"/>
                          <a:cs typeface="Times New Roman"/>
                        </a:rPr>
                        <a:t>示</a:t>
                      </a:r>
                      <a:r>
                        <a:rPr lang="zh-CN" altLang="en-US" sz="2000" kern="100" dirty="0" smtClean="0">
                          <a:latin typeface="Times New Roman"/>
                          <a:ea typeface="宋体"/>
                          <a:cs typeface="Times New Roman"/>
                        </a:rPr>
                        <a:t>的</a:t>
                      </a:r>
                      <a:r>
                        <a:rPr lang="zh-CN" sz="2000" kern="100" dirty="0" smtClean="0">
                          <a:latin typeface="Times New Roman"/>
                          <a:ea typeface="宋体"/>
                          <a:cs typeface="Times New Roman"/>
                        </a:rPr>
                        <a:t>初始设计方案</a:t>
                      </a:r>
                      <a:r>
                        <a:rPr lang="zh-CN" altLang="en-US" sz="2000" kern="100" dirty="0" smtClean="0">
                          <a:latin typeface="Times New Roman"/>
                          <a:ea typeface="宋体"/>
                          <a:cs typeface="Times New Roman"/>
                        </a:rPr>
                        <a:t>。</a:t>
                      </a: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en-US" altLang="zh-CN" sz="2000" kern="100" dirty="0" smtClean="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2-1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在图</a:t>
                      </a:r>
                      <a:r>
                        <a:rPr lang="en-US" sz="2000" kern="100" dirty="0">
                          <a:latin typeface="Times New Roman"/>
                          <a:ea typeface="宋体"/>
                          <a:cs typeface="Times New Roman"/>
                        </a:rPr>
                        <a:t>2-1</a:t>
                      </a:r>
                      <a:r>
                        <a:rPr lang="zh-CN" sz="2000" kern="100" dirty="0">
                          <a:latin typeface="Times New Roman"/>
                          <a:ea typeface="宋体"/>
                          <a:cs typeface="Times New Roman"/>
                        </a:rPr>
                        <a:t>中</a:t>
                      </a:r>
                      <a:r>
                        <a:rPr lang="zh-CN" sz="2000" kern="100" dirty="0" smtClean="0">
                          <a:latin typeface="Times New Roman"/>
                          <a:ea typeface="宋体"/>
                          <a:cs typeface="Times New Roman"/>
                        </a:rPr>
                        <a:t>，</a:t>
                      </a:r>
                      <a:r>
                        <a:rPr lang="en-US" sz="2000" kern="100" dirty="0" err="1" smtClean="0">
                          <a:latin typeface="Times New Roman"/>
                          <a:ea typeface="宋体"/>
                          <a:cs typeface="Times New Roman"/>
                        </a:rPr>
                        <a:t>getConnection</a:t>
                      </a:r>
                      <a:r>
                        <a:rPr lang="en-US" sz="2000" kern="100" dirty="0">
                          <a:latin typeface="Times New Roman"/>
                          <a:ea typeface="宋体"/>
                          <a:cs typeface="Times New Roman"/>
                        </a:rPr>
                        <a:t>()</a:t>
                      </a:r>
                      <a:r>
                        <a:rPr lang="zh-CN" sz="2000" kern="100" dirty="0">
                          <a:latin typeface="Times New Roman"/>
                          <a:ea typeface="宋体"/>
                          <a:cs typeface="Times New Roman"/>
                        </a:rPr>
                        <a:t>方法用于连接数据库</a:t>
                      </a:r>
                      <a:r>
                        <a:rPr lang="zh-CN" sz="2000" kern="100" dirty="0" smtClean="0">
                          <a:latin typeface="Times New Roman"/>
                          <a:ea typeface="宋体"/>
                          <a:cs typeface="Times New Roman"/>
                        </a:rPr>
                        <a:t>，</a:t>
                      </a:r>
                      <a:r>
                        <a:rPr lang="en-US" sz="2000" kern="100" dirty="0" err="1" smtClean="0">
                          <a:latin typeface="Times New Roman"/>
                          <a:ea typeface="宋体"/>
                          <a:cs typeface="Times New Roman"/>
                        </a:rPr>
                        <a:t>findCustomers</a:t>
                      </a:r>
                      <a:r>
                        <a:rPr lang="en-US" sz="2000" kern="100" dirty="0">
                          <a:latin typeface="Times New Roman"/>
                          <a:ea typeface="宋体"/>
                          <a:cs typeface="Times New Roman"/>
                        </a:rPr>
                        <a:t>()</a:t>
                      </a:r>
                      <a:r>
                        <a:rPr lang="zh-CN" sz="2000" kern="100" dirty="0">
                          <a:latin typeface="Times New Roman"/>
                          <a:ea typeface="宋体"/>
                          <a:cs typeface="Times New Roman"/>
                        </a:rPr>
                        <a:t>用于查询所有的客户信息</a:t>
                      </a:r>
                      <a:r>
                        <a:rPr lang="zh-CN" sz="2000" kern="100" dirty="0" smtClean="0">
                          <a:latin typeface="Times New Roman"/>
                          <a:ea typeface="宋体"/>
                          <a:cs typeface="Times New Roman"/>
                        </a:rPr>
                        <a:t>，</a:t>
                      </a:r>
                      <a:r>
                        <a:rPr lang="en-US" sz="2000" kern="100" dirty="0" err="1" smtClean="0">
                          <a:latin typeface="Times New Roman"/>
                          <a:ea typeface="宋体"/>
                          <a:cs typeface="Times New Roman"/>
                        </a:rPr>
                        <a:t>createChart</a:t>
                      </a:r>
                      <a:r>
                        <a:rPr lang="en-US" sz="2000" kern="100" dirty="0">
                          <a:latin typeface="Times New Roman"/>
                          <a:ea typeface="宋体"/>
                          <a:cs typeface="Times New Roman"/>
                        </a:rPr>
                        <a:t>()</a:t>
                      </a:r>
                      <a:r>
                        <a:rPr lang="zh-CN" sz="2000" kern="100" dirty="0">
                          <a:latin typeface="Times New Roman"/>
                          <a:ea typeface="宋体"/>
                          <a:cs typeface="Times New Roman"/>
                        </a:rPr>
                        <a:t>用于创建图表</a:t>
                      </a:r>
                      <a:r>
                        <a:rPr lang="zh-CN" sz="2000" kern="100" dirty="0" smtClean="0">
                          <a:latin typeface="Times New Roman"/>
                          <a:ea typeface="宋体"/>
                          <a:cs typeface="Times New Roman"/>
                        </a:rPr>
                        <a:t>，</a:t>
                      </a:r>
                      <a:r>
                        <a:rPr lang="en-US" sz="2000" kern="100" dirty="0" err="1" smtClean="0">
                          <a:latin typeface="Times New Roman"/>
                          <a:ea typeface="宋体"/>
                          <a:cs typeface="Times New Roman"/>
                        </a:rPr>
                        <a:t>displayChart</a:t>
                      </a:r>
                      <a:r>
                        <a:rPr lang="en-US" sz="2000" kern="100" dirty="0">
                          <a:latin typeface="Times New Roman"/>
                          <a:ea typeface="宋体"/>
                          <a:cs typeface="Times New Roman"/>
                        </a:rPr>
                        <a:t>()</a:t>
                      </a:r>
                      <a:r>
                        <a:rPr lang="zh-CN" sz="2000" kern="100" dirty="0">
                          <a:latin typeface="Times New Roman"/>
                          <a:ea typeface="宋体"/>
                          <a:cs typeface="Times New Roman"/>
                        </a:rPr>
                        <a:t>用于显示图表。</a:t>
                      </a:r>
                    </a:p>
                    <a:p>
                      <a:pPr indent="266700" algn="just">
                        <a:spcAft>
                          <a:spcPts val="0"/>
                        </a:spcAft>
                      </a:pPr>
                      <a:r>
                        <a:rPr lang="zh-CN" sz="2000" kern="100" dirty="0">
                          <a:latin typeface="Times New Roman"/>
                          <a:ea typeface="宋体"/>
                          <a:cs typeface="Times New Roman"/>
                        </a:rPr>
                        <a:t>现使用单一职责原则对其进行重构。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429000"/>
            <a:ext cx="37338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813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3206</TotalTime>
  <Words>2956</Words>
  <Application>Microsoft Office PowerPoint</Application>
  <PresentationFormat>全屏显示(4:3)</PresentationFormat>
  <Paragraphs>267</Paragraphs>
  <Slides>40</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3" baseType="lpstr">
      <vt:lpstr>MS UI Gothic</vt:lpstr>
      <vt:lpstr>黑体</vt:lpstr>
      <vt:lpstr>楷体_GB2312</vt:lpstr>
      <vt:lpstr>隶书</vt:lpstr>
      <vt:lpstr>宋体</vt:lpstr>
      <vt:lpstr>Arial</vt:lpstr>
      <vt:lpstr>Arial Black</vt:lpstr>
      <vt:lpstr>Calibri</vt:lpstr>
      <vt:lpstr>Tahoma</vt:lpstr>
      <vt:lpstr>Times New Roman</vt:lpstr>
      <vt:lpstr>Wingdings</vt:lpstr>
      <vt:lpstr>默认设计模板</vt:lpstr>
      <vt:lpstr>Visio</vt:lpstr>
      <vt:lpstr>Design Patterns</vt:lpstr>
      <vt:lpstr>大纲</vt:lpstr>
      <vt:lpstr>面向对象设计原则概述</vt:lpstr>
      <vt:lpstr>面向对象设计原则概述</vt:lpstr>
      <vt:lpstr>面向对象设计原则概述</vt:lpstr>
      <vt:lpstr>单一职责原则 </vt:lpstr>
      <vt:lpstr>单一职责原则 </vt:lpstr>
      <vt:lpstr>单一职责原则 </vt:lpstr>
      <vt:lpstr>单一职责原则 </vt:lpstr>
      <vt:lpstr>单一职责原则 </vt:lpstr>
      <vt:lpstr>开闭原则</vt:lpstr>
      <vt:lpstr>开闭原则</vt:lpstr>
      <vt:lpstr>开闭原则</vt:lpstr>
      <vt:lpstr>里氏代换原则</vt:lpstr>
      <vt:lpstr>里氏代换原则 </vt:lpstr>
      <vt:lpstr>里氏代换原则 </vt:lpstr>
      <vt:lpstr>依赖倒转原则  </vt:lpstr>
      <vt:lpstr>依赖倒转原则  </vt:lpstr>
      <vt:lpstr>依赖倒转原则  </vt:lpstr>
      <vt:lpstr>依赖倒转原则  </vt:lpstr>
      <vt:lpstr>依赖倒转原则  </vt:lpstr>
      <vt:lpstr>依赖倒转原则</vt:lpstr>
      <vt:lpstr>依赖倒转原则</vt:lpstr>
      <vt:lpstr>接口隔离原则</vt:lpstr>
      <vt:lpstr>接口隔离原则</vt:lpstr>
      <vt:lpstr>接口隔离原则</vt:lpstr>
      <vt:lpstr>接口隔离原则</vt:lpstr>
      <vt:lpstr>接口隔离原则</vt:lpstr>
      <vt:lpstr>合成复用原则</vt:lpstr>
      <vt:lpstr>合成复用原则</vt:lpstr>
      <vt:lpstr>合成复用原则</vt:lpstr>
      <vt:lpstr>合成复用原则</vt:lpstr>
      <vt:lpstr>合成复用原则</vt:lpstr>
      <vt:lpstr>迪米特法则 </vt:lpstr>
      <vt:lpstr>迪米特法则 </vt:lpstr>
      <vt:lpstr>迪米特法则 </vt:lpstr>
      <vt:lpstr>迪米特法则 </vt:lpstr>
      <vt:lpstr>迪米特法则 </vt:lpstr>
      <vt:lpstr>Patterns are coming……</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741</cp:revision>
  <cp:lastPrinted>1601-01-01T00:00:00Z</cp:lastPrinted>
  <dcterms:created xsi:type="dcterms:W3CDTF">1601-01-01T00:00:00Z</dcterms:created>
  <dcterms:modified xsi:type="dcterms:W3CDTF">2018-03-17T11:37:34Z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