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3" autoAdjust="0"/>
  </p:normalViewPr>
  <p:slideViewPr>
    <p:cSldViewPr>
      <p:cViewPr varScale="1">
        <p:scale>
          <a:sx n="84" d="100"/>
          <a:sy n="84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449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6600"/>
                </a:solidFill>
              </a:rPr>
              <a:t>D</a:t>
            </a:r>
            <a:r>
              <a:rPr lang="en-US" altLang="zh-CN" b="1" dirty="0" smtClean="0"/>
              <a:t>esign </a:t>
            </a:r>
            <a:r>
              <a:rPr lang="en-US" altLang="zh-CN" b="1" dirty="0" smtClean="0">
                <a:solidFill>
                  <a:srgbClr val="FF6600"/>
                </a:solidFill>
              </a:rPr>
              <a:t>P</a:t>
            </a:r>
            <a:r>
              <a:rPr lang="en-US" altLang="zh-CN" b="1" dirty="0" smtClean="0"/>
              <a:t>atterns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 smtClean="0"/>
              <a:t>建造者模式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19400" y="5468938"/>
            <a:ext cx="2895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刘    伟 </a:t>
            </a:r>
            <a:r>
              <a:rPr lang="en-US" altLang="zh-CN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(Sunny)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weiliu_china@163.com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建造者模式的结构与实现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6600"/>
                </a:solidFill>
              </a:rPr>
              <a:t>抽象建造者类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1464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79564"/>
              </p:ext>
            </p:extLst>
          </p:nvPr>
        </p:nvGraphicFramePr>
        <p:xfrm>
          <a:off x="609600" y="2895600"/>
          <a:ext cx="7924800" cy="3565525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565525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class Builder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创建产品对象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protected Product product=new Product();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buildPartA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buildPartB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buildPartC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返回产品对象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Product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getResult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product;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建造者模式的结构与实现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6600"/>
                </a:solidFill>
              </a:rPr>
              <a:t>具体建造者类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1474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9600" y="2895600"/>
          <a:ext cx="7924800" cy="356616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565525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ConcreteBuilder1 extends Builder{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buildPartA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product.setPartA</a:t>
                      </a:r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("A1");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buildPartB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product.setPartB</a:t>
                      </a:r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("B1");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buildPartC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product.setPartC</a:t>
                      </a:r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("C1");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建造者模式的结构与实现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6600"/>
                </a:solidFill>
              </a:rPr>
              <a:t>指挥者</a:t>
            </a:r>
            <a:r>
              <a:rPr lang="zh-CN" altLang="en-US" smtClean="0"/>
              <a:t>类代码：</a:t>
            </a:r>
            <a:endParaRPr lang="en-US" altLang="zh-CN" smtClean="0"/>
          </a:p>
        </p:txBody>
      </p:sp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37371"/>
              </p:ext>
            </p:extLst>
          </p:nvPr>
        </p:nvGraphicFramePr>
        <p:xfrm>
          <a:off x="609600" y="1341438"/>
          <a:ext cx="7924800" cy="521208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5211762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Director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Builder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Director(Builder builder)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this.builder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=builder;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setBuilder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(Builder builder)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this.builder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builer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产品构建与组装方法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Product construct()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builder.buildPartA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builder.buildPartB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builder.buildPartC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builder.getResult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5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建造者模式的结构与实现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客户类代码片段：</a:t>
            </a:r>
            <a:endParaRPr lang="en-US" altLang="zh-CN" smtClean="0"/>
          </a:p>
        </p:txBody>
      </p:sp>
      <p:sp>
        <p:nvSpPr>
          <p:cNvPr id="1495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64920"/>
              </p:ext>
            </p:extLst>
          </p:nvPr>
        </p:nvGraphicFramePr>
        <p:xfrm>
          <a:off x="609600" y="3124200"/>
          <a:ext cx="7924800" cy="15240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52400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new ConcreteBuilder1();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可通过配置文件实现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Director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director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new Director(builder);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director.construct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建造者模式的应用实例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实例说明</a:t>
            </a:r>
            <a:endParaRPr lang="en-US" altLang="zh-CN" smtClean="0"/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0533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150542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7200" y="2362200"/>
          <a:ext cx="8229600" cy="37338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7338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某游戏软件公司决定开发一款基于角色扮演的多人在线网络游戏，玩家可以在游戏中扮演虚拟世界中的一个特定角色，角色根据不同的游戏情节和统计数据（例如力量、魔法、技能等）具有不同的能力，角色也会随着不断升级而拥有更加强大的能力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作为该游戏的一个重要组成部分，需要对游戏角色进行设计，而且随着该游戏的升级将不断增加新的角色。通过分析发现，游戏角色是一个复杂对象，它包含性别、面容等多个组成部分，不同类型的游戏角色，其性别、面容、服装、发型等外部特性都有所差异，例如“天使”拥有美丽的面容和披肩的长发，并身穿一袭白裙；而“恶魔”极其丑陋，留着光头并穿一件刺眼的黑衣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无论是何种造型的游戏角色，它的创建步骤都大同小异，都需要逐步创建其组成部分，再将各组成部分装配成一个完整的游戏角色。现使用建造者模式来实现游戏角色的创建。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054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487988"/>
            <a:ext cx="320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6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建造者模式的应用实例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实例类图</a:t>
            </a:r>
            <a:endParaRPr lang="en-US" altLang="zh-CN" smtClean="0"/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4200" y="6199188"/>
            <a:ext cx="2738438" cy="430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游戏角色创建结构图</a:t>
            </a:r>
          </a:p>
        </p:txBody>
      </p:sp>
      <p:pic>
        <p:nvPicPr>
          <p:cNvPr id="15155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76200"/>
            <a:ext cx="678815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2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建造者模式的应用实例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实例代码</a:t>
            </a:r>
            <a:endParaRPr lang="en-US" altLang="zh-CN" smtClean="0"/>
          </a:p>
          <a:p>
            <a:pPr lvl="1" eaLnBrk="1" hangingPunct="1"/>
            <a:r>
              <a:rPr lang="en-US" altLang="zh-CN" sz="1600" smtClean="0"/>
              <a:t>(1) Actor</a:t>
            </a:r>
            <a:r>
              <a:rPr lang="zh-CN" altLang="en-US" sz="1600" smtClean="0"/>
              <a:t>：游戏角色类，充当复杂产品对象</a:t>
            </a:r>
          </a:p>
          <a:p>
            <a:pPr lvl="1" eaLnBrk="1" hangingPunct="1"/>
            <a:r>
              <a:rPr lang="en-US" altLang="zh-CN" sz="1600" smtClean="0"/>
              <a:t>(2) ActorBuilder</a:t>
            </a:r>
            <a:r>
              <a:rPr lang="zh-CN" altLang="en-US" sz="1600" smtClean="0"/>
              <a:t>：游戏角色建造者，充当抽象建造者</a:t>
            </a:r>
          </a:p>
          <a:p>
            <a:pPr lvl="1" eaLnBrk="1" hangingPunct="1"/>
            <a:r>
              <a:rPr lang="en-US" altLang="zh-CN" sz="1600" smtClean="0"/>
              <a:t>(3) HeroBuilder</a:t>
            </a:r>
            <a:r>
              <a:rPr lang="zh-CN" altLang="en-US" sz="1600" smtClean="0"/>
              <a:t>：英雄角色建造者，充当具体建造者</a:t>
            </a:r>
          </a:p>
          <a:p>
            <a:pPr lvl="1" eaLnBrk="1" hangingPunct="1"/>
            <a:r>
              <a:rPr lang="en-US" altLang="zh-CN" sz="1600" smtClean="0"/>
              <a:t>(4) AngelBuilder</a:t>
            </a:r>
            <a:r>
              <a:rPr lang="zh-CN" altLang="en-US" sz="1600" smtClean="0"/>
              <a:t>：天使角色建造者，充当具体建造者</a:t>
            </a:r>
          </a:p>
          <a:p>
            <a:pPr lvl="1" eaLnBrk="1" hangingPunct="1"/>
            <a:r>
              <a:rPr lang="en-US" altLang="zh-CN" sz="1600" smtClean="0"/>
              <a:t>(5) DevilBuilder</a:t>
            </a:r>
            <a:r>
              <a:rPr lang="zh-CN" altLang="en-US" sz="1600" smtClean="0"/>
              <a:t>：恶魔角色建造者，充当具体建造者</a:t>
            </a:r>
          </a:p>
          <a:p>
            <a:pPr lvl="1" eaLnBrk="1" hangingPunct="1"/>
            <a:r>
              <a:rPr lang="en-US" altLang="zh-CN" sz="1600" smtClean="0"/>
              <a:t>(6) ActorController</a:t>
            </a:r>
            <a:r>
              <a:rPr lang="zh-CN" altLang="en-US" sz="1600" smtClean="0"/>
              <a:t>：角色控制器，充当指挥者</a:t>
            </a:r>
          </a:p>
          <a:p>
            <a:pPr lvl="1" eaLnBrk="1" hangingPunct="1"/>
            <a:r>
              <a:rPr lang="en-US" altLang="zh-CN" sz="1600" smtClean="0"/>
              <a:t>(7) Client</a:t>
            </a:r>
            <a:r>
              <a:rPr lang="zh-CN" altLang="en-US" sz="1600" smtClean="0"/>
              <a:t>：客户端测试类</a:t>
            </a:r>
            <a:endParaRPr lang="en-US" altLang="zh-CN" sz="1600" smtClean="0"/>
          </a:p>
        </p:txBody>
      </p:sp>
      <p:sp>
        <p:nvSpPr>
          <p:cNvPr id="1525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2581" name="Group 5"/>
          <p:cNvGrpSpPr>
            <a:grpSpLocks/>
          </p:cNvGrpSpPr>
          <p:nvPr/>
        </p:nvGrpSpPr>
        <p:grpSpPr bwMode="auto">
          <a:xfrm>
            <a:off x="3402013" y="5133975"/>
            <a:ext cx="2160587" cy="809625"/>
            <a:chOff x="2381" y="3283"/>
            <a:chExt cx="1361" cy="510"/>
          </a:xfrm>
        </p:grpSpPr>
        <p:pic>
          <p:nvPicPr>
            <p:cNvPr id="152583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58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81200" y="6172200"/>
            <a:ext cx="434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designpatterns.builder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2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建造者模式的应用实例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结果及分析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如果需要更换具体角色建造者，只需要修改</a:t>
            </a:r>
            <a:r>
              <a:rPr lang="zh-CN" altLang="en-US" smtClean="0">
                <a:solidFill>
                  <a:srgbClr val="FF3300"/>
                </a:solidFill>
              </a:rPr>
              <a:t>配置文件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当需要增加新的具体角色建造者时，只需将新增具体角色建造者作为抽象角色建造者的子类，然后修改配置文件即可，原有代码无须修改，</a:t>
            </a:r>
            <a:r>
              <a:rPr lang="zh-CN" altLang="en-US" smtClean="0">
                <a:solidFill>
                  <a:srgbClr val="FF3300"/>
                </a:solidFill>
              </a:rPr>
              <a:t>完全符合开闭原则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536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05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95388"/>
            <a:ext cx="16811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5800" y="4495800"/>
          <a:ext cx="7658100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58100"/>
              </a:tblGrid>
              <a:tr h="109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version="1.0"?&gt;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8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8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classN</a:t>
                      </a:r>
                      <a:r>
                        <a:rPr lang="en-US" sz="18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ame</a:t>
                      </a:r>
                      <a:r>
                        <a:rPr lang="en-US" sz="18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zh-CN" sz="18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designpatterns.builder.</a:t>
                      </a:r>
                      <a:r>
                        <a:rPr lang="en-US" sz="18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ngelBuilder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8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指挥者类的深入讨论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省略</a:t>
            </a:r>
            <a:r>
              <a:rPr lang="en-US" altLang="zh-CN" smtClean="0"/>
              <a:t>Director</a:t>
            </a:r>
          </a:p>
          <a:p>
            <a:pPr lvl="1" eaLnBrk="1" hangingPunct="1"/>
            <a:r>
              <a:rPr lang="zh-CN" altLang="en-US" smtClean="0"/>
              <a:t>将</a:t>
            </a:r>
            <a:r>
              <a:rPr lang="en-US" altLang="zh-CN" smtClean="0"/>
              <a:t>Director</a:t>
            </a:r>
            <a:r>
              <a:rPr lang="zh-CN" altLang="en-US" smtClean="0"/>
              <a:t>和抽象建造者</a:t>
            </a:r>
            <a:r>
              <a:rPr lang="en-US" altLang="zh-CN" smtClean="0"/>
              <a:t>Builder</a:t>
            </a:r>
            <a:r>
              <a:rPr lang="zh-CN" altLang="en-US" smtClean="0"/>
              <a:t>合并</a:t>
            </a:r>
            <a:endParaRPr lang="en-US" altLang="zh-CN" smtClean="0"/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8200" y="2286000"/>
          <a:ext cx="7239000" cy="43894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39000"/>
              </a:tblGrid>
              <a:tr h="43894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Actor();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buildHairstyle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Actor construct(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ab) {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ab.buildType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ab.buildSex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ab.buildFace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ab.buildCostume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ab.buildHairstyle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" y="3140075"/>
          <a:ext cx="8077200" cy="2193925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19392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ActorBuilder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ab;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ab = (</a:t>
                      </a: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ActorBuilder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XMLUtil.getBean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 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 = 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ActorBuilder.construct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(ab);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  <a:endParaRPr lang="zh-CN" alt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2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9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指挥者类的深入讨论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省略</a:t>
            </a:r>
            <a:r>
              <a:rPr lang="en-US" altLang="zh-CN" smtClean="0"/>
              <a:t>Director</a:t>
            </a:r>
          </a:p>
          <a:p>
            <a:pPr lvl="1" eaLnBrk="1" hangingPunct="1"/>
            <a:r>
              <a:rPr lang="zh-CN" altLang="en-US" smtClean="0"/>
              <a:t>将</a:t>
            </a:r>
            <a:r>
              <a:rPr lang="en-US" altLang="zh-CN" smtClean="0"/>
              <a:t>construct()</a:t>
            </a:r>
            <a:r>
              <a:rPr lang="zh-CN" altLang="en-US" smtClean="0"/>
              <a:t>方法中的参数去掉，直接在</a:t>
            </a:r>
            <a:r>
              <a:rPr lang="en-US" altLang="zh-CN" smtClean="0"/>
              <a:t>construct()</a:t>
            </a:r>
            <a:r>
              <a:rPr lang="zh-CN" altLang="en-US" smtClean="0"/>
              <a:t>方法中调用</a:t>
            </a:r>
            <a:r>
              <a:rPr lang="en-US" altLang="zh-CN" smtClean="0"/>
              <a:t>buildPartX()</a:t>
            </a:r>
            <a:r>
              <a:rPr lang="zh-CN" altLang="en-US" smtClean="0"/>
              <a:t>方法</a:t>
            </a:r>
            <a:endParaRPr lang="en-US" altLang="zh-CN" smtClean="0"/>
          </a:p>
        </p:txBody>
      </p:sp>
      <p:sp>
        <p:nvSpPr>
          <p:cNvPr id="1556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2286000"/>
          <a:ext cx="7239000" cy="43894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39000"/>
              </a:tblGrid>
              <a:tr h="43894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class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Actor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Actor();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buildType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buildSex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buildFace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buildCostume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buildHairstyle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Actor construct()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this.buildType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this.buildSex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this.buildFace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this.buildCostume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this.buildHairstyle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actor;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3400" y="3352800"/>
          <a:ext cx="8077200" cy="2193925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19392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ActorBuilder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ab;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ab = (</a:t>
                      </a: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ActorBuilder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XMLUtil.getBean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 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 = 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ab.construct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  <a:endParaRPr lang="zh-CN" alt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2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大纲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建造者模式概述</a:t>
            </a:r>
          </a:p>
          <a:p>
            <a:pPr eaLnBrk="1" hangingPunct="1"/>
            <a:r>
              <a:rPr lang="zh-CN" altLang="en-US" sz="2800"/>
              <a:t>建造者模式的结构与实现</a:t>
            </a:r>
          </a:p>
          <a:p>
            <a:pPr eaLnBrk="1" hangingPunct="1"/>
            <a:r>
              <a:rPr lang="zh-CN" altLang="en-US" sz="2800"/>
              <a:t>建造者模式的应用实例</a:t>
            </a:r>
            <a:endParaRPr lang="en-US" altLang="zh-CN" sz="2800"/>
          </a:p>
          <a:p>
            <a:pPr eaLnBrk="1" hangingPunct="1"/>
            <a:r>
              <a:rPr lang="zh-CN" altLang="en-US" sz="2800"/>
              <a:t>指挥者类的深入讨论</a:t>
            </a:r>
          </a:p>
          <a:p>
            <a:pPr eaLnBrk="1" hangingPunct="1"/>
            <a:r>
              <a:rPr lang="zh-CN" altLang="en-US" sz="2800"/>
              <a:t>建造者模式的优缺点与适用环境</a:t>
            </a:r>
          </a:p>
        </p:txBody>
      </p:sp>
      <p:pic>
        <p:nvPicPr>
          <p:cNvPr id="13824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2" r="31966"/>
          <a:stretch>
            <a:fillRect/>
          </a:stretch>
        </p:blipFill>
        <p:spPr bwMode="auto">
          <a:xfrm>
            <a:off x="5105400" y="685800"/>
            <a:ext cx="19812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6"/>
          <a:stretch>
            <a:fillRect/>
          </a:stretch>
        </p:blipFill>
        <p:spPr bwMode="auto">
          <a:xfrm>
            <a:off x="6497638" y="3200400"/>
            <a:ext cx="2119312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指挥者类的深入讨论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钩子方法的引入</a:t>
            </a:r>
          </a:p>
          <a:p>
            <a:pPr lvl="1" eaLnBrk="1" hangingPunct="1"/>
            <a:r>
              <a:rPr lang="zh-CN" altLang="en-US" smtClean="0">
                <a:solidFill>
                  <a:srgbClr val="0070C0"/>
                </a:solidFill>
              </a:rPr>
              <a:t>钩子方法</a:t>
            </a:r>
            <a:r>
              <a:rPr lang="en-US" altLang="zh-CN" smtClean="0">
                <a:solidFill>
                  <a:srgbClr val="0070C0"/>
                </a:solidFill>
              </a:rPr>
              <a:t>(Hook Method)</a:t>
            </a:r>
            <a:r>
              <a:rPr lang="zh-CN" altLang="en-US" smtClean="0">
                <a:solidFill>
                  <a:srgbClr val="0070C0"/>
                </a:solidFill>
              </a:rPr>
              <a:t>：</a:t>
            </a:r>
            <a:r>
              <a:rPr lang="zh-CN" altLang="en-US" smtClean="0"/>
              <a:t>返回类型通常为</a:t>
            </a:r>
            <a:r>
              <a:rPr lang="en-US" altLang="zh-CN" smtClean="0">
                <a:solidFill>
                  <a:srgbClr val="FF3300"/>
                </a:solidFill>
              </a:rPr>
              <a:t>boolean</a:t>
            </a:r>
            <a:r>
              <a:rPr lang="zh-CN" altLang="en-US" smtClean="0"/>
              <a:t>类型，方法名一般为</a:t>
            </a:r>
            <a:r>
              <a:rPr lang="en-US" altLang="zh-CN" smtClean="0">
                <a:solidFill>
                  <a:srgbClr val="FF3300"/>
                </a:solidFill>
              </a:rPr>
              <a:t>isXXX()</a:t>
            </a:r>
          </a:p>
        </p:txBody>
      </p:sp>
      <p:sp>
        <p:nvSpPr>
          <p:cNvPr id="1566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38653"/>
              </p:ext>
            </p:extLst>
          </p:nvPr>
        </p:nvGraphicFramePr>
        <p:xfrm>
          <a:off x="1143000" y="2011363"/>
          <a:ext cx="6858000" cy="43894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58000"/>
              </a:tblGrid>
              <a:tr h="4389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Actor();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buildHairstyle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钩子方法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isBareheaded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指挥者类的深入讨论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钩子方法的引入</a:t>
            </a:r>
          </a:p>
        </p:txBody>
      </p:sp>
      <p:sp>
        <p:nvSpPr>
          <p:cNvPr id="1577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61054"/>
              </p:ext>
            </p:extLst>
          </p:nvPr>
        </p:nvGraphicFramePr>
        <p:xfrm>
          <a:off x="1133475" y="365125"/>
          <a:ext cx="6867525" cy="63404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67525"/>
              </a:tblGrid>
              <a:tr h="6340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DevilBuilder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extends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public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buildType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actor.setType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恶魔</a:t>
                      </a: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buildSex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actor.setSex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妖</a:t>
                      </a: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buildFace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actor.setFace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丑陋</a:t>
                      </a: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buildCostume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actor.setCostume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黑衣</a:t>
                      </a: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buildHairstyle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actor.setHairstyle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光头</a:t>
                      </a: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//</a:t>
                      </a:r>
                      <a:r>
                        <a:rPr lang="zh-CN" alt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覆盖钩子方法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isBareheaded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return true;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29" marR="67829" marT="0" marB="0">
                    <a:solidFill>
                      <a:srgbClr val="E5F4D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3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指挥者类的深入讨论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钩子方法的引入</a:t>
            </a:r>
          </a:p>
        </p:txBody>
      </p:sp>
      <p:sp>
        <p:nvSpPr>
          <p:cNvPr id="1587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96231"/>
              </p:ext>
            </p:extLst>
          </p:nvPr>
        </p:nvGraphicFramePr>
        <p:xfrm>
          <a:off x="1219200" y="2438400"/>
          <a:ext cx="6591300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913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ActorController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zh-CN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Actor construct(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ab) {</a:t>
                      </a:r>
                      <a:endParaRPr lang="zh-CN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通过钩子方法来控制产品的构建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(!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ab.isBareheaded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()) {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ab.buildHairstyle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actor=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ab.createActor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D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28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696200" cy="685800"/>
          </a:xfrm>
        </p:spPr>
        <p:txBody>
          <a:bodyPr/>
          <a:lstStyle/>
          <a:p>
            <a:r>
              <a:rPr lang="zh-CN" altLang="en-US" smtClean="0"/>
              <a:t>建造者模式的优缺点与适用环境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5720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模式优点</a:t>
            </a:r>
            <a:endParaRPr lang="en-US" altLang="zh-CN" smtClean="0"/>
          </a:p>
          <a:p>
            <a:pPr lvl="1" eaLnBrk="1" hangingPunct="1"/>
            <a:r>
              <a:rPr lang="zh-CN" altLang="en-US" sz="2100" smtClean="0"/>
              <a:t>客户端不必知道产品内部组成的细节，</a:t>
            </a:r>
            <a:r>
              <a:rPr lang="zh-CN" altLang="en-US" sz="2100" smtClean="0">
                <a:solidFill>
                  <a:srgbClr val="FF3300"/>
                </a:solidFill>
              </a:rPr>
              <a:t>将产品本身与产品的创建过程解耦</a:t>
            </a:r>
            <a:r>
              <a:rPr lang="zh-CN" altLang="en-US" sz="2100" smtClean="0"/>
              <a:t>，使得</a:t>
            </a:r>
            <a:r>
              <a:rPr lang="zh-CN" altLang="en-US" sz="2100" smtClean="0">
                <a:solidFill>
                  <a:srgbClr val="FF3300"/>
                </a:solidFill>
              </a:rPr>
              <a:t>相同的创建过程可以创建不同的产品对象</a:t>
            </a:r>
            <a:endParaRPr lang="en-US" altLang="zh-CN" sz="21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100" smtClean="0"/>
              <a:t>每一个具体建造者都相对独立，与其他的具体建造者无关，因此</a:t>
            </a:r>
            <a:r>
              <a:rPr lang="zh-CN" altLang="en-US" sz="2100" smtClean="0">
                <a:solidFill>
                  <a:srgbClr val="FF3300"/>
                </a:solidFill>
              </a:rPr>
              <a:t>可以很方便地替换具体建造者或增加新的具体建造者</a:t>
            </a:r>
            <a:r>
              <a:rPr lang="zh-CN" altLang="en-US" sz="2100" smtClean="0"/>
              <a:t>，扩展方便，</a:t>
            </a:r>
            <a:r>
              <a:rPr lang="zh-CN" altLang="en-US" sz="2100" smtClean="0">
                <a:solidFill>
                  <a:srgbClr val="FF3300"/>
                </a:solidFill>
              </a:rPr>
              <a:t>符合开闭原则</a:t>
            </a:r>
            <a:endParaRPr lang="en-US" altLang="zh-CN" sz="21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100" smtClean="0"/>
              <a:t>可以</a:t>
            </a:r>
            <a:r>
              <a:rPr lang="zh-CN" altLang="en-US" sz="2100" smtClean="0">
                <a:solidFill>
                  <a:srgbClr val="FF3300"/>
                </a:solidFill>
              </a:rPr>
              <a:t>更加精细地控制产品的创建过程</a:t>
            </a:r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97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034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1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543800" cy="685800"/>
          </a:xfrm>
        </p:spPr>
        <p:txBody>
          <a:bodyPr/>
          <a:lstStyle/>
          <a:p>
            <a:r>
              <a:rPr lang="zh-CN" altLang="en-US" smtClean="0"/>
              <a:t>建造者模式的优缺点与适用环境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模式缺点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建造者模式所创建的产品一般具有较多的共同点，其组成部分相似，</a:t>
            </a:r>
            <a:r>
              <a:rPr lang="zh-CN" altLang="en-US" smtClean="0">
                <a:solidFill>
                  <a:srgbClr val="FF3300"/>
                </a:solidFill>
              </a:rPr>
              <a:t>如果产品之间的差异性很大，不适合使用建造者模式</a:t>
            </a:r>
            <a:r>
              <a:rPr lang="zh-CN" altLang="en-US" smtClean="0"/>
              <a:t>，因此其</a:t>
            </a:r>
            <a:r>
              <a:rPr lang="zh-CN" altLang="en-US" smtClean="0">
                <a:solidFill>
                  <a:srgbClr val="FF3300"/>
                </a:solidFill>
              </a:rPr>
              <a:t>使用范围受到一定的限制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如果</a:t>
            </a:r>
            <a:r>
              <a:rPr lang="zh-CN" altLang="en-US" smtClean="0">
                <a:solidFill>
                  <a:srgbClr val="FF3300"/>
                </a:solidFill>
              </a:rPr>
              <a:t>产品的内部变化复杂</a:t>
            </a:r>
            <a:r>
              <a:rPr lang="zh-CN" altLang="en-US" smtClean="0"/>
              <a:t>，可能会</a:t>
            </a:r>
            <a:r>
              <a:rPr lang="zh-CN" altLang="en-US" smtClean="0">
                <a:solidFill>
                  <a:srgbClr val="FF3300"/>
                </a:solidFill>
              </a:rPr>
              <a:t>需要定义很多具体建造者类</a:t>
            </a:r>
            <a:r>
              <a:rPr lang="zh-CN" altLang="en-US" smtClean="0"/>
              <a:t>来实现这种变化，导致系统变得很庞大，增加了系统的理解难度和运行成本</a:t>
            </a:r>
          </a:p>
        </p:txBody>
      </p:sp>
      <p:sp>
        <p:nvSpPr>
          <p:cNvPr id="1607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0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21177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4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391400" cy="685800"/>
          </a:xfrm>
        </p:spPr>
        <p:txBody>
          <a:bodyPr/>
          <a:lstStyle/>
          <a:p>
            <a:r>
              <a:rPr lang="zh-CN" altLang="en-US" smtClean="0"/>
              <a:t>建造者模式的优缺点与适用环境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模式适用环境</a:t>
            </a:r>
            <a:endParaRPr lang="en-US" altLang="zh-CN" smtClean="0"/>
          </a:p>
          <a:p>
            <a:pPr lvl="1" eaLnBrk="1" hangingPunct="1"/>
            <a:r>
              <a:rPr lang="zh-CN" altLang="en-US" sz="2000" smtClean="0">
                <a:solidFill>
                  <a:srgbClr val="FF3300"/>
                </a:solidFill>
              </a:rPr>
              <a:t>需要生成的产品对象有复杂的内部结构</a:t>
            </a:r>
            <a:r>
              <a:rPr lang="zh-CN" altLang="en-US" sz="2000" smtClean="0"/>
              <a:t>，这些产品对象通常包含多个成员变量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>
                <a:solidFill>
                  <a:srgbClr val="FF3300"/>
                </a:solidFill>
              </a:rPr>
              <a:t>需要生成的产品对象的属性相互依赖</a:t>
            </a:r>
            <a:r>
              <a:rPr lang="zh-CN" altLang="en-US" sz="2000" smtClean="0"/>
              <a:t>，需要指定其生成顺序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>
                <a:solidFill>
                  <a:srgbClr val="FF3300"/>
                </a:solidFill>
              </a:rPr>
              <a:t>对象的创建过程独立于创建该对象的类</a:t>
            </a:r>
            <a:r>
              <a:rPr lang="zh-CN" altLang="en-US" sz="2000" smtClean="0"/>
              <a:t>。在建造者模式中通过引入了指挥者类，将创建过程封装在指挥者类中，而不在建造者类和客户类中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>
                <a:solidFill>
                  <a:srgbClr val="FF3300"/>
                </a:solidFill>
              </a:rPr>
              <a:t>隔离复杂对象的创建和使用</a:t>
            </a:r>
            <a:r>
              <a:rPr lang="zh-CN" altLang="en-US" sz="2000" smtClean="0"/>
              <a:t>，并使得相同的创建过程可以创建不同的产品</a:t>
            </a:r>
            <a:endParaRPr lang="en-US" altLang="zh-CN" sz="2000" smtClean="0"/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1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676400"/>
            <a:ext cx="17700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1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S UI Gothic" pitchFamily="34" charset="-128"/>
                <a:ea typeface="MS UI Gothic" pitchFamily="34" charset="-128"/>
              </a:rPr>
              <a:t>END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457200" y="3276600"/>
            <a:ext cx="5029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Thanks!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71" y="1676400"/>
            <a:ext cx="3225029" cy="45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41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建造者模式概述</a:t>
            </a:r>
          </a:p>
        </p:txBody>
      </p:sp>
      <p:sp>
        <p:nvSpPr>
          <p:cNvPr id="1392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复杂对象</a:t>
            </a:r>
            <a:endParaRPr lang="en-US" altLang="zh-CN" smtClean="0"/>
          </a:p>
        </p:txBody>
      </p:sp>
      <p:sp>
        <p:nvSpPr>
          <p:cNvPr id="139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7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33625"/>
            <a:ext cx="54864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148013" y="6381750"/>
            <a:ext cx="3024187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复杂对象（汽车）示意图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建造者模式概述</a:t>
            </a:r>
          </a:p>
        </p:txBody>
      </p:sp>
      <p:sp>
        <p:nvSpPr>
          <p:cNvPr id="1402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如何将这些部件</a:t>
            </a:r>
            <a:r>
              <a:rPr lang="zh-CN" altLang="en-US" smtClean="0">
                <a:solidFill>
                  <a:srgbClr val="FF3300"/>
                </a:solidFill>
              </a:rPr>
              <a:t>组装成一辆完整的汽车</a:t>
            </a:r>
            <a:r>
              <a:rPr lang="zh-CN" altLang="en-US" smtClean="0"/>
              <a:t>并返回给用户？</a:t>
            </a:r>
            <a:endParaRPr lang="en-US" altLang="zh-CN" smtClean="0"/>
          </a:p>
        </p:txBody>
      </p:sp>
      <p:sp>
        <p:nvSpPr>
          <p:cNvPr id="140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3200400"/>
            <a:ext cx="5486400" cy="120032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charset="0"/>
              </a:rPr>
              <a:t>建造者模式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648200"/>
            <a:ext cx="7696200" cy="1569660"/>
          </a:xfrm>
          <a:prstGeom prst="rect">
            <a:avLst/>
          </a:prstGeom>
          <a:solidFill>
            <a:srgbClr val="EDF6F7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6600"/>
                </a:solidFill>
              </a:rPr>
              <a:t>建造者模式可以将部件本身和它们的组装过程分开，关注如何一步步创建一个包含多个组成部分的复杂对象，用户只需要指定复杂对象的类型即可得到该对象，而无须知道其内部的具体构造细节。</a:t>
            </a:r>
          </a:p>
        </p:txBody>
      </p:sp>
    </p:spTree>
    <p:extLst>
      <p:ext uri="{BB962C8B-B14F-4D97-AF65-F5344CB8AC3E}">
        <p14:creationId xmlns:p14="http://schemas.microsoft.com/office/powerpoint/2010/main" val="25410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建造者模式概述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建造者模式的定义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对象创建型</a:t>
            </a:r>
            <a:r>
              <a:rPr lang="zh-CN" altLang="en-US" smtClean="0"/>
              <a:t>模式</a:t>
            </a:r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" y="2468563"/>
          <a:ext cx="8305800" cy="2194560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193925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建造者模式：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将一个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复杂对象的构建与它的表示分离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，使得同样的构建过程可以创建不同的表示。</a:t>
                      </a:r>
                      <a:endParaRPr lang="en-US" altLang="zh-CN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altLang="en-US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Builder Pattern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: </a:t>
                      </a:r>
                      <a:r>
                        <a:rPr lang="en-US" altLang="zh-CN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Separate the construction of a complex object from its representation 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so that the same construction process can create different representations.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建造者模式概述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建造者模式的定义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将客户端与包含多个部件的复杂对象的创建过程分离，</a:t>
            </a:r>
            <a:r>
              <a:rPr lang="zh-CN" altLang="en-US" smtClean="0">
                <a:solidFill>
                  <a:srgbClr val="FF3300"/>
                </a:solidFill>
              </a:rPr>
              <a:t>客户端无须知道复杂对象的内部组成部分与装配方式</a:t>
            </a:r>
            <a:r>
              <a:rPr lang="zh-CN" altLang="en-US" smtClean="0"/>
              <a:t>，只需要知道所需建造者的类型即可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关注如何逐步创建一个复杂的对象</a:t>
            </a:r>
            <a:r>
              <a:rPr lang="zh-CN" altLang="en-US" smtClean="0"/>
              <a:t>，不同的建造者定义了不同的创建过程</a:t>
            </a:r>
            <a:endParaRPr lang="en-US" altLang="zh-CN" smtClean="0">
              <a:solidFill>
                <a:srgbClr val="FF3300"/>
              </a:solidFill>
            </a:endParaRPr>
          </a:p>
        </p:txBody>
      </p:sp>
      <p:sp>
        <p:nvSpPr>
          <p:cNvPr id="1423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2341" name="图片 5" descr="013000003043281226979042171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1905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建造者模式的结构与实现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362200"/>
            <a:ext cx="8274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1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建造者模式的结构与实现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建造者模式包含以下</a:t>
            </a:r>
            <a:r>
              <a:rPr lang="en-US" altLang="zh-CN" smtClean="0"/>
              <a:t>4</a:t>
            </a:r>
            <a:r>
              <a:rPr lang="zh-CN" altLang="en-US" smtClean="0"/>
              <a:t>个角色：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Builder</a:t>
            </a:r>
            <a:r>
              <a:rPr lang="zh-CN" altLang="en-US" sz="2400" smtClean="0">
                <a:ea typeface="黑体" panose="02010609060101010101" pitchFamily="49" charset="-122"/>
              </a:rPr>
              <a:t>（抽象建造者）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ConcreteBuilder</a:t>
            </a:r>
            <a:r>
              <a:rPr lang="zh-CN" altLang="en-US" sz="2400" smtClean="0">
                <a:ea typeface="黑体" panose="02010609060101010101" pitchFamily="49" charset="-122"/>
              </a:rPr>
              <a:t>（具体建造者）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Product</a:t>
            </a:r>
            <a:r>
              <a:rPr lang="zh-CN" altLang="en-US" sz="2400" smtClean="0">
                <a:ea typeface="黑体" panose="02010609060101010101" pitchFamily="49" charset="-122"/>
              </a:rPr>
              <a:t>（产品）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Director</a:t>
            </a:r>
            <a:r>
              <a:rPr lang="zh-CN" altLang="en-US" sz="2400" smtClean="0">
                <a:ea typeface="黑体" panose="02010609060101010101" pitchFamily="49" charset="-122"/>
              </a:rPr>
              <a:t>（指挥者）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1443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4389" name="图片 5" descr="ETABS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7350"/>
            <a:ext cx="2476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5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建造者模式的结构与实现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建造者模式的实现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6600"/>
                </a:solidFill>
              </a:rPr>
              <a:t>复杂对象类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82479"/>
              </p:ext>
            </p:extLst>
          </p:nvPr>
        </p:nvGraphicFramePr>
        <p:xfrm>
          <a:off x="609600" y="3124200"/>
          <a:ext cx="7924800" cy="27432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246856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Product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private String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partA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定义部件，部件可以是任意类型，包括值类型和引用类型</a:t>
                      </a:r>
                    </a:p>
                    <a:p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String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partB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private String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partC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//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partA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Getter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Setter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方法省略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partB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Getter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Setter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方法省略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partC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Getter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Setter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方法省略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</TotalTime>
  <Words>1458</Words>
  <Application>Microsoft Office PowerPoint</Application>
  <PresentationFormat>全屏显示(4:3)</PresentationFormat>
  <Paragraphs>281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MS UI Gothic</vt:lpstr>
      <vt:lpstr>黑体</vt:lpstr>
      <vt:lpstr>华文行楷</vt:lpstr>
      <vt:lpstr>楷体_GB2312</vt:lpstr>
      <vt:lpstr>隶书</vt:lpstr>
      <vt:lpstr>宋体</vt:lpstr>
      <vt:lpstr>Arial</vt:lpstr>
      <vt:lpstr>Arial Black</vt:lpstr>
      <vt:lpstr>Calibri</vt:lpstr>
      <vt:lpstr>Tahoma</vt:lpstr>
      <vt:lpstr>Times New Roman</vt:lpstr>
      <vt:lpstr>Wingdings</vt:lpstr>
      <vt:lpstr>默认设计模板</vt:lpstr>
      <vt:lpstr>Design Patterns</vt:lpstr>
      <vt:lpstr>大纲</vt:lpstr>
      <vt:lpstr>建造者模式概述</vt:lpstr>
      <vt:lpstr>建造者模式概述</vt:lpstr>
      <vt:lpstr>建造者模式概述</vt:lpstr>
      <vt:lpstr>建造者模式概述</vt:lpstr>
      <vt:lpstr>建造者模式的结构与实现</vt:lpstr>
      <vt:lpstr>建造者模式的结构与实现</vt:lpstr>
      <vt:lpstr>建造者模式的结构与实现</vt:lpstr>
      <vt:lpstr>建造者模式的结构与实现</vt:lpstr>
      <vt:lpstr>建造者模式的结构与实现</vt:lpstr>
      <vt:lpstr>建造者模式的结构与实现</vt:lpstr>
      <vt:lpstr>建造者模式的结构与实现</vt:lpstr>
      <vt:lpstr>建造者模式的应用实例</vt:lpstr>
      <vt:lpstr>建造者模式的应用实例</vt:lpstr>
      <vt:lpstr>建造者模式的应用实例</vt:lpstr>
      <vt:lpstr>建造者模式的应用实例</vt:lpstr>
      <vt:lpstr>指挥者类的深入讨论</vt:lpstr>
      <vt:lpstr>指挥者类的深入讨论</vt:lpstr>
      <vt:lpstr>指挥者类的深入讨论</vt:lpstr>
      <vt:lpstr>指挥者类的深入讨论</vt:lpstr>
      <vt:lpstr>指挥者类的深入讨论</vt:lpstr>
      <vt:lpstr>建造者模式的优缺点与适用环境</vt:lpstr>
      <vt:lpstr>建造者模式的优缺点与适用环境</vt:lpstr>
      <vt:lpstr>建造者模式的优缺点与适用环境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780</cp:revision>
  <cp:lastPrinted>1601-01-01T00:00:00Z</cp:lastPrinted>
  <dcterms:created xsi:type="dcterms:W3CDTF">1601-01-01T00:00:00Z</dcterms:created>
  <dcterms:modified xsi:type="dcterms:W3CDTF">2018-04-01T15:15:52Z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