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E65D00"/>
    <a:srgbClr val="009900"/>
    <a:srgbClr val="008000"/>
    <a:srgbClr val="004AB8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33" autoAdjust="0"/>
  </p:normalViewPr>
  <p:slideViewPr>
    <p:cSldViewPr>
      <p:cViewPr varScale="1">
        <p:scale>
          <a:sx n="84" d="100"/>
          <a:sy n="84" d="100"/>
        </p:scale>
        <p:origin x="141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8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F8B68BC-F9EA-47ED-914E-9A8B90182D38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3A2478-729B-4E8C-96B3-A32E2C5CDF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32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74713"/>
            <a:ext cx="6096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2895600" cy="12192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zh-CN" altLang="en-US"/>
              <a:t>第几章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09800"/>
            <a:ext cx="5638800" cy="6858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4000">
                <a:ea typeface="黑体" pitchFamily="2" charset="-122"/>
              </a:defRPr>
            </a:lvl1pPr>
          </a:lstStyle>
          <a:p>
            <a:r>
              <a:rPr lang="zh-CN" altLang="en-US"/>
              <a:t>章标题章标题章标题</a:t>
            </a:r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01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57B96-8450-4754-BADB-556F107D5F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22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914400"/>
            <a:ext cx="20955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34100" cy="4953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04F51-873F-4E0B-B1C8-8449215E6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50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45720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93326-A77D-477B-BB79-CF2F323711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43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CA9B0-C946-4D6E-AB7F-CDC962FDEF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95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25EFC-07C3-4D47-944D-37E14EAA1B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41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1EC83-7113-42CF-ACE8-6567308B7B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98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3741A-B2F4-4F62-9BDD-D5E1C9C91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23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B99FB-1258-4500-9B71-5936F6E340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32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4604A-27E1-4E38-8048-AC33DF8CA6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7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73EDE-3AFB-4CF4-8401-7DCE35F0DD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17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D5556-4800-47F6-BDFF-A227151DB4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3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9144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标题标题标题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BB9DB9-9896-4E84-AE48-DB3025FEDA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4104" name="Picture 9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22350"/>
            <a:ext cx="533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w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2400" b="1">
          <a:solidFill>
            <a:srgbClr val="333333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"/>
        <a:defRPr sz="2000">
          <a:solidFill>
            <a:srgbClr val="333333"/>
          </a:solidFill>
          <a:latin typeface="+mn-lt"/>
          <a:ea typeface="黑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44958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6600"/>
                </a:solidFill>
              </a:rPr>
              <a:t>D</a:t>
            </a:r>
            <a:r>
              <a:rPr lang="en-US" altLang="zh-CN" b="1" dirty="0" smtClean="0"/>
              <a:t>esign </a:t>
            </a:r>
            <a:r>
              <a:rPr lang="en-US" altLang="zh-CN" b="1" dirty="0" smtClean="0">
                <a:solidFill>
                  <a:srgbClr val="FF6600"/>
                </a:solidFill>
              </a:rPr>
              <a:t>P</a:t>
            </a:r>
            <a:r>
              <a:rPr lang="en-US" altLang="zh-CN" b="1" dirty="0" smtClean="0"/>
              <a:t>atterns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905000"/>
            <a:ext cx="72390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b="1" dirty="0" smtClean="0"/>
              <a:t>原型模式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19400" y="5468938"/>
            <a:ext cx="2895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刘    伟 </a:t>
            </a:r>
            <a:r>
              <a:rPr lang="en-US" altLang="zh-CN" sz="18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(Sunny)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weiliu_china@163.com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原型模式的结构与实现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浅克隆与深克隆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3300"/>
                </a:solidFill>
              </a:rPr>
              <a:t>深克隆</a:t>
            </a:r>
            <a:r>
              <a:rPr lang="en-US" altLang="zh-CN" smtClean="0">
                <a:solidFill>
                  <a:srgbClr val="FF3300"/>
                </a:solidFill>
              </a:rPr>
              <a:t>(Deep Clone)</a:t>
            </a:r>
            <a:r>
              <a:rPr lang="zh-CN" altLang="en-US" smtClean="0">
                <a:solidFill>
                  <a:srgbClr val="FF3300"/>
                </a:solidFill>
              </a:rPr>
              <a:t>：</a:t>
            </a:r>
            <a:r>
              <a:rPr lang="zh-CN" altLang="en-US" smtClean="0"/>
              <a:t>除了对象本身被复制外，</a:t>
            </a:r>
            <a:r>
              <a:rPr lang="zh-CN" altLang="en-US" smtClean="0">
                <a:solidFill>
                  <a:srgbClr val="0070C0"/>
                </a:solidFill>
              </a:rPr>
              <a:t>对象所包含的所有成员变量也将被复制</a:t>
            </a:r>
            <a:endParaRPr lang="en-US" altLang="zh-CN" smtClean="0">
              <a:solidFill>
                <a:srgbClr val="0070C0"/>
              </a:solidFill>
            </a:endParaRPr>
          </a:p>
        </p:txBody>
      </p:sp>
      <p:sp>
        <p:nvSpPr>
          <p:cNvPr id="12083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8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83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0839" name="Object 3"/>
          <p:cNvGraphicFramePr>
            <a:graphicFrameLocks noChangeAspect="1"/>
          </p:cNvGraphicFramePr>
          <p:nvPr/>
        </p:nvGraphicFramePr>
        <p:xfrm>
          <a:off x="1658938" y="3371850"/>
          <a:ext cx="6037262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Visio" r:id="rId3" imgW="4114800" imgH="2220338" progId="Visio.Drawing.11">
                  <p:embed/>
                </p:oleObj>
              </mc:Choice>
              <mc:Fallback>
                <p:oleObj name="Visio" r:id="rId3" imgW="4114800" imgH="22203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3371850"/>
                        <a:ext cx="6037262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5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原型模式的结构与实现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原型模式的实现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通用的克隆实现方法</a:t>
            </a:r>
            <a:endParaRPr lang="en-US" altLang="zh-CN" smtClean="0"/>
          </a:p>
        </p:txBody>
      </p:sp>
      <p:sp>
        <p:nvSpPr>
          <p:cNvPr id="12186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80115"/>
              </p:ext>
            </p:extLst>
          </p:nvPr>
        </p:nvGraphicFramePr>
        <p:xfrm>
          <a:off x="533400" y="381000"/>
          <a:ext cx="7924800" cy="6156325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6156325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interface Prototype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</a:t>
                      </a:r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Prototype clone();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ConcretePrototype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implements Prototype {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String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attr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setAttr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attr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this.attr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attr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String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getAttr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this.attr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克隆方法</a:t>
                      </a:r>
                      <a:endParaRPr lang="en-US" altLang="zh-CN" sz="18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Prototype clone() {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Prototype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prototype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new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ConcretePrototype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 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创建新对象</a:t>
                      </a:r>
                      <a:endParaRPr lang="zh-CN" altLang="en-US" sz="18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prototype.setAttr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this.attr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prototype;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65170"/>
              </p:ext>
            </p:extLst>
          </p:nvPr>
        </p:nvGraphicFramePr>
        <p:xfrm>
          <a:off x="457200" y="2803525"/>
          <a:ext cx="8077200" cy="1646238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164623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……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ConcretePrototype</a:t>
                      </a: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prototype = new </a:t>
                      </a:r>
                      <a:r>
                        <a:rPr lang="en-US" altLang="zh-CN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ConcretePrototype</a:t>
                      </a: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prototype.setAttr</a:t>
                      </a: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("Sunny");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ConcretePrototype</a:t>
                      </a:r>
                      <a:r>
                        <a:rPr lang="en-US" altLang="zh-CN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copy = (</a:t>
                      </a:r>
                      <a:r>
                        <a:rPr lang="en-US" altLang="zh-CN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ConcretePrototype</a:t>
                      </a:r>
                      <a:r>
                        <a:rPr lang="en-US" altLang="zh-CN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altLang="zh-CN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prototype.clone</a:t>
                      </a:r>
                      <a:r>
                        <a:rPr lang="en-US" altLang="zh-CN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……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B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32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原型模式的结构与实现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原型模式的实现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语言中的</a:t>
            </a:r>
            <a:r>
              <a:rPr lang="en-US" altLang="zh-CN" dirty="0"/>
              <a:t>clone()</a:t>
            </a:r>
            <a:r>
              <a:rPr lang="zh-CN" altLang="en-US" dirty="0" smtClean="0"/>
              <a:t>方法和</a:t>
            </a:r>
            <a:r>
              <a:rPr lang="en-US" altLang="zh-CN" dirty="0" err="1" smtClean="0"/>
              <a:t>Cloneable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dirty="0" smtClean="0">
                <a:ea typeface="黑体" panose="02010609060101010101" pitchFamily="49" charset="-122"/>
              </a:rPr>
              <a:t>在</a:t>
            </a:r>
            <a:r>
              <a:rPr lang="en-US" altLang="zh-CN" dirty="0" smtClean="0">
                <a:ea typeface="黑体" panose="02010609060101010101" pitchFamily="49" charset="-122"/>
              </a:rPr>
              <a:t>Java</a:t>
            </a:r>
            <a:r>
              <a:rPr lang="zh-CN" altLang="en-US" dirty="0" smtClean="0">
                <a:ea typeface="黑体" panose="02010609060101010101" pitchFamily="49" charset="-122"/>
              </a:rPr>
              <a:t>语言中，提供了一个</a:t>
            </a:r>
            <a:r>
              <a:rPr lang="en-US" altLang="zh-CN" dirty="0" smtClean="0">
                <a:solidFill>
                  <a:srgbClr val="FF3300"/>
                </a:solidFill>
                <a:ea typeface="黑体" panose="02010609060101010101" pitchFamily="49" charset="-122"/>
              </a:rPr>
              <a:t>clone()</a:t>
            </a:r>
            <a:r>
              <a:rPr lang="zh-CN" altLang="en-US" dirty="0" smtClean="0">
                <a:solidFill>
                  <a:srgbClr val="FF3300"/>
                </a:solidFill>
                <a:ea typeface="黑体" panose="02010609060101010101" pitchFamily="49" charset="-122"/>
              </a:rPr>
              <a:t>方法</a:t>
            </a:r>
            <a:r>
              <a:rPr lang="zh-CN" altLang="en-US" dirty="0" smtClean="0">
                <a:ea typeface="黑体" panose="02010609060101010101" pitchFamily="49" charset="-122"/>
              </a:rPr>
              <a:t>用于实现</a:t>
            </a:r>
            <a:r>
              <a:rPr lang="zh-CN" altLang="en-US" dirty="0" smtClean="0">
                <a:solidFill>
                  <a:srgbClr val="FF3300"/>
                </a:solidFill>
                <a:ea typeface="黑体" panose="02010609060101010101" pitchFamily="49" charset="-122"/>
              </a:rPr>
              <a:t>浅克隆</a:t>
            </a:r>
            <a:r>
              <a:rPr lang="zh-CN" altLang="en-US" dirty="0" smtClean="0">
                <a:ea typeface="黑体" panose="02010609060101010101" pitchFamily="49" charset="-122"/>
              </a:rPr>
              <a:t>，该方法使用起来很方便，直接调用</a:t>
            </a:r>
            <a:r>
              <a:rPr lang="en-US" altLang="zh-CN" dirty="0" err="1" smtClean="0">
                <a:ea typeface="黑体" panose="02010609060101010101" pitchFamily="49" charset="-122"/>
              </a:rPr>
              <a:t>super.clone</a:t>
            </a:r>
            <a:r>
              <a:rPr lang="en-US" altLang="zh-CN" dirty="0" smtClean="0">
                <a:ea typeface="黑体" panose="02010609060101010101" pitchFamily="49" charset="-122"/>
              </a:rPr>
              <a:t>()</a:t>
            </a:r>
            <a:r>
              <a:rPr lang="zh-CN" altLang="en-US" dirty="0" smtClean="0">
                <a:ea typeface="黑体" panose="02010609060101010101" pitchFamily="49" charset="-122"/>
              </a:rPr>
              <a:t>方法即可实现克隆</a:t>
            </a:r>
            <a:endParaRPr lang="en-US" altLang="zh-CN" dirty="0" smtClean="0">
              <a:ea typeface="黑体" panose="02010609060101010101" pitchFamily="49" charset="-122"/>
            </a:endParaRPr>
          </a:p>
        </p:txBody>
      </p:sp>
      <p:sp>
        <p:nvSpPr>
          <p:cNvPr id="12288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5" y="23622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8011"/>
              </p:ext>
            </p:extLst>
          </p:nvPr>
        </p:nvGraphicFramePr>
        <p:xfrm>
          <a:off x="533400" y="3962400"/>
          <a:ext cx="8077200" cy="762000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76200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Prototype </a:t>
                      </a:r>
                      <a:r>
                        <a:rPr lang="en-US" altLang="zh-CN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protptype</a:t>
                      </a: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= new </a:t>
                      </a:r>
                      <a:r>
                        <a:rPr lang="en-US" altLang="zh-CN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ConcretePrototype</a:t>
                      </a: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Prototype copy = </a:t>
                      </a:r>
                      <a:r>
                        <a:rPr lang="en-US" altLang="zh-CN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protptype.clone</a:t>
                      </a:r>
                      <a:r>
                        <a:rPr lang="en-US" altLang="zh-CN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  <a:endParaRPr lang="zh-CN" sz="1800" b="1" kern="100" dirty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B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41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原型模式的应用实例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实例说明</a:t>
            </a:r>
            <a:endParaRPr lang="en-US" altLang="zh-CN" smtClean="0"/>
          </a:p>
        </p:txBody>
      </p:sp>
      <p:sp>
        <p:nvSpPr>
          <p:cNvPr id="12390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3909" name="组合 8"/>
          <p:cNvGrpSpPr>
            <a:grpSpLocks/>
          </p:cNvGrpSpPr>
          <p:nvPr/>
        </p:nvGrpSpPr>
        <p:grpSpPr bwMode="auto">
          <a:xfrm>
            <a:off x="2514600" y="2590800"/>
            <a:ext cx="3505200" cy="2657475"/>
            <a:chOff x="1905000" y="2514600"/>
            <a:chExt cx="4343400" cy="3267075"/>
          </a:xfrm>
        </p:grpSpPr>
        <p:pic>
          <p:nvPicPr>
            <p:cNvPr id="123923" name="图片 6" descr="28_110110135300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14600"/>
              <a:ext cx="4305300" cy="326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4039325" y="2514600"/>
              <a:ext cx="2209075" cy="1676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14834"/>
              </p:ext>
            </p:extLst>
          </p:nvPr>
        </p:nvGraphicFramePr>
        <p:xfrm>
          <a:off x="533400" y="2590800"/>
          <a:ext cx="8229600" cy="219456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109696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在使用某</a:t>
                      </a:r>
                      <a:r>
                        <a:rPr lang="en-US" altLang="zh-CN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OA</a:t>
                      </a:r>
                      <a:r>
                        <a:rPr lang="zh-CN" altLang="en-US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系统时，有些岗位的员工发现他们每周的工作都大同小异，因此在填写工作周报时很多内容都是重复的，为了提高工作周报的创建效率，大家迫切希望有一种机制能够快速创建相同或者相似的周报，包括创建周报的附件。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试使用原型模式对该</a:t>
                      </a:r>
                      <a:r>
                        <a:rPr lang="en-US" altLang="zh-CN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OA</a:t>
                      </a:r>
                      <a:r>
                        <a:rPr lang="zh-CN" altLang="en-US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系统中的工作周报创建模块进行改进。</a:t>
                      </a:r>
                      <a:endParaRPr lang="en-US" altLang="zh-CN" sz="24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3916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3809396" y="5507849"/>
            <a:ext cx="1524000" cy="304800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6600"/>
              </a:solidFill>
            </a:endParaRPr>
          </a:p>
        </p:txBody>
      </p:sp>
      <p:pic>
        <p:nvPicPr>
          <p:cNvPr id="21506" name="Picture 2" descr="https://ss3.bdstatic.com/70cFv8Sh_Q1YnxGkpoWK1HF6hhy/it/u=552378120,3819262297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80" y="4462499"/>
            <a:ext cx="2241334" cy="23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ss3.bdstatic.com/70cFv8Sh_Q1YnxGkpoWK1HF6hhy/it/u=552378120,3819262297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666" y="4462499"/>
            <a:ext cx="2241334" cy="23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0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原型模式的应用实例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实例类图</a:t>
            </a:r>
            <a:endParaRPr lang="en-US" altLang="zh-CN" smtClean="0"/>
          </a:p>
        </p:txBody>
      </p:sp>
      <p:sp>
        <p:nvSpPr>
          <p:cNvPr id="12493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62200" y="6199188"/>
            <a:ext cx="4440639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200" b="1" dirty="0" smtClean="0"/>
              <a:t>工作周报创建</a:t>
            </a:r>
            <a:r>
              <a:rPr lang="zh-CN" altLang="en-US" sz="2200" b="1" dirty="0"/>
              <a:t>模块结构图：</a:t>
            </a:r>
            <a:r>
              <a:rPr lang="zh-CN" altLang="en-US" sz="2200" b="1" dirty="0">
                <a:solidFill>
                  <a:srgbClr val="FF6600"/>
                </a:solidFill>
              </a:rPr>
              <a:t>浅克隆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22671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90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原型模式的应用实例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实例代码</a:t>
            </a:r>
            <a:endParaRPr lang="en-US" altLang="zh-CN" smtClean="0"/>
          </a:p>
          <a:p>
            <a:pPr lvl="1" eaLnBrk="1" hangingPunct="1"/>
            <a:r>
              <a:rPr lang="en-US" altLang="zh-CN" sz="2000" smtClean="0"/>
              <a:t>Object</a:t>
            </a:r>
            <a:r>
              <a:rPr lang="zh-CN" altLang="en-US" sz="2000" smtClean="0"/>
              <a:t>：抽象原型角色</a:t>
            </a:r>
          </a:p>
        </p:txBody>
      </p:sp>
      <p:sp>
        <p:nvSpPr>
          <p:cNvPr id="1259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5957" name="Group 5"/>
          <p:cNvGrpSpPr>
            <a:grpSpLocks/>
          </p:cNvGrpSpPr>
          <p:nvPr/>
        </p:nvGrpSpPr>
        <p:grpSpPr bwMode="auto">
          <a:xfrm>
            <a:off x="3554413" y="4600575"/>
            <a:ext cx="2160587" cy="809625"/>
            <a:chOff x="2381" y="3283"/>
            <a:chExt cx="1361" cy="510"/>
          </a:xfrm>
        </p:grpSpPr>
        <p:pic>
          <p:nvPicPr>
            <p:cNvPr id="125965" name="Picture 6" descr="gif005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966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w"/>
                <a:defRPr sz="3200">
                  <a:solidFill>
                    <a:srgbClr val="080808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ü"/>
                <a:defRPr sz="2400" b="1">
                  <a:solidFill>
                    <a:srgbClr val="333333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"/>
                <a:defRPr sz="2000">
                  <a:solidFill>
                    <a:srgbClr val="333333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rgbClr val="0099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演示</a:t>
              </a:r>
              <a:r>
                <a:rPr lang="en-US" altLang="zh-CN" sz="2400" b="1">
                  <a:solidFill>
                    <a:srgbClr val="0099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……</a:t>
              </a:r>
              <a:endParaRPr lang="en-US" altLang="zh-CN" sz="2400" b="1">
                <a:solidFill>
                  <a:srgbClr val="0099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57200" y="2895600"/>
          <a:ext cx="8267700" cy="16462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67700"/>
              </a:tblGrid>
              <a:tr h="1646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package </a:t>
                      </a:r>
                      <a:r>
                        <a:rPr lang="en-US" sz="18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</a:t>
                      </a: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zh-CN" sz="18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class Object </a:t>
                      </a:r>
                      <a:r>
                        <a:rPr lang="en-US" sz="18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cap="none" spc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 </a:t>
                      </a:r>
                      <a:r>
                        <a:rPr lang="en-US" sz="18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native Object clone() throws </a:t>
                      </a:r>
                      <a:r>
                        <a:rPr lang="en-US" sz="18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CloneNotSupportedException</a:t>
                      </a:r>
                      <a:r>
                        <a:rPr lang="en-US" sz="1800" b="1" kern="100" cap="none" spc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……</a:t>
                      </a:r>
                      <a:endParaRPr lang="zh-CN" sz="18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18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extBox 11"/>
          <p:cNvSpPr txBox="1"/>
          <p:nvPr/>
        </p:nvSpPr>
        <p:spPr>
          <a:xfrm>
            <a:off x="2133600" y="5497513"/>
            <a:ext cx="4953000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2" algn="ctr">
              <a:defRPr/>
            </a:pPr>
            <a:r>
              <a:rPr lang="en-US" altLang="zh-CN" dirty="0">
                <a:ea typeface="黑体" pitchFamily="49" charset="-122"/>
              </a:rPr>
              <a:t>Code (</a:t>
            </a:r>
            <a:r>
              <a:rPr lang="en-US" altLang="zh-CN" dirty="0" err="1"/>
              <a:t>designpatterns.prototype.shallowclone</a:t>
            </a:r>
            <a:r>
              <a:rPr lang="en-US" altLang="zh-CN" dirty="0">
                <a:ea typeface="黑体" pitchFamily="49" charset="-122"/>
              </a:rPr>
              <a:t>)</a:t>
            </a:r>
            <a:endParaRPr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原型模式的应用实例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结果及分析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工作周报对象</a:t>
            </a:r>
            <a:r>
              <a:rPr lang="zh-CN" altLang="en-US" dirty="0" smtClean="0"/>
              <a:t>被成功复制，但是附件对象并没有复制，实现了</a:t>
            </a:r>
            <a:r>
              <a:rPr lang="zh-CN" altLang="en-US" dirty="0" smtClean="0">
                <a:solidFill>
                  <a:srgbClr val="FF3300"/>
                </a:solidFill>
              </a:rPr>
              <a:t>浅克隆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lvl="1" eaLnBrk="1" hangingPunct="1"/>
            <a:endParaRPr lang="zh-CN" altLang="en-US" sz="2000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12698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6981" name="Picture 4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25950"/>
            <a:ext cx="3205163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49266"/>
              </p:ext>
            </p:extLst>
          </p:nvPr>
        </p:nvGraphicFramePr>
        <p:xfrm>
          <a:off x="914400" y="2620963"/>
          <a:ext cx="7010400" cy="731837"/>
        </p:xfrm>
        <a:graphic>
          <a:graphicData uri="http://schemas.openxmlformats.org/drawingml/2006/table">
            <a:tbl>
              <a:tblPr/>
              <a:tblGrid>
                <a:gridCol w="7010400"/>
              </a:tblGrid>
              <a:tr h="7318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周报是否相同？ </a:t>
                      </a:r>
                      <a:r>
                        <a:rPr lang="en-US" altLang="zh-CN" sz="24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附件是否相同？ </a:t>
                      </a:r>
                      <a:r>
                        <a:rPr lang="en-US" altLang="zh-CN" sz="24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2400" b="1" kern="100" dirty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1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原型模式的应用实例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深克隆解决方案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工作周报</a:t>
            </a:r>
            <a:r>
              <a:rPr lang="zh-CN" altLang="en-US" dirty="0" smtClean="0"/>
              <a:t>类</a:t>
            </a:r>
            <a:r>
              <a:rPr lang="en-US" altLang="zh-CN" dirty="0" err="1" smtClean="0"/>
              <a:t>WeeklyLog</a:t>
            </a:r>
            <a:r>
              <a:rPr lang="zh-CN" altLang="en-US" dirty="0" smtClean="0"/>
              <a:t>和</a:t>
            </a:r>
            <a:r>
              <a:rPr lang="zh-CN" altLang="en-US" dirty="0" smtClean="0"/>
              <a:t>附件类</a:t>
            </a:r>
            <a:r>
              <a:rPr lang="en-US" altLang="zh-CN" dirty="0" smtClean="0"/>
              <a:t>Attachment</a:t>
            </a:r>
            <a:r>
              <a:rPr lang="zh-CN" altLang="en-US" dirty="0" smtClean="0"/>
              <a:t>实现</a:t>
            </a:r>
            <a:r>
              <a:rPr lang="en-US" altLang="zh-CN" dirty="0" err="1" smtClean="0">
                <a:solidFill>
                  <a:srgbClr val="FF6600"/>
                </a:solidFill>
              </a:rPr>
              <a:t>Serializable</a:t>
            </a:r>
            <a:r>
              <a:rPr lang="zh-CN" altLang="en-US" dirty="0" smtClean="0"/>
              <a:t>接口</a:t>
            </a:r>
            <a:endParaRPr lang="zh-CN" altLang="en-US" sz="2000" dirty="0" smtClean="0">
              <a:solidFill>
                <a:srgbClr val="FF3300"/>
              </a:solidFill>
            </a:endParaRPr>
          </a:p>
          <a:p>
            <a:pPr lvl="1" eaLnBrk="1" hangingPunct="1"/>
            <a:endParaRPr lang="en-US" altLang="zh-CN" dirty="0" smtClean="0"/>
          </a:p>
        </p:txBody>
      </p:sp>
      <p:sp>
        <p:nvSpPr>
          <p:cNvPr id="12800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64311"/>
            <a:ext cx="6553200" cy="359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4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原型模式的应用实例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深克隆解决方案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修改工作周报类</a:t>
            </a:r>
            <a:r>
              <a:rPr lang="en-US" altLang="zh-CN" dirty="0" err="1" smtClean="0"/>
              <a:t>WeeklyLog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clone()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 eaLnBrk="1" hangingPunct="1"/>
            <a:r>
              <a:rPr lang="en-US" altLang="zh-CN" sz="2000" dirty="0" smtClean="0"/>
              <a:t>(1) </a:t>
            </a:r>
            <a:r>
              <a:rPr lang="en-US" altLang="zh-CN" sz="2000" dirty="0" err="1" smtClean="0">
                <a:solidFill>
                  <a:srgbClr val="FF6600"/>
                </a:solidFill>
              </a:rPr>
              <a:t>WeeklyLog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具体原型类</a:t>
            </a:r>
            <a:endParaRPr lang="en-US" altLang="zh-CN" sz="2000" dirty="0" smtClean="0"/>
          </a:p>
          <a:p>
            <a:pPr lvl="1" eaLnBrk="1" hangingPunct="1"/>
            <a:r>
              <a:rPr lang="en-US" altLang="zh-CN" sz="2000" dirty="0" smtClean="0"/>
              <a:t>(2) </a:t>
            </a:r>
            <a:r>
              <a:rPr lang="en-US" altLang="zh-CN" sz="2000" dirty="0" smtClean="0">
                <a:solidFill>
                  <a:srgbClr val="FF6600"/>
                </a:solidFill>
              </a:rPr>
              <a:t>Attachment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具体原型类</a:t>
            </a:r>
            <a:endParaRPr lang="en-US" altLang="zh-CN" sz="2000" dirty="0" smtClean="0"/>
          </a:p>
          <a:p>
            <a:pPr lvl="1" eaLnBrk="1" hangingPunct="1"/>
            <a:r>
              <a:rPr lang="en-US" altLang="zh-CN" sz="2000" dirty="0" smtClean="0"/>
              <a:t>(3) Client</a:t>
            </a:r>
            <a:endParaRPr lang="zh-CN" altLang="en-US" sz="2000" dirty="0" smtClean="0"/>
          </a:p>
          <a:p>
            <a:pPr lvl="2" eaLnBrk="1" hangingPunct="1"/>
            <a:endParaRPr lang="en-US" altLang="zh-CN" dirty="0" smtClean="0">
              <a:ea typeface="黑体" panose="02010609060101010101" pitchFamily="49" charset="-122"/>
            </a:endParaRPr>
          </a:p>
        </p:txBody>
      </p:sp>
      <p:sp>
        <p:nvSpPr>
          <p:cNvPr id="12902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9029" name="Group 5"/>
          <p:cNvGrpSpPr>
            <a:grpSpLocks/>
          </p:cNvGrpSpPr>
          <p:nvPr/>
        </p:nvGrpSpPr>
        <p:grpSpPr bwMode="auto">
          <a:xfrm>
            <a:off x="3325813" y="4067175"/>
            <a:ext cx="2160587" cy="809625"/>
            <a:chOff x="2381" y="3283"/>
            <a:chExt cx="1361" cy="510"/>
          </a:xfrm>
        </p:grpSpPr>
        <p:pic>
          <p:nvPicPr>
            <p:cNvPr id="129031" name="Picture 6" descr="gif005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032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w"/>
                <a:defRPr sz="3200">
                  <a:solidFill>
                    <a:srgbClr val="080808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ü"/>
                <a:defRPr sz="2400" b="1">
                  <a:solidFill>
                    <a:srgbClr val="333333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"/>
                <a:defRPr sz="2000">
                  <a:solidFill>
                    <a:srgbClr val="333333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rgbClr val="0099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演示</a:t>
              </a:r>
              <a:r>
                <a:rPr lang="en-US" altLang="zh-CN" sz="2400" b="1">
                  <a:solidFill>
                    <a:srgbClr val="0099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……</a:t>
              </a:r>
              <a:endParaRPr lang="en-US" altLang="zh-CN" sz="2400" b="1">
                <a:solidFill>
                  <a:srgbClr val="0099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15" name="TextBox 11"/>
          <p:cNvSpPr txBox="1"/>
          <p:nvPr/>
        </p:nvSpPr>
        <p:spPr>
          <a:xfrm>
            <a:off x="1905000" y="5029200"/>
            <a:ext cx="49530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2" algn="ctr">
              <a:defRPr/>
            </a:pPr>
            <a:r>
              <a:rPr lang="en-US" altLang="zh-CN" dirty="0">
                <a:ea typeface="黑体" pitchFamily="49" charset="-122"/>
              </a:rPr>
              <a:t>Code (</a:t>
            </a:r>
            <a:r>
              <a:rPr lang="en-US" altLang="zh-CN" dirty="0" err="1"/>
              <a:t>designpatterns.prototype.deepclone</a:t>
            </a:r>
            <a:r>
              <a:rPr lang="en-US" altLang="zh-CN" dirty="0">
                <a:ea typeface="黑体" pitchFamily="49" charset="-122"/>
              </a:rPr>
              <a:t>)</a:t>
            </a:r>
            <a:endParaRPr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1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原型模式的应用实例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深克隆解决方案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工作周报对象</a:t>
            </a:r>
            <a:r>
              <a:rPr lang="zh-CN" altLang="en-US" dirty="0" smtClean="0"/>
              <a:t>和附件对象都成功复制，实现了</a:t>
            </a:r>
            <a:r>
              <a:rPr lang="zh-CN" altLang="en-US" dirty="0" smtClean="0">
                <a:solidFill>
                  <a:srgbClr val="FF3300"/>
                </a:solidFill>
              </a:rPr>
              <a:t>深克隆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lvl="1"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2" eaLnBrk="1" hangingPunct="1"/>
            <a:endParaRPr lang="en-US" altLang="zh-CN" dirty="0" smtClean="0">
              <a:ea typeface="黑体" panose="02010609060101010101" pitchFamily="49" charset="-122"/>
            </a:endParaRPr>
          </a:p>
        </p:txBody>
      </p:sp>
      <p:sp>
        <p:nvSpPr>
          <p:cNvPr id="13005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74986"/>
              </p:ext>
            </p:extLst>
          </p:nvPr>
        </p:nvGraphicFramePr>
        <p:xfrm>
          <a:off x="990600" y="2528888"/>
          <a:ext cx="7010400" cy="733425"/>
        </p:xfrm>
        <a:graphic>
          <a:graphicData uri="http://schemas.openxmlformats.org/drawingml/2006/table">
            <a:tbl>
              <a:tblPr/>
              <a:tblGrid>
                <a:gridCol w="7010400"/>
              </a:tblGrid>
              <a:tr h="733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周报是否相同？ </a:t>
                      </a:r>
                      <a:r>
                        <a:rPr lang="en-US" altLang="zh-CN" sz="24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附件是否相同？ </a:t>
                      </a:r>
                      <a:r>
                        <a:rPr lang="en-US" altLang="zh-CN" sz="24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en-US" altLang="zh-CN" sz="2400" b="1" kern="100" dirty="0" smtClean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905000" y="4419600"/>
            <a:ext cx="4827588" cy="1754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2" algn="ctr">
              <a:defRPr/>
            </a:pPr>
            <a:r>
              <a:rPr lang="en-US" altLang="zh-CN" sz="3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Shallow Clone</a:t>
            </a:r>
            <a:endParaRPr lang="zh-CN" altLang="en-US" sz="3600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  <a:p>
            <a:pPr marL="0" lvl="2" algn="ctr">
              <a:defRPr/>
            </a:pPr>
            <a:r>
              <a:rPr lang="en-US" altLang="zh-CN" sz="3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VS.</a:t>
            </a:r>
          </a:p>
          <a:p>
            <a:pPr marL="0" lvl="2" algn="ctr">
              <a:defRPr/>
            </a:pPr>
            <a:r>
              <a:rPr lang="en-US" altLang="zh-CN" sz="3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Deep Clone</a:t>
            </a:r>
            <a:endParaRPr lang="zh-CN" altLang="en-US" sz="3600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5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大纲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4400" smtClean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533400" y="19050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en-US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457200" y="18288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en-US" sz="2400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457200" y="175260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原型模式概述</a:t>
            </a:r>
          </a:p>
          <a:p>
            <a:pPr eaLnBrk="1" hangingPunct="1"/>
            <a:r>
              <a:rPr lang="zh-CN" altLang="en-US" sz="2800"/>
              <a:t>原型模式的结构与实现</a:t>
            </a:r>
          </a:p>
          <a:p>
            <a:pPr eaLnBrk="1" hangingPunct="1"/>
            <a:r>
              <a:rPr lang="zh-CN" altLang="en-US" sz="2800"/>
              <a:t>原型模式的应用实例</a:t>
            </a:r>
            <a:endParaRPr lang="en-US" altLang="zh-CN" sz="2800"/>
          </a:p>
          <a:p>
            <a:pPr eaLnBrk="1" hangingPunct="1"/>
            <a:r>
              <a:rPr lang="zh-CN" altLang="en-US" sz="2800"/>
              <a:t>原型管理器</a:t>
            </a:r>
            <a:endParaRPr lang="en-US" altLang="zh-CN" sz="2800"/>
          </a:p>
          <a:p>
            <a:pPr eaLnBrk="1" hangingPunct="1"/>
            <a:r>
              <a:rPr lang="zh-CN" altLang="en-US" sz="2800"/>
              <a:t>原型模式的优缺点与适用环境</a:t>
            </a:r>
          </a:p>
        </p:txBody>
      </p:sp>
      <p:pic>
        <p:nvPicPr>
          <p:cNvPr id="11264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71600"/>
            <a:ext cx="3830638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5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原型管理器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solidFill>
                  <a:srgbClr val="FF3300"/>
                </a:solidFill>
              </a:rPr>
              <a:t>原型管理器</a:t>
            </a:r>
            <a:r>
              <a:rPr lang="en-US" altLang="zh-CN" dirty="0" smtClean="0">
                <a:solidFill>
                  <a:srgbClr val="FF3300"/>
                </a:solidFill>
              </a:rPr>
              <a:t>(Prototype Manager)</a:t>
            </a:r>
            <a:r>
              <a:rPr lang="zh-CN" altLang="en-US" dirty="0" smtClean="0"/>
              <a:t>将多个原型对象存储在一个</a:t>
            </a:r>
            <a:r>
              <a:rPr lang="zh-CN" altLang="en-US" dirty="0" smtClean="0">
                <a:solidFill>
                  <a:srgbClr val="FF3300"/>
                </a:solidFill>
              </a:rPr>
              <a:t>集合</a:t>
            </a:r>
            <a:r>
              <a:rPr lang="zh-CN" altLang="en-US" dirty="0" smtClean="0"/>
              <a:t>中供客户端使用，它是一个</a:t>
            </a:r>
            <a:r>
              <a:rPr lang="zh-CN" altLang="en-US" dirty="0" smtClean="0">
                <a:solidFill>
                  <a:srgbClr val="FF3300"/>
                </a:solidFill>
              </a:rPr>
              <a:t>专门负责克隆对象的工厂</a:t>
            </a:r>
            <a:r>
              <a:rPr lang="zh-CN" altLang="en-US" dirty="0" smtClean="0"/>
              <a:t>，其中</a:t>
            </a:r>
            <a:r>
              <a:rPr lang="zh-CN" altLang="en-US" dirty="0" smtClean="0">
                <a:solidFill>
                  <a:srgbClr val="FF3300"/>
                </a:solidFill>
              </a:rPr>
              <a:t>定义了一个集合</a:t>
            </a:r>
            <a:r>
              <a:rPr lang="zh-CN" altLang="en-US" dirty="0">
                <a:solidFill>
                  <a:srgbClr val="FF3300"/>
                </a:solidFill>
              </a:rPr>
              <a:t>用于存储原型对象</a:t>
            </a:r>
            <a:r>
              <a:rPr lang="zh-CN" altLang="en-US" dirty="0" smtClean="0"/>
              <a:t>，如果需要某个原型对象的一个克隆，可以通过复制集合中对应的原型对象来获得</a:t>
            </a:r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原型管理器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结构</a:t>
            </a:r>
            <a:endParaRPr lang="en-US" altLang="zh-CN" smtClean="0"/>
          </a:p>
        </p:txBody>
      </p:sp>
      <p:sp>
        <p:nvSpPr>
          <p:cNvPr id="13210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1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200400" y="5562600"/>
            <a:ext cx="2741613" cy="369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带原型管理器的原型模式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32103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2514600"/>
            <a:ext cx="8659812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28600" y="4011613"/>
            <a:ext cx="4114800" cy="1322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2990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原型管理器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实现</a:t>
            </a:r>
            <a:endParaRPr lang="en-US" altLang="zh-CN" smtClean="0"/>
          </a:p>
        </p:txBody>
      </p:sp>
      <p:sp>
        <p:nvSpPr>
          <p:cNvPr id="13312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52549"/>
              </p:ext>
            </p:extLst>
          </p:nvPr>
        </p:nvGraphicFramePr>
        <p:xfrm>
          <a:off x="533400" y="594360"/>
          <a:ext cx="8153400" cy="5760720"/>
        </p:xfrm>
        <a:graphic>
          <a:graphicData uri="http://schemas.openxmlformats.org/drawingml/2006/table">
            <a:tbl>
              <a:tblPr/>
              <a:tblGrid>
                <a:gridCol w="81534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import </a:t>
                      </a:r>
                      <a:r>
                        <a:rPr lang="en-US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java.util</a:t>
                      </a: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.*;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public class </a:t>
                      </a:r>
                      <a:r>
                        <a:rPr lang="en-US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PrototypeManager</a:t>
                      </a: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private </a:t>
                      </a:r>
                      <a:r>
                        <a:rPr lang="en-US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Hashtable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prototypeTable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=new </a:t>
                      </a:r>
                      <a:r>
                        <a:rPr lang="en-US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Hashtable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();  //</a:t>
                      </a:r>
                      <a:r>
                        <a:rPr lang="zh-CN" alt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使用</a:t>
                      </a:r>
                      <a:r>
                        <a:rPr lang="en-US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Hashtable</a:t>
                      </a:r>
                      <a:r>
                        <a:rPr lang="zh-CN" alt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存储原型对象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   public </a:t>
                      </a:r>
                      <a:r>
                        <a:rPr lang="en-US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PrototypeManager</a:t>
                      </a: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()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prototypeTable.put</a:t>
                      </a: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("A", new </a:t>
                      </a:r>
                      <a:r>
                        <a:rPr lang="en-US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ConcretePrototypeA</a:t>
                      </a: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());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prototypeTable.put</a:t>
                      </a: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("B", new </a:t>
                      </a:r>
                      <a:r>
                        <a:rPr lang="en-US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ConcretePrototypeB</a:t>
                      </a: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());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   public void add(String key, Prototype prototype)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prototypeTable.put</a:t>
                      </a: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key,prototype</a:t>
                      </a: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   }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   public Prototype get(String key)</a:t>
                      </a:r>
                      <a:r>
                        <a:rPr lang="en-US" sz="1800" kern="100" baseline="0" dirty="0" smtClean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       Prototype clone = null;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clone = ((Prototype) </a:t>
                      </a:r>
                      <a:r>
                        <a:rPr lang="en-US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prototypeTable.get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(key)).clone(); //</a:t>
                      </a:r>
                      <a:r>
                        <a:rPr lang="zh-CN" alt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通过克隆方法创建新对象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return clone;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5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010400" cy="685800"/>
          </a:xfrm>
        </p:spPr>
        <p:txBody>
          <a:bodyPr/>
          <a:lstStyle/>
          <a:p>
            <a:r>
              <a:rPr lang="zh-CN" altLang="en-US" smtClean="0"/>
              <a:t>原型模式的优缺点与适用环境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5867400" cy="45720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模式优点</a:t>
            </a:r>
            <a:endParaRPr lang="en-US" altLang="zh-CN" smtClean="0"/>
          </a:p>
          <a:p>
            <a:pPr lvl="1" eaLnBrk="1" hangingPunct="1"/>
            <a:r>
              <a:rPr lang="zh-CN" altLang="en-US" sz="2000" smtClean="0">
                <a:solidFill>
                  <a:srgbClr val="FF3300"/>
                </a:solidFill>
              </a:rPr>
              <a:t>简化对象的创建过程</a:t>
            </a:r>
            <a:r>
              <a:rPr lang="zh-CN" altLang="en-US" sz="2000" smtClean="0"/>
              <a:t>，通过复制一个已有实例可以</a:t>
            </a:r>
            <a:r>
              <a:rPr lang="zh-CN" altLang="en-US" sz="2000" smtClean="0">
                <a:solidFill>
                  <a:srgbClr val="FF3300"/>
                </a:solidFill>
              </a:rPr>
              <a:t>提高新实例的创建效率</a:t>
            </a:r>
            <a:endParaRPr lang="en-US" altLang="zh-CN" sz="200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000" smtClean="0">
                <a:solidFill>
                  <a:srgbClr val="FF3300"/>
                </a:solidFill>
              </a:rPr>
              <a:t>扩展性较好</a:t>
            </a:r>
            <a:endParaRPr lang="en-US" altLang="zh-CN" sz="200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000" smtClean="0"/>
              <a:t>提供了</a:t>
            </a:r>
            <a:r>
              <a:rPr lang="zh-CN" altLang="en-US" sz="2000" smtClean="0">
                <a:solidFill>
                  <a:srgbClr val="FF3300"/>
                </a:solidFill>
              </a:rPr>
              <a:t>简化的创建结构</a:t>
            </a:r>
            <a:r>
              <a:rPr lang="zh-CN" altLang="en-US" sz="2000" smtClean="0"/>
              <a:t>，原型模式中产品的复制是通过封装在原型类中的克隆方法实现的，无须专门的工厂类来创建产品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可以使用深克隆的方式</a:t>
            </a:r>
            <a:r>
              <a:rPr lang="zh-CN" altLang="en-US" sz="2000" smtClean="0">
                <a:solidFill>
                  <a:srgbClr val="FF3300"/>
                </a:solidFill>
              </a:rPr>
              <a:t>保存对象的状态</a:t>
            </a:r>
            <a:r>
              <a:rPr lang="zh-CN" altLang="en-US" sz="2000" smtClean="0"/>
              <a:t>，以便在需要的时候使用，可辅助实现撤销操作</a:t>
            </a:r>
            <a:endParaRPr lang="en-US" altLang="zh-CN" sz="2000" smtClean="0"/>
          </a:p>
          <a:p>
            <a:pPr lvl="1" eaLnBrk="1" hangingPunct="1"/>
            <a:endParaRPr lang="zh-CN" altLang="en-US" sz="2100" smtClean="0">
              <a:solidFill>
                <a:srgbClr val="FF3300"/>
              </a:solidFill>
            </a:endParaRPr>
          </a:p>
        </p:txBody>
      </p:sp>
      <p:sp>
        <p:nvSpPr>
          <p:cNvPr id="13414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41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76400"/>
            <a:ext cx="2103438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0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934200" cy="685800"/>
          </a:xfrm>
        </p:spPr>
        <p:txBody>
          <a:bodyPr/>
          <a:lstStyle/>
          <a:p>
            <a:r>
              <a:rPr lang="zh-CN" altLang="en-US" smtClean="0"/>
              <a:t>原型模式的优缺点与适用环境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2484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模式缺点</a:t>
            </a:r>
            <a:endParaRPr lang="en-US" altLang="zh-CN" smtClean="0"/>
          </a:p>
          <a:p>
            <a:pPr lvl="1" eaLnBrk="1" hangingPunct="1"/>
            <a:r>
              <a:rPr lang="zh-CN" altLang="en-US" sz="2200" smtClean="0">
                <a:solidFill>
                  <a:srgbClr val="FF3300"/>
                </a:solidFill>
              </a:rPr>
              <a:t>需要为每一个类配备一个克隆方法</a:t>
            </a:r>
            <a:r>
              <a:rPr lang="zh-CN" altLang="en-US" sz="2200" smtClean="0"/>
              <a:t>，而且该克隆方法位于一个类的内部，当</a:t>
            </a:r>
            <a:r>
              <a:rPr lang="zh-CN" altLang="en-US" sz="2200" smtClean="0">
                <a:solidFill>
                  <a:srgbClr val="FF3300"/>
                </a:solidFill>
              </a:rPr>
              <a:t>对已有的类进行改造时，需要修改源代码，违背了开闭原则</a:t>
            </a:r>
            <a:endParaRPr lang="en-US" altLang="zh-CN" sz="220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200" smtClean="0"/>
              <a:t>在</a:t>
            </a:r>
            <a:r>
              <a:rPr lang="zh-CN" altLang="en-US" sz="2200" smtClean="0">
                <a:solidFill>
                  <a:srgbClr val="FF3300"/>
                </a:solidFill>
              </a:rPr>
              <a:t>实现深克隆时需要编写较为复杂的代码</a:t>
            </a:r>
            <a:r>
              <a:rPr lang="zh-CN" altLang="en-US" sz="2200" smtClean="0"/>
              <a:t>，而且当对象之间存在多重的嵌套引用时，为了实现深克隆，每一层对象对应的类都必须支持深克隆，实现起来可能会比较麻烦</a:t>
            </a:r>
          </a:p>
        </p:txBody>
      </p:sp>
      <p:sp>
        <p:nvSpPr>
          <p:cNvPr id="13517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5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90800"/>
            <a:ext cx="21177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2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934200" cy="685800"/>
          </a:xfrm>
        </p:spPr>
        <p:txBody>
          <a:bodyPr/>
          <a:lstStyle/>
          <a:p>
            <a:r>
              <a:rPr lang="zh-CN" altLang="en-US" smtClean="0"/>
              <a:t>原型模式的优缺点与适用环境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4008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模式适用环境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6600"/>
                </a:solidFill>
              </a:rPr>
              <a:t>创建新对象成本较大</a:t>
            </a:r>
            <a:r>
              <a:rPr lang="zh-CN" altLang="en-US" dirty="0" smtClean="0"/>
              <a:t>，新对象可以通过复制已有对象来获得，如果是相似对象，则可以对其成员变量稍作修改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系统要保存对象的状态，而</a:t>
            </a:r>
            <a:r>
              <a:rPr lang="zh-CN" altLang="en-US" dirty="0" smtClean="0">
                <a:solidFill>
                  <a:srgbClr val="FF6600"/>
                </a:solidFill>
              </a:rPr>
              <a:t>对象的状态变化很</a:t>
            </a:r>
            <a:r>
              <a:rPr lang="zh-CN" altLang="en-US" dirty="0" smtClean="0">
                <a:solidFill>
                  <a:srgbClr val="FF6600"/>
                </a:solidFill>
              </a:rPr>
              <a:t>小</a:t>
            </a:r>
            <a:endParaRPr lang="en-US" altLang="zh-CN" dirty="0" smtClean="0">
              <a:solidFill>
                <a:srgbClr val="FF6600"/>
              </a:solidFill>
            </a:endParaRPr>
          </a:p>
          <a:p>
            <a:pPr lvl="1"/>
            <a:r>
              <a:rPr lang="zh-CN" altLang="en-US" dirty="0"/>
              <a:t>需要避免使用分层次的工厂类来创建分层次的对象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6600"/>
                </a:solidFill>
              </a:rPr>
              <a:t>Ctrl + C </a:t>
            </a:r>
            <a:r>
              <a:rPr lang="en-US" altLang="zh-CN" dirty="0" smtClean="0">
                <a:solidFill>
                  <a:srgbClr val="FF6600"/>
                </a:solidFill>
                <a:sym typeface="Wingdings" panose="05000000000000000000" pitchFamily="2" charset="2"/>
              </a:rPr>
              <a:t> Ctrl + V</a:t>
            </a:r>
            <a:endParaRPr lang="en-US" altLang="zh-CN" dirty="0" smtClean="0">
              <a:solidFill>
                <a:srgbClr val="FF6600"/>
              </a:solidFill>
            </a:endParaRPr>
          </a:p>
          <a:p>
            <a:pPr lvl="1"/>
            <a:endParaRPr lang="en-US" altLang="zh-CN" dirty="0" smtClean="0">
              <a:solidFill>
                <a:srgbClr val="FF6600"/>
              </a:solidFill>
            </a:endParaRPr>
          </a:p>
        </p:txBody>
      </p:sp>
      <p:sp>
        <p:nvSpPr>
          <p:cNvPr id="13619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6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1676400"/>
            <a:ext cx="1770062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5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S UI Gothic" pitchFamily="34" charset="-128"/>
                <a:ea typeface="MS UI Gothic" pitchFamily="34" charset="-128"/>
              </a:rPr>
              <a:t>END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9940" name="WordArt 4"/>
          <p:cNvSpPr>
            <a:spLocks noChangeArrowheads="1" noChangeShapeType="1" noTextEdit="1"/>
          </p:cNvSpPr>
          <p:nvPr/>
        </p:nvSpPr>
        <p:spPr bwMode="auto">
          <a:xfrm>
            <a:off x="457200" y="3276600"/>
            <a:ext cx="50292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Thanks!</a:t>
            </a:r>
            <a:endParaRPr lang="zh-CN" altLang="en-US" sz="3600" kern="10" dirty="0">
              <a:ln w="952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71" y="1676400"/>
            <a:ext cx="3225029" cy="4544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047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原型模式概述</a:t>
            </a:r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孙悟空“拔毛变小猴”</a:t>
            </a:r>
            <a:endParaRPr lang="en-US" altLang="zh-CN" smtClean="0"/>
          </a:p>
        </p:txBody>
      </p:sp>
      <p:sp>
        <p:nvSpPr>
          <p:cNvPr id="1136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7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367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438400"/>
            <a:ext cx="56657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原型模式概述</a:t>
            </a:r>
          </a:p>
        </p:txBody>
      </p:sp>
      <p:sp>
        <p:nvSpPr>
          <p:cNvPr id="11469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分析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孙悟空：根据自己的形状</a:t>
            </a:r>
            <a:r>
              <a:rPr lang="zh-CN" altLang="en-US" smtClean="0">
                <a:solidFill>
                  <a:srgbClr val="FF3300"/>
                </a:solidFill>
              </a:rPr>
              <a:t>复制（克隆）</a:t>
            </a:r>
            <a:r>
              <a:rPr lang="zh-CN" altLang="en-US" smtClean="0"/>
              <a:t>出多个身外身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软件开发：通过复制一个</a:t>
            </a:r>
            <a:r>
              <a:rPr lang="zh-CN" altLang="en-US" smtClean="0">
                <a:solidFill>
                  <a:srgbClr val="FF3300"/>
                </a:solidFill>
              </a:rPr>
              <a:t>原型对象</a:t>
            </a:r>
            <a:r>
              <a:rPr lang="zh-CN" altLang="en-US" smtClean="0"/>
              <a:t>得到多个与原型对象一模一样的新对象</a:t>
            </a:r>
            <a:endParaRPr lang="en-US" altLang="zh-CN" smtClean="0"/>
          </a:p>
        </p:txBody>
      </p:sp>
      <p:sp>
        <p:nvSpPr>
          <p:cNvPr id="1146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3600" y="4286071"/>
            <a:ext cx="4800600" cy="1200329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7200" b="1" dirty="0">
                <a:solidFill>
                  <a:srgbClr val="FFFF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rial" charset="0"/>
              </a:rPr>
              <a:t>原型模式</a:t>
            </a:r>
          </a:p>
        </p:txBody>
      </p:sp>
    </p:spTree>
    <p:extLst>
      <p:ext uri="{BB962C8B-B14F-4D97-AF65-F5344CB8AC3E}">
        <p14:creationId xmlns:p14="http://schemas.microsoft.com/office/powerpoint/2010/main" val="8898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原型模式概述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原型模式的定义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3300"/>
                </a:solidFill>
              </a:rPr>
              <a:t>对象创建型</a:t>
            </a:r>
            <a:r>
              <a:rPr lang="zh-CN" altLang="en-US" smtClean="0"/>
              <a:t>模式</a:t>
            </a:r>
          </a:p>
        </p:txBody>
      </p:sp>
      <p:sp>
        <p:nvSpPr>
          <p:cNvPr id="11571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81000" y="2468563"/>
          <a:ext cx="8305800" cy="2194560"/>
        </p:xfrm>
        <a:graphic>
          <a:graphicData uri="http://schemas.openxmlformats.org/drawingml/2006/table">
            <a:tbl>
              <a:tblPr/>
              <a:tblGrid>
                <a:gridCol w="8305800"/>
              </a:tblGrid>
              <a:tr h="2193925">
                <a:tc>
                  <a:txBody>
                    <a:bodyPr/>
                    <a:lstStyle/>
                    <a:p>
                      <a:pPr indent="262255" algn="just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原型模式：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使用原型实例指定待创建对象的类型，并且</a:t>
                      </a:r>
                      <a:r>
                        <a:rPr lang="zh-CN" altLang="en-US" sz="24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通过复制这个原型来创建新的对象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en-US" altLang="zh-CN" sz="2400" b="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just">
                        <a:spcAft>
                          <a:spcPts val="0"/>
                        </a:spcAft>
                      </a:pPr>
                      <a:endParaRPr lang="zh-CN" altLang="en-US" sz="2400" b="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just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Prototype Pattern: </a:t>
                      </a:r>
                      <a:r>
                        <a:rPr lang="en-US" altLang="zh-CN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Specify the kinds of objects to create using a prototypical instance, and </a:t>
                      </a:r>
                      <a:r>
                        <a:rPr lang="en-US" altLang="zh-CN" sz="24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create new objects by copying this prototype</a:t>
                      </a:r>
                      <a:r>
                        <a:rPr lang="en-US" altLang="zh-CN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6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原型模式概述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原型模式的定义</a:t>
            </a:r>
            <a:endParaRPr lang="en-US" altLang="zh-CN" smtClean="0"/>
          </a:p>
          <a:p>
            <a:pPr lvl="1" eaLnBrk="1" hangingPunct="1"/>
            <a:r>
              <a:rPr lang="zh-CN" altLang="en-US" sz="2200" smtClean="0">
                <a:solidFill>
                  <a:srgbClr val="FF3300"/>
                </a:solidFill>
              </a:rPr>
              <a:t>工作原理：</a:t>
            </a:r>
            <a:r>
              <a:rPr lang="zh-CN" altLang="en-US" sz="2200" smtClean="0"/>
              <a:t>将一个原型对象传给要发动创建的对象（即客户端对象），这个要发动创建的对象</a:t>
            </a:r>
            <a:r>
              <a:rPr lang="zh-CN" altLang="en-US" sz="2200" smtClean="0">
                <a:solidFill>
                  <a:srgbClr val="FF3300"/>
                </a:solidFill>
              </a:rPr>
              <a:t>通过请求原型对象复制自己来实现创建过程</a:t>
            </a:r>
            <a:endParaRPr lang="en-US" altLang="zh-CN" sz="220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200" smtClean="0"/>
              <a:t>创建新对象（也称为克隆对象）的</a:t>
            </a:r>
            <a:r>
              <a:rPr lang="zh-CN" altLang="en-US" sz="2200" smtClean="0">
                <a:solidFill>
                  <a:srgbClr val="FF3300"/>
                </a:solidFill>
              </a:rPr>
              <a:t>工厂</a:t>
            </a:r>
            <a:r>
              <a:rPr lang="zh-CN" altLang="en-US" sz="2200" smtClean="0"/>
              <a:t>就是</a:t>
            </a:r>
            <a:r>
              <a:rPr lang="zh-CN" altLang="en-US" sz="2200" smtClean="0">
                <a:solidFill>
                  <a:srgbClr val="FF3300"/>
                </a:solidFill>
              </a:rPr>
              <a:t>原型类</a:t>
            </a:r>
            <a:r>
              <a:rPr lang="zh-CN" altLang="en-US" sz="2200" smtClean="0"/>
              <a:t>自身，</a:t>
            </a:r>
            <a:r>
              <a:rPr lang="zh-CN" altLang="en-US" sz="2200" smtClean="0">
                <a:solidFill>
                  <a:srgbClr val="FF3300"/>
                </a:solidFill>
              </a:rPr>
              <a:t>工厂方法</a:t>
            </a:r>
            <a:r>
              <a:rPr lang="zh-CN" altLang="en-US" sz="2200" smtClean="0"/>
              <a:t>由负责复制原型对象的</a:t>
            </a:r>
            <a:r>
              <a:rPr lang="zh-CN" altLang="en-US" sz="2200" smtClean="0">
                <a:solidFill>
                  <a:srgbClr val="FF3300"/>
                </a:solidFill>
              </a:rPr>
              <a:t>克隆方法</a:t>
            </a:r>
            <a:r>
              <a:rPr lang="zh-CN" altLang="en-US" sz="2200" smtClean="0"/>
              <a:t>来实现</a:t>
            </a:r>
            <a:endParaRPr lang="en-US" altLang="zh-CN" sz="2200" smtClean="0"/>
          </a:p>
          <a:p>
            <a:pPr lvl="1" eaLnBrk="1" hangingPunct="1"/>
            <a:r>
              <a:rPr lang="zh-CN" altLang="en-US" sz="2200" smtClean="0"/>
              <a:t>通过克隆方法所创建的对象是</a:t>
            </a:r>
            <a:r>
              <a:rPr lang="zh-CN" altLang="en-US" sz="2200" smtClean="0">
                <a:solidFill>
                  <a:srgbClr val="FF3300"/>
                </a:solidFill>
              </a:rPr>
              <a:t>全新的对象</a:t>
            </a:r>
            <a:r>
              <a:rPr lang="zh-CN" altLang="en-US" sz="2200" smtClean="0"/>
              <a:t>，它们在内存中拥有新的地址，每一个克隆对象都是</a:t>
            </a:r>
            <a:r>
              <a:rPr lang="zh-CN" altLang="en-US" sz="2200" smtClean="0">
                <a:solidFill>
                  <a:srgbClr val="FF3300"/>
                </a:solidFill>
              </a:rPr>
              <a:t>独立</a:t>
            </a:r>
            <a:r>
              <a:rPr lang="zh-CN" altLang="en-US" sz="2200" smtClean="0"/>
              <a:t>的</a:t>
            </a:r>
            <a:endParaRPr lang="en-US" altLang="zh-CN" sz="2200" smtClean="0"/>
          </a:p>
          <a:p>
            <a:pPr lvl="1" eaLnBrk="1" hangingPunct="1"/>
            <a:r>
              <a:rPr lang="zh-CN" altLang="en-US" sz="2200" smtClean="0"/>
              <a:t>通过不同的方式对克隆对象进行修改以后，</a:t>
            </a:r>
            <a:r>
              <a:rPr lang="zh-CN" altLang="en-US" sz="2200" smtClean="0">
                <a:solidFill>
                  <a:srgbClr val="FF3300"/>
                </a:solidFill>
              </a:rPr>
              <a:t>可以得到一系列相似但不完全相同的对象</a:t>
            </a:r>
            <a:endParaRPr lang="en-US" altLang="zh-CN" sz="2200" smtClean="0">
              <a:solidFill>
                <a:srgbClr val="FF3300"/>
              </a:solidFill>
            </a:endParaRPr>
          </a:p>
        </p:txBody>
      </p:sp>
      <p:sp>
        <p:nvSpPr>
          <p:cNvPr id="11674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6741" name="图片 5" descr="0130000030432812269790421718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38200"/>
            <a:ext cx="1905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5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原型模式的结构与实现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原型模式的结构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11776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776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60625"/>
            <a:ext cx="8343900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3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原型模式的结构与实现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原型模式的结构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原型模式包含以下</a:t>
            </a:r>
            <a:r>
              <a:rPr lang="en-US" altLang="zh-CN" smtClean="0"/>
              <a:t>3</a:t>
            </a:r>
            <a:r>
              <a:rPr lang="zh-CN" altLang="en-US" smtClean="0"/>
              <a:t>个角色：</a:t>
            </a:r>
            <a:endParaRPr lang="en-US" altLang="zh-CN" smtClean="0"/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Prototype</a:t>
            </a:r>
            <a:r>
              <a:rPr lang="zh-CN" altLang="en-US" sz="2400" smtClean="0">
                <a:ea typeface="黑体" panose="02010609060101010101" pitchFamily="49" charset="-122"/>
              </a:rPr>
              <a:t>（抽象原型类）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ConcretePrototype</a:t>
            </a:r>
            <a:r>
              <a:rPr lang="zh-CN" altLang="en-US" sz="2400" smtClean="0">
                <a:ea typeface="黑体" panose="02010609060101010101" pitchFamily="49" charset="-122"/>
              </a:rPr>
              <a:t>（具体原型类）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Client</a:t>
            </a:r>
            <a:r>
              <a:rPr lang="zh-CN" altLang="en-US" sz="2400" smtClean="0">
                <a:ea typeface="黑体" panose="02010609060101010101" pitchFamily="49" charset="-122"/>
              </a:rPr>
              <a:t>（客户类）</a:t>
            </a:r>
            <a:endParaRPr lang="en-US" altLang="zh-CN" smtClean="0">
              <a:ea typeface="黑体" panose="02010609060101010101" pitchFamily="49" charset="-122"/>
            </a:endParaRPr>
          </a:p>
        </p:txBody>
      </p:sp>
      <p:sp>
        <p:nvSpPr>
          <p:cNvPr id="11878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8789" name="图片 5" descr="ETABS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600"/>
            <a:ext cx="24765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6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原型模式的结构与实现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浅克隆与深克隆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3300"/>
                </a:solidFill>
              </a:rPr>
              <a:t>浅克隆</a:t>
            </a:r>
            <a:r>
              <a:rPr lang="en-US" altLang="zh-CN" smtClean="0">
                <a:solidFill>
                  <a:srgbClr val="FF3300"/>
                </a:solidFill>
              </a:rPr>
              <a:t>(Shallow Clone)</a:t>
            </a:r>
            <a:r>
              <a:rPr lang="zh-CN" altLang="en-US" smtClean="0">
                <a:solidFill>
                  <a:srgbClr val="FF3300"/>
                </a:solidFill>
              </a:rPr>
              <a:t>：</a:t>
            </a:r>
            <a:r>
              <a:rPr lang="zh-CN" altLang="en-US" smtClean="0"/>
              <a:t>当原型对象被复制时，</a:t>
            </a:r>
            <a:r>
              <a:rPr lang="zh-CN" altLang="en-US" smtClean="0">
                <a:solidFill>
                  <a:srgbClr val="0070C0"/>
                </a:solidFill>
              </a:rPr>
              <a:t>只复制它本身和其中包含的值类型的成员变量，而引用类型的成员变量并没有复制</a:t>
            </a:r>
            <a:endParaRPr lang="en-US" altLang="zh-CN" smtClean="0">
              <a:solidFill>
                <a:srgbClr val="0070C0"/>
              </a:solidFill>
            </a:endParaRPr>
          </a:p>
        </p:txBody>
      </p:sp>
      <p:sp>
        <p:nvSpPr>
          <p:cNvPr id="1198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9814" name="Object 1"/>
          <p:cNvGraphicFramePr>
            <a:graphicFrameLocks noChangeAspect="1"/>
          </p:cNvGraphicFramePr>
          <p:nvPr/>
        </p:nvGraphicFramePr>
        <p:xfrm>
          <a:off x="1752600" y="3810000"/>
          <a:ext cx="5314950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" name="Visio" r:id="rId3" imgW="4114800" imgH="2233849" progId="Visio.Drawing.11">
                  <p:embed/>
                </p:oleObj>
              </mc:Choice>
              <mc:Fallback>
                <p:oleObj name="Visio" r:id="rId3" imgW="4114800" imgH="22338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0"/>
                        <a:ext cx="5314950" cy="288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0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2551</TotalTime>
  <Words>1280</Words>
  <Application>Microsoft Office PowerPoint</Application>
  <PresentationFormat>全屏显示(4:3)</PresentationFormat>
  <Paragraphs>176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MS UI Gothic</vt:lpstr>
      <vt:lpstr>黑体</vt:lpstr>
      <vt:lpstr>华文行楷</vt:lpstr>
      <vt:lpstr>楷体_GB2312</vt:lpstr>
      <vt:lpstr>隶书</vt:lpstr>
      <vt:lpstr>宋体</vt:lpstr>
      <vt:lpstr>Arial</vt:lpstr>
      <vt:lpstr>Arial Black</vt:lpstr>
      <vt:lpstr>Calibri</vt:lpstr>
      <vt:lpstr>Tahoma</vt:lpstr>
      <vt:lpstr>Times New Roman</vt:lpstr>
      <vt:lpstr>Wingdings</vt:lpstr>
      <vt:lpstr>默认设计模板</vt:lpstr>
      <vt:lpstr>Visio</vt:lpstr>
      <vt:lpstr>Design Patterns</vt:lpstr>
      <vt:lpstr>大纲</vt:lpstr>
      <vt:lpstr>原型模式概述</vt:lpstr>
      <vt:lpstr>原型模式概述</vt:lpstr>
      <vt:lpstr>原型模式概述</vt:lpstr>
      <vt:lpstr>原型模式概述</vt:lpstr>
      <vt:lpstr>原型模式的结构与实现</vt:lpstr>
      <vt:lpstr>原型模式的结构与实现</vt:lpstr>
      <vt:lpstr>原型模式的结构与实现</vt:lpstr>
      <vt:lpstr>原型模式的结构与实现</vt:lpstr>
      <vt:lpstr>原型模式的结构与实现</vt:lpstr>
      <vt:lpstr>原型模式的结构与实现</vt:lpstr>
      <vt:lpstr>原型模式的应用实例</vt:lpstr>
      <vt:lpstr>原型模式的应用实例</vt:lpstr>
      <vt:lpstr>原型模式的应用实例</vt:lpstr>
      <vt:lpstr>原型模式的应用实例</vt:lpstr>
      <vt:lpstr>原型模式的应用实例</vt:lpstr>
      <vt:lpstr>原型模式的应用实例</vt:lpstr>
      <vt:lpstr>原型模式的应用实例</vt:lpstr>
      <vt:lpstr>原型管理器</vt:lpstr>
      <vt:lpstr>原型管理器</vt:lpstr>
      <vt:lpstr>原型管理器</vt:lpstr>
      <vt:lpstr>原型模式的优缺点与适用环境</vt:lpstr>
      <vt:lpstr>原型模式的优缺点与适用环境</vt:lpstr>
      <vt:lpstr>原型模式的优缺点与适用环境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</dc:creator>
  <cp:lastModifiedBy>Sunny</cp:lastModifiedBy>
  <cp:revision>802</cp:revision>
  <cp:lastPrinted>1601-01-01T00:00:00Z</cp:lastPrinted>
  <dcterms:created xsi:type="dcterms:W3CDTF">1601-01-01T00:00:00Z</dcterms:created>
  <dcterms:modified xsi:type="dcterms:W3CDTF">2018-04-02T02:55:32Z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