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33" autoAdjust="0"/>
  </p:normalViewPr>
  <p:slideViewPr>
    <p:cSldViewPr>
      <p:cViewPr varScale="1">
        <p:scale>
          <a:sx n="84" d="100"/>
          <a:sy n="84" d="100"/>
        </p:scale>
        <p:origin x="141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2018/4/5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6"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533400" y="1905000"/>
            <a:ext cx="7239000" cy="990600"/>
          </a:xfrm>
        </p:spPr>
        <p:txBody>
          <a:bodyPr/>
          <a:lstStyle/>
          <a:p>
            <a:pPr algn="ctr" eaLnBrk="1" hangingPunct="1">
              <a:defRPr/>
            </a:pPr>
            <a:r>
              <a:rPr lang="zh-CN" altLang="en-US" sz="4800" b="1" dirty="0" smtClean="0"/>
              <a:t>桥接模式</a:t>
            </a:r>
          </a:p>
        </p:txBody>
      </p:sp>
      <p:sp>
        <p:nvSpPr>
          <p:cNvPr id="5" name="Text Box 5"/>
          <p:cNvSpPr txBox="1">
            <a:spLocks noChangeArrowheads="1"/>
          </p:cNvSpPr>
          <p:nvPr/>
        </p:nvSpPr>
        <p:spPr bwMode="auto">
          <a:xfrm>
            <a:off x="2819400" y="5468938"/>
            <a:ext cx="2895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a:solidFill>
                  <a:srgbClr val="FF6600"/>
                </a:solidFill>
                <a:latin typeface="Arial" panose="020B0604020202020204" pitchFamily="34" charset="0"/>
                <a:ea typeface="宋体" panose="02010600030101010101" pitchFamily="2" charset="-122"/>
              </a:rPr>
              <a:t>刘    伟 </a:t>
            </a:r>
            <a:r>
              <a:rPr lang="en-US" altLang="zh-CN" sz="1800" b="1" dirty="0">
                <a:solidFill>
                  <a:srgbClr val="FF6600"/>
                </a:solidFill>
                <a:latin typeface="Arial" panose="020B0604020202020204" pitchFamily="34" charset="0"/>
                <a:ea typeface="宋体" panose="02010600030101010101" pitchFamily="2" charset="-122"/>
              </a:rPr>
              <a:t>(Sunny)</a:t>
            </a:r>
          </a:p>
          <a:p>
            <a:pPr algn="ctr" eaLnBrk="1" hangingPunct="1">
              <a:lnSpc>
                <a:spcPct val="100000"/>
              </a:lnSpc>
              <a:spcBef>
                <a:spcPct val="50000"/>
              </a:spcBef>
              <a:buClrTx/>
              <a:buFontTx/>
              <a:buNone/>
            </a:pPr>
            <a:r>
              <a:rPr lang="en-US" altLang="zh-CN" sz="1800" b="1" dirty="0">
                <a:solidFill>
                  <a:schemeClr val="hlink"/>
                </a:solidFill>
                <a:latin typeface="Arial" panose="020B0604020202020204" pitchFamily="34" charset="0"/>
                <a:ea typeface="宋体" panose="02010600030101010101" pitchFamily="2" charset="-122"/>
              </a:rPr>
              <a:t>weiliu_china@163.com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38200" y="914400"/>
            <a:ext cx="6324600" cy="685800"/>
          </a:xfrm>
        </p:spPr>
        <p:txBody>
          <a:bodyPr/>
          <a:lstStyle/>
          <a:p>
            <a:pPr eaLnBrk="1" hangingPunct="1"/>
            <a:r>
              <a:rPr lang="zh-CN" altLang="en-US" smtClean="0"/>
              <a:t>桥接模式的结构与实现</a:t>
            </a:r>
          </a:p>
        </p:txBody>
      </p:sp>
      <p:sp>
        <p:nvSpPr>
          <p:cNvPr id="4301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桥接模式的结构</a:t>
            </a:r>
            <a:endParaRPr lang="en-US" altLang="zh-CN" smtClean="0"/>
          </a:p>
          <a:p>
            <a:pPr lvl="1" eaLnBrk="1" hangingPunct="1"/>
            <a:r>
              <a:rPr lang="zh-CN" altLang="en-US" smtClean="0"/>
              <a:t>桥接模式包含以下</a:t>
            </a:r>
            <a:r>
              <a:rPr lang="en-US" altLang="zh-CN" smtClean="0"/>
              <a:t>4</a:t>
            </a:r>
            <a:r>
              <a:rPr lang="zh-CN" altLang="en-US" smtClean="0"/>
              <a:t>个角色：</a:t>
            </a:r>
            <a:endParaRPr lang="en-US" altLang="zh-CN" smtClean="0"/>
          </a:p>
          <a:p>
            <a:pPr lvl="2" eaLnBrk="1" hangingPunct="1">
              <a:buFont typeface="Tahoma" panose="020B0604030504040204" pitchFamily="34" charset="0"/>
              <a:buChar char="•"/>
            </a:pPr>
            <a:r>
              <a:rPr lang="en-US" altLang="zh-CN" sz="2400" smtClean="0">
                <a:ea typeface="黑体" panose="02010609060101010101" pitchFamily="49" charset="-122"/>
              </a:rPr>
              <a:t>Abstraction</a:t>
            </a:r>
            <a:r>
              <a:rPr lang="zh-CN" altLang="en-US" sz="2400" smtClean="0">
                <a:ea typeface="黑体" panose="02010609060101010101" pitchFamily="49" charset="-122"/>
              </a:rPr>
              <a:t>（抽象类）</a:t>
            </a:r>
            <a:endParaRPr lang="en-US" altLang="zh-CN" sz="2400" smtClean="0">
              <a:ea typeface="黑体" panose="02010609060101010101" pitchFamily="49" charset="-122"/>
            </a:endParaRPr>
          </a:p>
          <a:p>
            <a:pPr lvl="2" eaLnBrk="1" hangingPunct="1">
              <a:buFont typeface="Tahoma" panose="020B0604030504040204" pitchFamily="34" charset="0"/>
              <a:buChar char="•"/>
            </a:pPr>
            <a:r>
              <a:rPr lang="en-US" altLang="zh-CN" sz="2400" smtClean="0">
                <a:ea typeface="黑体" panose="02010609060101010101" pitchFamily="49" charset="-122"/>
              </a:rPr>
              <a:t>RefinedAbstraction</a:t>
            </a:r>
            <a:r>
              <a:rPr lang="zh-CN" altLang="en-US" sz="2400" smtClean="0">
                <a:ea typeface="黑体" panose="02010609060101010101" pitchFamily="49" charset="-122"/>
              </a:rPr>
              <a:t>（扩充抽象类）</a:t>
            </a:r>
            <a:endParaRPr lang="en-US" altLang="zh-CN" sz="2400" smtClean="0">
              <a:ea typeface="黑体" panose="02010609060101010101" pitchFamily="49" charset="-122"/>
            </a:endParaRPr>
          </a:p>
          <a:p>
            <a:pPr lvl="2" eaLnBrk="1" hangingPunct="1">
              <a:buFont typeface="Tahoma" panose="020B0604030504040204" pitchFamily="34" charset="0"/>
              <a:buChar char="•"/>
            </a:pPr>
            <a:r>
              <a:rPr lang="en-US" altLang="zh-CN" sz="2400" smtClean="0">
                <a:ea typeface="黑体" panose="02010609060101010101" pitchFamily="49" charset="-122"/>
              </a:rPr>
              <a:t>Implementor</a:t>
            </a:r>
            <a:r>
              <a:rPr lang="zh-CN" altLang="en-US" sz="2400" smtClean="0">
                <a:ea typeface="黑体" panose="02010609060101010101" pitchFamily="49" charset="-122"/>
              </a:rPr>
              <a:t>（实现类接口）</a:t>
            </a:r>
            <a:endParaRPr lang="en-US" altLang="zh-CN" sz="2400" smtClean="0">
              <a:ea typeface="黑体" panose="02010609060101010101" pitchFamily="49" charset="-122"/>
            </a:endParaRPr>
          </a:p>
          <a:p>
            <a:pPr lvl="2" eaLnBrk="1" hangingPunct="1">
              <a:buFont typeface="Tahoma" panose="020B0604030504040204" pitchFamily="34" charset="0"/>
              <a:buChar char="•"/>
            </a:pPr>
            <a:r>
              <a:rPr lang="en-US" altLang="zh-CN" sz="2400" smtClean="0">
                <a:ea typeface="黑体" panose="02010609060101010101" pitchFamily="49" charset="-122"/>
              </a:rPr>
              <a:t>ConcreteImplementor</a:t>
            </a:r>
            <a:r>
              <a:rPr lang="zh-CN" altLang="en-US" sz="2400" smtClean="0">
                <a:ea typeface="黑体" panose="02010609060101010101" pitchFamily="49" charset="-122"/>
              </a:rPr>
              <a:t>（具体实现类</a:t>
            </a:r>
            <a:r>
              <a:rPr lang="zh-CN" altLang="en-US" smtClean="0">
                <a:ea typeface="黑体" panose="02010609060101010101" pitchFamily="49" charset="-122"/>
              </a:rPr>
              <a:t>）</a:t>
            </a:r>
            <a:endParaRPr lang="en-US" altLang="zh-CN" smtClean="0">
              <a:ea typeface="黑体" panose="02010609060101010101" pitchFamily="49" charset="-122"/>
            </a:endParaRPr>
          </a:p>
        </p:txBody>
      </p:sp>
      <p:sp>
        <p:nvSpPr>
          <p:cNvPr id="4301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43013" name="图片 5" descr="ETABS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24765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5841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38200" y="914400"/>
            <a:ext cx="6324600" cy="685800"/>
          </a:xfrm>
        </p:spPr>
        <p:txBody>
          <a:bodyPr/>
          <a:lstStyle/>
          <a:p>
            <a:pPr eaLnBrk="1" hangingPunct="1"/>
            <a:r>
              <a:rPr lang="zh-CN" altLang="en-US" smtClean="0"/>
              <a:t>桥接模式的结构与实现</a:t>
            </a:r>
          </a:p>
        </p:txBody>
      </p:sp>
      <p:sp>
        <p:nvSpPr>
          <p:cNvPr id="4403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桥接模式的实现</a:t>
            </a:r>
            <a:endParaRPr lang="en-US" altLang="zh-CN" smtClean="0"/>
          </a:p>
        </p:txBody>
      </p:sp>
      <p:sp>
        <p:nvSpPr>
          <p:cNvPr id="440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44037"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4403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2286000"/>
            <a:ext cx="7639050" cy="391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Rectangle 3"/>
          <p:cNvSpPr>
            <a:spLocks noChangeArrowheads="1"/>
          </p:cNvSpPr>
          <p:nvPr/>
        </p:nvSpPr>
        <p:spPr bwMode="auto">
          <a:xfrm>
            <a:off x="3657600" y="6248400"/>
            <a:ext cx="1811338" cy="3698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spAutoFit/>
          </a:bodyPr>
          <a:lstStyle/>
          <a:p>
            <a:pPr algn="ctr">
              <a:defRPr/>
            </a:pPr>
            <a:r>
              <a:rPr lang="zh-CN" altLang="en-US" b="1" dirty="0">
                <a:solidFill>
                  <a:schemeClr val="tx1"/>
                </a:solidFill>
                <a:latin typeface="Times New Roman" pitchFamily="18" charset="0"/>
                <a:ea typeface="宋体" pitchFamily="2" charset="-122"/>
                <a:cs typeface="Times New Roman" pitchFamily="18" charset="0"/>
              </a:rPr>
              <a:t>毛笔结构示意图</a:t>
            </a:r>
            <a:endParaRPr lang="zh-CN" altLang="en-US" dirty="0">
              <a:solidFill>
                <a:schemeClr val="tx1"/>
              </a:solidFill>
              <a:latin typeface="Arial" pitchFamily="34" charset="0"/>
              <a:ea typeface="宋体" pitchFamily="2" charset="-122"/>
            </a:endParaRPr>
          </a:p>
        </p:txBody>
      </p:sp>
    </p:spTree>
    <p:extLst>
      <p:ext uri="{BB962C8B-B14F-4D97-AF65-F5344CB8AC3E}">
        <p14:creationId xmlns:p14="http://schemas.microsoft.com/office/powerpoint/2010/main" val="3007161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38200" y="914400"/>
            <a:ext cx="6324600" cy="685800"/>
          </a:xfrm>
        </p:spPr>
        <p:txBody>
          <a:bodyPr/>
          <a:lstStyle/>
          <a:p>
            <a:pPr eaLnBrk="1" hangingPunct="1"/>
            <a:r>
              <a:rPr lang="zh-CN" altLang="en-US" smtClean="0"/>
              <a:t>桥接模式的结构与实现</a:t>
            </a:r>
          </a:p>
        </p:txBody>
      </p:sp>
      <p:sp>
        <p:nvSpPr>
          <p:cNvPr id="4505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桥接模式的实现</a:t>
            </a:r>
            <a:endParaRPr lang="en-US" altLang="zh-CN" smtClean="0"/>
          </a:p>
          <a:p>
            <a:pPr lvl="1" eaLnBrk="1" hangingPunct="1"/>
            <a:r>
              <a:rPr lang="zh-CN" altLang="en-US" smtClean="0"/>
              <a:t>典型的</a:t>
            </a:r>
            <a:r>
              <a:rPr lang="zh-CN" altLang="en-US" smtClean="0">
                <a:solidFill>
                  <a:srgbClr val="FF0000"/>
                </a:solidFill>
              </a:rPr>
              <a:t>实现类接口</a:t>
            </a:r>
            <a:r>
              <a:rPr lang="zh-CN" altLang="en-US" smtClean="0"/>
              <a:t>代码：</a:t>
            </a:r>
            <a:endParaRPr lang="en-US" altLang="zh-CN" smtClean="0"/>
          </a:p>
        </p:txBody>
      </p:sp>
      <p:sp>
        <p:nvSpPr>
          <p:cNvPr id="450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45061"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nvGraphicFramePr>
        <p:xfrm>
          <a:off x="609600" y="3124200"/>
          <a:ext cx="7924800" cy="1036638"/>
        </p:xfrm>
        <a:graphic>
          <a:graphicData uri="http://schemas.openxmlformats.org/drawingml/2006/table">
            <a:tbl>
              <a:tblPr/>
              <a:tblGrid>
                <a:gridCol w="7924800"/>
              </a:tblGrid>
              <a:tr h="1036638">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interface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Implementor</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void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operationImpl</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1292526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38200" y="914400"/>
            <a:ext cx="6324600" cy="685800"/>
          </a:xfrm>
        </p:spPr>
        <p:txBody>
          <a:bodyPr/>
          <a:lstStyle/>
          <a:p>
            <a:pPr eaLnBrk="1" hangingPunct="1"/>
            <a:r>
              <a:rPr lang="zh-CN" altLang="en-US" smtClean="0"/>
              <a:t>桥接模式的结构与实现</a:t>
            </a:r>
          </a:p>
        </p:txBody>
      </p:sp>
      <p:sp>
        <p:nvSpPr>
          <p:cNvPr id="4608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桥接模式的实现</a:t>
            </a:r>
            <a:endParaRPr lang="en-US" altLang="zh-CN" smtClean="0"/>
          </a:p>
          <a:p>
            <a:pPr lvl="1" eaLnBrk="1" hangingPunct="1"/>
            <a:r>
              <a:rPr lang="zh-CN" altLang="en-US" smtClean="0"/>
              <a:t>典型的</a:t>
            </a:r>
            <a:r>
              <a:rPr lang="zh-CN" altLang="en-US" smtClean="0">
                <a:solidFill>
                  <a:srgbClr val="FF0000"/>
                </a:solidFill>
              </a:rPr>
              <a:t>具体实现类</a:t>
            </a:r>
            <a:r>
              <a:rPr lang="zh-CN" altLang="en-US" smtClean="0"/>
              <a:t>代码：</a:t>
            </a:r>
            <a:endParaRPr lang="en-US" altLang="zh-CN" smtClean="0"/>
          </a:p>
        </p:txBody>
      </p:sp>
      <p:sp>
        <p:nvSpPr>
          <p:cNvPr id="460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46085"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468765123"/>
              </p:ext>
            </p:extLst>
          </p:nvPr>
        </p:nvGraphicFramePr>
        <p:xfrm>
          <a:off x="609600" y="3048000"/>
          <a:ext cx="7924800" cy="1524000"/>
        </p:xfrm>
        <a:graphic>
          <a:graphicData uri="http://schemas.openxmlformats.org/drawingml/2006/table">
            <a:tbl>
              <a:tblPr/>
              <a:tblGrid>
                <a:gridCol w="7924800"/>
              </a:tblGrid>
              <a:tr h="14938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ConcreteImplementor</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implements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Implementor</a:t>
                      </a:r>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void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operationImpl</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具体业务方法的实现</a:t>
                      </a:r>
                      <a:endParaRPr lang="zh-CN" altLang="en-US"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416932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38200" y="914400"/>
            <a:ext cx="6324600" cy="685800"/>
          </a:xfrm>
        </p:spPr>
        <p:txBody>
          <a:bodyPr/>
          <a:lstStyle/>
          <a:p>
            <a:pPr eaLnBrk="1" hangingPunct="1"/>
            <a:r>
              <a:rPr lang="zh-CN" altLang="en-US" smtClean="0"/>
              <a:t>桥接模式的结构与实现</a:t>
            </a:r>
          </a:p>
        </p:txBody>
      </p:sp>
      <p:sp>
        <p:nvSpPr>
          <p:cNvPr id="4710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桥接模式的实现</a:t>
            </a:r>
            <a:endParaRPr lang="en-US" altLang="zh-CN" smtClean="0"/>
          </a:p>
          <a:p>
            <a:pPr lvl="1" eaLnBrk="1" hangingPunct="1"/>
            <a:r>
              <a:rPr lang="zh-CN" altLang="en-US" smtClean="0"/>
              <a:t>典型的</a:t>
            </a:r>
            <a:r>
              <a:rPr lang="zh-CN" altLang="en-US" smtClean="0">
                <a:solidFill>
                  <a:srgbClr val="FF0000"/>
                </a:solidFill>
              </a:rPr>
              <a:t>抽象类</a:t>
            </a:r>
            <a:r>
              <a:rPr lang="zh-CN" altLang="en-US" smtClean="0"/>
              <a:t>代码：</a:t>
            </a:r>
            <a:endParaRPr lang="en-US" altLang="zh-CN" smtClean="0"/>
          </a:p>
        </p:txBody>
      </p:sp>
      <p:sp>
        <p:nvSpPr>
          <p:cNvPr id="471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47109"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389145905"/>
              </p:ext>
            </p:extLst>
          </p:nvPr>
        </p:nvGraphicFramePr>
        <p:xfrm>
          <a:off x="609600" y="3124200"/>
          <a:ext cx="7924800" cy="2743200"/>
        </p:xfrm>
        <a:graphic>
          <a:graphicData uri="http://schemas.openxmlformats.org/drawingml/2006/table">
            <a:tbl>
              <a:tblPr/>
              <a:tblGrid>
                <a:gridCol w="7924800"/>
              </a:tblGrid>
              <a:tr h="16462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abstract class Abstraction {</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protected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Implementor</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impl</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定义实现类接口对象</a:t>
                      </a:r>
                      <a:endPar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zh-CN" altLang="en-US"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public void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setImpl</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Implementor</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impl</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this.impl</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impl</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public abstract void operation();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声明抽象业务方法</a:t>
                      </a:r>
                      <a:endPar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7621052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38200" y="914400"/>
            <a:ext cx="6324600" cy="685800"/>
          </a:xfrm>
        </p:spPr>
        <p:txBody>
          <a:bodyPr/>
          <a:lstStyle/>
          <a:p>
            <a:pPr eaLnBrk="1" hangingPunct="1"/>
            <a:r>
              <a:rPr lang="zh-CN" altLang="en-US" smtClean="0"/>
              <a:t>桥接模式的结构与实现</a:t>
            </a:r>
          </a:p>
        </p:txBody>
      </p:sp>
      <p:sp>
        <p:nvSpPr>
          <p:cNvPr id="4813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桥接模式的实现</a:t>
            </a:r>
            <a:endParaRPr lang="en-US" altLang="zh-CN" smtClean="0"/>
          </a:p>
          <a:p>
            <a:pPr lvl="1" eaLnBrk="1" hangingPunct="1"/>
            <a:r>
              <a:rPr lang="zh-CN" altLang="en-US" smtClean="0"/>
              <a:t>典型的</a:t>
            </a:r>
            <a:r>
              <a:rPr lang="zh-CN" altLang="en-US" smtClean="0">
                <a:solidFill>
                  <a:srgbClr val="FF0000"/>
                </a:solidFill>
              </a:rPr>
              <a:t>扩充抽象类（细化抽象类）</a:t>
            </a:r>
            <a:r>
              <a:rPr lang="zh-CN" altLang="en-US" smtClean="0"/>
              <a:t>代码：</a:t>
            </a:r>
            <a:endParaRPr lang="en-US" altLang="zh-CN" smtClean="0"/>
          </a:p>
        </p:txBody>
      </p:sp>
      <p:sp>
        <p:nvSpPr>
          <p:cNvPr id="481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48133"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4117829446"/>
              </p:ext>
            </p:extLst>
          </p:nvPr>
        </p:nvGraphicFramePr>
        <p:xfrm>
          <a:off x="609600" y="3108325"/>
          <a:ext cx="7924800" cy="1920875"/>
        </p:xfrm>
        <a:graphic>
          <a:graphicData uri="http://schemas.openxmlformats.org/drawingml/2006/table">
            <a:tbl>
              <a:tblPr/>
              <a:tblGrid>
                <a:gridCol w="7924800"/>
              </a:tblGrid>
              <a:tr h="1920875">
                <a:tc>
                  <a:txBody>
                    <a:bodyPr/>
                    <a:lstStyle/>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RefinedAbstraction</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extends Abstraction {</a:t>
                      </a:r>
                    </a:p>
                    <a:p>
                      <a:r>
                        <a:rPr lang="en-US" altLang="zh-CN" sz="18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void operation() {</a:t>
                      </a:r>
                    </a:p>
                    <a:p>
                      <a:r>
                        <a:rPr lang="en-US" altLang="zh-CN" sz="18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业务代码</a:t>
                      </a:r>
                      <a:endParaRPr lang="zh-CN" altLang="en-US" sz="18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impl.operationImpl</a:t>
                      </a:r>
                      <a:r>
                        <a:rPr lang="en-US" altLang="zh-CN" sz="18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调用实现类的方法</a:t>
                      </a:r>
                      <a:endParaRPr lang="zh-CN" altLang="en-US" sz="18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业务代码</a:t>
                      </a:r>
                      <a:endParaRPr lang="zh-CN" altLang="en-US" sz="18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759861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38200" y="914400"/>
            <a:ext cx="6324600" cy="685800"/>
          </a:xfrm>
        </p:spPr>
        <p:txBody>
          <a:bodyPr/>
          <a:lstStyle/>
          <a:p>
            <a:pPr eaLnBrk="1" hangingPunct="1"/>
            <a:r>
              <a:rPr lang="zh-CN" altLang="en-US" smtClean="0"/>
              <a:t>桥接模式的应用实例</a:t>
            </a:r>
          </a:p>
        </p:txBody>
      </p:sp>
      <p:sp>
        <p:nvSpPr>
          <p:cNvPr id="4915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实例说明</a:t>
            </a:r>
            <a:endParaRPr lang="en-US" altLang="zh-CN" smtClean="0"/>
          </a:p>
        </p:txBody>
      </p:sp>
      <p:sp>
        <p:nvSpPr>
          <p:cNvPr id="491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49157" name="组合 8"/>
          <p:cNvGrpSpPr>
            <a:grpSpLocks/>
          </p:cNvGrpSpPr>
          <p:nvPr/>
        </p:nvGrpSpPr>
        <p:grpSpPr bwMode="auto">
          <a:xfrm>
            <a:off x="2514600" y="2590800"/>
            <a:ext cx="3505200" cy="2657475"/>
            <a:chOff x="1905000" y="2514600"/>
            <a:chExt cx="4343400" cy="3267075"/>
          </a:xfrm>
        </p:grpSpPr>
        <p:pic>
          <p:nvPicPr>
            <p:cNvPr id="49164" name="图片 6" descr="28_110110135300_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43053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039325" y="2514600"/>
              <a:ext cx="2209075" cy="1676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aphicFrame>
        <p:nvGraphicFramePr>
          <p:cNvPr id="11" name="表格 10"/>
          <p:cNvGraphicFramePr>
            <a:graphicFrameLocks noGrp="1"/>
          </p:cNvGraphicFramePr>
          <p:nvPr/>
        </p:nvGraphicFramePr>
        <p:xfrm>
          <a:off x="381000" y="2590800"/>
          <a:ext cx="8305800" cy="3124200"/>
        </p:xfrm>
        <a:graphic>
          <a:graphicData uri="http://schemas.openxmlformats.org/drawingml/2006/table">
            <a:tbl>
              <a:tblPr/>
              <a:tblGrid>
                <a:gridCol w="8305800"/>
              </a:tblGrid>
              <a:tr h="3124200">
                <a:tc>
                  <a:txBody>
                    <a:bodyPr/>
                    <a:lstStyle/>
                    <a:p>
                      <a:pPr indent="266700" algn="just">
                        <a:spcAft>
                          <a:spcPts val="0"/>
                        </a:spcAft>
                      </a:pPr>
                      <a:r>
                        <a:rPr lang="zh-CN" altLang="en-US" sz="2000" kern="100" dirty="0" smtClean="0">
                          <a:latin typeface="Times New Roman"/>
                          <a:ea typeface="宋体"/>
                          <a:cs typeface="Times New Roman"/>
                        </a:rPr>
                        <a:t>某软件公司要开发一个跨平台图像浏览系统，要求该系统能够显示</a:t>
                      </a:r>
                      <a:r>
                        <a:rPr lang="en-US" altLang="zh-CN" sz="2000" kern="100" dirty="0" smtClean="0">
                          <a:latin typeface="Times New Roman"/>
                          <a:ea typeface="宋体"/>
                          <a:cs typeface="Times New Roman"/>
                        </a:rPr>
                        <a:t>BMP</a:t>
                      </a:r>
                      <a:r>
                        <a:rPr lang="zh-CN" altLang="en-US" sz="2000" kern="100" dirty="0" smtClean="0">
                          <a:latin typeface="Times New Roman"/>
                          <a:ea typeface="宋体"/>
                          <a:cs typeface="Times New Roman"/>
                        </a:rPr>
                        <a:t>、</a:t>
                      </a:r>
                      <a:r>
                        <a:rPr lang="en-US" altLang="zh-CN" sz="2000" kern="100" dirty="0" smtClean="0">
                          <a:latin typeface="Times New Roman"/>
                          <a:ea typeface="宋体"/>
                          <a:cs typeface="Times New Roman"/>
                        </a:rPr>
                        <a:t>JPG</a:t>
                      </a:r>
                      <a:r>
                        <a:rPr lang="zh-CN" altLang="en-US" sz="2000" kern="100" dirty="0" smtClean="0">
                          <a:latin typeface="Times New Roman"/>
                          <a:ea typeface="宋体"/>
                          <a:cs typeface="Times New Roman"/>
                        </a:rPr>
                        <a:t>、</a:t>
                      </a:r>
                      <a:r>
                        <a:rPr lang="en-US" altLang="zh-CN" sz="2000" kern="100" dirty="0" smtClean="0">
                          <a:latin typeface="Times New Roman"/>
                          <a:ea typeface="宋体"/>
                          <a:cs typeface="Times New Roman"/>
                        </a:rPr>
                        <a:t>GIF</a:t>
                      </a:r>
                      <a:r>
                        <a:rPr lang="zh-CN" altLang="en-US" sz="2000" kern="100" dirty="0" smtClean="0">
                          <a:latin typeface="Times New Roman"/>
                          <a:ea typeface="宋体"/>
                          <a:cs typeface="Times New Roman"/>
                        </a:rPr>
                        <a:t>、</a:t>
                      </a:r>
                      <a:r>
                        <a:rPr lang="en-US" altLang="zh-CN" sz="2000" kern="100" dirty="0" smtClean="0">
                          <a:latin typeface="Times New Roman"/>
                          <a:ea typeface="宋体"/>
                          <a:cs typeface="Times New Roman"/>
                        </a:rPr>
                        <a:t>PNG</a:t>
                      </a:r>
                      <a:r>
                        <a:rPr lang="zh-CN" altLang="en-US" sz="2000" kern="100" dirty="0" smtClean="0">
                          <a:latin typeface="Times New Roman"/>
                          <a:ea typeface="宋体"/>
                          <a:cs typeface="Times New Roman"/>
                        </a:rPr>
                        <a:t>等多种格式的文件，并且能够在</a:t>
                      </a:r>
                      <a:r>
                        <a:rPr lang="en-US" altLang="zh-CN" sz="2000" kern="100" dirty="0" smtClean="0">
                          <a:latin typeface="Times New Roman"/>
                          <a:ea typeface="宋体"/>
                          <a:cs typeface="Times New Roman"/>
                        </a:rPr>
                        <a:t>Windows</a:t>
                      </a:r>
                      <a:r>
                        <a:rPr lang="zh-CN" altLang="en-US" sz="2000" kern="100" dirty="0" smtClean="0">
                          <a:latin typeface="Times New Roman"/>
                          <a:ea typeface="宋体"/>
                          <a:cs typeface="Times New Roman"/>
                        </a:rPr>
                        <a:t>、</a:t>
                      </a:r>
                      <a:r>
                        <a:rPr lang="en-US" altLang="zh-CN" sz="2000" kern="100" dirty="0" smtClean="0">
                          <a:latin typeface="Times New Roman"/>
                          <a:ea typeface="宋体"/>
                          <a:cs typeface="Times New Roman"/>
                        </a:rPr>
                        <a:t>Linux</a:t>
                      </a:r>
                      <a:r>
                        <a:rPr lang="zh-CN" altLang="en-US" sz="2000" kern="100" dirty="0" smtClean="0">
                          <a:latin typeface="Times New Roman"/>
                          <a:ea typeface="宋体"/>
                          <a:cs typeface="Times New Roman"/>
                        </a:rPr>
                        <a:t>、</a:t>
                      </a:r>
                      <a:r>
                        <a:rPr lang="en-US" altLang="zh-CN" sz="2000" kern="100" dirty="0" smtClean="0">
                          <a:latin typeface="Times New Roman"/>
                          <a:ea typeface="宋体"/>
                          <a:cs typeface="Times New Roman"/>
                        </a:rPr>
                        <a:t>UNIX</a:t>
                      </a:r>
                      <a:r>
                        <a:rPr lang="zh-CN" altLang="en-US" sz="2000" kern="100" dirty="0" smtClean="0">
                          <a:latin typeface="Times New Roman"/>
                          <a:ea typeface="宋体"/>
                          <a:cs typeface="Times New Roman"/>
                        </a:rPr>
                        <a:t>等多个操作系统上运行。系统首先将各种格式的文件解析为像素矩阵</a:t>
                      </a:r>
                      <a:r>
                        <a:rPr lang="en-US" altLang="zh-CN" sz="2000" kern="100" dirty="0" smtClean="0">
                          <a:latin typeface="Times New Roman"/>
                          <a:ea typeface="宋体"/>
                          <a:cs typeface="Times New Roman"/>
                        </a:rPr>
                        <a:t>(Matrix)</a:t>
                      </a:r>
                      <a:r>
                        <a:rPr lang="zh-CN" altLang="en-US" sz="2000" kern="100" dirty="0" smtClean="0">
                          <a:latin typeface="Times New Roman"/>
                          <a:ea typeface="宋体"/>
                          <a:cs typeface="Times New Roman"/>
                        </a:rPr>
                        <a:t>，然后将像素矩阵显示在屏幕上，在不同的操作系统中可以调用不同的绘制函数来绘制像素矩阵。另外，系统需具有较好的扩展性，以便在将来支持新的文件格式和操作系统。试使用桥接模式设计该跨平台图像浏览系统。</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431230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38200" y="914400"/>
            <a:ext cx="6324600" cy="685800"/>
          </a:xfrm>
        </p:spPr>
        <p:txBody>
          <a:bodyPr/>
          <a:lstStyle/>
          <a:p>
            <a:pPr eaLnBrk="1" hangingPunct="1"/>
            <a:r>
              <a:rPr lang="zh-CN" altLang="en-US" smtClean="0"/>
              <a:t>桥接模式的应用实例</a:t>
            </a:r>
          </a:p>
        </p:txBody>
      </p:sp>
      <p:sp>
        <p:nvSpPr>
          <p:cNvPr id="5017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实例类图</a:t>
            </a:r>
            <a:endParaRPr lang="en-US" altLang="zh-CN" smtClean="0"/>
          </a:p>
        </p:txBody>
      </p:sp>
      <p:sp>
        <p:nvSpPr>
          <p:cNvPr id="5018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2714625" y="6351588"/>
            <a:ext cx="3589338" cy="43021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eaLnBrk="1" hangingPunct="1">
              <a:defRPr/>
            </a:pPr>
            <a:r>
              <a:rPr lang="zh-CN" altLang="en-US" sz="2200" b="1" dirty="0"/>
              <a:t>跨平台图像浏览系统结构图</a:t>
            </a:r>
            <a:endParaRPr lang="zh-CN" altLang="en-US" sz="2200" dirty="0"/>
          </a:p>
        </p:txBody>
      </p:sp>
      <p:pic>
        <p:nvPicPr>
          <p:cNvPr id="5018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362200"/>
            <a:ext cx="8320088" cy="400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1618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38200" y="914400"/>
            <a:ext cx="6324600" cy="685800"/>
          </a:xfrm>
        </p:spPr>
        <p:txBody>
          <a:bodyPr/>
          <a:lstStyle/>
          <a:p>
            <a:pPr eaLnBrk="1" hangingPunct="1"/>
            <a:r>
              <a:rPr lang="zh-CN" altLang="en-US" smtClean="0"/>
              <a:t>桥接模式的应用实例</a:t>
            </a:r>
          </a:p>
        </p:txBody>
      </p:sp>
      <p:sp>
        <p:nvSpPr>
          <p:cNvPr id="5120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实例代码</a:t>
            </a:r>
            <a:endParaRPr lang="en-US" altLang="zh-CN" smtClean="0"/>
          </a:p>
          <a:p>
            <a:pPr lvl="1" eaLnBrk="1" hangingPunct="1"/>
            <a:r>
              <a:rPr lang="en-US" altLang="zh-CN" sz="1400" smtClean="0"/>
              <a:t>(1) Matrix</a:t>
            </a:r>
            <a:r>
              <a:rPr lang="zh-CN" altLang="en-US" sz="1400" smtClean="0"/>
              <a:t>：像素矩阵类，辅助类</a:t>
            </a:r>
            <a:endParaRPr lang="en-US" altLang="zh-CN" sz="1400" smtClean="0"/>
          </a:p>
          <a:p>
            <a:pPr lvl="1" eaLnBrk="1" hangingPunct="1"/>
            <a:r>
              <a:rPr lang="en-US" altLang="zh-CN" sz="1400" smtClean="0"/>
              <a:t>(2) ImageImp</a:t>
            </a:r>
            <a:r>
              <a:rPr lang="zh-CN" altLang="en-US" sz="1400" smtClean="0"/>
              <a:t>：抽象操作系统实现类，充当实现类接口</a:t>
            </a:r>
            <a:endParaRPr lang="en-US" altLang="zh-CN" sz="1400" smtClean="0"/>
          </a:p>
          <a:p>
            <a:pPr lvl="1" eaLnBrk="1" hangingPunct="1"/>
            <a:r>
              <a:rPr lang="en-US" altLang="zh-CN" sz="1400" smtClean="0"/>
              <a:t>(3) WindowsImp</a:t>
            </a:r>
            <a:r>
              <a:rPr lang="zh-CN" altLang="en-US" sz="1400" smtClean="0"/>
              <a:t>：</a:t>
            </a:r>
            <a:r>
              <a:rPr lang="en-US" altLang="zh-CN" sz="1400" smtClean="0"/>
              <a:t>Windows</a:t>
            </a:r>
            <a:r>
              <a:rPr lang="zh-CN" altLang="en-US" sz="1400" smtClean="0"/>
              <a:t>操作系统实现类，充当具体实现类</a:t>
            </a:r>
            <a:endParaRPr lang="en-US" altLang="zh-CN" sz="1400" smtClean="0"/>
          </a:p>
          <a:p>
            <a:pPr lvl="1" eaLnBrk="1" hangingPunct="1"/>
            <a:r>
              <a:rPr lang="en-US" altLang="zh-CN" sz="1400" smtClean="0"/>
              <a:t>(4) LinuxImp</a:t>
            </a:r>
            <a:r>
              <a:rPr lang="zh-CN" altLang="en-US" sz="1400" smtClean="0"/>
              <a:t>：</a:t>
            </a:r>
            <a:r>
              <a:rPr lang="en-US" altLang="zh-CN" sz="1400" smtClean="0"/>
              <a:t>Linux</a:t>
            </a:r>
            <a:r>
              <a:rPr lang="zh-CN" altLang="en-US" sz="1400" smtClean="0"/>
              <a:t>操作系统实现类，充当具体实现类</a:t>
            </a:r>
            <a:endParaRPr lang="en-US" altLang="zh-CN" sz="1400" smtClean="0"/>
          </a:p>
          <a:p>
            <a:pPr lvl="1" eaLnBrk="1" hangingPunct="1"/>
            <a:r>
              <a:rPr lang="en-US" altLang="zh-CN" sz="1400" smtClean="0"/>
              <a:t>(5) UnixImp</a:t>
            </a:r>
            <a:r>
              <a:rPr lang="zh-CN" altLang="en-US" sz="1400" smtClean="0"/>
              <a:t>：</a:t>
            </a:r>
            <a:r>
              <a:rPr lang="en-US" altLang="zh-CN" sz="1400" smtClean="0"/>
              <a:t>UNIX</a:t>
            </a:r>
            <a:r>
              <a:rPr lang="zh-CN" altLang="en-US" sz="1400" smtClean="0"/>
              <a:t>操作系统实现类，充当具体实现类</a:t>
            </a:r>
            <a:endParaRPr lang="en-US" altLang="zh-CN" sz="1400" smtClean="0"/>
          </a:p>
          <a:p>
            <a:pPr lvl="1" eaLnBrk="1" hangingPunct="1"/>
            <a:r>
              <a:rPr lang="en-US" altLang="zh-CN" sz="1400" smtClean="0"/>
              <a:t>(6) Image</a:t>
            </a:r>
            <a:r>
              <a:rPr lang="zh-CN" altLang="en-US" sz="1400" smtClean="0"/>
              <a:t>：抽象图像类，充当抽象类</a:t>
            </a:r>
            <a:endParaRPr lang="en-US" altLang="zh-CN" sz="1400" smtClean="0"/>
          </a:p>
          <a:p>
            <a:pPr lvl="1" eaLnBrk="1" hangingPunct="1"/>
            <a:r>
              <a:rPr lang="en-US" altLang="zh-CN" sz="1400" smtClean="0"/>
              <a:t>(7) JPGImage</a:t>
            </a:r>
            <a:r>
              <a:rPr lang="zh-CN" altLang="en-US" sz="1400" smtClean="0"/>
              <a:t>：</a:t>
            </a:r>
            <a:r>
              <a:rPr lang="en-US" altLang="zh-CN" sz="1400" smtClean="0"/>
              <a:t>JPG</a:t>
            </a:r>
            <a:r>
              <a:rPr lang="zh-CN" altLang="en-US" sz="1400" smtClean="0"/>
              <a:t>格式图像类，充当扩充抽象类</a:t>
            </a:r>
            <a:endParaRPr lang="en-US" altLang="zh-CN" sz="1400" smtClean="0"/>
          </a:p>
          <a:p>
            <a:pPr lvl="1" eaLnBrk="1" hangingPunct="1"/>
            <a:r>
              <a:rPr lang="en-US" altLang="zh-CN" sz="1400" smtClean="0"/>
              <a:t>(8) PNGImage</a:t>
            </a:r>
            <a:r>
              <a:rPr lang="zh-CN" altLang="en-US" sz="1400" smtClean="0"/>
              <a:t>：</a:t>
            </a:r>
            <a:r>
              <a:rPr lang="en-US" altLang="zh-CN" sz="1400" smtClean="0"/>
              <a:t>PNG</a:t>
            </a:r>
            <a:r>
              <a:rPr lang="zh-CN" altLang="en-US" sz="1400" smtClean="0"/>
              <a:t>格式图像类，充当扩充抽象类</a:t>
            </a:r>
            <a:endParaRPr lang="en-US" altLang="zh-CN" sz="1400" smtClean="0"/>
          </a:p>
          <a:p>
            <a:pPr lvl="1" eaLnBrk="1" hangingPunct="1"/>
            <a:r>
              <a:rPr lang="en-US" altLang="zh-CN" sz="1400" smtClean="0"/>
              <a:t>(9) BMPImage</a:t>
            </a:r>
            <a:r>
              <a:rPr lang="zh-CN" altLang="en-US" sz="1400" smtClean="0"/>
              <a:t>：</a:t>
            </a:r>
            <a:r>
              <a:rPr lang="en-US" altLang="zh-CN" sz="1400" smtClean="0"/>
              <a:t>BMP</a:t>
            </a:r>
            <a:r>
              <a:rPr lang="zh-CN" altLang="en-US" sz="1400" smtClean="0"/>
              <a:t>格式图像类，充当扩充抽象类</a:t>
            </a:r>
            <a:endParaRPr lang="en-US" altLang="zh-CN" sz="1400" smtClean="0"/>
          </a:p>
          <a:p>
            <a:pPr lvl="1" eaLnBrk="1" hangingPunct="1"/>
            <a:r>
              <a:rPr lang="en-US" altLang="zh-CN" sz="1400" smtClean="0"/>
              <a:t>(10) GIFImage</a:t>
            </a:r>
            <a:r>
              <a:rPr lang="zh-CN" altLang="en-US" sz="1400" smtClean="0"/>
              <a:t>：</a:t>
            </a:r>
            <a:r>
              <a:rPr lang="en-US" altLang="zh-CN" sz="1400" smtClean="0"/>
              <a:t>GIF</a:t>
            </a:r>
            <a:r>
              <a:rPr lang="zh-CN" altLang="en-US" sz="1400" smtClean="0"/>
              <a:t>格式图像类，充当扩充抽象类</a:t>
            </a:r>
            <a:endParaRPr lang="en-US" altLang="zh-CN" sz="1400" smtClean="0"/>
          </a:p>
          <a:p>
            <a:pPr lvl="1" eaLnBrk="1" hangingPunct="1"/>
            <a:r>
              <a:rPr lang="en-US" altLang="zh-CN" sz="1400" smtClean="0"/>
              <a:t>(11) Client</a:t>
            </a:r>
            <a:r>
              <a:rPr lang="zh-CN" altLang="en-US" sz="1400" smtClean="0"/>
              <a:t>：客户端测试类</a:t>
            </a:r>
          </a:p>
        </p:txBody>
      </p:sp>
      <p:sp>
        <p:nvSpPr>
          <p:cNvPr id="5120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51205" name="Group 5"/>
          <p:cNvGrpSpPr>
            <a:grpSpLocks/>
          </p:cNvGrpSpPr>
          <p:nvPr/>
        </p:nvGrpSpPr>
        <p:grpSpPr bwMode="auto">
          <a:xfrm>
            <a:off x="5867400" y="990600"/>
            <a:ext cx="2160588" cy="809625"/>
            <a:chOff x="2381" y="3283"/>
            <a:chExt cx="1361" cy="510"/>
          </a:xfrm>
        </p:grpSpPr>
        <p:pic>
          <p:nvPicPr>
            <p:cNvPr id="51207"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8"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9" name="TextBox 11"/>
          <p:cNvSpPr txBox="1"/>
          <p:nvPr/>
        </p:nvSpPr>
        <p:spPr>
          <a:xfrm>
            <a:off x="3962400" y="1901825"/>
            <a:ext cx="4953000" cy="3698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err="1"/>
              <a:t>designpatterns.bridge</a:t>
            </a:r>
            <a:r>
              <a:rPr lang="en-US" altLang="zh-CN" dirty="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3153407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838200" y="914400"/>
            <a:ext cx="6324600" cy="685800"/>
          </a:xfrm>
        </p:spPr>
        <p:txBody>
          <a:bodyPr/>
          <a:lstStyle/>
          <a:p>
            <a:pPr eaLnBrk="1" hangingPunct="1"/>
            <a:r>
              <a:rPr lang="zh-CN" altLang="en-US" smtClean="0"/>
              <a:t>桥接模式的应用实例</a:t>
            </a:r>
          </a:p>
        </p:txBody>
      </p:sp>
      <p:sp>
        <p:nvSpPr>
          <p:cNvPr id="5222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结果及分析</a:t>
            </a:r>
            <a:endParaRPr lang="en-US" altLang="zh-CN" smtClean="0"/>
          </a:p>
          <a:p>
            <a:pPr lvl="1" eaLnBrk="1" hangingPunct="1"/>
            <a:r>
              <a:rPr lang="zh-CN" altLang="en-US" smtClean="0"/>
              <a:t>如果需要更换图像文件格式或者更换操作系统，只需修改</a:t>
            </a:r>
            <a:r>
              <a:rPr lang="zh-CN" altLang="en-US" smtClean="0">
                <a:solidFill>
                  <a:srgbClr val="FF0000"/>
                </a:solidFill>
              </a:rPr>
              <a:t>配置文件</a:t>
            </a:r>
            <a:r>
              <a:rPr lang="zh-CN" altLang="en-US" smtClean="0"/>
              <a:t>即可</a:t>
            </a:r>
            <a:endParaRPr lang="en-US" altLang="zh-CN"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5222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52229"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879475"/>
            <a:ext cx="2171700"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表格 6"/>
          <p:cNvGraphicFramePr>
            <a:graphicFrameLocks noGrp="1"/>
          </p:cNvGraphicFramePr>
          <p:nvPr/>
        </p:nvGraphicFramePr>
        <p:xfrm>
          <a:off x="762000" y="3429000"/>
          <a:ext cx="7543800" cy="2362200"/>
        </p:xfrm>
        <a:graphic>
          <a:graphicData uri="http://schemas.openxmlformats.org/drawingml/2006/table">
            <a:tbl>
              <a:tblPr firstRow="1" firstCol="1" lastRow="1" lastCol="1" bandRow="1" bandCol="1">
                <a:tableStyleId>{5C22544A-7EE6-4342-B048-85BDC9FD1C3A}</a:tableStyleId>
              </a:tblPr>
              <a:tblGrid>
                <a:gridCol w="7543800"/>
              </a:tblGrid>
              <a:tr h="2362200">
                <a:tc>
                  <a:txBody>
                    <a:bodyPr/>
                    <a:lstStyle/>
                    <a:p>
                      <a:pPr algn="just">
                        <a:spcAft>
                          <a:spcPts val="0"/>
                        </a:spcAft>
                      </a:pPr>
                      <a:r>
                        <a:rPr lang="en-US" sz="2000" b="0" kern="100" cap="none" spc="0" dirty="0" smtClean="0">
                          <a:ln>
                            <a:noFill/>
                          </a:ln>
                          <a:solidFill>
                            <a:schemeClr val="tx1"/>
                          </a:solidFill>
                          <a:effectLst/>
                          <a:latin typeface="Times New Roman" panose="02020603050405020304" pitchFamily="18" charset="0"/>
                          <a:cs typeface="Times New Roman" panose="02020603050405020304" pitchFamily="18" charset="0"/>
                        </a:rPr>
                        <a:t>&lt;?xml version="1.0"?&gt;</a:t>
                      </a:r>
                    </a:p>
                    <a:p>
                      <a:pPr algn="just">
                        <a:spcAft>
                          <a:spcPts val="0"/>
                        </a:spcAft>
                      </a:pPr>
                      <a:r>
                        <a:rPr lang="en-US" sz="2000" b="0" kern="100" cap="none" spc="0" dirty="0" smtClean="0">
                          <a:ln>
                            <a:noFill/>
                          </a:ln>
                          <a:solidFill>
                            <a:schemeClr val="tx1"/>
                          </a:solidFill>
                          <a:effectLst/>
                          <a:latin typeface="Times New Roman" panose="02020603050405020304" pitchFamily="18" charset="0"/>
                          <a:cs typeface="Times New Roman" panose="02020603050405020304" pitchFamily="18" charset="0"/>
                        </a:rPr>
                        <a:t>&lt;</a:t>
                      </a:r>
                      <a:r>
                        <a:rPr lang="en-US" sz="2000" b="0" kern="100" cap="none" spc="0" dirty="0" err="1" smtClean="0">
                          <a:ln>
                            <a:noFill/>
                          </a:ln>
                          <a:solidFill>
                            <a:schemeClr val="tx1"/>
                          </a:solidFill>
                          <a:effectLst/>
                          <a:latin typeface="Times New Roman" panose="02020603050405020304" pitchFamily="18" charset="0"/>
                          <a:cs typeface="Times New Roman" panose="02020603050405020304" pitchFamily="18" charset="0"/>
                        </a:rPr>
                        <a:t>config</a:t>
                      </a:r>
                      <a:r>
                        <a:rPr lang="en-US" sz="2000" b="0" kern="100" cap="none" spc="0" dirty="0" smtClean="0">
                          <a:ln>
                            <a:noFill/>
                          </a:ln>
                          <a:solidFill>
                            <a:schemeClr val="tx1"/>
                          </a:solidFill>
                          <a:effectLst/>
                          <a:latin typeface="Times New Roman" panose="02020603050405020304" pitchFamily="18" charset="0"/>
                          <a:cs typeface="Times New Roman" panose="02020603050405020304" pitchFamily="18" charset="0"/>
                        </a:rPr>
                        <a:t>&gt;</a:t>
                      </a:r>
                    </a:p>
                    <a:p>
                      <a:pPr algn="just">
                        <a:spcAft>
                          <a:spcPts val="0"/>
                        </a:spcAft>
                      </a:pPr>
                      <a:r>
                        <a:rPr lang="en-US" sz="2000" b="1" kern="100" cap="none" spc="0" baseline="0" dirty="0" smtClean="0">
                          <a:ln>
                            <a:noFill/>
                          </a:ln>
                          <a:solidFill>
                            <a:srgbClr val="FF0000"/>
                          </a:solidFill>
                          <a:effectLst/>
                          <a:latin typeface="Times New Roman" panose="02020603050405020304" pitchFamily="18" charset="0"/>
                          <a:cs typeface="Times New Roman" panose="02020603050405020304" pitchFamily="18" charset="0"/>
                        </a:rPr>
                        <a:t>    </a:t>
                      </a:r>
                      <a:r>
                        <a:rPr lang="en-US" sz="2000" b="1" kern="100" cap="none" spc="0" dirty="0" smtClean="0">
                          <a:ln>
                            <a:noFill/>
                          </a:ln>
                          <a:solidFill>
                            <a:srgbClr val="FF0000"/>
                          </a:solidFill>
                          <a:effectLst/>
                          <a:latin typeface="Times New Roman" panose="02020603050405020304" pitchFamily="18" charset="0"/>
                          <a:cs typeface="Times New Roman" panose="02020603050405020304" pitchFamily="18" charset="0"/>
                        </a:rPr>
                        <a:t>&lt;!--</a:t>
                      </a:r>
                      <a:r>
                        <a:rPr lang="en-US" sz="2000" b="1" kern="100" cap="none" spc="0" dirty="0" err="1" smtClean="0">
                          <a:ln>
                            <a:noFill/>
                          </a:ln>
                          <a:solidFill>
                            <a:srgbClr val="FF0000"/>
                          </a:solidFill>
                          <a:effectLst/>
                          <a:latin typeface="Times New Roman" panose="02020603050405020304" pitchFamily="18" charset="0"/>
                          <a:cs typeface="Times New Roman" panose="02020603050405020304" pitchFamily="18" charset="0"/>
                        </a:rPr>
                        <a:t>RefinedAbstraction</a:t>
                      </a:r>
                      <a:r>
                        <a:rPr lang="en-US" sz="2000" b="1" kern="100" cap="none" spc="0" dirty="0" smtClean="0">
                          <a:ln>
                            <a:noFill/>
                          </a:ln>
                          <a:solidFill>
                            <a:srgbClr val="FF0000"/>
                          </a:solidFill>
                          <a:effectLst/>
                          <a:latin typeface="Times New Roman" panose="02020603050405020304" pitchFamily="18" charset="0"/>
                          <a:cs typeface="Times New Roman" panose="02020603050405020304" pitchFamily="18" charset="0"/>
                        </a:rPr>
                        <a:t>--&gt;</a:t>
                      </a:r>
                    </a:p>
                    <a:p>
                      <a:pPr algn="just">
                        <a:spcAft>
                          <a:spcPts val="0"/>
                        </a:spcAft>
                      </a:pPr>
                      <a:r>
                        <a:rPr lang="en-US" sz="2000" b="1" kern="100" cap="none" spc="0" baseline="0" dirty="0" smtClean="0">
                          <a:ln>
                            <a:noFill/>
                          </a:ln>
                          <a:solidFill>
                            <a:srgbClr val="FF0000"/>
                          </a:solidFill>
                          <a:effectLst/>
                          <a:latin typeface="Times New Roman" panose="02020603050405020304" pitchFamily="18" charset="0"/>
                          <a:cs typeface="Times New Roman" panose="02020603050405020304" pitchFamily="18" charset="0"/>
                        </a:rPr>
                        <a:t>    </a:t>
                      </a:r>
                      <a:r>
                        <a:rPr lang="en-US" sz="2000" b="1" kern="100" cap="none" spc="0" dirty="0" smtClean="0">
                          <a:ln>
                            <a:noFill/>
                          </a:ln>
                          <a:solidFill>
                            <a:srgbClr val="FF0000"/>
                          </a:solidFill>
                          <a:effectLst/>
                          <a:latin typeface="Times New Roman" panose="02020603050405020304" pitchFamily="18" charset="0"/>
                          <a:cs typeface="Times New Roman" panose="02020603050405020304" pitchFamily="18" charset="0"/>
                        </a:rPr>
                        <a:t>&lt;</a:t>
                      </a:r>
                      <a:r>
                        <a:rPr lang="en-US" sz="2000" b="1" kern="100" cap="none" spc="0" dirty="0" err="1" smtClean="0">
                          <a:ln>
                            <a:noFill/>
                          </a:ln>
                          <a:solidFill>
                            <a:srgbClr val="FF0000"/>
                          </a:solidFill>
                          <a:effectLst/>
                          <a:latin typeface="Times New Roman" panose="02020603050405020304" pitchFamily="18" charset="0"/>
                          <a:cs typeface="Times New Roman" panose="02020603050405020304" pitchFamily="18" charset="0"/>
                        </a:rPr>
                        <a:t>className</a:t>
                      </a:r>
                      <a:r>
                        <a:rPr lang="en-US" sz="2000" b="1" kern="100" cap="none" spc="0" dirty="0" smtClean="0">
                          <a:ln>
                            <a:noFill/>
                          </a:ln>
                          <a:solidFill>
                            <a:srgbClr val="FF0000"/>
                          </a:solidFill>
                          <a:effectLst/>
                          <a:latin typeface="Times New Roman" panose="02020603050405020304" pitchFamily="18" charset="0"/>
                          <a:cs typeface="Times New Roman" panose="02020603050405020304" pitchFamily="18" charset="0"/>
                        </a:rPr>
                        <a:t>&gt;</a:t>
                      </a:r>
                      <a:r>
                        <a:rPr lang="en-US" sz="2000" b="1" kern="100" cap="none" spc="0" dirty="0" err="1" smtClean="0">
                          <a:ln>
                            <a:noFill/>
                          </a:ln>
                          <a:solidFill>
                            <a:srgbClr val="FF0000"/>
                          </a:solidFill>
                          <a:effectLst/>
                          <a:latin typeface="Times New Roman" panose="02020603050405020304" pitchFamily="18" charset="0"/>
                          <a:cs typeface="Times New Roman" panose="02020603050405020304" pitchFamily="18" charset="0"/>
                        </a:rPr>
                        <a:t>designpatterns.bridge.JPGImage</a:t>
                      </a:r>
                      <a:r>
                        <a:rPr lang="en-US" sz="2000" b="1" kern="100" cap="none" spc="0" dirty="0" smtClean="0">
                          <a:ln>
                            <a:noFill/>
                          </a:ln>
                          <a:solidFill>
                            <a:srgbClr val="FF0000"/>
                          </a:solidFill>
                          <a:effectLst/>
                          <a:latin typeface="Times New Roman" panose="02020603050405020304" pitchFamily="18" charset="0"/>
                          <a:cs typeface="Times New Roman" panose="02020603050405020304" pitchFamily="18" charset="0"/>
                        </a:rPr>
                        <a:t>&lt;/</a:t>
                      </a:r>
                      <a:r>
                        <a:rPr lang="en-US" sz="2000" b="1" kern="100" cap="none" spc="0" dirty="0" err="1" smtClean="0">
                          <a:ln>
                            <a:noFill/>
                          </a:ln>
                          <a:solidFill>
                            <a:srgbClr val="FF0000"/>
                          </a:solidFill>
                          <a:effectLst/>
                          <a:latin typeface="Times New Roman" panose="02020603050405020304" pitchFamily="18" charset="0"/>
                          <a:cs typeface="Times New Roman" panose="02020603050405020304" pitchFamily="18" charset="0"/>
                        </a:rPr>
                        <a:t>className</a:t>
                      </a:r>
                      <a:r>
                        <a:rPr lang="en-US" sz="2000" b="1" kern="100" cap="none" spc="0" dirty="0" smtClean="0">
                          <a:ln>
                            <a:noFill/>
                          </a:ln>
                          <a:solidFill>
                            <a:srgbClr val="FF0000"/>
                          </a:solidFill>
                          <a:effectLst/>
                          <a:latin typeface="Times New Roman" panose="02020603050405020304" pitchFamily="18" charset="0"/>
                          <a:cs typeface="Times New Roman" panose="02020603050405020304" pitchFamily="18" charset="0"/>
                        </a:rPr>
                        <a:t>&gt; </a:t>
                      </a:r>
                    </a:p>
                    <a:p>
                      <a:pPr algn="just">
                        <a:spcAft>
                          <a:spcPts val="0"/>
                        </a:spcAft>
                      </a:pPr>
                      <a:r>
                        <a:rPr lang="en-US" sz="2000" b="1" kern="100" cap="none" spc="0" baseline="0" dirty="0" smtClean="0">
                          <a:ln>
                            <a:noFill/>
                          </a:ln>
                          <a:solidFill>
                            <a:srgbClr val="FF0000"/>
                          </a:solidFill>
                          <a:effectLst/>
                          <a:latin typeface="Times New Roman" panose="02020603050405020304" pitchFamily="18" charset="0"/>
                          <a:cs typeface="Times New Roman" panose="02020603050405020304" pitchFamily="18" charset="0"/>
                        </a:rPr>
                        <a:t>    </a:t>
                      </a:r>
                      <a:r>
                        <a:rPr lang="en-US" sz="2000" b="1" kern="100" cap="none" spc="0" dirty="0" smtClean="0">
                          <a:ln>
                            <a:noFill/>
                          </a:ln>
                          <a:solidFill>
                            <a:srgbClr val="FF0000"/>
                          </a:solidFill>
                          <a:effectLst/>
                          <a:latin typeface="Times New Roman" panose="02020603050405020304" pitchFamily="18" charset="0"/>
                          <a:cs typeface="Times New Roman" panose="02020603050405020304" pitchFamily="18" charset="0"/>
                        </a:rPr>
                        <a:t>&lt;!--</a:t>
                      </a:r>
                      <a:r>
                        <a:rPr lang="en-US" sz="2000" b="1" kern="100" cap="none" spc="0" dirty="0" err="1" smtClean="0">
                          <a:ln>
                            <a:noFill/>
                          </a:ln>
                          <a:solidFill>
                            <a:srgbClr val="FF0000"/>
                          </a:solidFill>
                          <a:effectLst/>
                          <a:latin typeface="Times New Roman" panose="02020603050405020304" pitchFamily="18" charset="0"/>
                          <a:cs typeface="Times New Roman" panose="02020603050405020304" pitchFamily="18" charset="0"/>
                        </a:rPr>
                        <a:t>ConcreteImplementor</a:t>
                      </a:r>
                      <a:r>
                        <a:rPr lang="en-US" sz="2000" b="1" kern="100" cap="none" spc="0" dirty="0" smtClean="0">
                          <a:ln>
                            <a:noFill/>
                          </a:ln>
                          <a:solidFill>
                            <a:srgbClr val="FF0000"/>
                          </a:solidFill>
                          <a:effectLst/>
                          <a:latin typeface="Times New Roman" panose="02020603050405020304" pitchFamily="18" charset="0"/>
                          <a:cs typeface="Times New Roman" panose="02020603050405020304" pitchFamily="18" charset="0"/>
                        </a:rPr>
                        <a:t>--&gt;</a:t>
                      </a:r>
                    </a:p>
                    <a:p>
                      <a:pPr algn="just">
                        <a:spcAft>
                          <a:spcPts val="0"/>
                        </a:spcAft>
                      </a:pPr>
                      <a:r>
                        <a:rPr lang="en-US" sz="2000" b="1" kern="100" cap="none" spc="0" baseline="0" dirty="0" smtClean="0">
                          <a:ln>
                            <a:noFill/>
                          </a:ln>
                          <a:solidFill>
                            <a:srgbClr val="FF0000"/>
                          </a:solidFill>
                          <a:effectLst/>
                          <a:latin typeface="Times New Roman" panose="02020603050405020304" pitchFamily="18" charset="0"/>
                          <a:cs typeface="Times New Roman" panose="02020603050405020304" pitchFamily="18" charset="0"/>
                        </a:rPr>
                        <a:t>    </a:t>
                      </a:r>
                      <a:r>
                        <a:rPr lang="en-US" sz="2000" b="1" kern="100" cap="none" spc="0" dirty="0" smtClean="0">
                          <a:ln>
                            <a:noFill/>
                          </a:ln>
                          <a:solidFill>
                            <a:srgbClr val="FF0000"/>
                          </a:solidFill>
                          <a:effectLst/>
                          <a:latin typeface="Times New Roman" panose="02020603050405020304" pitchFamily="18" charset="0"/>
                          <a:cs typeface="Times New Roman" panose="02020603050405020304" pitchFamily="18" charset="0"/>
                        </a:rPr>
                        <a:t>&lt;</a:t>
                      </a:r>
                      <a:r>
                        <a:rPr lang="en-US" sz="2000" b="1" kern="100" cap="none" spc="0" dirty="0" err="1" smtClean="0">
                          <a:ln>
                            <a:noFill/>
                          </a:ln>
                          <a:solidFill>
                            <a:srgbClr val="FF0000"/>
                          </a:solidFill>
                          <a:effectLst/>
                          <a:latin typeface="Times New Roman" panose="02020603050405020304" pitchFamily="18" charset="0"/>
                          <a:cs typeface="Times New Roman" panose="02020603050405020304" pitchFamily="18" charset="0"/>
                        </a:rPr>
                        <a:t>className</a:t>
                      </a:r>
                      <a:r>
                        <a:rPr lang="en-US" sz="2000" b="1" kern="100" cap="none" spc="0" dirty="0" smtClean="0">
                          <a:ln>
                            <a:noFill/>
                          </a:ln>
                          <a:solidFill>
                            <a:srgbClr val="FF0000"/>
                          </a:solidFill>
                          <a:effectLst/>
                          <a:latin typeface="Times New Roman" panose="02020603050405020304" pitchFamily="18" charset="0"/>
                          <a:cs typeface="Times New Roman" panose="02020603050405020304" pitchFamily="18" charset="0"/>
                        </a:rPr>
                        <a:t>&gt;</a:t>
                      </a:r>
                      <a:r>
                        <a:rPr lang="en-US" sz="2000" b="1" kern="100" cap="none" spc="0" dirty="0" err="1" smtClean="0">
                          <a:ln>
                            <a:noFill/>
                          </a:ln>
                          <a:solidFill>
                            <a:srgbClr val="FF0000"/>
                          </a:solidFill>
                          <a:effectLst/>
                          <a:latin typeface="Times New Roman" panose="02020603050405020304" pitchFamily="18" charset="0"/>
                          <a:cs typeface="Times New Roman" panose="02020603050405020304" pitchFamily="18" charset="0"/>
                        </a:rPr>
                        <a:t>designpatterns.bridge.WindowsImp</a:t>
                      </a:r>
                      <a:r>
                        <a:rPr lang="en-US" sz="2000" b="1" kern="100" cap="none" spc="0" dirty="0" smtClean="0">
                          <a:ln>
                            <a:noFill/>
                          </a:ln>
                          <a:solidFill>
                            <a:srgbClr val="FF0000"/>
                          </a:solidFill>
                          <a:effectLst/>
                          <a:latin typeface="Times New Roman" panose="02020603050405020304" pitchFamily="18" charset="0"/>
                          <a:cs typeface="Times New Roman" panose="02020603050405020304" pitchFamily="18" charset="0"/>
                        </a:rPr>
                        <a:t>&lt;/</a:t>
                      </a:r>
                      <a:r>
                        <a:rPr lang="en-US" sz="2000" b="1" kern="100" cap="none" spc="0" dirty="0" err="1" smtClean="0">
                          <a:ln>
                            <a:noFill/>
                          </a:ln>
                          <a:solidFill>
                            <a:srgbClr val="FF0000"/>
                          </a:solidFill>
                          <a:effectLst/>
                          <a:latin typeface="Times New Roman" panose="02020603050405020304" pitchFamily="18" charset="0"/>
                          <a:cs typeface="Times New Roman" panose="02020603050405020304" pitchFamily="18" charset="0"/>
                        </a:rPr>
                        <a:t>className</a:t>
                      </a:r>
                      <a:r>
                        <a:rPr lang="en-US" sz="2000" b="1" kern="100" cap="none" spc="0" dirty="0" smtClean="0">
                          <a:ln>
                            <a:noFill/>
                          </a:ln>
                          <a:solidFill>
                            <a:srgbClr val="FF0000"/>
                          </a:solidFill>
                          <a:effectLst/>
                          <a:latin typeface="Times New Roman" panose="02020603050405020304" pitchFamily="18" charset="0"/>
                          <a:cs typeface="Times New Roman" panose="02020603050405020304" pitchFamily="18" charset="0"/>
                        </a:rPr>
                        <a:t>&gt;</a:t>
                      </a:r>
                    </a:p>
                    <a:p>
                      <a:pPr algn="just">
                        <a:spcAft>
                          <a:spcPts val="0"/>
                        </a:spcAft>
                      </a:pPr>
                      <a:r>
                        <a:rPr lang="en-US" sz="2000" b="0" kern="100" cap="none" spc="0" dirty="0" smtClean="0">
                          <a:ln>
                            <a:noFill/>
                          </a:ln>
                          <a:solidFill>
                            <a:schemeClr val="tx1"/>
                          </a:solidFill>
                          <a:effectLst/>
                          <a:latin typeface="Times New Roman" panose="02020603050405020304" pitchFamily="18" charset="0"/>
                          <a:cs typeface="Times New Roman" panose="02020603050405020304" pitchFamily="18" charset="0"/>
                        </a:rPr>
                        <a:t>&lt;/</a:t>
                      </a:r>
                      <a:r>
                        <a:rPr lang="en-US" sz="2000" b="0" kern="100" cap="none" spc="0" dirty="0" err="1" smtClean="0">
                          <a:ln>
                            <a:noFill/>
                          </a:ln>
                          <a:solidFill>
                            <a:schemeClr val="tx1"/>
                          </a:solidFill>
                          <a:effectLst/>
                          <a:latin typeface="Times New Roman" panose="02020603050405020304" pitchFamily="18" charset="0"/>
                          <a:cs typeface="Times New Roman" panose="02020603050405020304" pitchFamily="18" charset="0"/>
                        </a:rPr>
                        <a:t>config</a:t>
                      </a:r>
                      <a:r>
                        <a:rPr lang="en-US" sz="2000" b="0" kern="100" cap="none" spc="0" dirty="0" smtClean="0">
                          <a:ln>
                            <a:noFill/>
                          </a:ln>
                          <a:solidFill>
                            <a:schemeClr val="tx1"/>
                          </a:solidFill>
                          <a:effectLst/>
                          <a:latin typeface="Times New Roman" panose="02020603050405020304" pitchFamily="18" charset="0"/>
                          <a:cs typeface="Times New Roman" panose="02020603050405020304" pitchFamily="18" charset="0"/>
                        </a:rPr>
                        <a:t>&gt;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022135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kumimoji="1" lang="zh-CN" altLang="en-US" smtClean="0"/>
              <a:t>大纲</a:t>
            </a:r>
          </a:p>
        </p:txBody>
      </p:sp>
      <p:sp>
        <p:nvSpPr>
          <p:cNvPr id="34819" name="Rectangle 3"/>
          <p:cNvSpPr>
            <a:spLocks noGrp="1" noChangeArrowheads="1"/>
          </p:cNvSpPr>
          <p:nvPr>
            <p:ph type="body" idx="1"/>
          </p:nvPr>
        </p:nvSpPr>
        <p:spPr>
          <a:noFill/>
        </p:spPr>
        <p:txBody>
          <a:bodyPr/>
          <a:lstStyle/>
          <a:p>
            <a:pPr eaLnBrk="1" hangingPunct="1"/>
            <a:endParaRPr lang="en-US" altLang="zh-CN" sz="4400" smtClean="0"/>
          </a:p>
          <a:p>
            <a:pPr eaLnBrk="1" hangingPunct="1">
              <a:buFont typeface="Wingdings" panose="05000000000000000000" pitchFamily="2" charset="2"/>
              <a:buChar char="l"/>
            </a:pPr>
            <a:endParaRPr lang="en-US" altLang="zh-CN" smtClean="0">
              <a:solidFill>
                <a:schemeClr val="tx1"/>
              </a:solidFill>
              <a:ea typeface="宋体" panose="02010600030101010101" pitchFamily="2" charset="-122"/>
            </a:endParaRPr>
          </a:p>
        </p:txBody>
      </p:sp>
      <p:sp>
        <p:nvSpPr>
          <p:cNvPr id="34820"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34821"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34822"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2800"/>
              <a:t>桥接模式概述</a:t>
            </a:r>
            <a:endParaRPr lang="en-US" altLang="zh-CN" sz="2800"/>
          </a:p>
          <a:p>
            <a:pPr eaLnBrk="1" hangingPunct="1"/>
            <a:r>
              <a:rPr lang="zh-CN" altLang="en-US" sz="2800"/>
              <a:t>桥接模式的结构与实现</a:t>
            </a:r>
            <a:endParaRPr lang="en-US" altLang="zh-CN" sz="2800"/>
          </a:p>
          <a:p>
            <a:pPr eaLnBrk="1" hangingPunct="1"/>
            <a:r>
              <a:rPr lang="zh-CN" altLang="en-US" sz="2800"/>
              <a:t>桥接模式的应用实例</a:t>
            </a:r>
            <a:endParaRPr lang="en-US" altLang="zh-CN" sz="2800"/>
          </a:p>
          <a:p>
            <a:pPr eaLnBrk="1" hangingPunct="1"/>
            <a:r>
              <a:rPr lang="zh-CN" altLang="en-US" sz="2800"/>
              <a:t>桥接模式与适配器模式的联用</a:t>
            </a:r>
            <a:endParaRPr lang="en-US" altLang="zh-CN" sz="2800"/>
          </a:p>
          <a:p>
            <a:pPr eaLnBrk="1" hangingPunct="1"/>
            <a:r>
              <a:rPr lang="zh-CN" altLang="en-US" sz="2800"/>
              <a:t>桥接模式的优缺点与适用环境</a:t>
            </a:r>
            <a:endParaRPr lang="en-US" altLang="zh-CN" sz="2800"/>
          </a:p>
          <a:p>
            <a:pPr eaLnBrk="1" hangingPunct="1"/>
            <a:endParaRPr lang="zh-CN" altLang="en-US" sz="2400"/>
          </a:p>
        </p:txBody>
      </p:sp>
      <p:pic>
        <p:nvPicPr>
          <p:cNvPr id="34823" name="Picture 4" descr="%E8%B5%B5%E5%B7%9E%E6%A1%A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0" y="1219200"/>
            <a:ext cx="30734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5" descr="200807101700263343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733800"/>
            <a:ext cx="3073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26101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838200" y="914400"/>
            <a:ext cx="6934200" cy="685800"/>
          </a:xfrm>
        </p:spPr>
        <p:txBody>
          <a:bodyPr/>
          <a:lstStyle/>
          <a:p>
            <a:pPr eaLnBrk="1" hangingPunct="1"/>
            <a:r>
              <a:rPr lang="zh-CN" altLang="en-US" smtClean="0"/>
              <a:t>桥接模式与适配器模式的联用</a:t>
            </a:r>
          </a:p>
        </p:txBody>
      </p:sp>
      <p:sp>
        <p:nvSpPr>
          <p:cNvPr id="53251" name="Rectangle 3"/>
          <p:cNvSpPr>
            <a:spLocks noGrp="1" noChangeArrowheads="1"/>
          </p:cNvSpPr>
          <p:nvPr>
            <p:ph type="body" sz="half" idx="1"/>
          </p:nvPr>
        </p:nvSpPr>
        <p:spPr>
          <a:xfrm>
            <a:off x="381000" y="1752600"/>
            <a:ext cx="8229600" cy="4114800"/>
          </a:xfrm>
        </p:spPr>
        <p:txBody>
          <a:bodyPr/>
          <a:lstStyle/>
          <a:p>
            <a:pPr eaLnBrk="1" hangingPunct="1"/>
            <a:r>
              <a:rPr lang="zh-CN" altLang="en-US" sz="2400" smtClean="0">
                <a:solidFill>
                  <a:srgbClr val="FF0000"/>
                </a:solidFill>
              </a:rPr>
              <a:t>桥接模式：</a:t>
            </a:r>
            <a:r>
              <a:rPr lang="zh-CN" altLang="en-US" sz="2400" smtClean="0"/>
              <a:t>用于系统的初步设计，对于存在两个独立变化维度的类可以将其分为抽象化和实现化两个角色，使它们可以分别进行变化</a:t>
            </a:r>
            <a:endParaRPr lang="en-US" altLang="zh-CN" sz="2400" smtClean="0"/>
          </a:p>
          <a:p>
            <a:pPr eaLnBrk="1" hangingPunct="1"/>
            <a:r>
              <a:rPr lang="zh-CN" altLang="en-US" sz="2400" smtClean="0">
                <a:solidFill>
                  <a:srgbClr val="FF0000"/>
                </a:solidFill>
              </a:rPr>
              <a:t>适配器模式：</a:t>
            </a:r>
            <a:r>
              <a:rPr lang="zh-CN" altLang="en-US" sz="2400" smtClean="0"/>
              <a:t>当发现系统与已有类无法协同工作时</a:t>
            </a:r>
            <a:endParaRPr lang="en-US" altLang="zh-CN" sz="2400"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5325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5325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657600"/>
            <a:ext cx="8686800"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838200" y="5867400"/>
            <a:ext cx="4826000" cy="461963"/>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eaLnBrk="1" hangingPunct="1">
              <a:defRPr/>
            </a:pPr>
            <a:r>
              <a:rPr lang="zh-CN" altLang="en-US" sz="2400" b="1" dirty="0"/>
              <a:t>桥接模式与适配器模式联用示意图</a:t>
            </a:r>
            <a:endParaRPr lang="zh-CN" altLang="en-US" sz="2400" dirty="0"/>
          </a:p>
        </p:txBody>
      </p:sp>
    </p:spTree>
    <p:extLst>
      <p:ext uri="{BB962C8B-B14F-4D97-AF65-F5344CB8AC3E}">
        <p14:creationId xmlns:p14="http://schemas.microsoft.com/office/powerpoint/2010/main" val="30600686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838200" y="914400"/>
            <a:ext cx="7391400" cy="685800"/>
          </a:xfrm>
        </p:spPr>
        <p:txBody>
          <a:bodyPr/>
          <a:lstStyle/>
          <a:p>
            <a:r>
              <a:rPr lang="zh-CN" altLang="en-US" smtClean="0"/>
              <a:t>桥接模式的优缺点与适用环境</a:t>
            </a:r>
          </a:p>
        </p:txBody>
      </p:sp>
      <p:sp>
        <p:nvSpPr>
          <p:cNvPr id="54275" name="Rectangle 3"/>
          <p:cNvSpPr>
            <a:spLocks noGrp="1" noChangeArrowheads="1"/>
          </p:cNvSpPr>
          <p:nvPr>
            <p:ph type="body" sz="half" idx="1"/>
          </p:nvPr>
        </p:nvSpPr>
        <p:spPr>
          <a:xfrm>
            <a:off x="381000" y="1752600"/>
            <a:ext cx="5867400" cy="4114800"/>
          </a:xfrm>
        </p:spPr>
        <p:txBody>
          <a:bodyPr/>
          <a:lstStyle/>
          <a:p>
            <a:pPr eaLnBrk="1" hangingPunct="1"/>
            <a:r>
              <a:rPr lang="zh-CN" altLang="en-US" smtClean="0"/>
              <a:t>模式优点</a:t>
            </a:r>
            <a:endParaRPr lang="en-US" altLang="zh-CN" smtClean="0"/>
          </a:p>
          <a:p>
            <a:pPr lvl="1" eaLnBrk="1" hangingPunct="1"/>
            <a:r>
              <a:rPr lang="zh-CN" altLang="en-US" smtClean="0">
                <a:solidFill>
                  <a:srgbClr val="FF0000"/>
                </a:solidFill>
              </a:rPr>
              <a:t>分离抽象接口及其实现部分</a:t>
            </a:r>
            <a:endParaRPr lang="en-US" altLang="zh-CN" smtClean="0">
              <a:solidFill>
                <a:srgbClr val="FF0000"/>
              </a:solidFill>
            </a:endParaRPr>
          </a:p>
          <a:p>
            <a:pPr lvl="1" eaLnBrk="1" hangingPunct="1"/>
            <a:r>
              <a:rPr lang="zh-CN" altLang="en-US" smtClean="0"/>
              <a:t>可以取代多层继承方案，</a:t>
            </a:r>
            <a:r>
              <a:rPr lang="zh-CN" altLang="en-US" smtClean="0">
                <a:solidFill>
                  <a:srgbClr val="FF0000"/>
                </a:solidFill>
              </a:rPr>
              <a:t>极大地减少了子类的个数</a:t>
            </a:r>
            <a:endParaRPr lang="en-US" altLang="zh-CN" smtClean="0">
              <a:solidFill>
                <a:srgbClr val="FF0000"/>
              </a:solidFill>
            </a:endParaRPr>
          </a:p>
          <a:p>
            <a:pPr lvl="1" eaLnBrk="1" hangingPunct="1"/>
            <a:r>
              <a:rPr lang="zh-CN" altLang="en-US" smtClean="0">
                <a:solidFill>
                  <a:srgbClr val="FF0000"/>
                </a:solidFill>
              </a:rPr>
              <a:t>提高了系统的可扩展性</a:t>
            </a:r>
            <a:r>
              <a:rPr lang="zh-CN" altLang="en-US" smtClean="0"/>
              <a:t>，在两个变化维度中任意扩展一个维度，不需要修改原有系统，符合开闭原则</a:t>
            </a:r>
          </a:p>
          <a:p>
            <a:pPr lvl="1" eaLnBrk="1" hangingPunct="1"/>
            <a:endParaRPr lang="en-US" altLang="zh-CN" smtClean="0"/>
          </a:p>
        </p:txBody>
      </p:sp>
      <p:sp>
        <p:nvSpPr>
          <p:cNvPr id="5427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5427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76400"/>
            <a:ext cx="2103438"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80048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38200" y="914400"/>
            <a:ext cx="7239000" cy="685800"/>
          </a:xfrm>
        </p:spPr>
        <p:txBody>
          <a:bodyPr/>
          <a:lstStyle/>
          <a:p>
            <a:r>
              <a:rPr lang="zh-CN" altLang="en-US" smtClean="0"/>
              <a:t>桥接模式的优缺点与适用环境</a:t>
            </a:r>
          </a:p>
        </p:txBody>
      </p:sp>
      <p:sp>
        <p:nvSpPr>
          <p:cNvPr id="55299" name="Rectangle 3"/>
          <p:cNvSpPr>
            <a:spLocks noGrp="1" noChangeArrowheads="1"/>
          </p:cNvSpPr>
          <p:nvPr>
            <p:ph type="body" sz="half" idx="1"/>
          </p:nvPr>
        </p:nvSpPr>
        <p:spPr>
          <a:xfrm>
            <a:off x="381000" y="1752600"/>
            <a:ext cx="6248400" cy="4114800"/>
          </a:xfrm>
        </p:spPr>
        <p:txBody>
          <a:bodyPr/>
          <a:lstStyle/>
          <a:p>
            <a:pPr eaLnBrk="1" hangingPunct="1"/>
            <a:r>
              <a:rPr lang="zh-CN" altLang="en-US" smtClean="0"/>
              <a:t>模式缺点</a:t>
            </a:r>
            <a:endParaRPr lang="en-US" altLang="zh-CN" smtClean="0"/>
          </a:p>
          <a:p>
            <a:pPr lvl="1" eaLnBrk="1" hangingPunct="1"/>
            <a:r>
              <a:rPr lang="zh-CN" altLang="en-US" smtClean="0"/>
              <a:t>会</a:t>
            </a:r>
            <a:r>
              <a:rPr lang="zh-CN" altLang="en-US" smtClean="0">
                <a:solidFill>
                  <a:srgbClr val="FF0000"/>
                </a:solidFill>
              </a:rPr>
              <a:t>增加系统的理解与设计难度</a:t>
            </a:r>
            <a:r>
              <a:rPr lang="zh-CN" altLang="en-US" smtClean="0"/>
              <a:t>，由于关联关系建立在抽象层，要求开发者一开始就针对抽象层进行设计与编程</a:t>
            </a:r>
            <a:endParaRPr lang="en-US" altLang="zh-CN" smtClean="0"/>
          </a:p>
          <a:p>
            <a:pPr lvl="1" eaLnBrk="1" hangingPunct="1"/>
            <a:r>
              <a:rPr lang="zh-CN" altLang="en-US" smtClean="0">
                <a:solidFill>
                  <a:srgbClr val="FF0000"/>
                </a:solidFill>
              </a:rPr>
              <a:t>正确识别出系统中两个独立变化的维度并不是一件容易的事情</a:t>
            </a:r>
            <a:endParaRPr lang="en-US" altLang="zh-CN" smtClean="0">
              <a:solidFill>
                <a:srgbClr val="FF0000"/>
              </a:solidFill>
            </a:endParaRPr>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553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553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590800"/>
            <a:ext cx="21177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65348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38200" y="914400"/>
            <a:ext cx="6934200" cy="685800"/>
          </a:xfrm>
        </p:spPr>
        <p:txBody>
          <a:bodyPr/>
          <a:lstStyle/>
          <a:p>
            <a:r>
              <a:rPr lang="zh-CN" altLang="en-US" smtClean="0"/>
              <a:t>桥接模式的优缺点与适用环境</a:t>
            </a:r>
          </a:p>
        </p:txBody>
      </p:sp>
      <p:sp>
        <p:nvSpPr>
          <p:cNvPr id="56323" name="Rectangle 3"/>
          <p:cNvSpPr>
            <a:spLocks noGrp="1" noChangeArrowheads="1"/>
          </p:cNvSpPr>
          <p:nvPr>
            <p:ph type="body" sz="half" idx="1"/>
          </p:nvPr>
        </p:nvSpPr>
        <p:spPr>
          <a:xfrm>
            <a:off x="381000" y="1752600"/>
            <a:ext cx="6400800" cy="4114800"/>
          </a:xfrm>
        </p:spPr>
        <p:txBody>
          <a:bodyPr/>
          <a:lstStyle/>
          <a:p>
            <a:pPr eaLnBrk="1" hangingPunct="1"/>
            <a:r>
              <a:rPr lang="zh-CN" altLang="en-US" smtClean="0"/>
              <a:t>模式适用环境</a:t>
            </a:r>
            <a:endParaRPr lang="en-US" altLang="zh-CN" smtClean="0"/>
          </a:p>
          <a:p>
            <a:pPr lvl="1" eaLnBrk="1" hangingPunct="1"/>
            <a:r>
              <a:rPr lang="zh-CN" altLang="en-US" sz="2000" smtClean="0"/>
              <a:t>需要在抽象化和具体化之间增加更多的灵活性，</a:t>
            </a:r>
            <a:r>
              <a:rPr lang="zh-CN" altLang="en-US" sz="2000" smtClean="0">
                <a:solidFill>
                  <a:srgbClr val="FF0000"/>
                </a:solidFill>
              </a:rPr>
              <a:t>避免在两个层次之间建立静态的继承关系</a:t>
            </a:r>
            <a:endParaRPr lang="en-US" altLang="zh-CN" sz="2000" smtClean="0">
              <a:solidFill>
                <a:srgbClr val="FF0000"/>
              </a:solidFill>
            </a:endParaRPr>
          </a:p>
          <a:p>
            <a:pPr lvl="1" eaLnBrk="1" hangingPunct="1"/>
            <a:r>
              <a:rPr lang="zh-CN" altLang="en-US" sz="2000" smtClean="0"/>
              <a:t>抽象部分和实现部分可以以继承的方式</a:t>
            </a:r>
            <a:r>
              <a:rPr lang="zh-CN" altLang="en-US" sz="2000" smtClean="0">
                <a:solidFill>
                  <a:srgbClr val="FF0000"/>
                </a:solidFill>
              </a:rPr>
              <a:t>独立扩展而互不影响</a:t>
            </a:r>
            <a:endParaRPr lang="en-US" altLang="zh-CN" sz="2000" smtClean="0">
              <a:solidFill>
                <a:srgbClr val="FF0000"/>
              </a:solidFill>
            </a:endParaRPr>
          </a:p>
          <a:p>
            <a:pPr lvl="1" eaLnBrk="1" hangingPunct="1"/>
            <a:r>
              <a:rPr lang="zh-CN" altLang="en-US" sz="2000" smtClean="0"/>
              <a:t>一个类</a:t>
            </a:r>
            <a:r>
              <a:rPr lang="zh-CN" altLang="en-US" sz="2000" smtClean="0">
                <a:solidFill>
                  <a:srgbClr val="FF0000"/>
                </a:solidFill>
              </a:rPr>
              <a:t>存在两个（或多个）独立变化的维度</a:t>
            </a:r>
            <a:r>
              <a:rPr lang="zh-CN" altLang="en-US" sz="2000" smtClean="0"/>
              <a:t>，且这两个（或多个）维度都需要独立地进行扩展</a:t>
            </a:r>
            <a:endParaRPr lang="en-US" altLang="zh-CN" sz="2000" smtClean="0"/>
          </a:p>
          <a:p>
            <a:pPr lvl="1" eaLnBrk="1" hangingPunct="1"/>
            <a:r>
              <a:rPr lang="zh-CN" altLang="en-US" sz="2000" smtClean="0">
                <a:solidFill>
                  <a:srgbClr val="FF3300"/>
                </a:solidFill>
              </a:rPr>
              <a:t>不希望使用继承</a:t>
            </a:r>
            <a:r>
              <a:rPr lang="zh-CN" altLang="en-US" sz="2000" smtClean="0"/>
              <a:t>或</a:t>
            </a:r>
            <a:r>
              <a:rPr lang="zh-CN" altLang="en-US" sz="2000" smtClean="0">
                <a:solidFill>
                  <a:srgbClr val="FF0000"/>
                </a:solidFill>
              </a:rPr>
              <a:t>因为多层继承导致系统类的个数急剧增加</a:t>
            </a:r>
            <a:r>
              <a:rPr lang="zh-CN" altLang="en-US" sz="2000" smtClean="0"/>
              <a:t>的系统</a:t>
            </a:r>
            <a:endParaRPr lang="en-US" altLang="zh-CN" sz="2000" smtClean="0"/>
          </a:p>
          <a:p>
            <a:pPr lvl="1" eaLnBrk="1" hangingPunct="1"/>
            <a:endParaRPr lang="zh-CN" altLang="en-US" sz="2000" smtClean="0"/>
          </a:p>
          <a:p>
            <a:pPr lvl="1" eaLnBrk="1" hangingPunct="1"/>
            <a:endParaRPr lang="en-US" altLang="zh-CN" smtClean="0"/>
          </a:p>
        </p:txBody>
      </p:sp>
      <p:sp>
        <p:nvSpPr>
          <p:cNvPr id="5632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563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538" y="1676400"/>
            <a:ext cx="1770062"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74904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38200" y="914400"/>
            <a:ext cx="6324600" cy="685800"/>
          </a:xfrm>
        </p:spPr>
        <p:txBody>
          <a:bodyPr/>
          <a:lstStyle/>
          <a:p>
            <a:r>
              <a:rPr lang="zh-CN" altLang="en-US" smtClean="0"/>
              <a:t>思考</a:t>
            </a:r>
          </a:p>
        </p:txBody>
      </p:sp>
      <p:sp>
        <p:nvSpPr>
          <p:cNvPr id="57347" name="Rectangle 3"/>
          <p:cNvSpPr>
            <a:spLocks noGrp="1" noChangeArrowheads="1"/>
          </p:cNvSpPr>
          <p:nvPr>
            <p:ph type="body" sz="half" idx="1"/>
          </p:nvPr>
        </p:nvSpPr>
        <p:spPr>
          <a:xfrm>
            <a:off x="381000" y="1752600"/>
            <a:ext cx="5562600" cy="4114800"/>
          </a:xfrm>
        </p:spPr>
        <p:txBody>
          <a:bodyPr/>
          <a:lstStyle/>
          <a:p>
            <a:pPr eaLnBrk="1" hangingPunct="1"/>
            <a:r>
              <a:rPr lang="zh-CN" altLang="en-US" sz="2800" smtClean="0"/>
              <a:t>如果系统中存在两个以上的变化维度，是否可以使用桥接模式进行处理？如果可以，系统该如何设计？</a:t>
            </a:r>
          </a:p>
          <a:p>
            <a:pPr lvl="1" eaLnBrk="1" hangingPunct="1"/>
            <a:endParaRPr lang="en-US" altLang="zh-CN" smtClean="0"/>
          </a:p>
        </p:txBody>
      </p:sp>
      <p:sp>
        <p:nvSpPr>
          <p:cNvPr id="573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57349" name="图片 7" descr="2011420168609.jpg"/>
          <p:cNvPicPr>
            <a:picLocks noChangeAspect="1"/>
          </p:cNvPicPr>
          <p:nvPr/>
        </p:nvPicPr>
        <p:blipFill>
          <a:blip r:embed="rId2">
            <a:extLst>
              <a:ext uri="{28A0092B-C50C-407E-A947-70E740481C1C}">
                <a14:useLocalDpi xmlns:a14="http://schemas.microsoft.com/office/drawing/2010/main" val="0"/>
              </a:ext>
            </a:extLst>
          </a:blip>
          <a:srcRect l="18616" r="23232"/>
          <a:stretch>
            <a:fillRect/>
          </a:stretch>
        </p:blipFill>
        <p:spPr bwMode="auto">
          <a:xfrm>
            <a:off x="6324600" y="1371600"/>
            <a:ext cx="2224088"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52281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pic>
        <p:nvPicPr>
          <p:cNvPr id="2" name="图片 1"/>
          <p:cNvPicPr>
            <a:picLocks noChangeAspect="1"/>
          </p:cNvPicPr>
          <p:nvPr/>
        </p:nvPicPr>
        <p:blipFill>
          <a:blip r:embed="rId2"/>
          <a:stretch>
            <a:fillRect/>
          </a:stretch>
        </p:blipFill>
        <p:spPr>
          <a:xfrm>
            <a:off x="5766571" y="1676400"/>
            <a:ext cx="3225029" cy="4544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24923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38200" y="914400"/>
            <a:ext cx="6324600" cy="685800"/>
          </a:xfrm>
        </p:spPr>
        <p:txBody>
          <a:bodyPr/>
          <a:lstStyle/>
          <a:p>
            <a:pPr eaLnBrk="1" hangingPunct="1"/>
            <a:r>
              <a:rPr lang="zh-CN" altLang="en-US" smtClean="0"/>
              <a:t>桥接模式概述</a:t>
            </a:r>
          </a:p>
        </p:txBody>
      </p:sp>
      <p:sp>
        <p:nvSpPr>
          <p:cNvPr id="3584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毛笔与蜡笔的“故事”</a:t>
            </a:r>
          </a:p>
        </p:txBody>
      </p:sp>
      <p:sp>
        <p:nvSpPr>
          <p:cNvPr id="3584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3584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362200"/>
            <a:ext cx="4800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5486400" y="2438400"/>
            <a:ext cx="3429000" cy="461665"/>
          </a:xfrm>
          <a:prstGeom prst="rect">
            <a:avLst/>
          </a:prstGeom>
          <a:solidFill>
            <a:srgbClr val="FF33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p>
            <a:pPr algn="ctr" eaLnBrk="1" hangingPunct="1">
              <a:defRPr/>
            </a:pPr>
            <a:r>
              <a:rPr lang="en-US" altLang="zh-CN" sz="2400" b="1" dirty="0">
                <a:solidFill>
                  <a:srgbClr val="FFFFFF"/>
                </a:solidFill>
                <a:latin typeface="Arial" charset="0"/>
              </a:rPr>
              <a:t>12</a:t>
            </a:r>
            <a:r>
              <a:rPr lang="zh-CN" altLang="en-US" sz="2400" b="1" dirty="0">
                <a:solidFill>
                  <a:srgbClr val="FFFFFF"/>
                </a:solidFill>
                <a:latin typeface="Arial" charset="0"/>
              </a:rPr>
              <a:t>种颜色，</a:t>
            </a:r>
            <a:r>
              <a:rPr lang="en-US" altLang="zh-CN" sz="2400" b="1" dirty="0">
                <a:solidFill>
                  <a:srgbClr val="FFFFFF"/>
                </a:solidFill>
                <a:latin typeface="Arial" charset="0"/>
              </a:rPr>
              <a:t>3</a:t>
            </a:r>
            <a:r>
              <a:rPr lang="zh-CN" altLang="en-US" sz="2400" b="1" dirty="0">
                <a:solidFill>
                  <a:srgbClr val="FFFFFF"/>
                </a:solidFill>
                <a:latin typeface="Arial" charset="0"/>
              </a:rPr>
              <a:t>种型号</a:t>
            </a:r>
          </a:p>
        </p:txBody>
      </p:sp>
      <p:cxnSp>
        <p:nvCxnSpPr>
          <p:cNvPr id="11" name="直接箭头连接符 10"/>
          <p:cNvCxnSpPr/>
          <p:nvPr/>
        </p:nvCxnSpPr>
        <p:spPr>
          <a:xfrm rot="5400000">
            <a:off x="6172200" y="3124200"/>
            <a:ext cx="1066800" cy="762000"/>
          </a:xfrm>
          <a:prstGeom prst="straightConnector1">
            <a:avLst/>
          </a:prstGeom>
          <a:ln w="38100">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16200000" flipH="1">
            <a:off x="6972300" y="3086100"/>
            <a:ext cx="1066800" cy="838200"/>
          </a:xfrm>
          <a:prstGeom prst="straightConnector1">
            <a:avLst/>
          </a:prstGeom>
          <a:ln w="3810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791200" y="4114800"/>
            <a:ext cx="1143000" cy="1676400"/>
          </a:xfrm>
          <a:prstGeom prst="rect">
            <a:avLst/>
          </a:prstGeom>
          <a:solidFill>
            <a:srgbClr val="EDF6F7"/>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b="1" dirty="0">
                <a:solidFill>
                  <a:srgbClr val="002060"/>
                </a:solidFill>
              </a:rPr>
              <a:t>3</a:t>
            </a:r>
            <a:r>
              <a:rPr lang="zh-CN" altLang="en-US" b="1" dirty="0">
                <a:solidFill>
                  <a:srgbClr val="002060"/>
                </a:solidFill>
              </a:rPr>
              <a:t>支毛笔</a:t>
            </a:r>
            <a:r>
              <a:rPr lang="en-US" altLang="zh-CN" b="1" dirty="0">
                <a:solidFill>
                  <a:srgbClr val="002060"/>
                </a:solidFill>
              </a:rPr>
              <a:t>+</a:t>
            </a:r>
          </a:p>
          <a:p>
            <a:pPr algn="ctr" eaLnBrk="1" hangingPunct="1">
              <a:defRPr/>
            </a:pPr>
            <a:r>
              <a:rPr lang="en-US" altLang="zh-CN" b="1" dirty="0">
                <a:solidFill>
                  <a:srgbClr val="002060"/>
                </a:solidFill>
              </a:rPr>
              <a:t>12</a:t>
            </a:r>
            <a:r>
              <a:rPr lang="zh-CN" altLang="en-US" b="1" dirty="0">
                <a:solidFill>
                  <a:srgbClr val="002060"/>
                </a:solidFill>
              </a:rPr>
              <a:t>种颜色的调色板</a:t>
            </a:r>
            <a:r>
              <a:rPr lang="en-US" altLang="zh-CN" b="1" dirty="0">
                <a:solidFill>
                  <a:srgbClr val="002060"/>
                </a:solidFill>
              </a:rPr>
              <a:t> </a:t>
            </a:r>
            <a:endParaRPr lang="zh-CN" altLang="en-US" b="1" dirty="0">
              <a:solidFill>
                <a:srgbClr val="002060"/>
              </a:solidFill>
            </a:endParaRPr>
          </a:p>
        </p:txBody>
      </p:sp>
      <p:sp>
        <p:nvSpPr>
          <p:cNvPr id="18" name="矩形 17"/>
          <p:cNvSpPr/>
          <p:nvPr/>
        </p:nvSpPr>
        <p:spPr>
          <a:xfrm>
            <a:off x="7391400" y="4114800"/>
            <a:ext cx="1143000" cy="1676400"/>
          </a:xfrm>
          <a:prstGeom prst="rect">
            <a:avLst/>
          </a:prstGeom>
          <a:solidFill>
            <a:srgbClr val="EDF6F7"/>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b="1" dirty="0">
                <a:solidFill>
                  <a:srgbClr val="002060"/>
                </a:solidFill>
              </a:rPr>
              <a:t>36</a:t>
            </a:r>
            <a:r>
              <a:rPr lang="zh-CN" altLang="en-US" b="1" dirty="0">
                <a:solidFill>
                  <a:srgbClr val="002060"/>
                </a:solidFill>
              </a:rPr>
              <a:t>支蜡笔</a:t>
            </a:r>
          </a:p>
        </p:txBody>
      </p:sp>
    </p:spTree>
    <p:extLst>
      <p:ext uri="{BB962C8B-B14F-4D97-AF65-F5344CB8AC3E}">
        <p14:creationId xmlns:p14="http://schemas.microsoft.com/office/powerpoint/2010/main" val="416313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strVal val="#ppt_h"/>
                                          </p:val>
                                        </p:tav>
                                        <p:tav tm="100000">
                                          <p:val>
                                            <p:strVal val="#ppt_h"/>
                                          </p:val>
                                        </p:tav>
                                      </p:tavLst>
                                    </p:anim>
                                  </p:childTnLst>
                                </p:cTn>
                              </p:par>
                              <p:par>
                                <p:cTn id="13" presetID="17" presetClass="entr" presetSubtype="1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ppt_w</p:attrName>
                                        </p:attrNameLst>
                                      </p:cBhvr>
                                      <p:tavLst>
                                        <p:tav tm="0">
                                          <p:val>
                                            <p:fltVal val="0"/>
                                          </p:val>
                                        </p:tav>
                                        <p:tav tm="100000">
                                          <p:val>
                                            <p:strVal val="#ppt_w"/>
                                          </p:val>
                                        </p:tav>
                                      </p:tavLst>
                                    </p:anim>
                                    <p:anim calcmode="lin" valueType="num">
                                      <p:cBhvr>
                                        <p:cTn id="24" dur="5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200" y="914400"/>
            <a:ext cx="6324600" cy="685800"/>
          </a:xfrm>
        </p:spPr>
        <p:txBody>
          <a:bodyPr/>
          <a:lstStyle/>
          <a:p>
            <a:pPr eaLnBrk="1" hangingPunct="1"/>
            <a:r>
              <a:rPr lang="zh-CN" altLang="en-US" smtClean="0"/>
              <a:t>桥接模式概述</a:t>
            </a:r>
          </a:p>
        </p:txBody>
      </p:sp>
      <p:sp>
        <p:nvSpPr>
          <p:cNvPr id="36867"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36868"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分析</a:t>
            </a:r>
            <a:endParaRPr lang="en-US" altLang="zh-CN" smtClean="0"/>
          </a:p>
          <a:p>
            <a:pPr lvl="1" eaLnBrk="1" hangingPunct="1"/>
            <a:r>
              <a:rPr lang="zh-CN" altLang="en-US" smtClean="0">
                <a:solidFill>
                  <a:srgbClr val="FF0000"/>
                </a:solidFill>
              </a:rPr>
              <a:t>蜡笔：</a:t>
            </a:r>
            <a:r>
              <a:rPr lang="zh-CN" altLang="en-US" smtClean="0"/>
              <a:t>颜色和型号</a:t>
            </a:r>
            <a:r>
              <a:rPr lang="zh-CN" altLang="en-US" smtClean="0">
                <a:solidFill>
                  <a:srgbClr val="0070C0"/>
                </a:solidFill>
              </a:rPr>
              <a:t>两个不同的变化维度</a:t>
            </a:r>
            <a:r>
              <a:rPr lang="zh-CN" altLang="en-US" smtClean="0"/>
              <a:t>（即两个不同的变化原因）耦合在一起，无论是对颜色进行扩展还是对型号进行扩展都势必会影响另一个维度</a:t>
            </a:r>
            <a:endParaRPr lang="en-US" altLang="zh-CN" smtClean="0"/>
          </a:p>
          <a:p>
            <a:pPr lvl="1" eaLnBrk="1" hangingPunct="1"/>
            <a:r>
              <a:rPr lang="zh-CN" altLang="en-US" smtClean="0">
                <a:solidFill>
                  <a:srgbClr val="FF0000"/>
                </a:solidFill>
              </a:rPr>
              <a:t>毛笔：</a:t>
            </a:r>
            <a:r>
              <a:rPr lang="zh-CN" altLang="en-US" smtClean="0"/>
              <a:t>颜色和型号实现了分离，增加新的颜色或者型号对另一方没有任何影响</a:t>
            </a:r>
            <a:endParaRPr lang="en-US" altLang="zh-CN" smtClean="0"/>
          </a:p>
          <a:p>
            <a:pPr lvl="1" eaLnBrk="1" hangingPunct="1"/>
            <a:endParaRPr lang="en-US" altLang="zh-CN" smtClean="0"/>
          </a:p>
        </p:txBody>
      </p:sp>
    </p:spTree>
    <p:extLst>
      <p:ext uri="{BB962C8B-B14F-4D97-AF65-F5344CB8AC3E}">
        <p14:creationId xmlns:p14="http://schemas.microsoft.com/office/powerpoint/2010/main" val="1872849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8200" y="914400"/>
            <a:ext cx="6324600" cy="685800"/>
          </a:xfrm>
        </p:spPr>
        <p:txBody>
          <a:bodyPr/>
          <a:lstStyle/>
          <a:p>
            <a:pPr eaLnBrk="1" hangingPunct="1"/>
            <a:r>
              <a:rPr lang="zh-CN" altLang="en-US" smtClean="0"/>
              <a:t>桥接模式概述</a:t>
            </a:r>
          </a:p>
        </p:txBody>
      </p:sp>
      <p:sp>
        <p:nvSpPr>
          <p:cNvPr id="37891"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37892"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分析</a:t>
            </a:r>
            <a:endParaRPr lang="en-US" altLang="zh-CN" smtClean="0"/>
          </a:p>
          <a:p>
            <a:pPr lvl="1" eaLnBrk="1" hangingPunct="1"/>
            <a:endParaRPr lang="en-US" altLang="zh-CN" smtClean="0"/>
          </a:p>
        </p:txBody>
      </p:sp>
      <p:sp>
        <p:nvSpPr>
          <p:cNvPr id="37893"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37894" name="Object 1"/>
          <p:cNvGraphicFramePr>
            <a:graphicFrameLocks noChangeAspect="1"/>
          </p:cNvGraphicFramePr>
          <p:nvPr/>
        </p:nvGraphicFramePr>
        <p:xfrm>
          <a:off x="1752600" y="2009775"/>
          <a:ext cx="6096000" cy="3857625"/>
        </p:xfrm>
        <a:graphic>
          <a:graphicData uri="http://schemas.openxmlformats.org/presentationml/2006/ole">
            <mc:AlternateContent xmlns:mc="http://schemas.openxmlformats.org/markup-compatibility/2006">
              <mc:Choice xmlns:v="urn:schemas-microsoft-com:vml" Requires="v">
                <p:oleObj spid="_x0000_s1144" name="Visio" r:id="rId3" imgW="6808099" imgH="4313947" progId="Visio.Drawing.11">
                  <p:embed/>
                </p:oleObj>
              </mc:Choice>
              <mc:Fallback>
                <p:oleObj name="Visio" r:id="rId3" imgW="6808099" imgH="431394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009775"/>
                        <a:ext cx="609600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1" name="Rectangle 3"/>
          <p:cNvSpPr>
            <a:spLocks noChangeArrowheads="1"/>
          </p:cNvSpPr>
          <p:nvPr/>
        </p:nvSpPr>
        <p:spPr bwMode="auto">
          <a:xfrm>
            <a:off x="1981200" y="5954713"/>
            <a:ext cx="5257800" cy="3698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chor="ctr">
            <a:spAutoFit/>
          </a:bodyPr>
          <a:lstStyle/>
          <a:p>
            <a:pPr algn="ctr">
              <a:defRPr/>
            </a:pPr>
            <a:r>
              <a:rPr lang="zh-CN" altLang="en-US" b="1" dirty="0">
                <a:solidFill>
                  <a:schemeClr val="tx1"/>
                </a:solidFill>
                <a:latin typeface="Times New Roman" pitchFamily="18" charset="0"/>
                <a:ea typeface="宋体" pitchFamily="2" charset="-122"/>
                <a:cs typeface="Times New Roman" pitchFamily="18" charset="0"/>
              </a:rPr>
              <a:t>画笔中存在的两个独立变化维度示意图</a:t>
            </a:r>
            <a:endParaRPr lang="zh-CN" altLang="en-US" dirty="0">
              <a:solidFill>
                <a:schemeClr val="tx1"/>
              </a:solidFill>
              <a:latin typeface="Arial" pitchFamily="34" charset="0"/>
              <a:ea typeface="宋体" pitchFamily="2" charset="-122"/>
            </a:endParaRPr>
          </a:p>
        </p:txBody>
      </p:sp>
    </p:spTree>
    <p:extLst>
      <p:ext uri="{BB962C8B-B14F-4D97-AF65-F5344CB8AC3E}">
        <p14:creationId xmlns:p14="http://schemas.microsoft.com/office/powerpoint/2010/main" val="2755788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38200" y="914400"/>
            <a:ext cx="6324600" cy="685800"/>
          </a:xfrm>
        </p:spPr>
        <p:txBody>
          <a:bodyPr/>
          <a:lstStyle/>
          <a:p>
            <a:pPr eaLnBrk="1" hangingPunct="1"/>
            <a:r>
              <a:rPr lang="zh-CN" altLang="en-US" smtClean="0"/>
              <a:t>桥接模式概述</a:t>
            </a:r>
          </a:p>
        </p:txBody>
      </p:sp>
      <p:sp>
        <p:nvSpPr>
          <p:cNvPr id="38915"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38916"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在软件开发中如何将多个变化维度分离？</a:t>
            </a:r>
            <a:endParaRPr lang="en-US" altLang="zh-CN" smtClean="0"/>
          </a:p>
          <a:p>
            <a:pPr lvl="1" eaLnBrk="1" hangingPunct="1"/>
            <a:endParaRPr lang="en-US" altLang="zh-CN" smtClean="0"/>
          </a:p>
        </p:txBody>
      </p:sp>
      <p:sp>
        <p:nvSpPr>
          <p:cNvPr id="38917"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38918" name="图片 7" descr="1040060099.jpg"/>
          <p:cNvPicPr>
            <a:picLocks noChangeAspect="1"/>
          </p:cNvPicPr>
          <p:nvPr/>
        </p:nvPicPr>
        <p:blipFill>
          <a:blip r:embed="rId2">
            <a:extLst>
              <a:ext uri="{28A0092B-C50C-407E-A947-70E740481C1C}">
                <a14:useLocalDpi xmlns:a14="http://schemas.microsoft.com/office/drawing/2010/main" val="0"/>
              </a:ext>
            </a:extLst>
          </a:blip>
          <a:srcRect l="24445" r="24445"/>
          <a:stretch>
            <a:fillRect/>
          </a:stretch>
        </p:blipFill>
        <p:spPr bwMode="auto">
          <a:xfrm>
            <a:off x="7086600" y="2514600"/>
            <a:ext cx="175418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1676400" y="2838271"/>
            <a:ext cx="4572000" cy="1200329"/>
          </a:xfrm>
          <a:prstGeom prst="rect">
            <a:avLst/>
          </a:prstGeom>
          <a:blipFill>
            <a:blip r:embed="rId3"/>
            <a:tile tx="0" ty="0" sx="100000" sy="100000" flip="none" algn="tl"/>
          </a:blipFill>
          <a:effectLst>
            <a:glow rad="139700">
              <a:schemeClr val="accent4">
                <a:satMod val="175000"/>
                <a:alpha val="40000"/>
              </a:schemeClr>
            </a:glow>
          </a:effectLst>
          <a:scene3d>
            <a:camera prst="orthographicFront"/>
            <a:lightRig rig="threePt" dir="t"/>
          </a:scene3d>
          <a:sp3d>
            <a:bevelT prst="angle"/>
          </a:sp3d>
        </p:spPr>
        <p:txBody>
          <a:bodyPr>
            <a:spAutoFit/>
          </a:bodyPr>
          <a:lstStyle/>
          <a:p>
            <a:pPr algn="ctr" eaLnBrk="1" hangingPunct="1">
              <a:defRPr/>
            </a:pPr>
            <a:r>
              <a:rPr lang="zh-CN" altLang="en-US" sz="7200" b="1" dirty="0">
                <a:solidFill>
                  <a:srgbClr val="FFFF00"/>
                </a:solidFill>
                <a:effectLst>
                  <a:glow rad="139700">
                    <a:schemeClr val="accent4">
                      <a:satMod val="175000"/>
                      <a:alpha val="40000"/>
                    </a:schemeClr>
                  </a:glow>
                </a:effectLst>
                <a:latin typeface="Arial" charset="0"/>
              </a:rPr>
              <a:t>桥接模式</a:t>
            </a:r>
          </a:p>
        </p:txBody>
      </p:sp>
      <p:pic>
        <p:nvPicPr>
          <p:cNvPr id="409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800600"/>
            <a:ext cx="6477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2711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40963"/>
                                        </p:tgtEl>
                                        <p:attrNameLst>
                                          <p:attrName>style.visibility</p:attrName>
                                        </p:attrNameLst>
                                      </p:cBhvr>
                                      <p:to>
                                        <p:strVal val="visible"/>
                                      </p:to>
                                    </p:set>
                                    <p:anim calcmode="lin" valueType="num">
                                      <p:cBhvr>
                                        <p:cTn id="15" dur="500" fill="hold"/>
                                        <p:tgtEl>
                                          <p:spTgt spid="40963"/>
                                        </p:tgtEl>
                                        <p:attrNameLst>
                                          <p:attrName>ppt_w</p:attrName>
                                        </p:attrNameLst>
                                      </p:cBhvr>
                                      <p:tavLst>
                                        <p:tav tm="0">
                                          <p:val>
                                            <p:fltVal val="0"/>
                                          </p:val>
                                        </p:tav>
                                        <p:tav tm="100000">
                                          <p:val>
                                            <p:strVal val="#ppt_w"/>
                                          </p:val>
                                        </p:tav>
                                      </p:tavLst>
                                    </p:anim>
                                    <p:anim calcmode="lin" valueType="num">
                                      <p:cBhvr>
                                        <p:cTn id="16" dur="500" fill="hold"/>
                                        <p:tgtEl>
                                          <p:spTgt spid="4096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914400"/>
            <a:ext cx="6324600" cy="685800"/>
          </a:xfrm>
        </p:spPr>
        <p:txBody>
          <a:bodyPr/>
          <a:lstStyle/>
          <a:p>
            <a:pPr eaLnBrk="1" hangingPunct="1"/>
            <a:r>
              <a:rPr lang="zh-CN" altLang="en-US" smtClean="0"/>
              <a:t>桥接模式概述</a:t>
            </a:r>
          </a:p>
        </p:txBody>
      </p:sp>
      <p:sp>
        <p:nvSpPr>
          <p:cNvPr id="3993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桥接模式的定义</a:t>
            </a:r>
            <a:endParaRPr lang="en-US" altLang="zh-CN" smtClean="0"/>
          </a:p>
          <a:p>
            <a:pPr eaLnBrk="1" hangingPunct="1"/>
            <a:endParaRPr lang="en-US" altLang="zh-CN" smtClean="0"/>
          </a:p>
          <a:p>
            <a:pPr eaLnBrk="1" hangingPunct="1"/>
            <a:endParaRPr lang="en-US" altLang="zh-CN" smtClean="0"/>
          </a:p>
          <a:p>
            <a:pPr lvl="1" eaLnBrk="1" hangingPunct="1"/>
            <a:endParaRPr lang="en-US" altLang="zh-CN" smtClean="0"/>
          </a:p>
          <a:p>
            <a:pPr lvl="1" eaLnBrk="1" hangingPunct="1"/>
            <a:endParaRPr lang="en-US" altLang="zh-CN" smtClean="0">
              <a:solidFill>
                <a:srgbClr val="FF3300"/>
              </a:solidFill>
            </a:endParaRPr>
          </a:p>
          <a:p>
            <a:pPr lvl="1" eaLnBrk="1" hangingPunct="1"/>
            <a:r>
              <a:rPr lang="zh-CN" altLang="en-US" smtClean="0">
                <a:solidFill>
                  <a:srgbClr val="FF0000"/>
                </a:solidFill>
              </a:rPr>
              <a:t>对象结构型</a:t>
            </a:r>
            <a:r>
              <a:rPr lang="zh-CN" altLang="en-US" smtClean="0"/>
              <a:t>模式</a:t>
            </a:r>
          </a:p>
        </p:txBody>
      </p:sp>
      <p:sp>
        <p:nvSpPr>
          <p:cNvPr id="3994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457200" y="2514600"/>
          <a:ext cx="8305800" cy="1828800"/>
        </p:xfrm>
        <a:graphic>
          <a:graphicData uri="http://schemas.openxmlformats.org/drawingml/2006/table">
            <a:tbl>
              <a:tblPr/>
              <a:tblGrid>
                <a:gridCol w="8305800"/>
              </a:tblGrid>
              <a:tr h="1219200">
                <a:tc>
                  <a:txBody>
                    <a:bodyPr/>
                    <a:lstStyle/>
                    <a:p>
                      <a:pPr indent="262255" algn="just">
                        <a:spcAft>
                          <a:spcPts val="0"/>
                        </a:spcAft>
                      </a:pPr>
                      <a:r>
                        <a:rPr lang="zh-CN" altLang="en-US" sz="2400" b="1" kern="100" dirty="0" smtClean="0">
                          <a:latin typeface="Times New Roman"/>
                          <a:ea typeface="宋体"/>
                          <a:cs typeface="Times New Roman"/>
                        </a:rPr>
                        <a:t>桥接模式：</a:t>
                      </a:r>
                      <a:r>
                        <a:rPr lang="zh-CN" altLang="en-US" sz="2400" b="0" kern="100" dirty="0" smtClean="0">
                          <a:latin typeface="Times New Roman"/>
                          <a:ea typeface="宋体"/>
                          <a:cs typeface="Times New Roman"/>
                        </a:rPr>
                        <a:t>将</a:t>
                      </a:r>
                      <a:r>
                        <a:rPr lang="zh-CN" altLang="en-US" sz="2400" b="1" kern="100" dirty="0" smtClean="0">
                          <a:solidFill>
                            <a:srgbClr val="FF0000"/>
                          </a:solidFill>
                          <a:latin typeface="Times New Roman"/>
                          <a:ea typeface="宋体"/>
                          <a:cs typeface="Times New Roman"/>
                        </a:rPr>
                        <a:t>抽象部分</a:t>
                      </a:r>
                      <a:r>
                        <a:rPr lang="zh-CN" altLang="en-US" sz="2400" b="0" kern="100" dirty="0" smtClean="0">
                          <a:latin typeface="Times New Roman"/>
                          <a:ea typeface="宋体"/>
                          <a:cs typeface="Times New Roman"/>
                        </a:rPr>
                        <a:t>与它的</a:t>
                      </a:r>
                      <a:r>
                        <a:rPr lang="zh-CN" altLang="en-US" sz="2400" b="1" kern="100" dirty="0" smtClean="0">
                          <a:solidFill>
                            <a:srgbClr val="FF0000"/>
                          </a:solidFill>
                          <a:latin typeface="Times New Roman"/>
                          <a:ea typeface="宋体"/>
                          <a:cs typeface="Times New Roman"/>
                        </a:rPr>
                        <a:t>实现部分</a:t>
                      </a:r>
                      <a:r>
                        <a:rPr lang="zh-CN" altLang="en-US" sz="2400" b="1" kern="100" dirty="0" smtClean="0">
                          <a:solidFill>
                            <a:srgbClr val="0070C0"/>
                          </a:solidFill>
                          <a:latin typeface="Times New Roman"/>
                          <a:ea typeface="宋体"/>
                          <a:cs typeface="Times New Roman"/>
                        </a:rPr>
                        <a:t>解耦</a:t>
                      </a:r>
                      <a:r>
                        <a:rPr lang="zh-CN" altLang="en-US" sz="2400" b="0" kern="100" dirty="0" smtClean="0">
                          <a:latin typeface="Times New Roman"/>
                          <a:ea typeface="宋体"/>
                          <a:cs typeface="Times New Roman"/>
                        </a:rPr>
                        <a:t>，使得两者都能够独立变化。</a:t>
                      </a:r>
                      <a:endParaRPr lang="en-US" altLang="zh-CN" sz="2400" b="0" kern="100" dirty="0" smtClean="0">
                        <a:latin typeface="Times New Roman"/>
                        <a:ea typeface="宋体"/>
                        <a:cs typeface="Times New Roman"/>
                      </a:endParaRPr>
                    </a:p>
                    <a:p>
                      <a:pPr indent="262255" algn="just">
                        <a:spcAft>
                          <a:spcPts val="0"/>
                        </a:spcAft>
                      </a:pPr>
                      <a:endParaRPr lang="zh-CN" altLang="en-US" sz="2400" b="1" kern="100" dirty="0" smtClean="0">
                        <a:latin typeface="Times New Roman"/>
                        <a:ea typeface="宋体"/>
                        <a:cs typeface="Times New Roman"/>
                      </a:endParaRPr>
                    </a:p>
                    <a:p>
                      <a:pPr indent="262255" algn="just">
                        <a:spcAft>
                          <a:spcPts val="0"/>
                        </a:spcAft>
                      </a:pPr>
                      <a:r>
                        <a:rPr lang="en-US" altLang="zh-CN" sz="2400" b="1" kern="100" dirty="0" smtClean="0">
                          <a:latin typeface="Times New Roman"/>
                          <a:ea typeface="宋体"/>
                          <a:cs typeface="Times New Roman"/>
                        </a:rPr>
                        <a:t>Bridge Pattern: </a:t>
                      </a:r>
                      <a:r>
                        <a:rPr lang="en-US" altLang="zh-CN" sz="2400" b="1" kern="100" dirty="0" smtClean="0">
                          <a:solidFill>
                            <a:srgbClr val="FF0000"/>
                          </a:solidFill>
                          <a:latin typeface="Times New Roman"/>
                          <a:ea typeface="宋体"/>
                          <a:cs typeface="Times New Roman"/>
                        </a:rPr>
                        <a:t>Decouple</a:t>
                      </a:r>
                      <a:r>
                        <a:rPr lang="en-US" altLang="zh-CN" sz="2400" b="0" kern="100" dirty="0" smtClean="0">
                          <a:latin typeface="Times New Roman"/>
                          <a:ea typeface="宋体"/>
                          <a:cs typeface="Times New Roman"/>
                        </a:rPr>
                        <a:t> an </a:t>
                      </a:r>
                      <a:r>
                        <a:rPr lang="en-US" altLang="zh-CN" sz="2400" b="1" kern="100" dirty="0" smtClean="0">
                          <a:solidFill>
                            <a:srgbClr val="FF0000"/>
                          </a:solidFill>
                          <a:latin typeface="Times New Roman"/>
                          <a:ea typeface="宋体"/>
                          <a:cs typeface="Times New Roman"/>
                        </a:rPr>
                        <a:t>abstraction</a:t>
                      </a:r>
                      <a:r>
                        <a:rPr lang="en-US" altLang="zh-CN" sz="2400" b="0" kern="100" dirty="0" smtClean="0">
                          <a:solidFill>
                            <a:srgbClr val="FF0000"/>
                          </a:solidFill>
                          <a:latin typeface="Times New Roman"/>
                          <a:ea typeface="宋体"/>
                          <a:cs typeface="Times New Roman"/>
                        </a:rPr>
                        <a:t> </a:t>
                      </a:r>
                      <a:r>
                        <a:rPr lang="en-US" altLang="zh-CN" sz="2400" b="0" kern="100" dirty="0" smtClean="0">
                          <a:latin typeface="Times New Roman"/>
                          <a:ea typeface="宋体"/>
                          <a:cs typeface="Times New Roman"/>
                        </a:rPr>
                        <a:t>from its </a:t>
                      </a:r>
                      <a:r>
                        <a:rPr lang="en-US" altLang="zh-CN" sz="2400" b="1" kern="100" dirty="0" smtClean="0">
                          <a:solidFill>
                            <a:srgbClr val="FF0000"/>
                          </a:solidFill>
                          <a:latin typeface="Times New Roman"/>
                          <a:ea typeface="宋体"/>
                          <a:cs typeface="Times New Roman"/>
                        </a:rPr>
                        <a:t>implementation</a:t>
                      </a:r>
                      <a:r>
                        <a:rPr lang="en-US" altLang="zh-CN" sz="2400" b="0" kern="100" dirty="0" smtClean="0">
                          <a:solidFill>
                            <a:srgbClr val="FF0000"/>
                          </a:solidFill>
                          <a:latin typeface="Times New Roman"/>
                          <a:ea typeface="宋体"/>
                          <a:cs typeface="Times New Roman"/>
                        </a:rPr>
                        <a:t> </a:t>
                      </a:r>
                      <a:r>
                        <a:rPr lang="en-US" altLang="zh-CN" sz="2400" b="0" kern="100" dirty="0" smtClean="0">
                          <a:latin typeface="Times New Roman"/>
                          <a:ea typeface="宋体"/>
                          <a:cs typeface="Times New Roman"/>
                        </a:rPr>
                        <a:t>so that the two can vary independently.</a:t>
                      </a:r>
                      <a:endParaRPr lang="zh-CN" sz="2400" b="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3975868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914400"/>
            <a:ext cx="6324600" cy="685800"/>
          </a:xfrm>
        </p:spPr>
        <p:txBody>
          <a:bodyPr/>
          <a:lstStyle/>
          <a:p>
            <a:pPr eaLnBrk="1" hangingPunct="1"/>
            <a:r>
              <a:rPr lang="zh-CN" altLang="en-US" smtClean="0"/>
              <a:t>桥接模式概述</a:t>
            </a:r>
          </a:p>
        </p:txBody>
      </p:sp>
      <p:sp>
        <p:nvSpPr>
          <p:cNvPr id="40963" name="Rectangle 3"/>
          <p:cNvSpPr>
            <a:spLocks noGrp="1" noChangeArrowheads="1"/>
          </p:cNvSpPr>
          <p:nvPr>
            <p:ph type="body" sz="half" idx="1"/>
          </p:nvPr>
        </p:nvSpPr>
        <p:spPr>
          <a:xfrm>
            <a:off x="381000" y="1752600"/>
            <a:ext cx="6172200" cy="4114800"/>
          </a:xfrm>
        </p:spPr>
        <p:txBody>
          <a:bodyPr/>
          <a:lstStyle/>
          <a:p>
            <a:pPr eaLnBrk="1" hangingPunct="1"/>
            <a:r>
              <a:rPr lang="zh-CN" altLang="en-US" smtClean="0"/>
              <a:t>桥接模式的定义</a:t>
            </a:r>
            <a:endParaRPr lang="en-US" altLang="zh-CN" smtClean="0"/>
          </a:p>
          <a:p>
            <a:pPr lvl="1" eaLnBrk="1" hangingPunct="1"/>
            <a:r>
              <a:rPr lang="zh-CN" altLang="en-US" smtClean="0"/>
              <a:t>又被称为</a:t>
            </a:r>
            <a:r>
              <a:rPr lang="zh-CN" altLang="en-US" smtClean="0">
                <a:solidFill>
                  <a:srgbClr val="FF0000"/>
                </a:solidFill>
              </a:rPr>
              <a:t>柄体</a:t>
            </a:r>
            <a:r>
              <a:rPr lang="en-US" altLang="zh-CN" smtClean="0">
                <a:solidFill>
                  <a:srgbClr val="FF0000"/>
                </a:solidFill>
              </a:rPr>
              <a:t>(Handle and Body)</a:t>
            </a:r>
            <a:r>
              <a:rPr lang="zh-CN" altLang="en-US" smtClean="0"/>
              <a:t>模式或</a:t>
            </a:r>
            <a:r>
              <a:rPr lang="zh-CN" altLang="en-US" smtClean="0">
                <a:solidFill>
                  <a:srgbClr val="FF0000"/>
                </a:solidFill>
              </a:rPr>
              <a:t>接口</a:t>
            </a:r>
            <a:r>
              <a:rPr lang="en-US" altLang="zh-CN" smtClean="0">
                <a:solidFill>
                  <a:srgbClr val="FF0000"/>
                </a:solidFill>
              </a:rPr>
              <a:t>(Interface)</a:t>
            </a:r>
            <a:r>
              <a:rPr lang="zh-CN" altLang="en-US" smtClean="0"/>
              <a:t>模式</a:t>
            </a:r>
            <a:endParaRPr lang="en-US" altLang="zh-CN" smtClean="0"/>
          </a:p>
          <a:p>
            <a:pPr lvl="1" eaLnBrk="1" hangingPunct="1"/>
            <a:r>
              <a:rPr lang="zh-CN" altLang="en-US" smtClean="0"/>
              <a:t>用</a:t>
            </a:r>
            <a:r>
              <a:rPr lang="zh-CN" altLang="en-US" smtClean="0">
                <a:solidFill>
                  <a:srgbClr val="FF0000"/>
                </a:solidFill>
              </a:rPr>
              <a:t>抽象关联</a:t>
            </a:r>
            <a:r>
              <a:rPr lang="zh-CN" altLang="en-US" smtClean="0"/>
              <a:t>取代了传统的多层继承</a:t>
            </a:r>
            <a:endParaRPr lang="en-US" altLang="zh-CN" smtClean="0"/>
          </a:p>
          <a:p>
            <a:pPr lvl="1" eaLnBrk="1" hangingPunct="1"/>
            <a:r>
              <a:rPr lang="zh-CN" altLang="en-US" smtClean="0"/>
              <a:t>将类之间的静态继承关系转换为</a:t>
            </a:r>
            <a:r>
              <a:rPr lang="zh-CN" altLang="en-US" smtClean="0">
                <a:solidFill>
                  <a:srgbClr val="FF0000"/>
                </a:solidFill>
              </a:rPr>
              <a:t>动态的对象组合关系</a:t>
            </a:r>
            <a:endParaRPr lang="en-US" altLang="zh-CN" smtClean="0">
              <a:solidFill>
                <a:srgbClr val="FF0000"/>
              </a:solidFill>
            </a:endParaRPr>
          </a:p>
          <a:p>
            <a:pPr lvl="1" eaLnBrk="1" hangingPunct="1"/>
            <a:endParaRPr lang="en-US" altLang="zh-CN" smtClean="0"/>
          </a:p>
          <a:p>
            <a:pPr lvl="1" eaLnBrk="1" hangingPunct="1"/>
            <a:endParaRPr lang="en-US" altLang="zh-CN" smtClean="0"/>
          </a:p>
        </p:txBody>
      </p:sp>
      <p:sp>
        <p:nvSpPr>
          <p:cNvPr id="4096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40965" name="图片 5" descr="0130000030432812269790421718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117600"/>
            <a:ext cx="2286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9015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38200" y="914400"/>
            <a:ext cx="6324600" cy="685800"/>
          </a:xfrm>
        </p:spPr>
        <p:txBody>
          <a:bodyPr/>
          <a:lstStyle/>
          <a:p>
            <a:pPr eaLnBrk="1" hangingPunct="1"/>
            <a:r>
              <a:rPr lang="zh-CN" altLang="en-US" smtClean="0"/>
              <a:t>桥接模式的结构与实现</a:t>
            </a:r>
          </a:p>
        </p:txBody>
      </p:sp>
      <p:sp>
        <p:nvSpPr>
          <p:cNvPr id="4198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桥接模式的结构</a:t>
            </a:r>
            <a:endParaRPr lang="en-US" altLang="zh-CN" smtClean="0"/>
          </a:p>
          <a:p>
            <a:pPr lvl="1" eaLnBrk="1" hangingPunct="1"/>
            <a:endParaRPr lang="en-US" altLang="zh-CN" smtClean="0"/>
          </a:p>
          <a:p>
            <a:pPr lvl="1" eaLnBrk="1" hangingPunct="1"/>
            <a:endParaRPr lang="en-US" altLang="zh-CN" smtClean="0"/>
          </a:p>
        </p:txBody>
      </p:sp>
      <p:sp>
        <p:nvSpPr>
          <p:cNvPr id="419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4198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62200"/>
            <a:ext cx="7239000" cy="420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2988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1835</TotalTime>
  <Words>1139</Words>
  <Application>Microsoft Office PowerPoint</Application>
  <PresentationFormat>全屏显示(4:3)</PresentationFormat>
  <Paragraphs>151</Paragraphs>
  <Slides>25</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9" baseType="lpstr">
      <vt:lpstr>MS UI Gothic</vt:lpstr>
      <vt:lpstr>黑体</vt:lpstr>
      <vt:lpstr>华文行楷</vt:lpstr>
      <vt:lpstr>楷体_GB2312</vt:lpstr>
      <vt:lpstr>隶书</vt:lpstr>
      <vt:lpstr>宋体</vt:lpstr>
      <vt:lpstr>Arial</vt:lpstr>
      <vt:lpstr>Arial Black</vt:lpstr>
      <vt:lpstr>Calibri</vt:lpstr>
      <vt:lpstr>Tahoma</vt:lpstr>
      <vt:lpstr>Times New Roman</vt:lpstr>
      <vt:lpstr>Wingdings</vt:lpstr>
      <vt:lpstr>默认设计模板</vt:lpstr>
      <vt:lpstr>Visio</vt:lpstr>
      <vt:lpstr>Design Patterns</vt:lpstr>
      <vt:lpstr>大纲</vt:lpstr>
      <vt:lpstr>桥接模式概述</vt:lpstr>
      <vt:lpstr>桥接模式概述</vt:lpstr>
      <vt:lpstr>桥接模式概述</vt:lpstr>
      <vt:lpstr>桥接模式概述</vt:lpstr>
      <vt:lpstr>桥接模式概述</vt:lpstr>
      <vt:lpstr>桥接模式概述</vt:lpstr>
      <vt:lpstr>桥接模式的结构与实现</vt:lpstr>
      <vt:lpstr>桥接模式的结构与实现</vt:lpstr>
      <vt:lpstr>桥接模式的结构与实现</vt:lpstr>
      <vt:lpstr>桥接模式的结构与实现</vt:lpstr>
      <vt:lpstr>桥接模式的结构与实现</vt:lpstr>
      <vt:lpstr>桥接模式的结构与实现</vt:lpstr>
      <vt:lpstr>桥接模式的结构与实现</vt:lpstr>
      <vt:lpstr>桥接模式的应用实例</vt:lpstr>
      <vt:lpstr>桥接模式的应用实例</vt:lpstr>
      <vt:lpstr>桥接模式的应用实例</vt:lpstr>
      <vt:lpstr>桥接模式的应用实例</vt:lpstr>
      <vt:lpstr>桥接模式与适配器模式的联用</vt:lpstr>
      <vt:lpstr>桥接模式的优缺点与适用环境</vt:lpstr>
      <vt:lpstr>桥接模式的优缺点与适用环境</vt:lpstr>
      <vt:lpstr>桥接模式的优缺点与适用环境</vt:lpstr>
      <vt:lpstr>思考</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Sunny</cp:lastModifiedBy>
  <cp:revision>758</cp:revision>
  <cp:lastPrinted>1601-01-01T00:00:00Z</cp:lastPrinted>
  <dcterms:created xsi:type="dcterms:W3CDTF">1601-01-01T00:00:00Z</dcterms:created>
  <dcterms:modified xsi:type="dcterms:W3CDTF">2018-04-05T12:11:29Z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