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2018/4/5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 smtClean="0"/>
              <a:t>组合模式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2895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    伟 </a:t>
            </a:r>
            <a:r>
              <a:rPr lang="en-US" altLang="zh-CN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(Sunny)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weiliu_china@163.com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组合模式包含以下</a:t>
            </a:r>
            <a:r>
              <a:rPr lang="en-US" altLang="zh-CN" smtClean="0"/>
              <a:t>3</a:t>
            </a:r>
            <a:r>
              <a:rPr lang="zh-CN" altLang="en-US" smtClean="0"/>
              <a:t>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Component</a:t>
            </a:r>
            <a:r>
              <a:rPr lang="zh-CN" altLang="en-US" sz="2400" smtClean="0">
                <a:ea typeface="黑体" panose="02010609060101010101" pitchFamily="49" charset="-122"/>
              </a:rPr>
              <a:t>（抽象构件）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Leaf</a:t>
            </a:r>
            <a:r>
              <a:rPr lang="zh-CN" altLang="en-US" sz="2400" smtClean="0">
                <a:ea typeface="黑体" panose="02010609060101010101" pitchFamily="49" charset="-122"/>
              </a:rPr>
              <a:t>（叶子构件）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Composite</a:t>
            </a:r>
            <a:r>
              <a:rPr lang="zh-CN" altLang="en-US" sz="2400" smtClean="0">
                <a:ea typeface="黑体" panose="02010609060101010101" pitchFamily="49" charset="-122"/>
              </a:rPr>
              <a:t>（容器构件）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9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抽象构件</a:t>
            </a:r>
            <a:r>
              <a:rPr lang="zh-CN" altLang="en-US" smtClean="0"/>
              <a:t>角色典型代码：</a:t>
            </a:r>
            <a:endParaRPr lang="en-US" altLang="zh-CN" smtClean="0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9600" y="3124200"/>
          <a:ext cx="7924800" cy="18288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Component {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add(Component c);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增加成员</a:t>
                      </a: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remove(Component c);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删除成员</a:t>
                      </a: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Component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获取成员</a:t>
                      </a: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operation(); 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业务方法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叶子构件</a:t>
            </a:r>
            <a:r>
              <a:rPr lang="zh-CN" altLang="en-US" smtClean="0"/>
              <a:t>角色典型代码：</a:t>
            </a:r>
            <a:endParaRPr lang="en-US" altLang="zh-CN" smtClean="0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465"/>
              </p:ext>
            </p:extLst>
          </p:nvPr>
        </p:nvGraphicFramePr>
        <p:xfrm>
          <a:off x="609600" y="792163"/>
          <a:ext cx="8001000" cy="5608637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5608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Leaf extends Component {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add(Component c) {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异常处理或错误提示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	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remove(Component c) {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异常处理或错误提示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Component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异常处理或错误提示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null;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operation() {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叶子构件具体业务方法的实现</a:t>
                      </a:r>
                      <a:endParaRPr lang="en-US" altLang="zh-CN" sz="2000" kern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容器构件</a:t>
            </a:r>
            <a:r>
              <a:rPr lang="zh-CN" altLang="en-US" smtClean="0"/>
              <a:t>角色典型代码：</a:t>
            </a:r>
            <a:endParaRPr lang="en-US" altLang="zh-CN" smtClean="0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03882"/>
              </p:ext>
            </p:extLst>
          </p:nvPr>
        </p:nvGraphicFramePr>
        <p:xfrm>
          <a:off x="609600" y="533400"/>
          <a:ext cx="7924800" cy="608012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6080125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Composite extends Component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&lt;Component&gt; list = new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&lt;Component&gt;();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add(Component c)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list.add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remove(Component c)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list.remove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Component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(Component)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list.get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operation()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容器构件具体业务方法的实现，将递归调用成员构件的业务方法</a:t>
                      </a:r>
                      <a:endParaRPr lang="zh-CN" altLang="en-US" sz="18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for(Object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obj:list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((Component)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).operation();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685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71692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44625"/>
              </p:ext>
            </p:extLst>
          </p:nvPr>
        </p:nvGraphicFramePr>
        <p:xfrm>
          <a:off x="381000" y="2743200"/>
          <a:ext cx="8305800" cy="259080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5908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某软件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公司欲开发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一个杀毒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(Antivirus)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软件，该软件既可以对某个文件夹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(Folder)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杀毒，也可以对某个指定的文件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(File)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进行杀毒。该杀毒软件还可以根据各类文件的特点，为不同类型的文件提供不同的杀毒方式，例如图像文件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20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ImageFile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和文本文件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20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TextFile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的杀毒方式就有所差异。现使用组合模式来设计该杀毒软件的整体框架。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6324600"/>
            <a:ext cx="3305175" cy="43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杀毒软件框架设计结构图</a:t>
            </a:r>
            <a:endParaRPr lang="zh-CN" altLang="en-US" sz="22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407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(1) AbstractFile</a:t>
            </a:r>
            <a:r>
              <a:rPr lang="zh-CN" altLang="en-US" sz="2000" smtClean="0"/>
              <a:t>：抽象文件类，充当抽象构件类</a:t>
            </a:r>
          </a:p>
          <a:p>
            <a:pPr lvl="1" eaLnBrk="1" hangingPunct="1"/>
            <a:r>
              <a:rPr lang="en-US" altLang="zh-CN" sz="2000" smtClean="0"/>
              <a:t>(2) ImageFile</a:t>
            </a:r>
            <a:r>
              <a:rPr lang="zh-CN" altLang="en-US" sz="2000" smtClean="0"/>
              <a:t>：图像文件类，充当叶子构件类</a:t>
            </a:r>
          </a:p>
          <a:p>
            <a:pPr lvl="1" eaLnBrk="1" hangingPunct="1"/>
            <a:r>
              <a:rPr lang="en-US" altLang="zh-CN" sz="2000" smtClean="0"/>
              <a:t>(3) TextFile</a:t>
            </a:r>
            <a:r>
              <a:rPr lang="zh-CN" altLang="en-US" sz="2000" smtClean="0"/>
              <a:t>：文本文件类，充当叶子构件类</a:t>
            </a:r>
          </a:p>
          <a:p>
            <a:pPr lvl="1" eaLnBrk="1" hangingPunct="1"/>
            <a:r>
              <a:rPr lang="en-US" altLang="zh-CN" sz="2000" smtClean="0"/>
              <a:t>(4) VideoFile</a:t>
            </a:r>
            <a:r>
              <a:rPr lang="zh-CN" altLang="en-US" sz="2000" smtClean="0"/>
              <a:t>：视频文件类，充当叶子构件类</a:t>
            </a:r>
          </a:p>
          <a:p>
            <a:pPr lvl="1" eaLnBrk="1" hangingPunct="1"/>
            <a:r>
              <a:rPr lang="en-US" altLang="zh-CN" sz="2000" smtClean="0"/>
              <a:t>(5) Folder</a:t>
            </a:r>
            <a:r>
              <a:rPr lang="zh-CN" altLang="en-US" sz="2000" smtClean="0"/>
              <a:t>：文件夹类，充当容器构件类</a:t>
            </a:r>
          </a:p>
          <a:p>
            <a:pPr lvl="1" eaLnBrk="1" hangingPunct="1"/>
            <a:r>
              <a:rPr lang="en-US" altLang="zh-CN" sz="2000" smtClean="0"/>
              <a:t>(6) Client</a:t>
            </a:r>
            <a:r>
              <a:rPr lang="zh-CN" altLang="en-US" sz="2000" smtClean="0"/>
              <a:t>：客户端测试类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3352800" y="4953000"/>
            <a:ext cx="2160588" cy="809625"/>
            <a:chOff x="2381" y="3283"/>
            <a:chExt cx="1361" cy="510"/>
          </a:xfrm>
        </p:grpSpPr>
        <p:pic>
          <p:nvPicPr>
            <p:cNvPr id="73735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9" name="TextBox 11"/>
          <p:cNvSpPr txBox="1"/>
          <p:nvPr/>
        </p:nvSpPr>
        <p:spPr>
          <a:xfrm>
            <a:off x="1981200" y="5878513"/>
            <a:ext cx="49530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designpatterns.composite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结果及分析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如果需要更换操作节点，例如只对文件夹“文本文件”进行杀毒，客户端代码</a:t>
            </a:r>
            <a:r>
              <a:rPr lang="zh-CN" altLang="en-US" sz="2000" dirty="0" smtClean="0">
                <a:solidFill>
                  <a:srgbClr val="FF0000"/>
                </a:solidFill>
              </a:rPr>
              <a:t>只需修改一行即可</a:t>
            </a:r>
            <a:r>
              <a:rPr lang="zh-CN" altLang="en-US" sz="2000" dirty="0" smtClean="0"/>
              <a:t>，例如将</a:t>
            </a:r>
            <a:r>
              <a:rPr lang="zh-CN" altLang="en-US" sz="2000" dirty="0" smtClean="0"/>
              <a:t>代码：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改为：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在具体实现时，可以</a:t>
            </a:r>
            <a:r>
              <a:rPr lang="zh-CN" altLang="en-US" sz="2000" dirty="0" smtClean="0">
                <a:solidFill>
                  <a:srgbClr val="FF0000"/>
                </a:solidFill>
              </a:rPr>
              <a:t>创建图形化界面让用户来选择所需操作的根节点</a:t>
            </a:r>
            <a:r>
              <a:rPr lang="zh-CN" altLang="en-US" sz="2000" dirty="0" smtClean="0"/>
              <a:t>，无须修改源代码，符合开闭原则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757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251618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00200" y="3276600"/>
          <a:ext cx="5257800" cy="274638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74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folder1.killVirus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00200" y="4114800"/>
          <a:ext cx="5257800" cy="274638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74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folder3.killVirus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透明组合模式与安全组合模式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透明组合模式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抽象构件</a:t>
            </a:r>
            <a:r>
              <a:rPr lang="en-US" altLang="zh-CN" smtClean="0"/>
              <a:t>Component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FF0000"/>
                </a:solidFill>
              </a:rPr>
              <a:t>声明了所有用于管理成员对象的方法，包括</a:t>
            </a:r>
            <a:r>
              <a:rPr lang="en-US" altLang="zh-CN" smtClean="0">
                <a:solidFill>
                  <a:srgbClr val="FF0000"/>
                </a:solidFill>
              </a:rPr>
              <a:t>add()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remove()</a:t>
            </a:r>
            <a:r>
              <a:rPr lang="zh-CN" altLang="en-US" smtClean="0">
                <a:solidFill>
                  <a:srgbClr val="FF0000"/>
                </a:solidFill>
              </a:rPr>
              <a:t>，以及</a:t>
            </a:r>
            <a:r>
              <a:rPr lang="en-US" altLang="zh-CN" smtClean="0">
                <a:solidFill>
                  <a:srgbClr val="FF0000"/>
                </a:solidFill>
              </a:rPr>
              <a:t>getChild()</a:t>
            </a:r>
            <a:r>
              <a:rPr lang="zh-CN" altLang="en-US" smtClean="0">
                <a:solidFill>
                  <a:srgbClr val="FF0000"/>
                </a:solidFill>
              </a:rPr>
              <a:t>等方</a:t>
            </a:r>
            <a:r>
              <a:rPr lang="zh-CN" altLang="en-US" smtClean="0">
                <a:solidFill>
                  <a:srgbClr val="FF3300"/>
                </a:solidFill>
              </a:rPr>
              <a:t>法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在客户端看来，叶子对象与容器对象所提供的方法是一致的，</a:t>
            </a:r>
            <a:r>
              <a:rPr lang="zh-CN" altLang="en-US" smtClean="0">
                <a:solidFill>
                  <a:srgbClr val="FF0000"/>
                </a:solidFill>
              </a:rPr>
              <a:t>客户端可以一致地对待所有的对象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缺点是</a:t>
            </a:r>
            <a:r>
              <a:rPr lang="zh-CN" altLang="en-US" smtClean="0">
                <a:solidFill>
                  <a:srgbClr val="FF0000"/>
                </a:solidFill>
              </a:rPr>
              <a:t>不够安全</a:t>
            </a:r>
            <a:r>
              <a:rPr lang="zh-CN" altLang="en-US" smtClean="0"/>
              <a:t>，因为叶子对象和容器对象在本质上是有区别的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59613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3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透明组合模式与安全组合模式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安全组合模式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抽象构件</a:t>
            </a:r>
            <a:r>
              <a:rPr lang="en-US" altLang="zh-CN" smtClean="0"/>
              <a:t>Component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FF0000"/>
                </a:solidFill>
              </a:rPr>
              <a:t>没有声明任何用于管理成员对象的方法，而是在</a:t>
            </a:r>
            <a:r>
              <a:rPr lang="en-US" altLang="zh-CN" smtClean="0">
                <a:solidFill>
                  <a:srgbClr val="FF0000"/>
                </a:solidFill>
              </a:rPr>
              <a:t>Composite</a:t>
            </a:r>
            <a:r>
              <a:rPr lang="zh-CN" altLang="en-US" smtClean="0">
                <a:solidFill>
                  <a:srgbClr val="FF0000"/>
                </a:solidFill>
              </a:rPr>
              <a:t>类中声明并实现这些方法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对于叶子对象，客户端不可能调用到这些方法</a:t>
            </a:r>
          </a:p>
          <a:p>
            <a:pPr lvl="1" eaLnBrk="1" hangingPunct="1"/>
            <a:r>
              <a:rPr lang="zh-CN" altLang="en-US" smtClean="0"/>
              <a:t>缺点是</a:t>
            </a:r>
            <a:r>
              <a:rPr lang="zh-CN" altLang="en-US" smtClean="0">
                <a:solidFill>
                  <a:srgbClr val="FF0000"/>
                </a:solidFill>
              </a:rPr>
              <a:t>不够透明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客户端不能完全针对抽象编程，必须有区别地对待叶子构件和容器构件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6200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组合模式概述</a:t>
            </a:r>
            <a:endParaRPr lang="en-US" altLang="zh-CN" sz="2800"/>
          </a:p>
          <a:p>
            <a:pPr eaLnBrk="1" hangingPunct="1"/>
            <a:r>
              <a:rPr lang="zh-CN" altLang="en-US" sz="2800"/>
              <a:t>组合模式的结构与实现</a:t>
            </a:r>
            <a:endParaRPr lang="en-US" altLang="zh-CN" sz="2800"/>
          </a:p>
          <a:p>
            <a:pPr eaLnBrk="1" hangingPunct="1"/>
            <a:r>
              <a:rPr lang="zh-CN" altLang="en-US" sz="2800"/>
              <a:t>组合模式的应用实例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透明组合模式与安全组合模式</a:t>
            </a:r>
            <a:endParaRPr lang="en-US" altLang="zh-CN" sz="2800"/>
          </a:p>
          <a:p>
            <a:pPr eaLnBrk="1" hangingPunct="1"/>
            <a:r>
              <a:rPr lang="zh-CN" altLang="en-US" sz="2800"/>
              <a:t>组合模式的优缺点与适用环境</a:t>
            </a:r>
            <a:endParaRPr lang="en-US" altLang="zh-CN" sz="2800"/>
          </a:p>
          <a:p>
            <a:pPr eaLnBrk="1" hangingPunct="1"/>
            <a:endParaRPr lang="zh-CN" altLang="en-US" sz="2400"/>
          </a:p>
        </p:txBody>
      </p:sp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838200"/>
            <a:ext cx="34226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图片 8" descr="f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8"/>
          <a:stretch>
            <a:fillRect/>
          </a:stretch>
        </p:blipFill>
        <p:spPr bwMode="auto">
          <a:xfrm>
            <a:off x="5562600" y="3067050"/>
            <a:ext cx="33528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组合模式实例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Java AWT</a:t>
            </a:r>
            <a:r>
              <a:rPr lang="zh-CN" altLang="en-US" smtClean="0"/>
              <a:t>中的组件树</a:t>
            </a:r>
            <a:endParaRPr lang="en-US" altLang="zh-CN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78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8088"/>
            <a:ext cx="79248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2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315200" cy="685800"/>
          </a:xfrm>
        </p:spPr>
        <p:txBody>
          <a:bodyPr/>
          <a:lstStyle/>
          <a:p>
            <a:r>
              <a:rPr lang="zh-CN" altLang="en-US" smtClean="0"/>
              <a:t>组合模式的优缺点与适用环境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8006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可以清楚地</a:t>
            </a:r>
            <a:r>
              <a:rPr lang="zh-CN" altLang="en-US" sz="2000" smtClean="0">
                <a:solidFill>
                  <a:srgbClr val="FF0000"/>
                </a:solidFill>
              </a:rPr>
              <a:t>定义分层次的复杂对象</a:t>
            </a:r>
            <a:r>
              <a:rPr lang="zh-CN" altLang="en-US" sz="2000" smtClean="0"/>
              <a:t>，表示对象的全部或部分层次，</a:t>
            </a:r>
            <a:r>
              <a:rPr lang="zh-CN" altLang="en-US" sz="2000" smtClean="0">
                <a:solidFill>
                  <a:srgbClr val="FF0000"/>
                </a:solidFill>
              </a:rPr>
              <a:t>让客户端忽略了层次的差异</a:t>
            </a:r>
            <a:r>
              <a:rPr lang="zh-CN" altLang="en-US" sz="2000" smtClean="0"/>
              <a:t>，方便对整个层次结构进行控制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客户端可以</a:t>
            </a:r>
            <a:r>
              <a:rPr lang="zh-CN" altLang="en-US" sz="2000" smtClean="0">
                <a:solidFill>
                  <a:srgbClr val="FF0000"/>
                </a:solidFill>
              </a:rPr>
              <a:t>一致地使用一个组合结构或其中单个对象</a:t>
            </a:r>
            <a:r>
              <a:rPr lang="zh-CN" altLang="en-US" sz="2000" smtClean="0"/>
              <a:t>，不必关心处理的是单个对象还是整个组合结构，</a:t>
            </a:r>
            <a:r>
              <a:rPr lang="zh-CN" altLang="en-US" sz="2000" smtClean="0">
                <a:solidFill>
                  <a:srgbClr val="FF0000"/>
                </a:solidFill>
              </a:rPr>
              <a:t>简化了客户端代码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smtClean="0">
                <a:solidFill>
                  <a:srgbClr val="FF0000"/>
                </a:solidFill>
              </a:rPr>
              <a:t>增加新的容器构件和叶子构件都很方便</a:t>
            </a:r>
            <a:r>
              <a:rPr lang="zh-CN" altLang="en-US" sz="2000" smtClean="0"/>
              <a:t>，符合开闭原则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为</a:t>
            </a:r>
            <a:r>
              <a:rPr lang="zh-CN" altLang="en-US" sz="2000" smtClean="0">
                <a:solidFill>
                  <a:srgbClr val="FF0000"/>
                </a:solidFill>
              </a:rPr>
              <a:t>树形结构的面向对象实现</a:t>
            </a:r>
            <a:r>
              <a:rPr lang="zh-CN" altLang="en-US" sz="2000" smtClean="0"/>
              <a:t>提供了一种灵活的解决方案</a:t>
            </a:r>
            <a:endParaRPr lang="en-US" altLang="zh-CN" sz="2000" smtClean="0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162800" cy="685800"/>
          </a:xfrm>
        </p:spPr>
        <p:txBody>
          <a:bodyPr/>
          <a:lstStyle/>
          <a:p>
            <a:r>
              <a:rPr lang="zh-CN" altLang="en-US" smtClean="0"/>
              <a:t>组合模式的优缺点与适用环境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模式缺点</a:t>
            </a:r>
            <a:endParaRPr lang="en-US" altLang="zh-CN" smtClean="0"/>
          </a:p>
          <a:p>
            <a:pPr lvl="1"/>
            <a:r>
              <a:rPr lang="zh-CN" altLang="en-US" smtClean="0"/>
              <a:t>在增加新构件时</a:t>
            </a:r>
            <a:r>
              <a:rPr lang="zh-CN" altLang="en-US" smtClean="0">
                <a:solidFill>
                  <a:srgbClr val="FF0000"/>
                </a:solidFill>
              </a:rPr>
              <a:t>很难对容器中的构件类型进行限制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4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10400" cy="685800"/>
          </a:xfrm>
        </p:spPr>
        <p:txBody>
          <a:bodyPr/>
          <a:lstStyle/>
          <a:p>
            <a:r>
              <a:rPr lang="zh-CN" altLang="en-US" smtClean="0"/>
              <a:t>组合模式的优缺点与适用环境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模式适用环境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具有整体和部分的层次结构</a:t>
            </a:r>
            <a:r>
              <a:rPr lang="zh-CN" altLang="en-US" smtClean="0"/>
              <a:t>中，希望通过一种方式忽略整体与部分的差异，</a:t>
            </a:r>
            <a:r>
              <a:rPr lang="zh-CN" altLang="en-US" smtClean="0">
                <a:solidFill>
                  <a:srgbClr val="FF0000"/>
                </a:solidFill>
              </a:rPr>
              <a:t>客户端可以一致地对待它们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在一个使用</a:t>
            </a:r>
            <a:r>
              <a:rPr lang="zh-CN" altLang="en-US" smtClean="0">
                <a:solidFill>
                  <a:srgbClr val="FF0000"/>
                </a:solidFill>
              </a:rPr>
              <a:t>面向对象语言开发的系统</a:t>
            </a:r>
            <a:r>
              <a:rPr lang="zh-CN" altLang="en-US" smtClean="0"/>
              <a:t>中需要处理一个</a:t>
            </a:r>
            <a:r>
              <a:rPr lang="zh-CN" altLang="en-US" smtClean="0">
                <a:solidFill>
                  <a:srgbClr val="FF0000"/>
                </a:solidFill>
              </a:rPr>
              <a:t>树形结构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在一个系统中</a:t>
            </a:r>
            <a:r>
              <a:rPr lang="zh-CN" altLang="en-US" smtClean="0">
                <a:solidFill>
                  <a:srgbClr val="FF0000"/>
                </a:solidFill>
              </a:rPr>
              <a:t>能够分离出叶子对象和容器对象</a:t>
            </a:r>
            <a:r>
              <a:rPr lang="zh-CN" altLang="en-US" smtClean="0"/>
              <a:t>，而且它们的类型不固定，</a:t>
            </a:r>
            <a:r>
              <a:rPr lang="zh-CN" altLang="en-US" smtClean="0">
                <a:solidFill>
                  <a:srgbClr val="FF0000"/>
                </a:solidFill>
              </a:rPr>
              <a:t>需要增加一些新的类型</a:t>
            </a: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9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0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5626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在组合模式的结构图中，如果聚合关联关系不是从</a:t>
            </a:r>
            <a:r>
              <a:rPr lang="en-US" altLang="zh-CN" sz="2800" smtClean="0"/>
              <a:t>Composite</a:t>
            </a:r>
            <a:r>
              <a:rPr lang="zh-CN" altLang="en-US" sz="2800" smtClean="0"/>
              <a:t>到</a:t>
            </a:r>
            <a:r>
              <a:rPr lang="en-US" altLang="zh-CN" sz="2800" smtClean="0"/>
              <a:t>Component</a:t>
            </a:r>
            <a:r>
              <a:rPr lang="zh-CN" altLang="en-US" sz="2800" smtClean="0"/>
              <a:t>的，而是从</a:t>
            </a:r>
            <a:r>
              <a:rPr lang="en-US" altLang="zh-CN" sz="2800" smtClean="0"/>
              <a:t>Composite</a:t>
            </a:r>
            <a:r>
              <a:rPr lang="zh-CN" altLang="en-US" sz="2800" smtClean="0"/>
              <a:t>到</a:t>
            </a:r>
            <a:r>
              <a:rPr lang="en-US" altLang="zh-CN" sz="2800" smtClean="0"/>
              <a:t>Leaf</a:t>
            </a:r>
            <a:r>
              <a:rPr lang="zh-CN" altLang="en-US" sz="2800" smtClean="0"/>
              <a:t>，如下图所示，会产生怎样的结果？ 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25" name="图片 7" descr="20114201686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23232"/>
          <a:stretch>
            <a:fillRect/>
          </a:stretch>
        </p:blipFill>
        <p:spPr bwMode="auto">
          <a:xfrm>
            <a:off x="6324600" y="1371600"/>
            <a:ext cx="22240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343400"/>
            <a:ext cx="3022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4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7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操作系统目录结构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042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8550"/>
            <a:ext cx="25908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23" name="Object 14"/>
          <p:cNvGraphicFramePr>
            <a:graphicFrameLocks noChangeAspect="1"/>
          </p:cNvGraphicFramePr>
          <p:nvPr/>
        </p:nvGraphicFramePr>
        <p:xfrm>
          <a:off x="4114800" y="2770188"/>
          <a:ext cx="4953000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Visio" r:id="rId4" imgW="6436944" imgH="3088802" progId="Visio.Drawing.11">
                  <p:embed/>
                </p:oleObj>
              </mc:Choice>
              <mc:Fallback>
                <p:oleObj name="Visio" r:id="rId4" imgW="6436944" imgH="3088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70188"/>
                        <a:ext cx="4953000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3048000" y="3886200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在树形目录结构中，包含</a:t>
            </a:r>
            <a:r>
              <a:rPr lang="zh-CN" altLang="en-US" smtClean="0">
                <a:solidFill>
                  <a:srgbClr val="FF0000"/>
                </a:solidFill>
              </a:rPr>
              <a:t>文件和文件夹</a:t>
            </a:r>
            <a:r>
              <a:rPr lang="zh-CN" altLang="en-US" smtClean="0"/>
              <a:t>两类不同的元素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在文件夹中可以包含文件，还可以继续包含子文件夹</a:t>
            </a:r>
            <a:endParaRPr lang="en-US" altLang="zh-CN" sz="24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在文件中不能再包含子文件或者子文件夹</a:t>
            </a:r>
            <a:endParaRPr lang="en-US" altLang="zh-CN" sz="24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mtClean="0"/>
              <a:t>文件夹 </a:t>
            </a:r>
            <a:r>
              <a:rPr lang="en-US" altLang="zh-CN" smtClean="0">
                <a:sym typeface="Wingdings" panose="05000000000000000000" pitchFamily="2" charset="2"/>
              </a:rPr>
              <a:t></a:t>
            </a:r>
            <a:r>
              <a:rPr lang="zh-CN" altLang="en-US" smtClean="0">
                <a:solidFill>
                  <a:srgbClr val="FF0000"/>
                </a:solidFill>
              </a:rPr>
              <a:t>容器</a:t>
            </a:r>
            <a:r>
              <a:rPr lang="en-US" altLang="zh-CN" smtClean="0">
                <a:solidFill>
                  <a:srgbClr val="FF0000"/>
                </a:solidFill>
              </a:rPr>
              <a:t>(Container)</a:t>
            </a:r>
          </a:p>
          <a:p>
            <a:pPr lvl="1" eaLnBrk="1" hangingPunct="1"/>
            <a:r>
              <a:rPr lang="zh-CN" altLang="en-US" smtClean="0"/>
              <a:t>文件 </a:t>
            </a:r>
            <a:r>
              <a:rPr lang="en-US" altLang="zh-CN" smtClean="0">
                <a:sym typeface="Wingdings" panose="05000000000000000000" pitchFamily="2" charset="2"/>
              </a:rPr>
              <a:t> </a:t>
            </a:r>
            <a:r>
              <a:rPr lang="zh-CN" altLang="en-US" smtClean="0">
                <a:solidFill>
                  <a:srgbClr val="FF0000"/>
                </a:solidFill>
              </a:rPr>
              <a:t>叶子</a:t>
            </a:r>
            <a:r>
              <a:rPr lang="en-US" altLang="zh-CN" smtClean="0">
                <a:solidFill>
                  <a:srgbClr val="FF0000"/>
                </a:solidFill>
              </a:rPr>
              <a:t>(Leaf)</a:t>
            </a:r>
          </a:p>
        </p:txBody>
      </p:sp>
    </p:spTree>
    <p:extLst>
      <p:ext uri="{BB962C8B-B14F-4D97-AF65-F5344CB8AC3E}">
        <p14:creationId xmlns:p14="http://schemas.microsoft.com/office/powerpoint/2010/main" val="219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当容器对象的某一个方法被调用时，将遍历整个树形结构，寻找也包含这个方法的成员对象并调用执行，牵一而动百，其中</a:t>
            </a:r>
            <a:r>
              <a:rPr lang="zh-CN" altLang="en-US" smtClean="0">
                <a:solidFill>
                  <a:srgbClr val="FF0000"/>
                </a:solidFill>
              </a:rPr>
              <a:t>使用了递归调用的机制</a:t>
            </a:r>
            <a:r>
              <a:rPr lang="zh-CN" altLang="en-US" smtClean="0"/>
              <a:t>来对整个结构进行处理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由于容器对象和叶子对象在功能上的区别，</a:t>
            </a:r>
            <a:r>
              <a:rPr lang="zh-CN" altLang="en-US" smtClean="0">
                <a:solidFill>
                  <a:srgbClr val="FF0000"/>
                </a:solidFill>
              </a:rPr>
              <a:t>在使用这些对象的代码中必须有区别地对待容器对象和叶子对象</a:t>
            </a:r>
            <a:r>
              <a:rPr lang="zh-CN" altLang="en-US" smtClean="0"/>
              <a:t>，而实际上大多数情况下客户端</a:t>
            </a:r>
            <a:r>
              <a:rPr lang="zh-CN" altLang="en-US" smtClean="0">
                <a:solidFill>
                  <a:srgbClr val="0070C0"/>
                </a:solidFill>
              </a:rPr>
              <a:t>希望一致地处理它们</a:t>
            </a:r>
            <a:r>
              <a:rPr lang="zh-CN" altLang="en-US" smtClean="0"/>
              <a:t>，因为对于这些对象的区别对待将会使程序非常复杂</a:t>
            </a:r>
            <a:endParaRPr lang="en-US" altLang="zh-CN" smtClean="0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47800" y="2819400"/>
          <a:ext cx="6172200" cy="236220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2362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 (is</a:t>
                      </a:r>
                      <a:r>
                        <a:rPr 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容器对象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处理容器对象</a:t>
                      </a:r>
                      <a:endParaRPr lang="en-US" altLang="zh-CN" sz="24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if (is 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叶子对象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//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处理叶子对象</a:t>
                      </a:r>
                      <a:endParaRPr lang="en-US" altLang="zh-CN" sz="2400" b="1" kern="100" baseline="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7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 descr="2007741193842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86088"/>
            <a:ext cx="12954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</a:t>
            </a:r>
            <a:r>
              <a:rPr lang="zh-CN" altLang="en-US" smtClean="0">
                <a:solidFill>
                  <a:srgbClr val="FF0000"/>
                </a:solidFill>
              </a:rPr>
              <a:t>一致地对待容器对象和叶子对象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3494" name="图片 7" descr="104006009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r="24445"/>
          <a:stretch>
            <a:fillRect/>
          </a:stretch>
        </p:blipFill>
        <p:spPr bwMode="auto">
          <a:xfrm>
            <a:off x="7086600" y="2362200"/>
            <a:ext cx="17541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62200" y="2743200"/>
            <a:ext cx="4572000" cy="12003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组合模式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343400"/>
            <a:ext cx="7696200" cy="1938992"/>
          </a:xfrm>
          <a:prstGeom prst="rect">
            <a:avLst/>
          </a:prstGeom>
          <a:solidFill>
            <a:srgbClr val="EDF6F7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6600"/>
                </a:solidFill>
              </a:rPr>
              <a:t>组合模式通过一种巧妙的设计方案使得用户可以一致性地</a:t>
            </a:r>
            <a:r>
              <a:rPr lang="zh-CN" altLang="en-US" sz="2400" b="1" dirty="0">
                <a:solidFill>
                  <a:srgbClr val="FF0000"/>
                </a:solidFill>
              </a:rPr>
              <a:t>处理整个树形结构或者树形结构的一部分</a:t>
            </a:r>
            <a:r>
              <a:rPr lang="zh-CN" altLang="en-US" sz="2400" b="1" dirty="0">
                <a:solidFill>
                  <a:srgbClr val="006600"/>
                </a:solidFill>
              </a:rPr>
              <a:t>，它描述了如何将容器对象和叶子对象进行递归组合，使得用户在使用时无须对它们进行区分，可以一致地对待容器对象和叶子对象。</a:t>
            </a:r>
          </a:p>
        </p:txBody>
      </p:sp>
    </p:spTree>
    <p:extLst>
      <p:ext uri="{BB962C8B-B14F-4D97-AF65-F5344CB8AC3E}">
        <p14:creationId xmlns:p14="http://schemas.microsoft.com/office/powerpoint/2010/main" val="38094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对象结构型</a:t>
            </a:r>
            <a:r>
              <a:rPr lang="zh-CN" altLang="en-US" smtClean="0"/>
              <a:t>模式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514600"/>
          <a:ext cx="8305800" cy="2560638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560638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组合模式：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组合多个对象形成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树形结构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以表示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具有部分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整体关系的层次结构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。组合模式让客户端可以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统一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对待单个对象和组合对象。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altLang="en-US" sz="24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Composite Pattern: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Compose objects into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tree structures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to represent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part-whole hierarchies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 Composite lets clients treat individual objects and compositions of objects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uniformly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  <a:endParaRPr 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1722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组合模式定义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又称为</a:t>
            </a:r>
            <a:r>
              <a:rPr lang="zh-CN" altLang="en-US" smtClean="0">
                <a:solidFill>
                  <a:srgbClr val="FF0000"/>
                </a:solidFill>
              </a:rPr>
              <a:t>“部分</a:t>
            </a:r>
            <a:r>
              <a:rPr lang="en-US" altLang="zh-CN" smtClean="0">
                <a:solidFill>
                  <a:srgbClr val="FF0000"/>
                </a:solidFill>
              </a:rPr>
              <a:t>-</a:t>
            </a:r>
            <a:r>
              <a:rPr lang="zh-CN" altLang="en-US" smtClean="0">
                <a:solidFill>
                  <a:srgbClr val="FF0000"/>
                </a:solidFill>
              </a:rPr>
              <a:t>整体”</a:t>
            </a:r>
            <a:r>
              <a:rPr lang="en-US" altLang="zh-CN" smtClean="0">
                <a:solidFill>
                  <a:srgbClr val="FF0000"/>
                </a:solidFill>
              </a:rPr>
              <a:t>(Part-Whole)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将对象组织到</a:t>
            </a:r>
            <a:r>
              <a:rPr lang="zh-CN" altLang="en-US" smtClean="0">
                <a:solidFill>
                  <a:srgbClr val="FF0000"/>
                </a:solidFill>
              </a:rPr>
              <a:t>树形结构</a:t>
            </a:r>
            <a:r>
              <a:rPr lang="zh-CN" altLang="en-US" smtClean="0"/>
              <a:t>中，可以用来描述整体与部分的关系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5541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176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411413"/>
            <a:ext cx="667702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1198</Words>
  <Application>Microsoft Office PowerPoint</Application>
  <PresentationFormat>全屏显示(4:3)</PresentationFormat>
  <Paragraphs>169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MS UI Gothic</vt:lpstr>
      <vt:lpstr>黑体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Visio</vt:lpstr>
      <vt:lpstr>Design Patterns</vt:lpstr>
      <vt:lpstr>大纲</vt:lpstr>
      <vt:lpstr>组合模式概述</vt:lpstr>
      <vt:lpstr>组合模式概述</vt:lpstr>
      <vt:lpstr>组合模式概述</vt:lpstr>
      <vt:lpstr>组合模式概述</vt:lpstr>
      <vt:lpstr>组合模式概述</vt:lpstr>
      <vt:lpstr>组合模式概述</vt:lpstr>
      <vt:lpstr>组合模式的结构与实现</vt:lpstr>
      <vt:lpstr>组合模式的结构与实现</vt:lpstr>
      <vt:lpstr>组合模式的结构与实现</vt:lpstr>
      <vt:lpstr>组合模式的结构与实现</vt:lpstr>
      <vt:lpstr>组合模式的结构与实现</vt:lpstr>
      <vt:lpstr>组合模式的应用实例</vt:lpstr>
      <vt:lpstr>组合模式的应用实例</vt:lpstr>
      <vt:lpstr>组合模式的应用实例</vt:lpstr>
      <vt:lpstr>组合模式的应用实例</vt:lpstr>
      <vt:lpstr>透明组合模式与安全组合模式</vt:lpstr>
      <vt:lpstr>透明组合模式与安全组合模式</vt:lpstr>
      <vt:lpstr>组合模式实例</vt:lpstr>
      <vt:lpstr>组合模式的优缺点与适用环境</vt:lpstr>
      <vt:lpstr>组合模式的优缺点与适用环境</vt:lpstr>
      <vt:lpstr>组合模式的优缺点与适用环境</vt:lpstr>
      <vt:lpstr>思考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766</cp:revision>
  <cp:lastPrinted>1601-01-01T00:00:00Z</cp:lastPrinted>
  <dcterms:created xsi:type="dcterms:W3CDTF">1601-01-01T00:00:00Z</dcterms:created>
  <dcterms:modified xsi:type="dcterms:W3CDTF">2018-04-05T12:36:59Z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