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a:t>命令</a:t>
            </a:r>
            <a:r>
              <a:rPr lang="zh-CN" altLang="en-US" sz="4800" b="1" dirty="0" smtClean="0"/>
              <a:t>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389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命令模式的结构</a:t>
            </a:r>
            <a:endParaRPr lang="en-US" altLang="zh-CN" smtClean="0"/>
          </a:p>
          <a:p>
            <a:pPr lvl="1" eaLnBrk="1" hangingPunct="1"/>
            <a:r>
              <a:rPr lang="zh-CN" altLang="en-US" smtClean="0"/>
              <a:t>命令模式包含以下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Command</a:t>
            </a:r>
            <a:r>
              <a:rPr lang="zh-CN" altLang="en-US" sz="2400" smtClean="0">
                <a:ea typeface="黑体" panose="02010609060101010101" pitchFamily="49" charset="-122"/>
              </a:rPr>
              <a:t>（抽象命令类）</a:t>
            </a:r>
          </a:p>
          <a:p>
            <a:pPr lvl="2" eaLnBrk="1" hangingPunct="1">
              <a:buFont typeface="Tahoma" panose="020B0604030504040204" pitchFamily="34" charset="0"/>
              <a:buChar char="•"/>
            </a:pPr>
            <a:r>
              <a:rPr lang="en-US" altLang="zh-CN" sz="2400" smtClean="0">
                <a:ea typeface="黑体" panose="02010609060101010101" pitchFamily="49" charset="-122"/>
              </a:rPr>
              <a:t>ConcreteCommand</a:t>
            </a:r>
            <a:r>
              <a:rPr lang="zh-CN" altLang="en-US" sz="2400" smtClean="0">
                <a:ea typeface="黑体" panose="02010609060101010101" pitchFamily="49" charset="-122"/>
              </a:rPr>
              <a:t>（具体命令类）</a:t>
            </a:r>
          </a:p>
          <a:p>
            <a:pPr lvl="2" eaLnBrk="1" hangingPunct="1">
              <a:buFont typeface="Tahoma" panose="020B0604030504040204" pitchFamily="34" charset="0"/>
              <a:buChar char="•"/>
            </a:pPr>
            <a:r>
              <a:rPr lang="en-US" altLang="zh-CN" sz="2400" smtClean="0">
                <a:ea typeface="黑体" panose="02010609060101010101" pitchFamily="49" charset="-122"/>
              </a:rPr>
              <a:t>Invoker</a:t>
            </a:r>
            <a:r>
              <a:rPr lang="zh-CN" altLang="en-US" sz="2400" smtClean="0">
                <a:ea typeface="黑体" panose="02010609060101010101" pitchFamily="49" charset="-122"/>
              </a:rPr>
              <a:t>（调用者）</a:t>
            </a:r>
          </a:p>
          <a:p>
            <a:pPr lvl="2" eaLnBrk="1" hangingPunct="1">
              <a:buFont typeface="Tahoma" panose="020B0604030504040204" pitchFamily="34" charset="0"/>
              <a:buChar char="•"/>
            </a:pPr>
            <a:r>
              <a:rPr lang="en-US" altLang="zh-CN" sz="2400" smtClean="0">
                <a:ea typeface="黑体" panose="02010609060101010101" pitchFamily="49" charset="-122"/>
              </a:rPr>
              <a:t>Receiver</a:t>
            </a:r>
            <a:r>
              <a:rPr lang="zh-CN" altLang="en-US" sz="2400" smtClean="0">
                <a:ea typeface="黑体" panose="02010609060101010101" pitchFamily="49" charset="-122"/>
              </a:rPr>
              <a:t>（接收者）</a:t>
            </a:r>
            <a:endParaRPr lang="en-US" altLang="zh-CN" sz="2400" smtClean="0">
              <a:ea typeface="黑体" panose="02010609060101010101" pitchFamily="49" charset="-122"/>
            </a:endParaRPr>
          </a:p>
          <a:p>
            <a:pPr lvl="1" eaLnBrk="1" hangingPunct="1"/>
            <a:endParaRPr lang="en-US" altLang="zh-CN" smtClean="0"/>
          </a:p>
        </p:txBody>
      </p:sp>
      <p:sp>
        <p:nvSpPr>
          <p:cNvPr id="389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891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711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399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命令模式的实现</a:t>
            </a:r>
          </a:p>
          <a:p>
            <a:pPr lvl="1" eaLnBrk="1" hangingPunct="1"/>
            <a:r>
              <a:rPr lang="zh-CN" altLang="en-US" smtClean="0"/>
              <a:t>命令模式的本质是</a:t>
            </a:r>
            <a:r>
              <a:rPr lang="zh-CN" altLang="en-US" smtClean="0">
                <a:solidFill>
                  <a:srgbClr val="FF3300"/>
                </a:solidFill>
              </a:rPr>
              <a:t>对请求进行封装</a:t>
            </a:r>
            <a:endParaRPr lang="en-US" altLang="zh-CN" smtClean="0">
              <a:solidFill>
                <a:srgbClr val="FF3300"/>
              </a:solidFill>
            </a:endParaRPr>
          </a:p>
          <a:p>
            <a:pPr lvl="1" eaLnBrk="1" hangingPunct="1"/>
            <a:r>
              <a:rPr lang="zh-CN" altLang="en-US" smtClean="0">
                <a:solidFill>
                  <a:srgbClr val="FF3300"/>
                </a:solidFill>
              </a:rPr>
              <a:t>一个请求对应于一个命令</a:t>
            </a:r>
            <a:r>
              <a:rPr lang="zh-CN" altLang="en-US" smtClean="0"/>
              <a:t>，将发出命令的责任和执行命令的责任分开</a:t>
            </a:r>
            <a:endParaRPr lang="en-US" altLang="zh-CN" smtClean="0"/>
          </a:p>
          <a:p>
            <a:pPr lvl="1" eaLnBrk="1" hangingPunct="1"/>
            <a:r>
              <a:rPr lang="zh-CN" altLang="en-US" smtClean="0"/>
              <a:t>命令模式</a:t>
            </a:r>
            <a:r>
              <a:rPr lang="zh-CN" altLang="en-US" smtClean="0">
                <a:solidFill>
                  <a:srgbClr val="FF3300"/>
                </a:solidFill>
              </a:rPr>
              <a:t>允许请求的一方和接收的一方独立开来</a:t>
            </a:r>
            <a:r>
              <a:rPr lang="zh-CN" altLang="en-US" smtClean="0"/>
              <a:t>，使得</a:t>
            </a:r>
            <a:r>
              <a:rPr lang="zh-CN" altLang="en-US" smtClean="0">
                <a:solidFill>
                  <a:srgbClr val="FF3300"/>
                </a:solidFill>
              </a:rPr>
              <a:t>请求的一方不必知道接收请求的一方的接口</a:t>
            </a:r>
            <a:r>
              <a:rPr lang="zh-CN" altLang="en-US" smtClean="0"/>
              <a:t>，更不必知道</a:t>
            </a:r>
            <a:r>
              <a:rPr lang="zh-CN" altLang="en-US" smtClean="0">
                <a:solidFill>
                  <a:srgbClr val="0070C0"/>
                </a:solidFill>
              </a:rPr>
              <a:t>请求如何被接收</a:t>
            </a:r>
            <a:r>
              <a:rPr lang="zh-CN" altLang="en-US" smtClean="0"/>
              <a:t>、</a:t>
            </a:r>
            <a:r>
              <a:rPr lang="zh-CN" altLang="en-US" smtClean="0">
                <a:solidFill>
                  <a:srgbClr val="0070C0"/>
                </a:solidFill>
              </a:rPr>
              <a:t>操作是否被执行</a:t>
            </a:r>
            <a:r>
              <a:rPr lang="zh-CN" altLang="en-US" smtClean="0"/>
              <a:t>、</a:t>
            </a:r>
            <a:r>
              <a:rPr lang="zh-CN" altLang="en-US" smtClean="0">
                <a:solidFill>
                  <a:srgbClr val="0070C0"/>
                </a:solidFill>
              </a:rPr>
              <a:t>何时被执行</a:t>
            </a:r>
            <a:r>
              <a:rPr lang="zh-CN" altLang="en-US" smtClean="0"/>
              <a:t>，以及是</a:t>
            </a:r>
            <a:r>
              <a:rPr lang="zh-CN" altLang="en-US" smtClean="0">
                <a:solidFill>
                  <a:srgbClr val="0070C0"/>
                </a:solidFill>
              </a:rPr>
              <a:t>怎么被执行的</a:t>
            </a:r>
            <a:endParaRPr lang="en-US" altLang="zh-CN" smtClean="0">
              <a:solidFill>
                <a:srgbClr val="0070C0"/>
              </a:solidFill>
            </a:endParaRPr>
          </a:p>
        </p:txBody>
      </p:sp>
      <p:sp>
        <p:nvSpPr>
          <p:cNvPr id="39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40157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409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命令模式的实现</a:t>
            </a:r>
          </a:p>
          <a:p>
            <a:pPr lvl="1" eaLnBrk="1" hangingPunct="1"/>
            <a:r>
              <a:rPr lang="zh-CN" altLang="en-US" smtClean="0"/>
              <a:t>典型的</a:t>
            </a:r>
            <a:r>
              <a:rPr lang="zh-CN" altLang="en-US" smtClean="0">
                <a:solidFill>
                  <a:srgbClr val="FF0000"/>
                </a:solidFill>
              </a:rPr>
              <a:t>抽象命令类</a:t>
            </a:r>
            <a:r>
              <a:rPr lang="zh-CN" altLang="en-US" smtClean="0"/>
              <a:t>代码：</a:t>
            </a:r>
            <a:endParaRPr lang="en-US" altLang="zh-CN" smtClean="0"/>
          </a:p>
        </p:txBody>
      </p:sp>
      <p:sp>
        <p:nvSpPr>
          <p:cNvPr id="40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609600" y="3001963"/>
          <a:ext cx="7924800" cy="1036637"/>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Command {</a:t>
                      </a:r>
                      <a:endParaRPr lang="zh-CN"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void execute();</a:t>
                      </a:r>
                      <a:endParaRPr lang="zh-CN"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86485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419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命令模式的实现</a:t>
            </a:r>
          </a:p>
          <a:p>
            <a:pPr lvl="1" eaLnBrk="1" hangingPunct="1"/>
            <a:r>
              <a:rPr lang="zh-CN" altLang="en-US" smtClean="0"/>
              <a:t>典型的</a:t>
            </a:r>
            <a:r>
              <a:rPr lang="zh-CN" altLang="en-US" smtClean="0">
                <a:solidFill>
                  <a:srgbClr val="FF0000"/>
                </a:solidFill>
              </a:rPr>
              <a:t>调用者（请求发送者）类</a:t>
            </a:r>
            <a:r>
              <a:rPr lang="zh-CN" altLang="en-US" smtClean="0"/>
              <a:t>代码：</a:t>
            </a:r>
            <a:endParaRPr lang="en-US" altLang="zh-CN" smtClean="0"/>
          </a:p>
        </p:txBody>
      </p:sp>
      <p:sp>
        <p:nvSpPr>
          <p:cNvPr id="41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43795304"/>
              </p:ext>
            </p:extLst>
          </p:nvPr>
        </p:nvGraphicFramePr>
        <p:xfrm>
          <a:off x="609600" y="990600"/>
          <a:ext cx="7924800" cy="54864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Invoker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 Command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command</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构造注入</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Invoker(Command command) {</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this.command</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command;</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algn="l" defTabSz="914400" rtl="0" eaLnBrk="1" latinLnBrk="0" hangingPunct="1"/>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设值注入</a:t>
                      </a:r>
                      <a:endPar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setCommand</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(Command command) {</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this.command</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command;</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业务方法，用于调用命令类的</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execute()</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call() {</a:t>
                      </a:r>
                      <a:endParaRPr lang="zh-CN"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command.execute</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593816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430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命令模式的实现</a:t>
            </a:r>
          </a:p>
          <a:p>
            <a:pPr lvl="1" eaLnBrk="1" hangingPunct="1"/>
            <a:r>
              <a:rPr lang="zh-CN" altLang="en-US" smtClean="0"/>
              <a:t>典型的</a:t>
            </a:r>
            <a:r>
              <a:rPr lang="zh-CN" altLang="en-US" smtClean="0">
                <a:solidFill>
                  <a:srgbClr val="FF0000"/>
                </a:solidFill>
              </a:rPr>
              <a:t>具体命令类</a:t>
            </a:r>
            <a:r>
              <a:rPr lang="zh-CN" altLang="en-US" smtClean="0"/>
              <a:t>代码：</a:t>
            </a:r>
            <a:endParaRPr lang="en-US" altLang="zh-CN" smtClean="0"/>
          </a:p>
        </p:txBody>
      </p:sp>
      <p:sp>
        <p:nvSpPr>
          <p:cNvPr id="43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828085006"/>
              </p:ext>
            </p:extLst>
          </p:nvPr>
        </p:nvGraphicFramePr>
        <p:xfrm>
          <a:off x="609600" y="3124200"/>
          <a:ext cx="7924800" cy="21336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ConcreteCommand</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Command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private Receiver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receiver</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维持一个对请求接收者对象的引用</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execute()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receiver.action</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调用请求接收者的业务处理方法</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90781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440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命令模式的实现</a:t>
            </a:r>
          </a:p>
          <a:p>
            <a:pPr lvl="1" eaLnBrk="1" hangingPunct="1"/>
            <a:r>
              <a:rPr lang="zh-CN" altLang="en-US" smtClean="0"/>
              <a:t>典型的</a:t>
            </a:r>
            <a:r>
              <a:rPr lang="zh-CN" altLang="en-US" smtClean="0">
                <a:solidFill>
                  <a:srgbClr val="FF0000"/>
                </a:solidFill>
              </a:rPr>
              <a:t>请求接收者类</a:t>
            </a:r>
            <a:r>
              <a:rPr lang="zh-CN" altLang="en-US" smtClean="0"/>
              <a:t>代码：</a:t>
            </a:r>
            <a:endParaRPr lang="en-US" altLang="zh-CN" smtClean="0"/>
          </a:p>
        </p:txBody>
      </p:sp>
      <p:sp>
        <p:nvSpPr>
          <p:cNvPr id="44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074282449"/>
              </p:ext>
            </p:extLst>
          </p:nvPr>
        </p:nvGraphicFramePr>
        <p:xfrm>
          <a:off x="609600" y="3124200"/>
          <a:ext cx="7924800" cy="1524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Receiver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action()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具体操作</a:t>
                      </a:r>
                      <a:endPar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93926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命令模式的应用实例</a:t>
            </a:r>
          </a:p>
        </p:txBody>
      </p:sp>
      <p:sp>
        <p:nvSpPr>
          <p:cNvPr id="450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45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5061" name="组合 8"/>
          <p:cNvGrpSpPr>
            <a:grpSpLocks/>
          </p:cNvGrpSpPr>
          <p:nvPr/>
        </p:nvGrpSpPr>
        <p:grpSpPr bwMode="auto">
          <a:xfrm>
            <a:off x="2514600" y="2590800"/>
            <a:ext cx="3505200" cy="2657475"/>
            <a:chOff x="1905000" y="2514600"/>
            <a:chExt cx="4343400" cy="3267075"/>
          </a:xfrm>
        </p:grpSpPr>
        <p:pic>
          <p:nvPicPr>
            <p:cNvPr id="45068"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514600"/>
          <a:ext cx="8229600" cy="3124200"/>
        </p:xfrm>
        <a:graphic>
          <a:graphicData uri="http://schemas.openxmlformats.org/drawingml/2006/table">
            <a:tbl>
              <a:tblPr/>
              <a:tblGrid>
                <a:gridCol w="8229600"/>
              </a:tblGrid>
              <a:tr h="3124200">
                <a:tc>
                  <a:txBody>
                    <a:bodyPr/>
                    <a:lstStyle/>
                    <a:p>
                      <a:pPr indent="266700" algn="just">
                        <a:spcAft>
                          <a:spcPts val="0"/>
                        </a:spcAft>
                      </a:pPr>
                      <a:r>
                        <a:rPr lang="zh-CN" altLang="en-US" sz="2000" kern="100" dirty="0" smtClean="0">
                          <a:latin typeface="Times New Roman"/>
                          <a:ea typeface="宋体"/>
                          <a:cs typeface="Times New Roman"/>
                        </a:rPr>
                        <a:t>为了用户使用方便，某系统提供了一系列功能键，用户可以自定义功能键的功能，例如功能键</a:t>
                      </a:r>
                      <a:r>
                        <a:rPr lang="en-US" altLang="zh-CN" sz="2000" kern="100" dirty="0" err="1" smtClean="0">
                          <a:latin typeface="Times New Roman"/>
                          <a:ea typeface="宋体"/>
                          <a:cs typeface="Times New Roman"/>
                        </a:rPr>
                        <a:t>FunctionButton</a:t>
                      </a:r>
                      <a:r>
                        <a:rPr lang="zh-CN" altLang="en-US" sz="2000" kern="100" dirty="0" smtClean="0">
                          <a:latin typeface="Times New Roman"/>
                          <a:ea typeface="宋体"/>
                          <a:cs typeface="Times New Roman"/>
                        </a:rPr>
                        <a:t>可以用于退出系统（由</a:t>
                      </a:r>
                      <a:r>
                        <a:rPr lang="en-US" altLang="zh-CN" sz="2000" kern="100" dirty="0" err="1" smtClean="0">
                          <a:latin typeface="Times New Roman"/>
                          <a:ea typeface="宋体"/>
                          <a:cs typeface="Times New Roman"/>
                        </a:rPr>
                        <a:t>SystemExitClass</a:t>
                      </a:r>
                      <a:r>
                        <a:rPr lang="zh-CN" altLang="en-US" sz="2000" kern="100" dirty="0" smtClean="0">
                          <a:latin typeface="Times New Roman"/>
                          <a:ea typeface="宋体"/>
                          <a:cs typeface="Times New Roman"/>
                        </a:rPr>
                        <a:t>类来实现），也可以用于显示帮助文档（由</a:t>
                      </a:r>
                      <a:r>
                        <a:rPr lang="en-US" altLang="zh-CN" sz="2000" kern="100" dirty="0" err="1" smtClean="0">
                          <a:latin typeface="Times New Roman"/>
                          <a:ea typeface="宋体"/>
                          <a:cs typeface="Times New Roman"/>
                        </a:rPr>
                        <a:t>DisplayHelpClass</a:t>
                      </a:r>
                      <a:r>
                        <a:rPr lang="zh-CN" altLang="en-US" sz="2000" kern="100" dirty="0" smtClean="0">
                          <a:latin typeface="Times New Roman"/>
                          <a:ea typeface="宋体"/>
                          <a:cs typeface="Times New Roman"/>
                        </a:rPr>
                        <a:t>类来实现）。</a:t>
                      </a:r>
                      <a:endParaRPr lang="en-US" altLang="zh-CN" sz="2000" kern="100" dirty="0" smtClean="0">
                        <a:latin typeface="Times New Roman"/>
                        <a:ea typeface="宋体"/>
                        <a:cs typeface="Times New Roman"/>
                      </a:endParaRPr>
                    </a:p>
                    <a:p>
                      <a:pPr indent="266700" algn="just">
                        <a:spcAft>
                          <a:spcPts val="0"/>
                        </a:spcAft>
                      </a:pPr>
                      <a:r>
                        <a:rPr lang="zh-CN" altLang="en-US" sz="2000" kern="100" dirty="0" smtClean="0">
                          <a:latin typeface="Times New Roman"/>
                          <a:ea typeface="宋体"/>
                          <a:cs typeface="Times New Roman"/>
                        </a:rPr>
                        <a:t>用户可以通过修改配置文件来改变功能键的用途，现使用命令模式来设计该系统，使得功能键类与功能类之间解耦，可为同一个功能键设置不同的功能。</a:t>
                      </a:r>
                      <a:endParaRPr lang="zh-CN" alt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505245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命令模式的应用实例</a:t>
            </a:r>
          </a:p>
        </p:txBody>
      </p:sp>
      <p:sp>
        <p:nvSpPr>
          <p:cNvPr id="460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46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260725" y="6019800"/>
            <a:ext cx="2454275"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功能键设置结构图</a:t>
            </a:r>
            <a:endParaRPr lang="zh-CN" altLang="en-US" sz="2200" dirty="0"/>
          </a:p>
        </p:txBody>
      </p:sp>
      <p:pic>
        <p:nvPicPr>
          <p:cNvPr id="4608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28888"/>
            <a:ext cx="8575675"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55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命令模式的应用实例</a:t>
            </a:r>
          </a:p>
        </p:txBody>
      </p:sp>
      <p:sp>
        <p:nvSpPr>
          <p:cNvPr id="471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FunctionButton</a:t>
            </a:r>
            <a:r>
              <a:rPr lang="zh-CN" altLang="en-US" sz="1800" smtClean="0"/>
              <a:t>：功能键类，充当请求调用者（请求发送者）</a:t>
            </a:r>
          </a:p>
          <a:p>
            <a:pPr lvl="1" eaLnBrk="1" hangingPunct="1"/>
            <a:r>
              <a:rPr lang="en-US" altLang="zh-CN" sz="1800" smtClean="0"/>
              <a:t>(2) Command</a:t>
            </a:r>
            <a:r>
              <a:rPr lang="zh-CN" altLang="en-US" sz="1800" smtClean="0"/>
              <a:t>：抽象命令类</a:t>
            </a:r>
          </a:p>
          <a:p>
            <a:pPr lvl="1" eaLnBrk="1" hangingPunct="1"/>
            <a:r>
              <a:rPr lang="en-US" altLang="zh-CN" sz="1800" smtClean="0"/>
              <a:t>(3) ExitCommand</a:t>
            </a:r>
            <a:r>
              <a:rPr lang="zh-CN" altLang="en-US" sz="1800" smtClean="0"/>
              <a:t>：退出命令类，充当具体命令类</a:t>
            </a:r>
          </a:p>
          <a:p>
            <a:pPr lvl="1" eaLnBrk="1" hangingPunct="1"/>
            <a:r>
              <a:rPr lang="en-US" altLang="zh-CN" sz="1800" smtClean="0"/>
              <a:t>(4) HelpCommand</a:t>
            </a:r>
            <a:r>
              <a:rPr lang="zh-CN" altLang="en-US" sz="1800" smtClean="0"/>
              <a:t>：帮助命令类，充当具体命令类</a:t>
            </a:r>
          </a:p>
          <a:p>
            <a:pPr lvl="1" eaLnBrk="1" hangingPunct="1"/>
            <a:r>
              <a:rPr lang="en-US" altLang="zh-CN" sz="1800" smtClean="0"/>
              <a:t>(5) SystemExitClass</a:t>
            </a:r>
            <a:r>
              <a:rPr lang="zh-CN" altLang="en-US" sz="1800" smtClean="0"/>
              <a:t>：退出系统模拟实现类，充当请求接收者</a:t>
            </a:r>
          </a:p>
          <a:p>
            <a:pPr lvl="1" eaLnBrk="1" hangingPunct="1"/>
            <a:r>
              <a:rPr lang="en-US" altLang="zh-CN" sz="1800" smtClean="0"/>
              <a:t>(6) DisplayHelpClass</a:t>
            </a:r>
            <a:r>
              <a:rPr lang="zh-CN" altLang="en-US" sz="1800" smtClean="0"/>
              <a:t>：显示帮助文档模拟实现类，充当请求接收者</a:t>
            </a:r>
          </a:p>
          <a:p>
            <a:pPr lvl="1" eaLnBrk="1" hangingPunct="1"/>
            <a:r>
              <a:rPr lang="en-US" altLang="zh-CN" sz="1800" smtClean="0"/>
              <a:t>(7) Client</a:t>
            </a:r>
            <a:r>
              <a:rPr lang="zh-CN" altLang="en-US" sz="1800" smtClean="0"/>
              <a:t>：客户端测试类</a:t>
            </a:r>
            <a:endParaRPr lang="en-US" altLang="zh-CN" sz="1800" smtClean="0"/>
          </a:p>
        </p:txBody>
      </p:sp>
      <p:sp>
        <p:nvSpPr>
          <p:cNvPr id="47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7109" name="Group 5"/>
          <p:cNvGrpSpPr>
            <a:grpSpLocks/>
          </p:cNvGrpSpPr>
          <p:nvPr/>
        </p:nvGrpSpPr>
        <p:grpSpPr bwMode="auto">
          <a:xfrm>
            <a:off x="3276600" y="5105400"/>
            <a:ext cx="2160588" cy="809625"/>
            <a:chOff x="2381" y="3283"/>
            <a:chExt cx="1361" cy="510"/>
          </a:xfrm>
        </p:grpSpPr>
        <p:pic>
          <p:nvPicPr>
            <p:cNvPr id="47111"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7400" y="60309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designpatterns.command</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53053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命令模式的应用实例</a:t>
            </a:r>
          </a:p>
        </p:txBody>
      </p:sp>
      <p:sp>
        <p:nvSpPr>
          <p:cNvPr id="48131" name="Rectangle 3"/>
          <p:cNvSpPr>
            <a:spLocks noGrp="1" noChangeArrowheads="1"/>
          </p:cNvSpPr>
          <p:nvPr>
            <p:ph type="body" sz="half" idx="1"/>
          </p:nvPr>
        </p:nvSpPr>
        <p:spPr>
          <a:xfrm>
            <a:off x="381000" y="1752600"/>
            <a:ext cx="8229600" cy="4267200"/>
          </a:xfrm>
        </p:spPr>
        <p:txBody>
          <a:bodyPr/>
          <a:lstStyle/>
          <a:p>
            <a:pPr eaLnBrk="1" hangingPunct="1"/>
            <a:r>
              <a:rPr lang="zh-CN" altLang="en-US" smtClean="0"/>
              <a:t>结果及分析</a:t>
            </a:r>
            <a:endParaRPr lang="en-US" altLang="zh-CN" smtClean="0"/>
          </a:p>
          <a:p>
            <a:pPr lvl="1" eaLnBrk="1" hangingPunct="1"/>
            <a:r>
              <a:rPr lang="zh-CN" altLang="en-US" sz="2000" smtClean="0"/>
              <a:t>如果需要更换具体命令类，无须修改源代码，只需修改</a:t>
            </a:r>
            <a:r>
              <a:rPr lang="zh-CN" altLang="en-US" sz="2000" smtClean="0">
                <a:solidFill>
                  <a:srgbClr val="FF3300"/>
                </a:solidFill>
              </a:rPr>
              <a:t>配置文件</a:t>
            </a:r>
            <a:r>
              <a:rPr lang="zh-CN" altLang="en-US" sz="2000" smtClean="0"/>
              <a:t>，完全</a:t>
            </a:r>
            <a:r>
              <a:rPr lang="zh-CN" altLang="en-US" sz="2000" smtClean="0">
                <a:solidFill>
                  <a:srgbClr val="FF3300"/>
                </a:solidFill>
              </a:rPr>
              <a:t>符合开闭原则</a:t>
            </a:r>
            <a:endParaRPr lang="en-US" altLang="zh-CN" sz="2000" smtClean="0">
              <a:solidFill>
                <a:srgbClr val="FF3300"/>
              </a:solidFill>
            </a:endParaRPr>
          </a:p>
          <a:p>
            <a:pPr lvl="1" eaLnBrk="1" hangingPunct="1"/>
            <a:r>
              <a:rPr lang="zh-CN" altLang="en-US" sz="2000" smtClean="0"/>
              <a:t>每一个</a:t>
            </a:r>
            <a:r>
              <a:rPr lang="zh-CN" altLang="en-US" sz="2000" smtClean="0">
                <a:solidFill>
                  <a:srgbClr val="FF3300"/>
                </a:solidFill>
              </a:rPr>
              <a:t>具体命令类</a:t>
            </a:r>
            <a:r>
              <a:rPr lang="zh-CN" altLang="en-US" sz="2000" smtClean="0"/>
              <a:t>对应一个</a:t>
            </a:r>
            <a:r>
              <a:rPr lang="zh-CN" altLang="en-US" sz="2000" smtClean="0">
                <a:solidFill>
                  <a:srgbClr val="FF3300"/>
                </a:solidFill>
              </a:rPr>
              <a:t>请求的处理者（接收者）</a:t>
            </a:r>
            <a:r>
              <a:rPr lang="zh-CN" altLang="en-US" sz="2000" smtClean="0"/>
              <a:t>，通过向请求发送者注入不同的具体命令对象可以使相同的发送者对应不同的接收者，从而实现“</a:t>
            </a:r>
            <a:r>
              <a:rPr lang="zh-CN" altLang="en-US" sz="2000" smtClean="0">
                <a:solidFill>
                  <a:srgbClr val="0070C0"/>
                </a:solidFill>
              </a:rPr>
              <a:t>将一个请求封装为一个对象，用不同的请求对客户进行参数化</a:t>
            </a:r>
            <a:r>
              <a:rPr lang="zh-CN" altLang="en-US" sz="2000" smtClean="0"/>
              <a:t>”，</a:t>
            </a:r>
            <a:r>
              <a:rPr lang="zh-CN" altLang="en-US" sz="2000" smtClean="0">
                <a:solidFill>
                  <a:srgbClr val="FF3300"/>
                </a:solidFill>
              </a:rPr>
              <a:t>客户端只需要将具体命令对象作为参数注入请求发送者，无须直接操作请求的接收者</a:t>
            </a:r>
            <a:endParaRPr lang="en-US" altLang="zh-CN" smtClean="0"/>
          </a:p>
        </p:txBody>
      </p:sp>
      <p:sp>
        <p:nvSpPr>
          <p:cNvPr id="48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8133"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838200"/>
            <a:ext cx="21812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587375" y="5175250"/>
          <a:ext cx="8001000" cy="1225550"/>
        </p:xfrm>
        <a:graphic>
          <a:graphicData uri="http://schemas.openxmlformats.org/drawingml/2006/table">
            <a:tbl>
              <a:tblPr/>
              <a:tblGrid>
                <a:gridCol w="8001000"/>
              </a:tblGrid>
              <a:tr h="1225550">
                <a:tc>
                  <a:txBody>
                    <a:bodyPr/>
                    <a:lstStyle/>
                    <a:p>
                      <a:pPr algn="just">
                        <a:spcAft>
                          <a:spcPts val="0"/>
                        </a:spcAft>
                      </a:pPr>
                      <a:r>
                        <a:rPr lang="en-US" sz="1800" kern="100" dirty="0" smtClean="0">
                          <a:latin typeface="Times New Roman"/>
                          <a:ea typeface="宋体"/>
                          <a:cs typeface="Times New Roman"/>
                        </a:rPr>
                        <a:t>&lt;?xml version="1.0"?&gt;</a:t>
                      </a:r>
                    </a:p>
                    <a:p>
                      <a:pPr algn="just">
                        <a:spcAft>
                          <a:spcPts val="0"/>
                        </a:spcAft>
                      </a:pPr>
                      <a:r>
                        <a:rPr lang="en-US" sz="1800" kern="100" dirty="0" smtClean="0">
                          <a:latin typeface="Times New Roman"/>
                          <a:ea typeface="宋体"/>
                          <a:cs typeface="Times New Roman"/>
                        </a:rPr>
                        <a:t>&lt;</a:t>
                      </a:r>
                      <a:r>
                        <a:rPr lang="en-US" sz="1800" kern="100" dirty="0" err="1" smtClean="0">
                          <a:latin typeface="Times New Roman"/>
                          <a:ea typeface="宋体"/>
                          <a:cs typeface="Times New Roman"/>
                        </a:rPr>
                        <a:t>config</a:t>
                      </a:r>
                      <a:r>
                        <a:rPr lang="en-US" sz="1800" kern="100" dirty="0" smtClean="0">
                          <a:latin typeface="Times New Roman"/>
                          <a:ea typeface="宋体"/>
                          <a:cs typeface="Times New Roman"/>
                        </a:rPr>
                        <a:t>&gt;</a:t>
                      </a:r>
                    </a:p>
                    <a:p>
                      <a:pPr algn="just">
                        <a:spcAft>
                          <a:spcPts val="0"/>
                        </a:spcAft>
                      </a:pPr>
                      <a:r>
                        <a:rPr lang="en-US" sz="1800" b="1" kern="100" dirty="0" smtClean="0">
                          <a:solidFill>
                            <a:srgbClr val="FF6600"/>
                          </a:solidFill>
                          <a:latin typeface="Times New Roman"/>
                          <a:ea typeface="宋体"/>
                          <a:cs typeface="Times New Roman"/>
                        </a:rPr>
                        <a:t>      &lt;</a:t>
                      </a:r>
                      <a:r>
                        <a:rPr lang="en-US" sz="1800" b="1" kern="100" dirty="0" err="1" smtClean="0">
                          <a:solidFill>
                            <a:srgbClr val="FF6600"/>
                          </a:solidFill>
                          <a:latin typeface="Times New Roman"/>
                          <a:ea typeface="宋体"/>
                          <a:cs typeface="Times New Roman"/>
                        </a:rPr>
                        <a:t>className</a:t>
                      </a:r>
                      <a:r>
                        <a:rPr lang="en-US" sz="1800" b="1" kern="100" dirty="0" smtClean="0">
                          <a:solidFill>
                            <a:srgbClr val="FF6600"/>
                          </a:solidFill>
                          <a:latin typeface="Times New Roman"/>
                          <a:ea typeface="宋体"/>
                          <a:cs typeface="Times New Roman"/>
                        </a:rPr>
                        <a:t>&gt;</a:t>
                      </a:r>
                      <a:r>
                        <a:rPr lang="en-US" sz="1800" b="1" kern="100" dirty="0" err="1" smtClean="0">
                          <a:solidFill>
                            <a:srgbClr val="FF6600"/>
                          </a:solidFill>
                          <a:latin typeface="Times New Roman"/>
                          <a:ea typeface="宋体"/>
                          <a:cs typeface="Times New Roman"/>
                        </a:rPr>
                        <a:t>designpatterns.command.ExitCommand</a:t>
                      </a:r>
                      <a:r>
                        <a:rPr lang="en-US" sz="1800" b="1" kern="100" dirty="0" smtClean="0">
                          <a:solidFill>
                            <a:srgbClr val="FF6600"/>
                          </a:solidFill>
                          <a:latin typeface="Times New Roman"/>
                          <a:ea typeface="宋体"/>
                          <a:cs typeface="Times New Roman"/>
                        </a:rPr>
                        <a:t>&lt;/</a:t>
                      </a:r>
                      <a:r>
                        <a:rPr lang="en-US" sz="1800" b="1" kern="100" dirty="0" err="1" smtClean="0">
                          <a:solidFill>
                            <a:srgbClr val="FF6600"/>
                          </a:solidFill>
                          <a:latin typeface="Times New Roman"/>
                          <a:ea typeface="宋体"/>
                          <a:cs typeface="Times New Roman"/>
                        </a:rPr>
                        <a:t>className</a:t>
                      </a:r>
                      <a:r>
                        <a:rPr lang="en-US" sz="1800" b="1" kern="100" dirty="0" smtClean="0">
                          <a:solidFill>
                            <a:srgbClr val="FF6600"/>
                          </a:solidFill>
                          <a:latin typeface="Times New Roman"/>
                          <a:ea typeface="宋体"/>
                          <a:cs typeface="Times New Roman"/>
                        </a:rPr>
                        <a:t>&gt;</a:t>
                      </a:r>
                    </a:p>
                    <a:p>
                      <a:pPr algn="just">
                        <a:spcAft>
                          <a:spcPts val="0"/>
                        </a:spcAft>
                      </a:pPr>
                      <a:r>
                        <a:rPr lang="en-US" sz="1800" kern="100" dirty="0" smtClean="0">
                          <a:latin typeface="Times New Roman"/>
                          <a:ea typeface="宋体"/>
                          <a:cs typeface="Times New Roman"/>
                        </a:rPr>
                        <a:t>&lt;/</a:t>
                      </a:r>
                      <a:r>
                        <a:rPr lang="en-US" sz="1800" kern="100" dirty="0" err="1" smtClean="0">
                          <a:latin typeface="Times New Roman"/>
                          <a:ea typeface="宋体"/>
                          <a:cs typeface="Times New Roman"/>
                        </a:rPr>
                        <a:t>config</a:t>
                      </a:r>
                      <a:r>
                        <a:rPr lang="en-US" sz="1800" kern="100" dirty="0" smtClean="0">
                          <a:latin typeface="Times New Roman"/>
                          <a:ea typeface="宋体"/>
                          <a:cs typeface="Times New Roman"/>
                        </a:rPr>
                        <a:t>&gt;</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66129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zh-CN" altLang="en-US" smtClean="0"/>
              <a:t>大纲</a:t>
            </a:r>
          </a:p>
        </p:txBody>
      </p:sp>
      <p:sp>
        <p:nvSpPr>
          <p:cNvPr id="3072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3072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3072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30726" name="Rectangle 6"/>
          <p:cNvSpPr>
            <a:spLocks noChangeArrowheads="1"/>
          </p:cNvSpPr>
          <p:nvPr/>
        </p:nvSpPr>
        <p:spPr bwMode="auto">
          <a:xfrm>
            <a:off x="457200" y="17526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命令模式概述</a:t>
            </a:r>
            <a:endParaRPr lang="en-US" altLang="zh-CN" sz="2800"/>
          </a:p>
          <a:p>
            <a:pPr eaLnBrk="1" hangingPunct="1"/>
            <a:r>
              <a:rPr lang="zh-CN" altLang="en-US" sz="2800"/>
              <a:t>命令模式的结构与实现</a:t>
            </a:r>
            <a:endParaRPr lang="en-US" altLang="zh-CN" sz="2800"/>
          </a:p>
          <a:p>
            <a:pPr eaLnBrk="1" hangingPunct="1"/>
            <a:r>
              <a:rPr lang="zh-CN" altLang="en-US" sz="2800"/>
              <a:t>命令模式的应用实例</a:t>
            </a:r>
            <a:endParaRPr lang="en-US" altLang="zh-CN" sz="2800"/>
          </a:p>
          <a:p>
            <a:pPr eaLnBrk="1" hangingPunct="1"/>
            <a:r>
              <a:rPr lang="zh-CN" altLang="en-US" sz="2800"/>
              <a:t>实现命令队列</a:t>
            </a:r>
          </a:p>
          <a:p>
            <a:pPr eaLnBrk="1" hangingPunct="1"/>
            <a:r>
              <a:rPr lang="zh-CN" altLang="en-US" sz="2800"/>
              <a:t>记录请求日志</a:t>
            </a:r>
          </a:p>
          <a:p>
            <a:pPr eaLnBrk="1" hangingPunct="1"/>
            <a:r>
              <a:rPr lang="zh-CN" altLang="en-US" sz="2800"/>
              <a:t>实现撤销操作</a:t>
            </a:r>
          </a:p>
          <a:p>
            <a:pPr eaLnBrk="1" hangingPunct="1"/>
            <a:r>
              <a:rPr lang="zh-CN" altLang="en-US" sz="2800"/>
              <a:t>宏命令</a:t>
            </a:r>
            <a:endParaRPr lang="en-US" altLang="zh-CN" sz="2800"/>
          </a:p>
          <a:p>
            <a:pPr eaLnBrk="1" hangingPunct="1"/>
            <a:r>
              <a:rPr lang="zh-CN" altLang="en-US" sz="2800"/>
              <a:t>命令模式的优缺点与适用环境</a:t>
            </a:r>
            <a:endParaRPr lang="en-US" altLang="zh-CN" sz="280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838" y="1255713"/>
            <a:ext cx="3484562"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648200" y="5410200"/>
            <a:ext cx="419100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2400" b="1" dirty="0">
                <a:solidFill>
                  <a:srgbClr val="FF3300"/>
                </a:solidFill>
              </a:rPr>
              <a:t>很多软件都能够自定义快捷键</a:t>
            </a:r>
          </a:p>
        </p:txBody>
      </p:sp>
    </p:spTree>
    <p:extLst>
      <p:ext uri="{BB962C8B-B14F-4D97-AF65-F5344CB8AC3E}">
        <p14:creationId xmlns:p14="http://schemas.microsoft.com/office/powerpoint/2010/main" val="745372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914400"/>
            <a:ext cx="6324600" cy="685800"/>
          </a:xfrm>
        </p:spPr>
        <p:txBody>
          <a:bodyPr/>
          <a:lstStyle/>
          <a:p>
            <a:pPr eaLnBrk="1" hangingPunct="1"/>
            <a:r>
              <a:rPr lang="zh-CN" altLang="en-US" smtClean="0"/>
              <a:t>实现命令队列</a:t>
            </a:r>
          </a:p>
        </p:txBody>
      </p:sp>
      <p:sp>
        <p:nvSpPr>
          <p:cNvPr id="491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z="2000" smtClean="0"/>
          </a:p>
          <a:p>
            <a:pPr lvl="1" eaLnBrk="1" hangingPunct="1"/>
            <a:r>
              <a:rPr lang="zh-CN" altLang="en-US" smtClean="0"/>
              <a:t>当一个请求发送者发送一个请求时，有</a:t>
            </a:r>
            <a:r>
              <a:rPr lang="zh-CN" altLang="en-US" smtClean="0">
                <a:solidFill>
                  <a:srgbClr val="FF3300"/>
                </a:solidFill>
              </a:rPr>
              <a:t>不止一个请求接收者产生响应</a:t>
            </a:r>
            <a:r>
              <a:rPr lang="zh-CN" altLang="en-US" smtClean="0"/>
              <a:t>，这些请求接收者将逐个执行业务方法，完成对请求的处理</a:t>
            </a:r>
            <a:endParaRPr lang="en-US" altLang="zh-CN" smtClean="0"/>
          </a:p>
          <a:p>
            <a:pPr lvl="1" eaLnBrk="1" hangingPunct="1"/>
            <a:r>
              <a:rPr lang="zh-CN" altLang="en-US" smtClean="0"/>
              <a:t>增加一个</a:t>
            </a:r>
            <a:r>
              <a:rPr lang="en-US" altLang="zh-CN" smtClean="0">
                <a:solidFill>
                  <a:srgbClr val="FF3300"/>
                </a:solidFill>
              </a:rPr>
              <a:t>CommandQueue</a:t>
            </a:r>
            <a:r>
              <a:rPr lang="zh-CN" altLang="en-US" smtClean="0">
                <a:solidFill>
                  <a:srgbClr val="FF3300"/>
                </a:solidFill>
              </a:rPr>
              <a:t>类</a:t>
            </a:r>
            <a:r>
              <a:rPr lang="zh-CN" altLang="en-US" smtClean="0"/>
              <a:t>，由该类负责</a:t>
            </a:r>
            <a:r>
              <a:rPr lang="zh-CN" altLang="en-US" smtClean="0">
                <a:solidFill>
                  <a:srgbClr val="FF3300"/>
                </a:solidFill>
              </a:rPr>
              <a:t>存储多个命令对象</a:t>
            </a:r>
            <a:r>
              <a:rPr lang="zh-CN" altLang="en-US" smtClean="0"/>
              <a:t>，而不同的命令对象可以对应不同的请求接收者</a:t>
            </a:r>
            <a:endParaRPr lang="en-US" altLang="zh-CN" smtClean="0"/>
          </a:p>
          <a:p>
            <a:pPr lvl="1" eaLnBrk="1" hangingPunct="1"/>
            <a:r>
              <a:rPr lang="zh-CN" altLang="en-US" smtClean="0"/>
              <a:t>批处理</a:t>
            </a:r>
            <a:endParaRPr lang="en-US" altLang="zh-CN"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49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77108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914400"/>
            <a:ext cx="6324600" cy="685800"/>
          </a:xfrm>
        </p:spPr>
        <p:txBody>
          <a:bodyPr/>
          <a:lstStyle/>
          <a:p>
            <a:pPr eaLnBrk="1" hangingPunct="1"/>
            <a:r>
              <a:rPr lang="zh-CN" altLang="en-US" smtClean="0"/>
              <a:t>实现命令队列</a:t>
            </a:r>
          </a:p>
        </p:txBody>
      </p:sp>
      <p:sp>
        <p:nvSpPr>
          <p:cNvPr id="501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0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652576827"/>
              </p:ext>
            </p:extLst>
          </p:nvPr>
        </p:nvGraphicFramePr>
        <p:xfrm>
          <a:off x="304800" y="762000"/>
          <a:ext cx="8589963" cy="5760720"/>
        </p:xfrm>
        <a:graphic>
          <a:graphicData uri="http://schemas.openxmlformats.org/drawingml/2006/table">
            <a:tbl>
              <a:tblPr firstRow="1" firstCol="1" lastRow="1" lastCol="1" bandRow="1" bandCol="1">
                <a:tableStyleId>{5C22544A-7EE6-4342-B048-85BDC9FD1C3A}</a:tableStyleId>
              </a:tblPr>
              <a:tblGrid>
                <a:gridCol w="8589963"/>
              </a:tblGrid>
              <a:tr h="5211762">
                <a:tc>
                  <a:txBody>
                    <a:bodyPr/>
                    <a:lstStyle/>
                    <a:p>
                      <a:pPr algn="just">
                        <a:spcAft>
                          <a:spcPts val="0"/>
                        </a:spcAft>
                      </a:pP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import </a:t>
                      </a:r>
                      <a:r>
                        <a:rPr lang="en-US" sz="1800" b="0" kern="100" cap="none" spc="0" dirty="0" err="1">
                          <a:ln>
                            <a:noFill/>
                          </a:ln>
                          <a:solidFill>
                            <a:schemeClr val="tx1"/>
                          </a:solidFill>
                          <a:effectLst/>
                          <a:latin typeface="Times New Roman" panose="02020603050405020304" pitchFamily="18" charset="0"/>
                          <a:cs typeface="Times New Roman" panose="02020603050405020304" pitchFamily="18" charset="0"/>
                        </a:rPr>
                        <a:t>java.util</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public class </a:t>
                      </a:r>
                      <a:r>
                        <a:rPr lang="en-US" sz="1800" b="0" kern="100" cap="none" spc="0" dirty="0" err="1">
                          <a:ln>
                            <a:noFill/>
                          </a:ln>
                          <a:solidFill>
                            <a:schemeClr val="tx1"/>
                          </a:solidFill>
                          <a:effectLst/>
                          <a:latin typeface="Times New Roman" panose="02020603050405020304" pitchFamily="18" charset="0"/>
                          <a:cs typeface="Times New Roman" panose="02020603050405020304" pitchFamily="18" charset="0"/>
                        </a:rPr>
                        <a:t>CommandQueue</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altLang="zh-CN"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a:t>
                      </a:r>
                      <a:r>
                        <a:rPr lang="zh-CN" alt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定义一个</a:t>
                      </a:r>
                      <a:r>
                        <a:rPr lang="en-US" altLang="zh-CN" sz="1800" b="1" kern="100" cap="none" spc="0" baseline="0" dirty="0" err="1" smtClean="0">
                          <a:ln>
                            <a:noFill/>
                          </a:ln>
                          <a:solidFill>
                            <a:srgbClr val="FF6600"/>
                          </a:solidFill>
                          <a:effectLst/>
                          <a:latin typeface="Times New Roman" panose="02020603050405020304" pitchFamily="18" charset="0"/>
                          <a:cs typeface="Times New Roman" panose="02020603050405020304" pitchFamily="18" charset="0"/>
                        </a:rPr>
                        <a:t>ArrayList</a:t>
                      </a:r>
                      <a:r>
                        <a:rPr lang="zh-CN" alt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来存储命令队列</a:t>
                      </a:r>
                      <a:endPar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private </a:t>
                      </a:r>
                      <a:r>
                        <a:rPr lang="en-US" sz="1800" b="1" kern="100" cap="none" spc="0" dirty="0" err="1">
                          <a:ln>
                            <a:noFill/>
                          </a:ln>
                          <a:solidFill>
                            <a:srgbClr val="FF6600"/>
                          </a:solidFill>
                          <a:effectLst/>
                          <a:latin typeface="Times New Roman" panose="02020603050405020304" pitchFamily="18" charset="0"/>
                          <a:cs typeface="Times New Roman" panose="02020603050405020304" pitchFamily="18" charset="0"/>
                        </a:rPr>
                        <a:t>ArrayList</a:t>
                      </a:r>
                      <a:r>
                        <a:rPr lang="en-US" sz="1800" b="1" kern="100" cap="none" spc="0" dirty="0">
                          <a:ln>
                            <a:noFill/>
                          </a:ln>
                          <a:solidFill>
                            <a:srgbClr val="FF6600"/>
                          </a:solidFill>
                          <a:effectLst/>
                          <a:latin typeface="Times New Roman" panose="02020603050405020304" pitchFamily="18" charset="0"/>
                          <a:cs typeface="Times New Roman" panose="02020603050405020304" pitchFamily="18" charset="0"/>
                        </a:rPr>
                        <a:t>&lt;Command&gt; commands = new </a:t>
                      </a:r>
                      <a:r>
                        <a:rPr lang="en-US" sz="1800" b="1" kern="100" cap="none" spc="0" dirty="0" err="1">
                          <a:ln>
                            <a:noFill/>
                          </a:ln>
                          <a:solidFill>
                            <a:srgbClr val="FF6600"/>
                          </a:solidFill>
                          <a:effectLst/>
                          <a:latin typeface="Times New Roman" panose="02020603050405020304" pitchFamily="18" charset="0"/>
                          <a:cs typeface="Times New Roman" panose="02020603050405020304" pitchFamily="18" charset="0"/>
                        </a:rPr>
                        <a:t>ArrayList</a:t>
                      </a:r>
                      <a:r>
                        <a:rPr lang="en-US" sz="1800" b="1" kern="100" cap="none" spc="0" dirty="0">
                          <a:ln>
                            <a:noFill/>
                          </a:ln>
                          <a:solidFill>
                            <a:srgbClr val="FF6600"/>
                          </a:solidFill>
                          <a:effectLst/>
                          <a:latin typeface="Times New Roman" panose="02020603050405020304" pitchFamily="18" charset="0"/>
                          <a:cs typeface="Times New Roman" panose="02020603050405020304" pitchFamily="18" charset="0"/>
                        </a:rPr>
                        <a:t>&lt;Command&gt;();</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public </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void </a:t>
                      </a:r>
                      <a:r>
                        <a:rPr lang="en-US" sz="1800" b="0" kern="100" cap="none" spc="0" dirty="0" err="1">
                          <a:ln>
                            <a:noFill/>
                          </a:ln>
                          <a:solidFill>
                            <a:schemeClr val="tx1"/>
                          </a:solidFill>
                          <a:effectLst/>
                          <a:latin typeface="Times New Roman" panose="02020603050405020304" pitchFamily="18" charset="0"/>
                          <a:cs typeface="Times New Roman" panose="02020603050405020304" pitchFamily="18" charset="0"/>
                        </a:rPr>
                        <a:t>addCommand</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(Command command)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18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commands.add</a:t>
                      </a: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(command</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public </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void </a:t>
                      </a:r>
                      <a:r>
                        <a:rPr lang="en-US" sz="1800" b="0" kern="100" cap="none" spc="0" dirty="0" err="1">
                          <a:ln>
                            <a:noFill/>
                          </a:ln>
                          <a:solidFill>
                            <a:schemeClr val="tx1"/>
                          </a:solidFill>
                          <a:effectLst/>
                          <a:latin typeface="Times New Roman" panose="02020603050405020304" pitchFamily="18" charset="0"/>
                          <a:cs typeface="Times New Roman" panose="02020603050405020304" pitchFamily="18" charset="0"/>
                        </a:rPr>
                        <a:t>removeCommand</a:t>
                      </a: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(Command command)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18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commands.remove</a:t>
                      </a: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(command);</a:t>
                      </a:r>
                    </a:p>
                    <a:p>
                      <a:pPr algn="just">
                        <a:spcAft>
                          <a:spcPts val="0"/>
                        </a:spcAft>
                      </a:pPr>
                      <a:r>
                        <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endParaRPr lang="en-US" sz="1800" b="0" kern="100" cap="none" spc="0" dirty="0" smtClean="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altLang="zh-CN"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zh-CN" alt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循环调用每一个命令对象的</a:t>
                      </a: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execute()</a:t>
                      </a:r>
                      <a:r>
                        <a:rPr lang="zh-CN" alt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方法</a:t>
                      </a:r>
                      <a:endPar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public </a:t>
                      </a:r>
                      <a:r>
                        <a:rPr lang="en-US" sz="1800" b="1" kern="100" cap="none" spc="0" dirty="0">
                          <a:ln>
                            <a:noFill/>
                          </a:ln>
                          <a:solidFill>
                            <a:srgbClr val="FF6600"/>
                          </a:solidFill>
                          <a:effectLst/>
                          <a:latin typeface="Times New Roman" panose="02020603050405020304" pitchFamily="18" charset="0"/>
                          <a:cs typeface="Times New Roman" panose="02020603050405020304" pitchFamily="18" charset="0"/>
                        </a:rPr>
                        <a:t>void execute() {</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for </a:t>
                      </a:r>
                      <a:r>
                        <a:rPr lang="en-US" sz="1800" b="1" kern="100" cap="none" spc="0" dirty="0">
                          <a:ln>
                            <a:noFill/>
                          </a:ln>
                          <a:solidFill>
                            <a:srgbClr val="FF6600"/>
                          </a:solidFill>
                          <a:effectLst/>
                          <a:latin typeface="Times New Roman" panose="02020603050405020304" pitchFamily="18" charset="0"/>
                          <a:cs typeface="Times New Roman" panose="02020603050405020304" pitchFamily="18" charset="0"/>
                        </a:rPr>
                        <a:t>(Object command : commands) {</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a:t>
                      </a:r>
                      <a:r>
                        <a:rPr lang="en-US" sz="1800" b="1" kern="100" cap="none" spc="0" dirty="0">
                          <a:ln>
                            <a:noFill/>
                          </a:ln>
                          <a:solidFill>
                            <a:srgbClr val="FF6600"/>
                          </a:solidFill>
                          <a:effectLst/>
                          <a:latin typeface="Times New Roman" panose="02020603050405020304" pitchFamily="18" charset="0"/>
                          <a:cs typeface="Times New Roman" panose="02020603050405020304" pitchFamily="18" charset="0"/>
                        </a:rPr>
                        <a:t>Command)command).execute();</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1" marR="68581" marT="0" marB="0">
                    <a:solidFill>
                      <a:schemeClr val="accent5"/>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645781323"/>
              </p:ext>
            </p:extLst>
          </p:nvPr>
        </p:nvGraphicFramePr>
        <p:xfrm>
          <a:off x="249237" y="990600"/>
          <a:ext cx="8589963" cy="5212080"/>
        </p:xfrm>
        <a:graphic>
          <a:graphicData uri="http://schemas.openxmlformats.org/drawingml/2006/table">
            <a:tbl>
              <a:tblPr/>
              <a:tblGrid>
                <a:gridCol w="8589963"/>
              </a:tblGrid>
              <a:tr h="3611563">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Invoker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维持一个</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zh-CN" altLang="en-US"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对象的引用</a:t>
                      </a:r>
                      <a:endPar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private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构造注入</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Invoker(</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this.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设值注入</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void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setCommandQueue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this.commandQueue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调用</a:t>
                      </a:r>
                      <a:r>
                        <a:rPr kumimoji="0" lang="en-US" altLang="zh-CN" sz="1800" b="1" i="0" u="none" strike="noStrike" kern="1200"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CommandQueue</a:t>
                      </a:r>
                      <a:r>
                        <a:rPr kumimoji="0" lang="zh-CN" altLang="en-US"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类的</a:t>
                      </a:r>
                      <a:r>
                        <a:rPr kumimoji="0" lang="en-US" altLang="zh-CN" sz="1800" b="1" i="0" u="none" strike="noStrike" kern="1200"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execute</a:t>
                      </a:r>
                      <a:r>
                        <a:rPr kumimoji="0" lang="en-US" altLang="zh-CN"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方法</a:t>
                      </a:r>
                      <a:r>
                        <a:rPr kumimoji="0" lang="en-US" altLang="zh-CN"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public void call()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commandQueue.execute</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F4D4"/>
                    </a:solidFill>
                  </a:tcPr>
                </a:tc>
              </a:tr>
            </a:tbl>
          </a:graphicData>
        </a:graphic>
      </p:graphicFrame>
    </p:spTree>
    <p:extLst>
      <p:ext uri="{BB962C8B-B14F-4D97-AF65-F5344CB8AC3E}">
        <p14:creationId xmlns:p14="http://schemas.microsoft.com/office/powerpoint/2010/main" val="1039886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914400"/>
            <a:ext cx="6324600" cy="685800"/>
          </a:xfrm>
        </p:spPr>
        <p:txBody>
          <a:bodyPr/>
          <a:lstStyle/>
          <a:p>
            <a:pPr eaLnBrk="1" hangingPunct="1"/>
            <a:r>
              <a:rPr lang="zh-CN" altLang="en-US" smtClean="0"/>
              <a:t>记录请求日志</a:t>
            </a:r>
          </a:p>
        </p:txBody>
      </p:sp>
      <p:sp>
        <p:nvSpPr>
          <p:cNvPr id="512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z="2000" smtClean="0"/>
          </a:p>
          <a:p>
            <a:pPr lvl="1" eaLnBrk="1" hangingPunct="1"/>
            <a:r>
              <a:rPr lang="zh-CN" altLang="en-US" smtClean="0">
                <a:solidFill>
                  <a:srgbClr val="FF3300"/>
                </a:solidFill>
              </a:rPr>
              <a:t>将请求的历史记录保存下来</a:t>
            </a:r>
            <a:r>
              <a:rPr lang="zh-CN" altLang="en-US" smtClean="0"/>
              <a:t>，通常以</a:t>
            </a:r>
            <a:r>
              <a:rPr lang="zh-CN" altLang="en-US" smtClean="0">
                <a:solidFill>
                  <a:srgbClr val="FF3300"/>
                </a:solidFill>
              </a:rPr>
              <a:t>日志文件</a:t>
            </a:r>
            <a:r>
              <a:rPr lang="en-US" altLang="zh-CN" smtClean="0">
                <a:solidFill>
                  <a:srgbClr val="FF3300"/>
                </a:solidFill>
              </a:rPr>
              <a:t>(Log File)</a:t>
            </a:r>
            <a:r>
              <a:rPr lang="zh-CN" altLang="en-US" smtClean="0"/>
              <a:t>的形式永久存储在计算机中</a:t>
            </a:r>
            <a:endParaRPr lang="en-US" altLang="zh-CN" smtClean="0"/>
          </a:p>
          <a:p>
            <a:pPr lvl="2" eaLnBrk="1" hangingPunct="1">
              <a:buFont typeface="Tahoma" panose="020B0604030504040204" pitchFamily="34" charset="0"/>
              <a:buChar char="•"/>
            </a:pPr>
            <a:r>
              <a:rPr lang="zh-CN" altLang="en-US" sz="2400" smtClean="0">
                <a:ea typeface="黑体" panose="02010609060101010101" pitchFamily="49" charset="-122"/>
              </a:rPr>
              <a:t>为系统提供一种</a:t>
            </a:r>
            <a:r>
              <a:rPr lang="zh-CN" altLang="en-US" sz="2400" smtClean="0">
                <a:solidFill>
                  <a:srgbClr val="FF3300"/>
                </a:solidFill>
                <a:ea typeface="黑体" panose="02010609060101010101" pitchFamily="49" charset="-122"/>
              </a:rPr>
              <a:t>恢复机制</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可以用于实现</a:t>
            </a:r>
            <a:r>
              <a:rPr lang="zh-CN" altLang="en-US" sz="2400" smtClean="0">
                <a:solidFill>
                  <a:srgbClr val="FF3300"/>
                </a:solidFill>
                <a:ea typeface="黑体" panose="02010609060101010101" pitchFamily="49" charset="-122"/>
              </a:rPr>
              <a:t>批处理</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防止因为断电或者系统重启等原因造成请求丢失</a:t>
            </a:r>
            <a:r>
              <a:rPr lang="zh-CN" altLang="en-US" sz="2400" smtClean="0">
                <a:ea typeface="黑体" panose="02010609060101010101" pitchFamily="49" charset="-122"/>
              </a:rPr>
              <a:t>，而且可以</a:t>
            </a:r>
            <a:r>
              <a:rPr lang="zh-CN" altLang="en-US" sz="2400" smtClean="0">
                <a:solidFill>
                  <a:srgbClr val="FF3300"/>
                </a:solidFill>
                <a:ea typeface="黑体" panose="02010609060101010101" pitchFamily="49" charset="-122"/>
              </a:rPr>
              <a:t>避免重新发送全部请求时造成某些命令的重复执行</a:t>
            </a:r>
            <a:endParaRPr lang="en-US" altLang="zh-CN" sz="2400" smtClean="0">
              <a:solidFill>
                <a:srgbClr val="FF3300"/>
              </a:solidFill>
              <a:ea typeface="黑体" panose="02010609060101010101" pitchFamily="49" charset="-122"/>
            </a:endParaRPr>
          </a:p>
        </p:txBody>
      </p:sp>
      <p:sp>
        <p:nvSpPr>
          <p:cNvPr id="51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4075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914400"/>
            <a:ext cx="6324600" cy="685800"/>
          </a:xfrm>
        </p:spPr>
        <p:txBody>
          <a:bodyPr/>
          <a:lstStyle/>
          <a:p>
            <a:pPr eaLnBrk="1" hangingPunct="1"/>
            <a:r>
              <a:rPr lang="zh-CN" altLang="en-US" smtClean="0"/>
              <a:t>记录请求日志</a:t>
            </a:r>
          </a:p>
        </p:txBody>
      </p:sp>
      <p:sp>
        <p:nvSpPr>
          <p:cNvPr id="522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z="2000" smtClean="0"/>
          </a:p>
          <a:p>
            <a:pPr lvl="1"/>
            <a:r>
              <a:rPr lang="zh-CN" altLang="en-US" smtClean="0"/>
              <a:t>将发送请求的命令对象</a:t>
            </a:r>
            <a:r>
              <a:rPr lang="zh-CN" altLang="en-US" smtClean="0">
                <a:solidFill>
                  <a:srgbClr val="FF3300"/>
                </a:solidFill>
              </a:rPr>
              <a:t>通过序列化写到日志文件</a:t>
            </a:r>
            <a:r>
              <a:rPr lang="zh-CN" altLang="en-US" smtClean="0"/>
              <a:t>中</a:t>
            </a:r>
          </a:p>
          <a:p>
            <a:pPr lvl="1"/>
            <a:r>
              <a:rPr lang="zh-CN" altLang="en-US" smtClean="0"/>
              <a:t>命令类必须实现接口</a:t>
            </a:r>
            <a:r>
              <a:rPr lang="en-US" altLang="zh-CN" smtClean="0">
                <a:solidFill>
                  <a:srgbClr val="FF3300"/>
                </a:solidFill>
              </a:rPr>
              <a:t>Serializable</a:t>
            </a:r>
            <a:endParaRPr lang="zh-CN" altLang="en-US" smtClean="0">
              <a:solidFill>
                <a:srgbClr val="FF3300"/>
              </a:solidFill>
            </a:endParaRPr>
          </a:p>
        </p:txBody>
      </p:sp>
      <p:sp>
        <p:nvSpPr>
          <p:cNvPr id="52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椭圆 4"/>
          <p:cNvSpPr/>
          <p:nvPr/>
        </p:nvSpPr>
        <p:spPr>
          <a:xfrm>
            <a:off x="762000" y="3962400"/>
            <a:ext cx="2667000" cy="914400"/>
          </a:xfrm>
          <a:prstGeom prst="ellipse">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002060"/>
                </a:solidFill>
              </a:rPr>
              <a:t>命令对象</a:t>
            </a:r>
          </a:p>
        </p:txBody>
      </p:sp>
      <p:sp>
        <p:nvSpPr>
          <p:cNvPr id="6" name="矩形 5"/>
          <p:cNvSpPr/>
          <p:nvPr/>
        </p:nvSpPr>
        <p:spPr>
          <a:xfrm>
            <a:off x="5943600" y="3886200"/>
            <a:ext cx="2209800" cy="990600"/>
          </a:xfrm>
          <a:prstGeom prst="rect">
            <a:avLst/>
          </a:prstGeom>
          <a:solidFill>
            <a:srgbClr val="DBD9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accent4"/>
                </a:solidFill>
              </a:rPr>
              <a:t>日志文件</a:t>
            </a:r>
          </a:p>
        </p:txBody>
      </p:sp>
      <p:sp>
        <p:nvSpPr>
          <p:cNvPr id="7" name="右箭头 6"/>
          <p:cNvSpPr/>
          <p:nvPr/>
        </p:nvSpPr>
        <p:spPr>
          <a:xfrm>
            <a:off x="3733800" y="4286250"/>
            <a:ext cx="1828800" cy="228600"/>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32" name="TextBox 7"/>
          <p:cNvSpPr txBox="1">
            <a:spLocks noChangeArrowheads="1"/>
          </p:cNvSpPr>
          <p:nvPr/>
        </p:nvSpPr>
        <p:spPr bwMode="auto">
          <a:xfrm>
            <a:off x="4114800" y="388620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000" b="1">
                <a:solidFill>
                  <a:srgbClr val="FF3300"/>
                </a:solidFill>
                <a:latin typeface="Arial" panose="020B0604020202020204" pitchFamily="34" charset="0"/>
                <a:ea typeface="宋体" panose="02010600030101010101" pitchFamily="2" charset="-122"/>
              </a:rPr>
              <a:t>序列化</a:t>
            </a:r>
          </a:p>
        </p:txBody>
      </p:sp>
    </p:spTree>
    <p:extLst>
      <p:ext uri="{BB962C8B-B14F-4D97-AF65-F5344CB8AC3E}">
        <p14:creationId xmlns:p14="http://schemas.microsoft.com/office/powerpoint/2010/main" val="1932452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914400"/>
            <a:ext cx="6324600" cy="685800"/>
          </a:xfrm>
        </p:spPr>
        <p:txBody>
          <a:bodyPr/>
          <a:lstStyle/>
          <a:p>
            <a:pPr eaLnBrk="1" hangingPunct="1"/>
            <a:r>
              <a:rPr lang="zh-CN" altLang="en-US" smtClean="0"/>
              <a:t>实现撤销操作</a:t>
            </a:r>
          </a:p>
        </p:txBody>
      </p:sp>
      <p:sp>
        <p:nvSpPr>
          <p:cNvPr id="532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a:t>
            </a:r>
            <a:endParaRPr lang="en-US" altLang="zh-CN" smtClean="0"/>
          </a:p>
          <a:p>
            <a:pPr lvl="1" eaLnBrk="1" hangingPunct="1"/>
            <a:r>
              <a:rPr lang="zh-CN" altLang="en-US" sz="2000" smtClean="0"/>
              <a:t>可以通过对命令类进行修改使得系统支持</a:t>
            </a:r>
            <a:r>
              <a:rPr lang="zh-CN" altLang="en-US" sz="2000" smtClean="0">
                <a:solidFill>
                  <a:srgbClr val="FF3300"/>
                </a:solidFill>
              </a:rPr>
              <a:t>撤销</a:t>
            </a:r>
            <a:r>
              <a:rPr lang="en-US" altLang="zh-CN" sz="2000" smtClean="0">
                <a:solidFill>
                  <a:srgbClr val="FF3300"/>
                </a:solidFill>
              </a:rPr>
              <a:t>(Undo)</a:t>
            </a:r>
            <a:r>
              <a:rPr lang="zh-CN" altLang="en-US" sz="2000" smtClean="0">
                <a:solidFill>
                  <a:srgbClr val="FF3300"/>
                </a:solidFill>
              </a:rPr>
              <a:t>操作</a:t>
            </a:r>
            <a:r>
              <a:rPr lang="zh-CN" altLang="en-US" sz="2000" smtClean="0"/>
              <a:t>和</a:t>
            </a:r>
            <a:r>
              <a:rPr lang="zh-CN" altLang="en-US" sz="2000" smtClean="0">
                <a:solidFill>
                  <a:srgbClr val="FF3300"/>
                </a:solidFill>
              </a:rPr>
              <a:t>恢复</a:t>
            </a:r>
            <a:r>
              <a:rPr lang="en-US" altLang="zh-CN" sz="2000" smtClean="0">
                <a:solidFill>
                  <a:srgbClr val="FF3300"/>
                </a:solidFill>
              </a:rPr>
              <a:t>(Redo)</a:t>
            </a:r>
            <a:r>
              <a:rPr lang="zh-CN" altLang="en-US" sz="2000" smtClean="0">
                <a:solidFill>
                  <a:srgbClr val="FF3300"/>
                </a:solidFill>
              </a:rPr>
              <a:t>操作</a:t>
            </a:r>
            <a:endParaRPr lang="en-US" altLang="zh-CN" sz="2000" smtClean="0">
              <a:solidFill>
                <a:srgbClr val="FF3300"/>
              </a:solidFill>
            </a:endParaRPr>
          </a:p>
        </p:txBody>
      </p:sp>
      <p:sp>
        <p:nvSpPr>
          <p:cNvPr id="53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9" name="表格 8"/>
          <p:cNvGraphicFramePr>
            <a:graphicFrameLocks noGrp="1"/>
          </p:cNvGraphicFramePr>
          <p:nvPr/>
        </p:nvGraphicFramePr>
        <p:xfrm>
          <a:off x="533400" y="3352800"/>
          <a:ext cx="8077200" cy="838200"/>
        </p:xfrm>
        <a:graphic>
          <a:graphicData uri="http://schemas.openxmlformats.org/drawingml/2006/table">
            <a:tbl>
              <a:tblPr/>
              <a:tblGrid>
                <a:gridCol w="8077200"/>
              </a:tblGrid>
              <a:tr h="838200">
                <a:tc>
                  <a:txBody>
                    <a:bodyPr/>
                    <a:lstStyle/>
                    <a:p>
                      <a:pPr indent="266700" algn="just">
                        <a:spcAft>
                          <a:spcPts val="0"/>
                        </a:spcAft>
                      </a:pPr>
                      <a:r>
                        <a:rPr lang="zh-CN" sz="2000" kern="100" dirty="0">
                          <a:latin typeface="Times New Roman"/>
                          <a:ea typeface="宋体"/>
                          <a:cs typeface="Times New Roman"/>
                        </a:rPr>
                        <a:t>设计一个简易计算器，该计算器可以实现简单的数学运算，还可以对运算实施撤销操作。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369539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914400"/>
            <a:ext cx="6324600" cy="685800"/>
          </a:xfrm>
        </p:spPr>
        <p:txBody>
          <a:bodyPr/>
          <a:lstStyle/>
          <a:p>
            <a:pPr eaLnBrk="1" hangingPunct="1"/>
            <a:r>
              <a:rPr lang="zh-CN" altLang="en-US" smtClean="0"/>
              <a:t>实现撤销操作</a:t>
            </a:r>
          </a:p>
        </p:txBody>
      </p:sp>
      <p:sp>
        <p:nvSpPr>
          <p:cNvPr id="542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p:txBody>
      </p:sp>
      <p:sp>
        <p:nvSpPr>
          <p:cNvPr id="54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矩形 6"/>
          <p:cNvSpPr/>
          <p:nvPr/>
        </p:nvSpPr>
        <p:spPr>
          <a:xfrm>
            <a:off x="3260725" y="57419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简易计算器结构图</a:t>
            </a:r>
            <a:endParaRPr lang="zh-CN" altLang="en-US" sz="2200" dirty="0"/>
          </a:p>
        </p:txBody>
      </p:sp>
      <p:pic>
        <p:nvPicPr>
          <p:cNvPr id="54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050213"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245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6324600" cy="685800"/>
          </a:xfrm>
        </p:spPr>
        <p:txBody>
          <a:bodyPr/>
          <a:lstStyle/>
          <a:p>
            <a:pPr eaLnBrk="1" hangingPunct="1"/>
            <a:r>
              <a:rPr lang="zh-CN" altLang="en-US" smtClean="0"/>
              <a:t>实现撤销操作</a:t>
            </a:r>
          </a:p>
        </p:txBody>
      </p:sp>
      <p:sp>
        <p:nvSpPr>
          <p:cNvPr id="552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r>
              <a:rPr lang="zh-CN" altLang="en-US" smtClean="0"/>
              <a:t>加法类：</a:t>
            </a:r>
            <a:r>
              <a:rPr lang="en-US" altLang="zh-CN" smtClean="0"/>
              <a:t>Adder</a:t>
            </a:r>
            <a:r>
              <a:rPr lang="zh-CN" altLang="en-US" smtClean="0"/>
              <a:t>（请求接收者）</a:t>
            </a:r>
            <a:endParaRPr lang="en-US" altLang="zh-CN" smtClean="0"/>
          </a:p>
          <a:p>
            <a:pPr lvl="1" eaLnBrk="1" hangingPunct="1"/>
            <a:r>
              <a:rPr lang="zh-CN" altLang="en-US" smtClean="0"/>
              <a:t>抽象命令类：</a:t>
            </a:r>
            <a:r>
              <a:rPr lang="en-US" altLang="zh-CN" smtClean="0"/>
              <a:t>AbstractCommand</a:t>
            </a:r>
          </a:p>
          <a:p>
            <a:pPr lvl="1" eaLnBrk="1" hangingPunct="1"/>
            <a:r>
              <a:rPr lang="zh-CN" altLang="en-US" smtClean="0"/>
              <a:t>加法命令类：</a:t>
            </a:r>
            <a:r>
              <a:rPr lang="en-US" altLang="zh-CN" smtClean="0"/>
              <a:t>AddCommand</a:t>
            </a:r>
            <a:r>
              <a:rPr lang="zh-CN" altLang="en-US" smtClean="0"/>
              <a:t>（具体命令类）</a:t>
            </a:r>
            <a:endParaRPr lang="en-US" altLang="zh-CN" smtClean="0"/>
          </a:p>
          <a:p>
            <a:pPr lvl="1" eaLnBrk="1" hangingPunct="1"/>
            <a:r>
              <a:rPr lang="zh-CN" altLang="en-US" smtClean="0"/>
              <a:t>计算器界面类：</a:t>
            </a:r>
            <a:r>
              <a:rPr lang="en-US" altLang="zh-CN" smtClean="0"/>
              <a:t>CalculatorForm</a:t>
            </a:r>
            <a:r>
              <a:rPr lang="zh-CN" altLang="en-US" smtClean="0"/>
              <a:t>（请求发送者）</a:t>
            </a:r>
            <a:endParaRPr lang="en-US" altLang="zh-CN" smtClean="0"/>
          </a:p>
          <a:p>
            <a:pPr lvl="1" eaLnBrk="1" hangingPunct="1"/>
            <a:r>
              <a:rPr lang="zh-CN" altLang="en-US" smtClean="0"/>
              <a:t>客户端测试类：</a:t>
            </a:r>
            <a:r>
              <a:rPr lang="en-US" altLang="zh-CN" smtClean="0"/>
              <a:t>Client</a:t>
            </a:r>
          </a:p>
          <a:p>
            <a:pPr lvl="1" eaLnBrk="1" hangingPunct="1"/>
            <a:endParaRPr lang="en-US" altLang="zh-CN" smtClean="0"/>
          </a:p>
        </p:txBody>
      </p:sp>
      <p:sp>
        <p:nvSpPr>
          <p:cNvPr id="55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55301" name="Group 5"/>
          <p:cNvGrpSpPr>
            <a:grpSpLocks/>
          </p:cNvGrpSpPr>
          <p:nvPr/>
        </p:nvGrpSpPr>
        <p:grpSpPr bwMode="auto">
          <a:xfrm>
            <a:off x="3352800" y="5105400"/>
            <a:ext cx="2160588" cy="809625"/>
            <a:chOff x="2381" y="3283"/>
            <a:chExt cx="1361" cy="510"/>
          </a:xfrm>
        </p:grpSpPr>
        <p:pic>
          <p:nvPicPr>
            <p:cNvPr id="5530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9928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designpatterns.command.calculator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19831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914400"/>
            <a:ext cx="6324600" cy="685800"/>
          </a:xfrm>
        </p:spPr>
        <p:txBody>
          <a:bodyPr/>
          <a:lstStyle/>
          <a:p>
            <a:pPr eaLnBrk="1" hangingPunct="1"/>
            <a:r>
              <a:rPr lang="zh-CN" altLang="en-US" smtClean="0"/>
              <a:t>宏命令</a:t>
            </a:r>
          </a:p>
        </p:txBody>
      </p:sp>
      <p:sp>
        <p:nvSpPr>
          <p:cNvPr id="563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z="2000" smtClean="0">
                <a:solidFill>
                  <a:srgbClr val="FF3300"/>
                </a:solidFill>
              </a:rPr>
              <a:t>宏命令</a:t>
            </a:r>
            <a:r>
              <a:rPr lang="en-US" altLang="zh-CN" sz="2000" smtClean="0">
                <a:solidFill>
                  <a:srgbClr val="FF3300"/>
                </a:solidFill>
              </a:rPr>
              <a:t>(Macro Command)</a:t>
            </a:r>
            <a:r>
              <a:rPr lang="zh-CN" altLang="en-US" sz="2000" smtClean="0"/>
              <a:t>又称为</a:t>
            </a:r>
            <a:r>
              <a:rPr lang="zh-CN" altLang="en-US" sz="2000" smtClean="0">
                <a:solidFill>
                  <a:srgbClr val="FF3300"/>
                </a:solidFill>
              </a:rPr>
              <a:t>组合命令</a:t>
            </a:r>
            <a:r>
              <a:rPr lang="en-US" altLang="zh-CN" sz="2000" smtClean="0">
                <a:solidFill>
                  <a:srgbClr val="FF3300"/>
                </a:solidFill>
              </a:rPr>
              <a:t>(Composite Command)</a:t>
            </a:r>
            <a:r>
              <a:rPr lang="zh-CN" altLang="en-US" sz="2000" smtClean="0"/>
              <a:t>，它是</a:t>
            </a:r>
            <a:r>
              <a:rPr lang="zh-CN" altLang="en-US" sz="2000" smtClean="0">
                <a:solidFill>
                  <a:srgbClr val="0070C0"/>
                </a:solidFill>
              </a:rPr>
              <a:t>组合模式和命令模式</a:t>
            </a:r>
            <a:r>
              <a:rPr lang="zh-CN" altLang="en-US" sz="2000" smtClean="0"/>
              <a:t>联用的产物</a:t>
            </a:r>
            <a:endParaRPr lang="en-US" altLang="zh-CN" sz="2000" smtClean="0"/>
          </a:p>
          <a:p>
            <a:pPr lvl="1" eaLnBrk="1" hangingPunct="1"/>
            <a:r>
              <a:rPr lang="zh-CN" altLang="en-US" sz="2000" smtClean="0"/>
              <a:t>宏命令是一个具体命令类，它</a:t>
            </a:r>
            <a:r>
              <a:rPr lang="zh-CN" altLang="en-US" sz="2000" smtClean="0">
                <a:solidFill>
                  <a:srgbClr val="FF3300"/>
                </a:solidFill>
              </a:rPr>
              <a:t>拥有一个集合</a:t>
            </a:r>
            <a:r>
              <a:rPr lang="zh-CN" altLang="en-US" sz="2000" smtClean="0"/>
              <a:t>，在该集合中包含了对其他命令对象的引用</a:t>
            </a:r>
            <a:endParaRPr lang="en-US" altLang="zh-CN" sz="2000" smtClean="0"/>
          </a:p>
          <a:p>
            <a:pPr lvl="1" eaLnBrk="1" hangingPunct="1"/>
            <a:r>
              <a:rPr lang="zh-CN" altLang="en-US" sz="2000" smtClean="0"/>
              <a:t>当调用宏命令的</a:t>
            </a:r>
            <a:r>
              <a:rPr lang="en-US" altLang="zh-CN" sz="2000" smtClean="0"/>
              <a:t>execute()</a:t>
            </a:r>
            <a:r>
              <a:rPr lang="zh-CN" altLang="en-US" sz="2000" smtClean="0"/>
              <a:t>方法时，</a:t>
            </a:r>
            <a:r>
              <a:rPr lang="zh-CN" altLang="en-US" sz="2000" smtClean="0">
                <a:solidFill>
                  <a:srgbClr val="FF3300"/>
                </a:solidFill>
              </a:rPr>
              <a:t>将递归调用它所包含的每个成员命令的</a:t>
            </a:r>
            <a:r>
              <a:rPr lang="en-US" altLang="zh-CN" sz="2000" smtClean="0">
                <a:solidFill>
                  <a:srgbClr val="FF3300"/>
                </a:solidFill>
              </a:rPr>
              <a:t>execute()</a:t>
            </a:r>
            <a:r>
              <a:rPr lang="zh-CN" altLang="en-US" sz="2000" smtClean="0">
                <a:solidFill>
                  <a:srgbClr val="FF3300"/>
                </a:solidFill>
              </a:rPr>
              <a:t>方法。</a:t>
            </a:r>
            <a:r>
              <a:rPr lang="zh-CN" altLang="en-US" sz="2000" smtClean="0"/>
              <a:t>一个宏命令的成员可以是简单命令，还可以继续是宏命令</a:t>
            </a:r>
            <a:endParaRPr lang="en-US" altLang="zh-CN" sz="2000" smtClean="0"/>
          </a:p>
          <a:p>
            <a:pPr lvl="1" eaLnBrk="1" hangingPunct="1"/>
            <a:r>
              <a:rPr lang="zh-CN" altLang="en-US" sz="2000" smtClean="0"/>
              <a:t>执行一个宏命令将触发多个具体命令的执行，从而</a:t>
            </a:r>
            <a:r>
              <a:rPr lang="zh-CN" altLang="en-US" sz="2000" smtClean="0">
                <a:solidFill>
                  <a:srgbClr val="FF3300"/>
                </a:solidFill>
              </a:rPr>
              <a:t>实现对命令的批处理</a:t>
            </a:r>
            <a:endParaRPr lang="en-US" altLang="zh-CN" sz="2000" smtClean="0">
              <a:solidFill>
                <a:srgbClr val="FF3300"/>
              </a:solidFill>
            </a:endParaRPr>
          </a:p>
        </p:txBody>
      </p:sp>
      <p:sp>
        <p:nvSpPr>
          <p:cNvPr id="56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3480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914400"/>
            <a:ext cx="6324600" cy="685800"/>
          </a:xfrm>
        </p:spPr>
        <p:txBody>
          <a:bodyPr/>
          <a:lstStyle/>
          <a:p>
            <a:pPr eaLnBrk="1" hangingPunct="1"/>
            <a:r>
              <a:rPr lang="zh-CN" altLang="en-US" smtClean="0"/>
              <a:t>宏命令</a:t>
            </a:r>
          </a:p>
        </p:txBody>
      </p:sp>
      <p:sp>
        <p:nvSpPr>
          <p:cNvPr id="573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p:txBody>
      </p:sp>
      <p:sp>
        <p:nvSpPr>
          <p:cNvPr id="57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734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286000"/>
            <a:ext cx="743426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252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914400"/>
            <a:ext cx="7391400" cy="685800"/>
          </a:xfrm>
        </p:spPr>
        <p:txBody>
          <a:bodyPr/>
          <a:lstStyle/>
          <a:p>
            <a:r>
              <a:rPr lang="zh-CN" altLang="en-US" smtClean="0"/>
              <a:t>命令模式的优缺点与适用环境</a:t>
            </a:r>
          </a:p>
        </p:txBody>
      </p:sp>
      <p:sp>
        <p:nvSpPr>
          <p:cNvPr id="58371" name="Rectangle 3"/>
          <p:cNvSpPr>
            <a:spLocks noGrp="1" noChangeArrowheads="1"/>
          </p:cNvSpPr>
          <p:nvPr>
            <p:ph type="body" sz="half" idx="1"/>
          </p:nvPr>
        </p:nvSpPr>
        <p:spPr>
          <a:xfrm>
            <a:off x="381000" y="1752600"/>
            <a:ext cx="5867400" cy="4114800"/>
          </a:xfrm>
        </p:spPr>
        <p:txBody>
          <a:bodyPr/>
          <a:lstStyle/>
          <a:p>
            <a:pPr eaLnBrk="1" hangingPunct="1"/>
            <a:r>
              <a:rPr lang="zh-CN" altLang="en-US" dirty="0" smtClean="0"/>
              <a:t>模式优点</a:t>
            </a:r>
            <a:endParaRPr lang="en-US" altLang="zh-CN" dirty="0" smtClean="0"/>
          </a:p>
          <a:p>
            <a:pPr lvl="1" eaLnBrk="1" hangingPunct="1"/>
            <a:r>
              <a:rPr lang="zh-CN" altLang="en-US" dirty="0" smtClean="0">
                <a:solidFill>
                  <a:srgbClr val="FF3300"/>
                </a:solidFill>
              </a:rPr>
              <a:t>降低系统</a:t>
            </a:r>
            <a:r>
              <a:rPr lang="zh-CN" altLang="en-US" dirty="0" smtClean="0">
                <a:solidFill>
                  <a:srgbClr val="FF3300"/>
                </a:solidFill>
              </a:rPr>
              <a:t>的耦合度</a:t>
            </a:r>
            <a:endParaRPr lang="en-US" altLang="zh-CN" dirty="0" smtClean="0">
              <a:solidFill>
                <a:srgbClr val="FF3300"/>
              </a:solidFill>
            </a:endParaRPr>
          </a:p>
          <a:p>
            <a:pPr lvl="1" eaLnBrk="1" hangingPunct="1"/>
            <a:r>
              <a:rPr lang="zh-CN" altLang="en-US" dirty="0" smtClean="0"/>
              <a:t>新的命令可以很容易地加入到系统中，</a:t>
            </a:r>
            <a:r>
              <a:rPr lang="zh-CN" altLang="en-US" dirty="0" smtClean="0">
                <a:solidFill>
                  <a:srgbClr val="FF3300"/>
                </a:solidFill>
              </a:rPr>
              <a:t>符合开闭原则</a:t>
            </a:r>
            <a:endParaRPr lang="en-US" altLang="zh-CN" dirty="0" smtClean="0">
              <a:solidFill>
                <a:srgbClr val="FF3300"/>
              </a:solidFill>
            </a:endParaRPr>
          </a:p>
          <a:p>
            <a:pPr lvl="1" eaLnBrk="1" hangingPunct="1"/>
            <a:r>
              <a:rPr lang="zh-CN" altLang="en-US" dirty="0" smtClean="0"/>
              <a:t>可以比较容易地设计一个</a:t>
            </a:r>
            <a:r>
              <a:rPr lang="zh-CN" altLang="en-US" dirty="0" smtClean="0">
                <a:solidFill>
                  <a:srgbClr val="FF3300"/>
                </a:solidFill>
              </a:rPr>
              <a:t>命令队列或宏命令（组合命令）</a:t>
            </a:r>
            <a:endParaRPr lang="en-US" altLang="zh-CN" dirty="0" smtClean="0">
              <a:solidFill>
                <a:srgbClr val="FF3300"/>
              </a:solidFill>
            </a:endParaRPr>
          </a:p>
          <a:p>
            <a:pPr lvl="1" eaLnBrk="1" hangingPunct="1"/>
            <a:r>
              <a:rPr lang="zh-CN" altLang="en-US" dirty="0" smtClean="0"/>
              <a:t>为请求的</a:t>
            </a:r>
            <a:r>
              <a:rPr lang="zh-CN" altLang="en-US" dirty="0" smtClean="0">
                <a:solidFill>
                  <a:srgbClr val="FF3300"/>
                </a:solidFill>
              </a:rPr>
              <a:t>撤销</a:t>
            </a:r>
            <a:r>
              <a:rPr lang="en-US" altLang="zh-CN" dirty="0" smtClean="0">
                <a:solidFill>
                  <a:srgbClr val="FF3300"/>
                </a:solidFill>
              </a:rPr>
              <a:t>(Undo)</a:t>
            </a:r>
            <a:r>
              <a:rPr lang="zh-CN" altLang="en-US" dirty="0" smtClean="0">
                <a:solidFill>
                  <a:srgbClr val="FF3300"/>
                </a:solidFill>
              </a:rPr>
              <a:t>和恢复</a:t>
            </a:r>
            <a:r>
              <a:rPr lang="en-US" altLang="zh-CN" dirty="0" smtClean="0">
                <a:solidFill>
                  <a:srgbClr val="FF3300"/>
                </a:solidFill>
              </a:rPr>
              <a:t>(Redo)</a:t>
            </a:r>
            <a:r>
              <a:rPr lang="zh-CN" altLang="en-US" dirty="0" smtClean="0"/>
              <a:t>操作提供了一种设计和实现方案</a:t>
            </a:r>
          </a:p>
          <a:p>
            <a:pPr lvl="1" eaLnBrk="1" hangingPunct="1"/>
            <a:endParaRPr lang="en-US" altLang="zh-CN" dirty="0" smtClean="0"/>
          </a:p>
        </p:txBody>
      </p:sp>
      <p:sp>
        <p:nvSpPr>
          <p:cNvPr id="583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83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213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17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开关与电灯、排气扇示意图</a:t>
            </a:r>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438400"/>
            <a:ext cx="42021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034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914400"/>
            <a:ext cx="7086600" cy="685800"/>
          </a:xfrm>
        </p:spPr>
        <p:txBody>
          <a:bodyPr/>
          <a:lstStyle/>
          <a:p>
            <a:r>
              <a:rPr lang="zh-CN" altLang="en-US" smtClean="0"/>
              <a:t>命令模式的优缺点与适用环境</a:t>
            </a:r>
          </a:p>
        </p:txBody>
      </p:sp>
      <p:sp>
        <p:nvSpPr>
          <p:cNvPr id="59395"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使用命令模式</a:t>
            </a:r>
            <a:r>
              <a:rPr lang="zh-CN" altLang="en-US" smtClean="0">
                <a:solidFill>
                  <a:srgbClr val="FF3300"/>
                </a:solidFill>
              </a:rPr>
              <a:t>可能会导致某些系统有过多的具体命令类</a:t>
            </a:r>
            <a:r>
              <a:rPr lang="zh-CN" altLang="en-US" smtClean="0"/>
              <a:t>（针对每一个对请求接收者的调用操作都需要设计一个具体命令类）</a:t>
            </a:r>
            <a:endParaRPr lang="en-US" altLang="zh-CN" smtClean="0"/>
          </a:p>
        </p:txBody>
      </p:sp>
      <p:sp>
        <p:nvSpPr>
          <p:cNvPr id="593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142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914400"/>
            <a:ext cx="7239000" cy="685800"/>
          </a:xfrm>
        </p:spPr>
        <p:txBody>
          <a:bodyPr/>
          <a:lstStyle/>
          <a:p>
            <a:r>
              <a:rPr lang="zh-CN" altLang="en-US" smtClean="0"/>
              <a:t>命令模式的优缺点与适用环境</a:t>
            </a:r>
          </a:p>
        </p:txBody>
      </p:sp>
      <p:sp>
        <p:nvSpPr>
          <p:cNvPr id="60419" name="Rectangle 3"/>
          <p:cNvSpPr>
            <a:spLocks noGrp="1" noChangeArrowheads="1"/>
          </p:cNvSpPr>
          <p:nvPr>
            <p:ph type="body" sz="half" idx="1"/>
          </p:nvPr>
        </p:nvSpPr>
        <p:spPr>
          <a:xfrm>
            <a:off x="381000" y="1752600"/>
            <a:ext cx="6400800" cy="4495800"/>
          </a:xfrm>
        </p:spPr>
        <p:txBody>
          <a:bodyPr/>
          <a:lstStyle/>
          <a:p>
            <a:pPr eaLnBrk="1" hangingPunct="1"/>
            <a:r>
              <a:rPr lang="zh-CN" altLang="en-US" smtClean="0"/>
              <a:t>模式适用环境</a:t>
            </a:r>
            <a:endParaRPr lang="en-US" altLang="zh-CN" smtClean="0"/>
          </a:p>
          <a:p>
            <a:pPr lvl="1" eaLnBrk="1" hangingPunct="1"/>
            <a:r>
              <a:rPr lang="zh-CN" altLang="en-US" smtClean="0"/>
              <a:t>系统需要</a:t>
            </a:r>
            <a:r>
              <a:rPr lang="zh-CN" altLang="en-US" smtClean="0">
                <a:solidFill>
                  <a:srgbClr val="FF3300"/>
                </a:solidFill>
              </a:rPr>
              <a:t>将请求调用者和请求接收者解耦</a:t>
            </a:r>
            <a:r>
              <a:rPr lang="zh-CN" altLang="en-US" smtClean="0"/>
              <a:t>，使得调用者和接收者不直接交互</a:t>
            </a:r>
            <a:endParaRPr lang="en-US" altLang="zh-CN" smtClean="0"/>
          </a:p>
          <a:p>
            <a:pPr lvl="1" eaLnBrk="1" hangingPunct="1"/>
            <a:r>
              <a:rPr lang="zh-CN" altLang="en-US" smtClean="0"/>
              <a:t>系统需要</a:t>
            </a:r>
            <a:r>
              <a:rPr lang="zh-CN" altLang="en-US" smtClean="0">
                <a:solidFill>
                  <a:srgbClr val="FF3300"/>
                </a:solidFill>
              </a:rPr>
              <a:t>在不同的时间指定请求、将请求排队和执行请求</a:t>
            </a:r>
            <a:endParaRPr lang="en-US" altLang="zh-CN" smtClean="0">
              <a:solidFill>
                <a:srgbClr val="FF3300"/>
              </a:solidFill>
            </a:endParaRPr>
          </a:p>
          <a:p>
            <a:pPr lvl="1" eaLnBrk="1" hangingPunct="1"/>
            <a:r>
              <a:rPr lang="zh-CN" altLang="en-US" smtClean="0"/>
              <a:t>系统需要</a:t>
            </a:r>
            <a:r>
              <a:rPr lang="zh-CN" altLang="en-US" smtClean="0">
                <a:solidFill>
                  <a:srgbClr val="FF3300"/>
                </a:solidFill>
              </a:rPr>
              <a:t>支持命令的撤销</a:t>
            </a:r>
            <a:r>
              <a:rPr lang="en-US" altLang="zh-CN" smtClean="0">
                <a:solidFill>
                  <a:srgbClr val="FF3300"/>
                </a:solidFill>
              </a:rPr>
              <a:t>(Undo)</a:t>
            </a:r>
            <a:r>
              <a:rPr lang="zh-CN" altLang="en-US" smtClean="0">
                <a:solidFill>
                  <a:srgbClr val="FF3300"/>
                </a:solidFill>
              </a:rPr>
              <a:t>操作和恢复</a:t>
            </a:r>
            <a:r>
              <a:rPr lang="en-US" altLang="zh-CN" smtClean="0">
                <a:solidFill>
                  <a:srgbClr val="FF3300"/>
                </a:solidFill>
              </a:rPr>
              <a:t>(Redo)</a:t>
            </a:r>
            <a:r>
              <a:rPr lang="zh-CN" altLang="en-US" smtClean="0">
                <a:solidFill>
                  <a:srgbClr val="FF3300"/>
                </a:solidFill>
              </a:rPr>
              <a:t>操作</a:t>
            </a:r>
            <a:endParaRPr lang="en-US" altLang="zh-CN" smtClean="0">
              <a:solidFill>
                <a:srgbClr val="FF3300"/>
              </a:solidFill>
            </a:endParaRPr>
          </a:p>
          <a:p>
            <a:pPr lvl="1" eaLnBrk="1" hangingPunct="1"/>
            <a:r>
              <a:rPr lang="zh-CN" altLang="en-US" smtClean="0"/>
              <a:t>系统需要</a:t>
            </a:r>
            <a:r>
              <a:rPr lang="zh-CN" altLang="en-US" smtClean="0">
                <a:solidFill>
                  <a:srgbClr val="FF3300"/>
                </a:solidFill>
              </a:rPr>
              <a:t>将一组操作组合在一起形成宏命令</a:t>
            </a:r>
          </a:p>
        </p:txBody>
      </p:sp>
      <p:sp>
        <p:nvSpPr>
          <p:cNvPr id="604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991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7543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27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t>现实生活</a:t>
            </a:r>
            <a:endParaRPr lang="en-US" altLang="zh-CN" smtClean="0"/>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相同的开关</a:t>
            </a:r>
            <a:r>
              <a:rPr lang="zh-CN" altLang="en-US" sz="2400" smtClean="0">
                <a:ea typeface="黑体" panose="02010609060101010101" pitchFamily="49" charset="-122"/>
              </a:rPr>
              <a:t>可以通过</a:t>
            </a:r>
            <a:r>
              <a:rPr lang="zh-CN" altLang="en-US" sz="2400" smtClean="0">
                <a:solidFill>
                  <a:srgbClr val="FF3300"/>
                </a:solidFill>
                <a:ea typeface="黑体" panose="02010609060101010101" pitchFamily="49" charset="-122"/>
              </a:rPr>
              <a:t>不同的电线</a:t>
            </a:r>
            <a:r>
              <a:rPr lang="zh-CN" altLang="en-US" sz="2400" smtClean="0">
                <a:ea typeface="黑体" panose="02010609060101010101" pitchFamily="49" charset="-122"/>
              </a:rPr>
              <a:t>来控制</a:t>
            </a:r>
            <a:r>
              <a:rPr lang="zh-CN" altLang="en-US" sz="2400" smtClean="0">
                <a:solidFill>
                  <a:srgbClr val="FF3300"/>
                </a:solidFill>
                <a:ea typeface="黑体" panose="02010609060101010101" pitchFamily="49" charset="-122"/>
              </a:rPr>
              <a:t>不同的电器</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0070C0"/>
                </a:solidFill>
                <a:ea typeface="黑体" panose="02010609060101010101" pitchFamily="49" charset="-122"/>
              </a:rPr>
              <a:t>开关 </a:t>
            </a:r>
            <a:r>
              <a:rPr lang="en-US" altLang="zh-CN" sz="2400" smtClean="0">
                <a:solidFill>
                  <a:srgbClr val="0070C0"/>
                </a:solidFill>
                <a:ea typeface="黑体" panose="02010609060101010101" pitchFamily="49" charset="-122"/>
                <a:sym typeface="Wingdings" panose="05000000000000000000" pitchFamily="2" charset="2"/>
              </a:rPr>
              <a:t>  </a:t>
            </a:r>
            <a:r>
              <a:rPr lang="zh-CN" altLang="en-US" sz="2400" smtClean="0">
                <a:solidFill>
                  <a:srgbClr val="0070C0"/>
                </a:solidFill>
                <a:ea typeface="黑体" panose="02010609060101010101" pitchFamily="49" charset="-122"/>
                <a:sym typeface="Wingdings" panose="05000000000000000000" pitchFamily="2" charset="2"/>
              </a:rPr>
              <a:t>请求发送者</a:t>
            </a:r>
            <a:endParaRPr lang="en-US" altLang="zh-CN" sz="2400" smtClean="0">
              <a:solidFill>
                <a:srgbClr val="0070C0"/>
              </a:solidFill>
              <a:ea typeface="黑体" panose="02010609060101010101" pitchFamily="49" charset="-122"/>
              <a:sym typeface="Wingdings" panose="05000000000000000000" pitchFamily="2" charset="2"/>
            </a:endParaRPr>
          </a:p>
          <a:p>
            <a:pPr lvl="2" eaLnBrk="1" hangingPunct="1">
              <a:buFont typeface="Tahoma" panose="020B0604030504040204" pitchFamily="34" charset="0"/>
              <a:buChar char="•"/>
            </a:pPr>
            <a:r>
              <a:rPr lang="zh-CN" altLang="en-US" sz="2400" smtClean="0">
                <a:solidFill>
                  <a:srgbClr val="0070C0"/>
                </a:solidFill>
                <a:ea typeface="黑体" panose="02010609060101010101" pitchFamily="49" charset="-122"/>
              </a:rPr>
              <a:t>电灯 </a:t>
            </a:r>
            <a:r>
              <a:rPr lang="en-US" altLang="zh-CN" sz="2400" smtClean="0">
                <a:solidFill>
                  <a:srgbClr val="0070C0"/>
                </a:solidFill>
                <a:ea typeface="黑体" panose="02010609060101010101" pitchFamily="49" charset="-122"/>
                <a:sym typeface="Wingdings" panose="05000000000000000000" pitchFamily="2" charset="2"/>
              </a:rPr>
              <a:t>  </a:t>
            </a:r>
            <a:r>
              <a:rPr lang="zh-CN" altLang="en-US" sz="2400" smtClean="0">
                <a:solidFill>
                  <a:srgbClr val="0070C0"/>
                </a:solidFill>
                <a:ea typeface="黑体" panose="02010609060101010101" pitchFamily="49" charset="-122"/>
              </a:rPr>
              <a:t>请求的最终接收者和处理者</a:t>
            </a:r>
            <a:endParaRPr lang="en-US" altLang="zh-CN" sz="2400" smtClean="0">
              <a:solidFill>
                <a:srgbClr val="0070C0"/>
              </a:solidFill>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开关和电灯之间</a:t>
            </a:r>
            <a:r>
              <a:rPr lang="zh-CN" altLang="en-US" sz="2400" smtClean="0">
                <a:solidFill>
                  <a:srgbClr val="FF3300"/>
                </a:solidFill>
                <a:ea typeface="黑体" panose="02010609060101010101" pitchFamily="49" charset="-122"/>
              </a:rPr>
              <a:t>并不存在直接耦合关系</a:t>
            </a:r>
            <a:r>
              <a:rPr lang="zh-CN" altLang="en-US" sz="2400" smtClean="0">
                <a:ea typeface="黑体" panose="02010609060101010101" pitchFamily="49" charset="-122"/>
              </a:rPr>
              <a:t>，它们通过</a:t>
            </a:r>
            <a:r>
              <a:rPr lang="zh-CN" altLang="en-US" sz="2400" smtClean="0">
                <a:solidFill>
                  <a:srgbClr val="FF3300"/>
                </a:solidFill>
                <a:ea typeface="黑体" panose="02010609060101010101" pitchFamily="49" charset="-122"/>
              </a:rPr>
              <a:t>电线</a:t>
            </a:r>
            <a:r>
              <a:rPr lang="zh-CN" altLang="en-US" sz="2400" smtClean="0">
                <a:ea typeface="黑体" panose="02010609060101010101" pitchFamily="49" charset="-122"/>
              </a:rPr>
              <a:t>连接在一起，使用</a:t>
            </a:r>
            <a:r>
              <a:rPr lang="zh-CN" altLang="en-US" sz="2400" smtClean="0">
                <a:solidFill>
                  <a:srgbClr val="FF3300"/>
                </a:solidFill>
                <a:ea typeface="黑体" panose="02010609060101010101" pitchFamily="49" charset="-122"/>
              </a:rPr>
              <a:t>不同的电线</a:t>
            </a:r>
            <a:r>
              <a:rPr lang="zh-CN" altLang="en-US" sz="2400" smtClean="0">
                <a:ea typeface="黑体" panose="02010609060101010101" pitchFamily="49" charset="-122"/>
              </a:rPr>
              <a:t>可以</a:t>
            </a:r>
            <a:r>
              <a:rPr lang="zh-CN" altLang="en-US" sz="2400" smtClean="0">
                <a:solidFill>
                  <a:srgbClr val="FF3300"/>
                </a:solidFill>
                <a:ea typeface="黑体" panose="02010609060101010101" pitchFamily="49" charset="-122"/>
              </a:rPr>
              <a:t>连接不同的请求接收者</a:t>
            </a:r>
            <a:endParaRPr lang="en-US" altLang="zh-CN" sz="2400" smtClean="0">
              <a:solidFill>
                <a:srgbClr val="FF3300"/>
              </a:solidFill>
              <a:ea typeface="黑体" panose="02010609060101010101" pitchFamily="49" charset="-122"/>
            </a:endParaRPr>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2956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37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t>软件开发</a:t>
            </a:r>
            <a:endParaRPr lang="en-US" altLang="zh-CN" smtClean="0"/>
          </a:p>
          <a:p>
            <a:pPr lvl="2" eaLnBrk="1" hangingPunct="1">
              <a:buFont typeface="Tahoma" panose="020B0604030504040204" pitchFamily="34" charset="0"/>
              <a:buChar char="•"/>
            </a:pPr>
            <a:r>
              <a:rPr lang="zh-CN" altLang="en-US" sz="2400" smtClean="0">
                <a:solidFill>
                  <a:srgbClr val="0070C0"/>
                </a:solidFill>
                <a:ea typeface="黑体" panose="02010609060101010101" pitchFamily="49" charset="-122"/>
              </a:rPr>
              <a:t>按钮 </a:t>
            </a:r>
            <a:r>
              <a:rPr lang="en-US" altLang="zh-CN" sz="2400" smtClean="0">
                <a:solidFill>
                  <a:srgbClr val="0070C0"/>
                </a:solidFill>
                <a:ea typeface="黑体" panose="02010609060101010101" pitchFamily="49" charset="-122"/>
                <a:sym typeface="Wingdings" panose="05000000000000000000" pitchFamily="2" charset="2"/>
              </a:rPr>
              <a:t>  </a:t>
            </a:r>
            <a:r>
              <a:rPr lang="zh-CN" altLang="en-US" sz="2400" smtClean="0">
                <a:solidFill>
                  <a:srgbClr val="0070C0"/>
                </a:solidFill>
                <a:ea typeface="黑体" panose="02010609060101010101" pitchFamily="49" charset="-122"/>
                <a:sym typeface="Wingdings" panose="05000000000000000000" pitchFamily="2" charset="2"/>
              </a:rPr>
              <a:t>请求发送者</a:t>
            </a:r>
            <a:endParaRPr lang="en-US" altLang="zh-CN" sz="2400" smtClean="0">
              <a:solidFill>
                <a:srgbClr val="0070C0"/>
              </a:solidFill>
              <a:ea typeface="黑体" panose="02010609060101010101" pitchFamily="49" charset="-122"/>
              <a:sym typeface="Wingdings" panose="05000000000000000000" pitchFamily="2" charset="2"/>
            </a:endParaRPr>
          </a:p>
          <a:p>
            <a:pPr lvl="2" eaLnBrk="1" hangingPunct="1">
              <a:buFont typeface="Tahoma" panose="020B0604030504040204" pitchFamily="34" charset="0"/>
              <a:buChar char="•"/>
            </a:pPr>
            <a:r>
              <a:rPr lang="zh-CN" altLang="en-US" sz="2400" smtClean="0">
                <a:solidFill>
                  <a:srgbClr val="0070C0"/>
                </a:solidFill>
                <a:ea typeface="黑体" panose="02010609060101010101" pitchFamily="49" charset="-122"/>
              </a:rPr>
              <a:t>事件处理类 </a:t>
            </a:r>
            <a:r>
              <a:rPr lang="en-US" altLang="zh-CN" sz="2400" smtClean="0">
                <a:solidFill>
                  <a:srgbClr val="0070C0"/>
                </a:solidFill>
                <a:ea typeface="黑体" panose="02010609060101010101" pitchFamily="49" charset="-122"/>
                <a:sym typeface="Wingdings" panose="05000000000000000000" pitchFamily="2" charset="2"/>
              </a:rPr>
              <a:t>  </a:t>
            </a:r>
            <a:r>
              <a:rPr lang="zh-CN" altLang="en-US" sz="2400" smtClean="0">
                <a:solidFill>
                  <a:srgbClr val="0070C0"/>
                </a:solidFill>
                <a:ea typeface="黑体" panose="02010609060101010101" pitchFamily="49" charset="-122"/>
              </a:rPr>
              <a:t>请求的最终接收者和处理者</a:t>
            </a:r>
            <a:endParaRPr lang="en-US" altLang="zh-CN" sz="2400" smtClean="0">
              <a:solidFill>
                <a:srgbClr val="0070C0"/>
              </a:solidFill>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发送者与接收者之间引入了新的</a:t>
            </a:r>
            <a:r>
              <a:rPr lang="zh-CN" altLang="en-US" sz="2400" smtClean="0">
                <a:solidFill>
                  <a:srgbClr val="FF3300"/>
                </a:solidFill>
                <a:ea typeface="黑体" panose="02010609060101010101" pitchFamily="49" charset="-122"/>
              </a:rPr>
              <a:t>命令对象</a:t>
            </a:r>
            <a:r>
              <a:rPr lang="zh-CN" altLang="en-US" sz="2400" smtClean="0">
                <a:ea typeface="黑体" panose="02010609060101010101" pitchFamily="49" charset="-122"/>
              </a:rPr>
              <a:t>（类似电线），</a:t>
            </a:r>
            <a:r>
              <a:rPr lang="zh-CN" altLang="en-US" sz="2400" smtClean="0">
                <a:solidFill>
                  <a:srgbClr val="FF3300"/>
                </a:solidFill>
                <a:ea typeface="黑体" panose="02010609060101010101" pitchFamily="49" charset="-122"/>
              </a:rPr>
              <a:t>将发送者的请求封装在命令对象中，再通过命令对象来调用接收者的方法</a:t>
            </a:r>
            <a:endParaRPr lang="en-US" altLang="zh-CN" sz="2400" smtClean="0">
              <a:solidFill>
                <a:srgbClr val="FF3300"/>
              </a:solidFill>
              <a:ea typeface="黑体" panose="02010609060101010101" pitchFamily="49" charset="-122"/>
            </a:endParaRP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相同的按钮</a:t>
            </a:r>
            <a:r>
              <a:rPr lang="zh-CN" altLang="en-US" sz="2400" smtClean="0">
                <a:ea typeface="黑体" panose="02010609060101010101" pitchFamily="49" charset="-122"/>
              </a:rPr>
              <a:t>可以对应</a:t>
            </a:r>
            <a:r>
              <a:rPr lang="zh-CN" altLang="en-US" sz="2400" smtClean="0">
                <a:solidFill>
                  <a:srgbClr val="FF3300"/>
                </a:solidFill>
                <a:ea typeface="黑体" panose="02010609060101010101" pitchFamily="49" charset="-122"/>
              </a:rPr>
              <a:t>不同的事件处理类</a:t>
            </a:r>
            <a:endParaRPr lang="en-US" altLang="zh-CN" sz="2400" smtClean="0">
              <a:solidFill>
                <a:srgbClr val="FF3300"/>
              </a:solidFill>
              <a:ea typeface="黑体" panose="02010609060101010101" pitchFamily="49" charset="-122"/>
            </a:endParaRPr>
          </a:p>
        </p:txBody>
      </p:sp>
      <p:sp>
        <p:nvSpPr>
          <p:cNvPr id="33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6362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481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将请求发送者和接收者</a:t>
            </a:r>
            <a:r>
              <a:rPr lang="zh-CN" altLang="en-US" smtClean="0">
                <a:solidFill>
                  <a:srgbClr val="FF3300"/>
                </a:solidFill>
              </a:rPr>
              <a:t>完全解耦</a:t>
            </a:r>
            <a:endParaRPr lang="en-US" altLang="zh-CN" smtClean="0">
              <a:solidFill>
                <a:srgbClr val="FF3300"/>
              </a:solidFill>
            </a:endParaRPr>
          </a:p>
          <a:p>
            <a:pPr lvl="1" eaLnBrk="1" hangingPunct="1"/>
            <a:r>
              <a:rPr lang="zh-CN" altLang="en-US" smtClean="0"/>
              <a:t>发送者与接收者之间</a:t>
            </a:r>
            <a:r>
              <a:rPr lang="zh-CN" altLang="en-US" smtClean="0">
                <a:solidFill>
                  <a:srgbClr val="FF3300"/>
                </a:solidFill>
              </a:rPr>
              <a:t>没有直接引用关系</a:t>
            </a:r>
            <a:endParaRPr lang="en-US" altLang="zh-CN" smtClean="0">
              <a:solidFill>
                <a:srgbClr val="FF3300"/>
              </a:solidFill>
            </a:endParaRPr>
          </a:p>
          <a:p>
            <a:pPr lvl="1" eaLnBrk="1" hangingPunct="1"/>
            <a:r>
              <a:rPr lang="zh-CN" altLang="en-US" smtClean="0"/>
              <a:t>发送请求的对象</a:t>
            </a:r>
            <a:r>
              <a:rPr lang="zh-CN" altLang="en-US" smtClean="0">
                <a:solidFill>
                  <a:srgbClr val="FF3300"/>
                </a:solidFill>
              </a:rPr>
              <a:t>只需要知道如何发送请求，而不必知道如何完成请求</a:t>
            </a:r>
            <a:endParaRPr lang="en-US" altLang="zh-CN" smtClean="0">
              <a:solidFill>
                <a:srgbClr val="FF3300"/>
              </a:solidFill>
            </a:endParaRPr>
          </a:p>
        </p:txBody>
      </p:sp>
      <p:sp>
        <p:nvSpPr>
          <p:cNvPr id="348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TextBox 4"/>
          <p:cNvSpPr txBox="1"/>
          <p:nvPr/>
        </p:nvSpPr>
        <p:spPr>
          <a:xfrm>
            <a:off x="2286000" y="4724400"/>
            <a:ext cx="4572000" cy="1200329"/>
          </a:xfrm>
          <a:prstGeom prst="rect">
            <a:avLst/>
          </a:prstGeom>
          <a:blipFill>
            <a:blip r:embed="rId2"/>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a:defRPr/>
            </a:pPr>
            <a:r>
              <a:rPr lang="zh-CN" altLang="en-US" sz="7200" b="1" dirty="0">
                <a:solidFill>
                  <a:srgbClr val="FFFF00"/>
                </a:solidFill>
                <a:effectLst>
                  <a:glow rad="139700">
                    <a:schemeClr val="accent4">
                      <a:satMod val="175000"/>
                      <a:alpha val="40000"/>
                    </a:schemeClr>
                  </a:glow>
                </a:effectLst>
                <a:latin typeface="Arial" charset="0"/>
              </a:rPr>
              <a:t>命令模式</a:t>
            </a:r>
          </a:p>
        </p:txBody>
      </p:sp>
    </p:spTree>
    <p:extLst>
      <p:ext uri="{BB962C8B-B14F-4D97-AF65-F5344CB8AC3E}">
        <p14:creationId xmlns:p14="http://schemas.microsoft.com/office/powerpoint/2010/main" val="3085213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58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对象行为型</a:t>
            </a:r>
            <a:r>
              <a:rPr lang="zh-CN" altLang="en-US" smtClean="0"/>
              <a:t>模式</a:t>
            </a:r>
          </a:p>
        </p:txBody>
      </p:sp>
      <p:sp>
        <p:nvSpPr>
          <p:cNvPr id="358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命令模式：</a:t>
                      </a:r>
                      <a:r>
                        <a:rPr lang="zh-CN" altLang="en-US" sz="2400" b="1" kern="100" dirty="0" smtClean="0">
                          <a:solidFill>
                            <a:srgbClr val="FF3300"/>
                          </a:solidFill>
                          <a:latin typeface="Times New Roman"/>
                          <a:ea typeface="宋体"/>
                          <a:cs typeface="Times New Roman"/>
                        </a:rPr>
                        <a:t>将一个请求封装为一个对象</a:t>
                      </a:r>
                      <a:r>
                        <a:rPr lang="zh-CN" altLang="en-US" sz="2400" b="0" kern="100" dirty="0" smtClean="0">
                          <a:latin typeface="Times New Roman"/>
                          <a:ea typeface="宋体"/>
                          <a:cs typeface="Times New Roman"/>
                        </a:rPr>
                        <a:t>，从而让你可以用不同的请求</a:t>
                      </a:r>
                      <a:r>
                        <a:rPr lang="zh-CN" altLang="en-US" sz="2400" b="1" kern="100" dirty="0" smtClean="0">
                          <a:solidFill>
                            <a:srgbClr val="FF3300"/>
                          </a:solidFill>
                          <a:latin typeface="Times New Roman"/>
                          <a:ea typeface="宋体"/>
                          <a:cs typeface="Times New Roman"/>
                        </a:rPr>
                        <a:t>对客户进行参数化</a:t>
                      </a:r>
                      <a:r>
                        <a:rPr lang="zh-CN" altLang="en-US" sz="2400" b="0" kern="100" dirty="0" smtClean="0">
                          <a:latin typeface="Times New Roman"/>
                          <a:ea typeface="宋体"/>
                          <a:cs typeface="Times New Roman"/>
                        </a:rPr>
                        <a:t>，</a:t>
                      </a:r>
                      <a:r>
                        <a:rPr lang="zh-CN" altLang="en-US" sz="2400" b="1" kern="100" dirty="0" smtClean="0">
                          <a:solidFill>
                            <a:srgbClr val="FF3300"/>
                          </a:solidFill>
                          <a:latin typeface="Times New Roman"/>
                          <a:ea typeface="宋体"/>
                          <a:cs typeface="Times New Roman"/>
                        </a:rPr>
                        <a:t>对请求排队</a:t>
                      </a:r>
                      <a:r>
                        <a:rPr lang="zh-CN" altLang="en-US" sz="2400" b="0" kern="100" dirty="0" smtClean="0">
                          <a:latin typeface="Times New Roman"/>
                          <a:ea typeface="宋体"/>
                          <a:cs typeface="Times New Roman"/>
                        </a:rPr>
                        <a:t>或者</a:t>
                      </a:r>
                      <a:r>
                        <a:rPr lang="zh-CN" altLang="en-US" sz="2400" b="1" kern="100" dirty="0" smtClean="0">
                          <a:solidFill>
                            <a:srgbClr val="FF3300"/>
                          </a:solidFill>
                          <a:latin typeface="Times New Roman"/>
                          <a:ea typeface="宋体"/>
                          <a:cs typeface="Times New Roman"/>
                        </a:rPr>
                        <a:t>记录请求日志</a:t>
                      </a:r>
                      <a:r>
                        <a:rPr lang="zh-CN" altLang="en-US" sz="2400" b="0" kern="100" dirty="0" smtClean="0">
                          <a:latin typeface="Times New Roman"/>
                          <a:ea typeface="宋体"/>
                          <a:cs typeface="Times New Roman"/>
                        </a:rPr>
                        <a:t>，以及</a:t>
                      </a:r>
                      <a:r>
                        <a:rPr lang="zh-CN" altLang="en-US" sz="2400" b="1" kern="100" dirty="0" smtClean="0">
                          <a:solidFill>
                            <a:srgbClr val="FF3300"/>
                          </a:solidFill>
                          <a:latin typeface="Times New Roman"/>
                          <a:ea typeface="宋体"/>
                          <a:cs typeface="Times New Roman"/>
                        </a:rPr>
                        <a:t>支持可撤销的操作</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Command Pattern: </a:t>
                      </a:r>
                      <a:r>
                        <a:rPr lang="en-US" sz="2400" b="1" kern="100" dirty="0" smtClean="0">
                          <a:solidFill>
                            <a:srgbClr val="FF3300"/>
                          </a:solidFill>
                          <a:latin typeface="Times New Roman"/>
                          <a:ea typeface="宋体"/>
                          <a:cs typeface="Times New Roman"/>
                        </a:rPr>
                        <a:t>Encapsulate a request as an object</a:t>
                      </a:r>
                      <a:r>
                        <a:rPr lang="en-US" sz="2400" b="0" kern="100" dirty="0" smtClean="0">
                          <a:latin typeface="Times New Roman"/>
                          <a:ea typeface="宋体"/>
                          <a:cs typeface="Times New Roman"/>
                        </a:rPr>
                        <a:t>, thereby letting you </a:t>
                      </a:r>
                      <a:r>
                        <a:rPr lang="en-US" sz="2400" b="1" kern="100" dirty="0" smtClean="0">
                          <a:solidFill>
                            <a:srgbClr val="FF3300"/>
                          </a:solidFill>
                          <a:latin typeface="Times New Roman"/>
                          <a:ea typeface="宋体"/>
                          <a:cs typeface="Times New Roman"/>
                        </a:rPr>
                        <a:t>parameterize clients </a:t>
                      </a:r>
                      <a:r>
                        <a:rPr lang="en-US" sz="2400" b="0" kern="100" dirty="0" smtClean="0">
                          <a:latin typeface="Times New Roman"/>
                          <a:ea typeface="宋体"/>
                          <a:cs typeface="Times New Roman"/>
                        </a:rPr>
                        <a:t>with different requests, </a:t>
                      </a:r>
                      <a:r>
                        <a:rPr lang="en-US" sz="2400" b="1" kern="100" dirty="0" smtClean="0">
                          <a:solidFill>
                            <a:srgbClr val="FF3300"/>
                          </a:solidFill>
                          <a:latin typeface="Times New Roman"/>
                          <a:ea typeface="宋体"/>
                          <a:cs typeface="Times New Roman"/>
                        </a:rPr>
                        <a:t>queue or log requests</a:t>
                      </a:r>
                      <a:r>
                        <a:rPr lang="en-US" sz="2400" b="0" kern="100" dirty="0" smtClean="0">
                          <a:latin typeface="Times New Roman"/>
                          <a:ea typeface="宋体"/>
                          <a:cs typeface="Times New Roman"/>
                        </a:rPr>
                        <a:t>, and </a:t>
                      </a:r>
                      <a:r>
                        <a:rPr lang="en-US" sz="2400" b="1" kern="100" dirty="0" smtClean="0">
                          <a:solidFill>
                            <a:srgbClr val="FF3300"/>
                          </a:solidFill>
                          <a:latin typeface="Times New Roman"/>
                          <a:ea typeface="宋体"/>
                          <a:cs typeface="Times New Roman"/>
                        </a:rPr>
                        <a:t>support</a:t>
                      </a:r>
                      <a:r>
                        <a:rPr lang="en-US" sz="2400" b="0" kern="100" dirty="0" smtClean="0">
                          <a:latin typeface="Times New Roman"/>
                          <a:ea typeface="宋体"/>
                          <a:cs typeface="Times New Roman"/>
                        </a:rPr>
                        <a:t> </a:t>
                      </a:r>
                      <a:r>
                        <a:rPr lang="en-US" sz="2400" b="1" kern="100" dirty="0" smtClean="0">
                          <a:solidFill>
                            <a:srgbClr val="FF3300"/>
                          </a:solidFill>
                          <a:latin typeface="Times New Roman"/>
                          <a:ea typeface="宋体"/>
                          <a:cs typeface="Times New Roman"/>
                        </a:rPr>
                        <a:t>undoable operations</a:t>
                      </a:r>
                      <a:r>
                        <a:rPr 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4709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命令模式概述</a:t>
            </a:r>
          </a:p>
        </p:txBody>
      </p:sp>
      <p:sp>
        <p:nvSpPr>
          <p:cNvPr id="36867" name="Rectangle 3"/>
          <p:cNvSpPr>
            <a:spLocks noGrp="1" noChangeArrowheads="1"/>
          </p:cNvSpPr>
          <p:nvPr>
            <p:ph type="body" sz="half" idx="1"/>
          </p:nvPr>
        </p:nvSpPr>
        <p:spPr>
          <a:xfrm>
            <a:off x="381000" y="1752600"/>
            <a:ext cx="5943600" cy="4114800"/>
          </a:xfrm>
        </p:spPr>
        <p:txBody>
          <a:bodyPr/>
          <a:lstStyle/>
          <a:p>
            <a:pPr eaLnBrk="1" hangingPunct="1"/>
            <a:r>
              <a:rPr lang="zh-CN" altLang="en-US" smtClean="0"/>
              <a:t>命令模式的定义</a:t>
            </a:r>
            <a:endParaRPr lang="en-US" altLang="zh-CN" smtClean="0"/>
          </a:p>
          <a:p>
            <a:pPr lvl="1" eaLnBrk="1" hangingPunct="1"/>
            <a:r>
              <a:rPr lang="zh-CN" altLang="en-US" smtClean="0"/>
              <a:t>别名为</a:t>
            </a:r>
            <a:r>
              <a:rPr lang="zh-CN" altLang="en-US" smtClean="0">
                <a:solidFill>
                  <a:srgbClr val="FF3300"/>
                </a:solidFill>
              </a:rPr>
              <a:t>动作</a:t>
            </a:r>
            <a:r>
              <a:rPr lang="en-US" altLang="zh-CN" smtClean="0">
                <a:solidFill>
                  <a:srgbClr val="FF3300"/>
                </a:solidFill>
              </a:rPr>
              <a:t>(Action)</a:t>
            </a:r>
            <a:r>
              <a:rPr lang="zh-CN" altLang="en-US" smtClean="0"/>
              <a:t>模式或</a:t>
            </a:r>
            <a:r>
              <a:rPr lang="zh-CN" altLang="en-US" smtClean="0">
                <a:solidFill>
                  <a:srgbClr val="FF3300"/>
                </a:solidFill>
              </a:rPr>
              <a:t>事务</a:t>
            </a:r>
            <a:r>
              <a:rPr lang="en-US" altLang="zh-CN" smtClean="0">
                <a:solidFill>
                  <a:srgbClr val="FF3300"/>
                </a:solidFill>
              </a:rPr>
              <a:t>(Transaction)</a:t>
            </a:r>
            <a:r>
              <a:rPr lang="zh-CN" altLang="en-US" smtClean="0"/>
              <a:t>模式</a:t>
            </a:r>
            <a:endParaRPr lang="en-US" altLang="zh-CN" smtClean="0"/>
          </a:p>
          <a:p>
            <a:pPr lvl="1" eaLnBrk="1" hangingPunct="1"/>
            <a:r>
              <a:rPr lang="zh-CN" altLang="en-US" smtClean="0">
                <a:solidFill>
                  <a:srgbClr val="0070C0"/>
                </a:solidFill>
              </a:rPr>
              <a:t>“用不同的请求对客户进行参数化”</a:t>
            </a:r>
            <a:endParaRPr lang="en-US" altLang="zh-CN" smtClean="0">
              <a:solidFill>
                <a:srgbClr val="0070C0"/>
              </a:solidFill>
            </a:endParaRPr>
          </a:p>
          <a:p>
            <a:pPr lvl="1" eaLnBrk="1" hangingPunct="1"/>
            <a:r>
              <a:rPr lang="zh-CN" altLang="en-US" smtClean="0">
                <a:solidFill>
                  <a:srgbClr val="0070C0"/>
                </a:solidFill>
              </a:rPr>
              <a:t>“对请求排队”</a:t>
            </a:r>
            <a:endParaRPr lang="en-US" altLang="zh-CN" smtClean="0">
              <a:solidFill>
                <a:srgbClr val="0070C0"/>
              </a:solidFill>
            </a:endParaRPr>
          </a:p>
          <a:p>
            <a:pPr lvl="1" eaLnBrk="1" hangingPunct="1"/>
            <a:r>
              <a:rPr lang="zh-CN" altLang="en-US" smtClean="0">
                <a:solidFill>
                  <a:srgbClr val="0070C0"/>
                </a:solidFill>
              </a:rPr>
              <a:t>“记录请求日志”</a:t>
            </a:r>
            <a:endParaRPr lang="en-US" altLang="zh-CN" smtClean="0">
              <a:solidFill>
                <a:srgbClr val="0070C0"/>
              </a:solidFill>
            </a:endParaRPr>
          </a:p>
          <a:p>
            <a:pPr lvl="1" eaLnBrk="1" hangingPunct="1"/>
            <a:r>
              <a:rPr lang="zh-CN" altLang="en-US" smtClean="0">
                <a:solidFill>
                  <a:srgbClr val="0070C0"/>
                </a:solidFill>
              </a:rPr>
              <a:t>“支持可撤销操作”</a:t>
            </a:r>
            <a:endParaRPr lang="en-US" altLang="zh-CN" smtClean="0">
              <a:solidFill>
                <a:srgbClr val="0070C0"/>
              </a:solidFill>
            </a:endParaRPr>
          </a:p>
        </p:txBody>
      </p:sp>
      <p:sp>
        <p:nvSpPr>
          <p:cNvPr id="368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686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554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914400"/>
            <a:ext cx="6324600" cy="685800"/>
          </a:xfrm>
        </p:spPr>
        <p:txBody>
          <a:bodyPr/>
          <a:lstStyle/>
          <a:p>
            <a:pPr eaLnBrk="1" hangingPunct="1"/>
            <a:r>
              <a:rPr lang="zh-CN" altLang="en-US" smtClean="0"/>
              <a:t>命令模式的结构与实现</a:t>
            </a:r>
          </a:p>
        </p:txBody>
      </p:sp>
      <p:sp>
        <p:nvSpPr>
          <p:cNvPr id="378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命令模式的结构</a:t>
            </a:r>
            <a:endParaRPr lang="en-US" altLang="zh-CN" smtClean="0"/>
          </a:p>
          <a:p>
            <a:pPr lvl="1" eaLnBrk="1" hangingPunct="1"/>
            <a:endParaRPr lang="en-US" altLang="zh-CN" smtClean="0"/>
          </a:p>
          <a:p>
            <a:pPr lvl="1" eaLnBrk="1" hangingPunct="1"/>
            <a:endParaRPr lang="en-US" altLang="zh-CN" smtClean="0"/>
          </a:p>
        </p:txBody>
      </p:sp>
      <p:sp>
        <p:nvSpPr>
          <p:cNvPr id="378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789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09825"/>
            <a:ext cx="79502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439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1860</TotalTime>
  <Words>1605</Words>
  <Application>Microsoft Office PowerPoint</Application>
  <PresentationFormat>全屏显示(4:3)</PresentationFormat>
  <Paragraphs>242</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命令模式概述</vt:lpstr>
      <vt:lpstr>命令模式概述</vt:lpstr>
      <vt:lpstr>命令模式概述</vt:lpstr>
      <vt:lpstr>命令模式概述</vt:lpstr>
      <vt:lpstr>命令模式概述</vt:lpstr>
      <vt:lpstr>命令模式概述</vt:lpstr>
      <vt:lpstr>命令模式的结构与实现</vt:lpstr>
      <vt:lpstr>命令模式的结构与实现</vt:lpstr>
      <vt:lpstr>命令模式的结构与实现</vt:lpstr>
      <vt:lpstr>命令模式的结构与实现</vt:lpstr>
      <vt:lpstr>命令模式的结构与实现</vt:lpstr>
      <vt:lpstr>命令模式的结构与实现</vt:lpstr>
      <vt:lpstr>命令模式的结构与实现</vt:lpstr>
      <vt:lpstr>命令模式的应用实例</vt:lpstr>
      <vt:lpstr>命令模式的应用实例</vt:lpstr>
      <vt:lpstr>命令模式的应用实例</vt:lpstr>
      <vt:lpstr>命令模式的应用实例</vt:lpstr>
      <vt:lpstr>实现命令队列</vt:lpstr>
      <vt:lpstr>实现命令队列</vt:lpstr>
      <vt:lpstr>记录请求日志</vt:lpstr>
      <vt:lpstr>记录请求日志</vt:lpstr>
      <vt:lpstr>实现撤销操作</vt:lpstr>
      <vt:lpstr>实现撤销操作</vt:lpstr>
      <vt:lpstr>实现撤销操作</vt:lpstr>
      <vt:lpstr>宏命令</vt:lpstr>
      <vt:lpstr>宏命令</vt:lpstr>
      <vt:lpstr>命令模式的优缺点与适用环境</vt:lpstr>
      <vt:lpstr>命令模式的优缺点与适用环境</vt:lpstr>
      <vt:lpstr>命令模式的优缺点与适用环境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795</cp:revision>
  <cp:lastPrinted>1601-01-01T00:00:00Z</cp:lastPrinted>
  <dcterms:created xsi:type="dcterms:W3CDTF">1601-01-01T00:00:00Z</dcterms:created>
  <dcterms:modified xsi:type="dcterms:W3CDTF">2018-04-06T03:41:54Z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