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6" r:id="rId24"/>
    <p:sldId id="312" r:id="rId25"/>
    <p:sldId id="313" r:id="rId26"/>
    <p:sldId id="314" r:id="rId27"/>
    <p:sldId id="315"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p:scale>
          <a:sx n="75" d="100"/>
          <a:sy n="75" d="100"/>
        </p:scale>
        <p:origin x="1680" y="2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a:ea typeface="黑体" panose="02010609060101010101" pitchFamily="49" charset="-122"/>
              </a:rPr>
              <a:t>迭代</a:t>
            </a:r>
            <a:r>
              <a:rPr lang="zh-CN" altLang="en-US" sz="4800" b="1" dirty="0" smtClean="0">
                <a:ea typeface="黑体" panose="02010609060101010101" pitchFamily="49" charset="-122"/>
              </a:rPr>
              <a:t>器</a:t>
            </a:r>
            <a:r>
              <a:rPr lang="zh-CN" altLang="en-US" sz="4800" b="1" dirty="0" smtClean="0"/>
              <a:t>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迭代器模式的结构与实现</a:t>
            </a:r>
          </a:p>
        </p:txBody>
      </p:sp>
      <p:sp>
        <p:nvSpPr>
          <p:cNvPr id="952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迭代器模式的实现</a:t>
            </a:r>
          </a:p>
          <a:p>
            <a:pPr lvl="1" eaLnBrk="1" hangingPunct="1"/>
            <a:r>
              <a:rPr lang="zh-CN" altLang="en-US" smtClean="0"/>
              <a:t>典型的</a:t>
            </a:r>
            <a:r>
              <a:rPr lang="zh-CN" altLang="en-US" smtClean="0">
                <a:solidFill>
                  <a:srgbClr val="FF0000"/>
                </a:solidFill>
              </a:rPr>
              <a:t>抽象迭代器</a:t>
            </a:r>
            <a:r>
              <a:rPr lang="zh-CN" altLang="en-US" smtClean="0"/>
              <a:t>代码：</a:t>
            </a:r>
            <a:endParaRPr lang="en-US" altLang="zh-CN" smtClean="0"/>
          </a:p>
        </p:txBody>
      </p:sp>
      <p:sp>
        <p:nvSpPr>
          <p:cNvPr id="952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013268237"/>
              </p:ext>
            </p:extLst>
          </p:nvPr>
        </p:nvGraphicFramePr>
        <p:xfrm>
          <a:off x="609600" y="3124200"/>
          <a:ext cx="7924800" cy="18288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interface Iterator {</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public void first();                    //</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将游标指向第一个元素</a:t>
                      </a:r>
                    </a:p>
                    <a:p>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void next();                    //</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将游标指向下一个元素</a:t>
                      </a:r>
                    </a:p>
                    <a:p>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boolean</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hasNext</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判断是否存在下一个元素</a:t>
                      </a:r>
                    </a:p>
                    <a:p>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Object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currentItem</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获取游标指向的当前元素</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45623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迭代器模式的结构与实现</a:t>
            </a:r>
          </a:p>
        </p:txBody>
      </p:sp>
      <p:sp>
        <p:nvSpPr>
          <p:cNvPr id="962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迭代器模式的实现</a:t>
            </a:r>
          </a:p>
          <a:p>
            <a:pPr lvl="1" eaLnBrk="1" hangingPunct="1"/>
            <a:r>
              <a:rPr lang="zh-CN" altLang="en-US" smtClean="0"/>
              <a:t>典型的</a:t>
            </a:r>
            <a:r>
              <a:rPr lang="zh-CN" altLang="en-US" smtClean="0">
                <a:solidFill>
                  <a:srgbClr val="FF0000"/>
                </a:solidFill>
              </a:rPr>
              <a:t>具体迭代器</a:t>
            </a:r>
            <a:r>
              <a:rPr lang="zh-CN" altLang="en-US" smtClean="0"/>
              <a:t>代码：</a:t>
            </a:r>
            <a:endParaRPr lang="en-US" altLang="zh-CN" smtClean="0"/>
          </a:p>
        </p:txBody>
      </p:sp>
      <p:sp>
        <p:nvSpPr>
          <p:cNvPr id="962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729976022"/>
              </p:ext>
            </p:extLst>
          </p:nvPr>
        </p:nvGraphicFramePr>
        <p:xfrm>
          <a:off x="609600" y="1676400"/>
          <a:ext cx="7924800" cy="48768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ConcreteIterator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implements Iterator {</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private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ConcreteAggregate</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objects;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维持一个对具体聚合对象的引用，以便于访问存储在聚合对象中的数据</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private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cursor</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定义一个游标，用于记录当前访问位置</a:t>
                      </a:r>
                      <a:endPar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public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ConcreteIterator</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ConcreteAggregate</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objects) {</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this.objects</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=objects;</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first() {  ......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next() {  ......  }</a:t>
                      </a: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boolean</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hasNext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Object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currentItem</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181315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迭代器模式的结构与实现</a:t>
            </a:r>
          </a:p>
        </p:txBody>
      </p:sp>
      <p:sp>
        <p:nvSpPr>
          <p:cNvPr id="972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迭代器模式的实现</a:t>
            </a:r>
          </a:p>
          <a:p>
            <a:pPr lvl="1" eaLnBrk="1" hangingPunct="1"/>
            <a:r>
              <a:rPr lang="zh-CN" altLang="en-US" smtClean="0"/>
              <a:t>典型的</a:t>
            </a:r>
            <a:r>
              <a:rPr lang="zh-CN" altLang="en-US" smtClean="0">
                <a:solidFill>
                  <a:srgbClr val="FF0000"/>
                </a:solidFill>
              </a:rPr>
              <a:t>抽象聚合类</a:t>
            </a:r>
            <a:r>
              <a:rPr lang="zh-CN" altLang="en-US" smtClean="0"/>
              <a:t>代码：</a:t>
            </a:r>
            <a:endParaRPr lang="en-US" altLang="zh-CN" smtClean="0"/>
          </a:p>
        </p:txBody>
      </p:sp>
      <p:sp>
        <p:nvSpPr>
          <p:cNvPr id="972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029156890"/>
              </p:ext>
            </p:extLst>
          </p:nvPr>
        </p:nvGraphicFramePr>
        <p:xfrm>
          <a:off x="609600" y="3124200"/>
          <a:ext cx="7924800" cy="1036638"/>
        </p:xfrm>
        <a:graphic>
          <a:graphicData uri="http://schemas.openxmlformats.org/drawingml/2006/table">
            <a:tbl>
              <a:tblPr/>
              <a:tblGrid>
                <a:gridCol w="7924800"/>
              </a:tblGrid>
              <a:tr h="1036638">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interface Aggregate {</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Iterator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createIterator</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616877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迭代器模式的结构与实现</a:t>
            </a:r>
          </a:p>
        </p:txBody>
      </p:sp>
      <p:sp>
        <p:nvSpPr>
          <p:cNvPr id="983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迭代器模式的实现</a:t>
            </a:r>
          </a:p>
          <a:p>
            <a:pPr lvl="1" eaLnBrk="1" hangingPunct="1"/>
            <a:r>
              <a:rPr lang="zh-CN" altLang="en-US" smtClean="0"/>
              <a:t>典型的</a:t>
            </a:r>
            <a:r>
              <a:rPr lang="zh-CN" altLang="en-US" smtClean="0">
                <a:solidFill>
                  <a:srgbClr val="FF0000"/>
                </a:solidFill>
              </a:rPr>
              <a:t>具体聚合类</a:t>
            </a:r>
            <a:r>
              <a:rPr lang="zh-CN" altLang="en-US" smtClean="0"/>
              <a:t>代码：</a:t>
            </a:r>
            <a:endParaRPr lang="en-US" altLang="zh-CN" smtClean="0"/>
          </a:p>
        </p:txBody>
      </p:sp>
      <p:sp>
        <p:nvSpPr>
          <p:cNvPr id="983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296206361"/>
              </p:ext>
            </p:extLst>
          </p:nvPr>
        </p:nvGraphicFramePr>
        <p:xfrm>
          <a:off x="609600" y="3124200"/>
          <a:ext cx="7924800" cy="21336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ConcreteAggregate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implements Aggregate {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public Iterator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createIterator</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return new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ConcreteIterator</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(this);</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980452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迭代器模式的应用实例</a:t>
            </a:r>
          </a:p>
        </p:txBody>
      </p:sp>
      <p:sp>
        <p:nvSpPr>
          <p:cNvPr id="993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993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99333" name="组合 8"/>
          <p:cNvGrpSpPr>
            <a:grpSpLocks/>
          </p:cNvGrpSpPr>
          <p:nvPr/>
        </p:nvGrpSpPr>
        <p:grpSpPr bwMode="auto">
          <a:xfrm>
            <a:off x="2514600" y="2590800"/>
            <a:ext cx="3505200" cy="2657475"/>
            <a:chOff x="1905000" y="2514600"/>
            <a:chExt cx="4343400" cy="3267075"/>
          </a:xfrm>
        </p:grpSpPr>
        <p:pic>
          <p:nvPicPr>
            <p:cNvPr id="99385"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381000" y="304800"/>
          <a:ext cx="8229600" cy="6370638"/>
        </p:xfrm>
        <a:graphic>
          <a:graphicData uri="http://schemas.openxmlformats.org/drawingml/2006/table">
            <a:tbl>
              <a:tblPr/>
              <a:tblGrid>
                <a:gridCol w="8229600"/>
              </a:tblGrid>
              <a:tr h="6370638">
                <a:tc>
                  <a:txBody>
                    <a:bodyPr/>
                    <a:lstStyle/>
                    <a:p>
                      <a:pPr indent="266700" algn="just">
                        <a:spcAft>
                          <a:spcPts val="0"/>
                        </a:spcAft>
                      </a:pPr>
                      <a:r>
                        <a:rPr lang="zh-CN" altLang="en-US" sz="2000" kern="100" dirty="0" smtClean="0">
                          <a:latin typeface="Times New Roman"/>
                          <a:ea typeface="宋体"/>
                          <a:cs typeface="Times New Roman"/>
                        </a:rPr>
                        <a:t>某软件公司为某商场开发了一套销售管理系统，在对该系统进行分析和设计时，开发人员发现经常需要对系统中的商品数据、客户数据等进行遍历，为了复用这些遍历代码，开发人员设计了一个抽象的数据集合类</a:t>
                      </a:r>
                      <a:r>
                        <a:rPr lang="en-US" altLang="zh-CN" sz="2000" kern="100" dirty="0" err="1" smtClean="0">
                          <a:latin typeface="Times New Roman"/>
                          <a:ea typeface="宋体"/>
                          <a:cs typeface="Times New Roman"/>
                        </a:rPr>
                        <a:t>AbstractObjectList</a:t>
                      </a:r>
                      <a:r>
                        <a:rPr lang="zh-CN" altLang="en-US" sz="2000" kern="100" dirty="0" smtClean="0">
                          <a:latin typeface="Times New Roman"/>
                          <a:ea typeface="宋体"/>
                          <a:cs typeface="Times New Roman"/>
                        </a:rPr>
                        <a:t>，将存储商品和客户等数据的类作为其子类，</a:t>
                      </a:r>
                      <a:r>
                        <a:rPr lang="en-US" altLang="zh-CN" sz="2000" kern="100" dirty="0" err="1" smtClean="0">
                          <a:latin typeface="Times New Roman"/>
                          <a:ea typeface="宋体"/>
                          <a:cs typeface="Times New Roman"/>
                        </a:rPr>
                        <a:t>AbstractObjectList</a:t>
                      </a:r>
                      <a:r>
                        <a:rPr lang="zh-CN" altLang="en-US" sz="2000" kern="100" dirty="0" smtClean="0">
                          <a:latin typeface="Times New Roman"/>
                          <a:ea typeface="宋体"/>
                          <a:cs typeface="Times New Roman"/>
                        </a:rPr>
                        <a:t>类结构如下图所示：</a:t>
                      </a:r>
                    </a:p>
                    <a:p>
                      <a:pPr indent="266700" algn="just">
                        <a:spcAft>
                          <a:spcPts val="0"/>
                        </a:spcAft>
                      </a:pPr>
                      <a:r>
                        <a:rPr lang="zh-CN" altLang="en-US" sz="2000" kern="100" dirty="0" smtClean="0">
                          <a:latin typeface="Times New Roman"/>
                          <a:ea typeface="宋体"/>
                          <a:cs typeface="Times New Roman"/>
                        </a:rPr>
                        <a:t> </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altLang="en-US" sz="2000" kern="100" dirty="0" smtClean="0">
                        <a:latin typeface="Times New Roman"/>
                        <a:ea typeface="宋体"/>
                        <a:cs typeface="Times New Roman"/>
                      </a:endParaRPr>
                    </a:p>
                    <a:p>
                      <a:pPr indent="266700" algn="ctr">
                        <a:spcAft>
                          <a:spcPts val="0"/>
                        </a:spcAft>
                      </a:pPr>
                      <a:r>
                        <a:rPr lang="en-US" altLang="zh-CN" sz="1800" b="1" kern="100" dirty="0" err="1" smtClean="0">
                          <a:latin typeface="Times New Roman"/>
                          <a:ea typeface="宋体"/>
                          <a:cs typeface="Times New Roman"/>
                        </a:rPr>
                        <a:t>AbstractObjectList</a:t>
                      </a:r>
                      <a:r>
                        <a:rPr lang="zh-CN" altLang="en-US" sz="1800" b="1" kern="100" dirty="0" smtClean="0">
                          <a:latin typeface="Times New Roman"/>
                          <a:ea typeface="宋体"/>
                          <a:cs typeface="Times New Roman"/>
                        </a:rPr>
                        <a:t>类结构图</a:t>
                      </a:r>
                    </a:p>
                    <a:p>
                      <a:pPr indent="266700" algn="just">
                        <a:spcAft>
                          <a:spcPts val="0"/>
                        </a:spcAft>
                      </a:pPr>
                      <a:r>
                        <a:rPr lang="zh-CN" altLang="en-US" sz="2000" kern="100" dirty="0" smtClean="0">
                          <a:latin typeface="Times New Roman"/>
                          <a:ea typeface="宋体"/>
                          <a:cs typeface="Times New Roman"/>
                        </a:rPr>
                        <a:t>在图中，</a:t>
                      </a:r>
                      <a:r>
                        <a:rPr lang="en-US" altLang="zh-CN" sz="2000" kern="100" dirty="0" smtClean="0">
                          <a:latin typeface="Times New Roman"/>
                          <a:ea typeface="宋体"/>
                          <a:cs typeface="Times New Roman"/>
                        </a:rPr>
                        <a:t>List</a:t>
                      </a:r>
                      <a:r>
                        <a:rPr lang="zh-CN" altLang="en-US" sz="2000" kern="100" dirty="0" smtClean="0">
                          <a:latin typeface="Times New Roman"/>
                          <a:ea typeface="宋体"/>
                          <a:cs typeface="Times New Roman"/>
                        </a:rPr>
                        <a:t>类型的对象</a:t>
                      </a:r>
                      <a:r>
                        <a:rPr lang="en-US" altLang="zh-CN" sz="2000" kern="100" dirty="0" smtClean="0">
                          <a:latin typeface="Times New Roman"/>
                          <a:ea typeface="宋体"/>
                          <a:cs typeface="Times New Roman"/>
                        </a:rPr>
                        <a:t>objects</a:t>
                      </a:r>
                      <a:r>
                        <a:rPr lang="zh-CN" altLang="en-US" sz="2000" kern="100" dirty="0" smtClean="0">
                          <a:latin typeface="Times New Roman"/>
                          <a:ea typeface="宋体"/>
                          <a:cs typeface="Times New Roman"/>
                        </a:rPr>
                        <a:t>用于存储数据，其方法与说明如下表所示：</a:t>
                      </a:r>
                      <a:endParaRPr lang="en-US" altLang="zh-CN" sz="2000" kern="100" dirty="0" smtClean="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057400"/>
            <a:ext cx="482123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773238" y="2971800"/>
            <a:ext cx="54864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p:cNvSpPr/>
          <p:nvPr/>
        </p:nvSpPr>
        <p:spPr>
          <a:xfrm>
            <a:off x="1773238" y="4038600"/>
            <a:ext cx="54864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5" name="表格 14"/>
          <p:cNvGraphicFramePr>
            <a:graphicFrameLocks noGrp="1"/>
          </p:cNvGraphicFramePr>
          <p:nvPr/>
        </p:nvGraphicFramePr>
        <p:xfrm>
          <a:off x="381000" y="457200"/>
          <a:ext cx="8229600" cy="6065838"/>
        </p:xfrm>
        <a:graphic>
          <a:graphicData uri="http://schemas.openxmlformats.org/drawingml/2006/table">
            <a:tbl>
              <a:tblPr/>
              <a:tblGrid>
                <a:gridCol w="8229600"/>
              </a:tblGrid>
              <a:tr h="6065838">
                <a:tc>
                  <a:txBody>
                    <a:bodyPr/>
                    <a:lstStyle/>
                    <a:p>
                      <a:pPr indent="266700" algn="ctr">
                        <a:spcAft>
                          <a:spcPts val="0"/>
                        </a:spcAft>
                      </a:pPr>
                      <a:r>
                        <a:rPr lang="en-US" altLang="zh-CN" sz="1800" b="1" kern="100" dirty="0" err="1" smtClean="0">
                          <a:latin typeface="Times New Roman"/>
                          <a:ea typeface="宋体"/>
                          <a:cs typeface="Times New Roman"/>
                        </a:rPr>
                        <a:t>AbstractObjectList</a:t>
                      </a:r>
                      <a:r>
                        <a:rPr lang="zh-CN" altLang="en-US" sz="1800" b="1" kern="100" dirty="0" smtClean="0">
                          <a:latin typeface="Times New Roman"/>
                          <a:ea typeface="宋体"/>
                          <a:cs typeface="Times New Roman"/>
                        </a:rPr>
                        <a:t>类的方法与说明</a:t>
                      </a:r>
                      <a:endParaRPr lang="en-US" altLang="zh-CN" sz="1800" b="1"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r>
                        <a:rPr lang="en-US" altLang="zh-CN" sz="2000" kern="100" dirty="0" err="1" smtClean="0">
                          <a:latin typeface="Times New Roman"/>
                          <a:ea typeface="宋体"/>
                          <a:cs typeface="Times New Roman"/>
                        </a:rPr>
                        <a:t>AbstractObjectList</a:t>
                      </a:r>
                      <a:r>
                        <a:rPr lang="zh-CN" altLang="en-US" sz="2000" kern="100" dirty="0" smtClean="0">
                          <a:latin typeface="Times New Roman"/>
                          <a:ea typeface="宋体"/>
                          <a:cs typeface="Times New Roman"/>
                        </a:rPr>
                        <a:t>类的子类</a:t>
                      </a:r>
                      <a:r>
                        <a:rPr lang="en-US" altLang="zh-CN" sz="2000" kern="100" dirty="0" err="1" smtClean="0">
                          <a:latin typeface="Times New Roman"/>
                          <a:ea typeface="宋体"/>
                          <a:cs typeface="Times New Roman"/>
                        </a:rPr>
                        <a:t>ProductList</a:t>
                      </a:r>
                      <a:r>
                        <a:rPr lang="zh-CN" altLang="en-US" sz="2000" kern="100" dirty="0" smtClean="0">
                          <a:latin typeface="Times New Roman"/>
                          <a:ea typeface="宋体"/>
                          <a:cs typeface="Times New Roman"/>
                        </a:rPr>
                        <a:t>和</a:t>
                      </a:r>
                      <a:r>
                        <a:rPr lang="en-US" altLang="zh-CN" sz="2000" kern="100" dirty="0" err="1" smtClean="0">
                          <a:latin typeface="Times New Roman"/>
                          <a:ea typeface="宋体"/>
                          <a:cs typeface="Times New Roman"/>
                        </a:rPr>
                        <a:t>CustomerList</a:t>
                      </a:r>
                      <a:r>
                        <a:rPr lang="zh-CN" altLang="en-US" sz="2000" kern="100" dirty="0" smtClean="0">
                          <a:latin typeface="Times New Roman"/>
                          <a:ea typeface="宋体"/>
                          <a:cs typeface="Times New Roman"/>
                        </a:rPr>
                        <a:t>分别用于存储商品数据和客户数据。</a:t>
                      </a:r>
                    </a:p>
                    <a:p>
                      <a:pPr indent="266700" algn="just">
                        <a:spcAft>
                          <a:spcPts val="0"/>
                        </a:spcAft>
                      </a:pPr>
                      <a:r>
                        <a:rPr lang="zh-CN" altLang="en-US" sz="2000" kern="100" dirty="0" smtClean="0">
                          <a:latin typeface="Times New Roman"/>
                          <a:ea typeface="宋体"/>
                          <a:cs typeface="Times New Roman"/>
                        </a:rPr>
                        <a:t>通过分析，发现</a:t>
                      </a:r>
                      <a:r>
                        <a:rPr lang="en-US" altLang="zh-CN" sz="2000" kern="100" dirty="0" err="1" smtClean="0">
                          <a:latin typeface="Times New Roman"/>
                          <a:ea typeface="宋体"/>
                          <a:cs typeface="Times New Roman"/>
                        </a:rPr>
                        <a:t>AbstractObjectList</a:t>
                      </a:r>
                      <a:r>
                        <a:rPr lang="zh-CN" altLang="en-US" sz="2000" kern="100" dirty="0" smtClean="0">
                          <a:latin typeface="Times New Roman"/>
                          <a:ea typeface="宋体"/>
                          <a:cs typeface="Times New Roman"/>
                        </a:rPr>
                        <a:t>类的职责非常重，它既负责存储和管理数据，又负责遍历数据，违背了单一职责原则，实现代码将非常复杂。因此，开发人员决定使用迭代器模式对</a:t>
                      </a:r>
                      <a:r>
                        <a:rPr lang="en-US" altLang="zh-CN" sz="2000" kern="100" dirty="0" err="1" smtClean="0">
                          <a:latin typeface="Times New Roman"/>
                          <a:ea typeface="宋体"/>
                          <a:cs typeface="Times New Roman"/>
                        </a:rPr>
                        <a:t>AbstractObjectList</a:t>
                      </a:r>
                      <a:r>
                        <a:rPr lang="zh-CN" altLang="en-US" sz="2000" kern="100" dirty="0" smtClean="0">
                          <a:latin typeface="Times New Roman"/>
                          <a:ea typeface="宋体"/>
                          <a:cs typeface="Times New Roman"/>
                        </a:rPr>
                        <a:t>类进行重构，将负责遍历数据的方法提取出来，封装到专门的类中，实现数据存储和数据遍历分离，还可以给不同的具体数据集合类提供不同的遍历方式。</a:t>
                      </a:r>
                    </a:p>
                    <a:p>
                      <a:pPr indent="266700" algn="just">
                        <a:spcAft>
                          <a:spcPts val="0"/>
                        </a:spcAft>
                      </a:pPr>
                      <a:r>
                        <a:rPr lang="zh-CN" altLang="en-US" sz="2000" kern="100" dirty="0" smtClean="0">
                          <a:latin typeface="Times New Roman"/>
                          <a:ea typeface="宋体"/>
                          <a:cs typeface="Times New Roman"/>
                        </a:rPr>
                        <a:t>现给出使用迭代器模式重构后的解决方案。 </a:t>
                      </a:r>
                      <a:endParaRPr lang="en-US" altLang="zh-CN" sz="2000" kern="100" dirty="0" smtClean="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graphicFrame>
        <p:nvGraphicFramePr>
          <p:cNvPr id="16" name="表格 15"/>
          <p:cNvGraphicFramePr>
            <a:graphicFrameLocks noGrp="1"/>
          </p:cNvGraphicFramePr>
          <p:nvPr/>
        </p:nvGraphicFramePr>
        <p:xfrm>
          <a:off x="1447800" y="868363"/>
          <a:ext cx="6096000" cy="3017839"/>
        </p:xfrm>
        <a:graphic>
          <a:graphicData uri="http://schemas.openxmlformats.org/drawingml/2006/table">
            <a:tbl>
              <a:tblPr/>
              <a:tblGrid>
                <a:gridCol w="2162616"/>
                <a:gridCol w="3933384"/>
              </a:tblGrid>
              <a:tr h="274349">
                <a:tc>
                  <a:txBody>
                    <a:bodyPr/>
                    <a:lstStyle/>
                    <a:p>
                      <a:pPr algn="ctr">
                        <a:spcAft>
                          <a:spcPts val="0"/>
                        </a:spcAft>
                      </a:pPr>
                      <a:r>
                        <a:rPr lang="zh-CN" sz="1800" b="1" kern="100" dirty="0">
                          <a:latin typeface="Times New Roman"/>
                          <a:ea typeface="宋体"/>
                          <a:cs typeface="Times New Roman"/>
                        </a:rPr>
                        <a:t>方法名</a:t>
                      </a:r>
                      <a:endParaRPr lang="zh-CN" sz="18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spcAft>
                          <a:spcPts val="0"/>
                        </a:spcAft>
                      </a:pPr>
                      <a:r>
                        <a:rPr lang="zh-CN" sz="1800" b="1" kern="100">
                          <a:latin typeface="Times New Roman"/>
                          <a:ea typeface="宋体"/>
                          <a:cs typeface="Times New Roman"/>
                        </a:rPr>
                        <a:t>方法说明</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74349">
                <a:tc>
                  <a:txBody>
                    <a:bodyPr/>
                    <a:lstStyle/>
                    <a:p>
                      <a:pPr algn="just">
                        <a:spcAft>
                          <a:spcPts val="0"/>
                        </a:spcAft>
                      </a:pPr>
                      <a:r>
                        <a:rPr lang="en-US" sz="1800" kern="100" dirty="0" err="1">
                          <a:latin typeface="Times New Roman"/>
                          <a:ea typeface="宋体"/>
                          <a:cs typeface="Times New Roman"/>
                        </a:rPr>
                        <a:t>AbstractObjectList</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latin typeface="Times New Roman"/>
                          <a:ea typeface="宋体"/>
                          <a:cs typeface="Times New Roman"/>
                        </a:rPr>
                        <a:t>构造方法，用于给</a:t>
                      </a:r>
                      <a:r>
                        <a:rPr lang="en-US" sz="1800" kern="100">
                          <a:latin typeface="Times New Roman"/>
                          <a:ea typeface="宋体"/>
                          <a:cs typeface="Times New Roman"/>
                        </a:rPr>
                        <a:t>objects</a:t>
                      </a:r>
                      <a:r>
                        <a:rPr lang="zh-CN" sz="1800" kern="100">
                          <a:latin typeface="Times New Roman"/>
                          <a:ea typeface="宋体"/>
                          <a:cs typeface="Times New Roman"/>
                        </a:rPr>
                        <a:t>对象赋值</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349">
                <a:tc>
                  <a:txBody>
                    <a:bodyPr/>
                    <a:lstStyle/>
                    <a:p>
                      <a:pPr algn="just">
                        <a:spcAft>
                          <a:spcPts val="0"/>
                        </a:spcAft>
                      </a:pPr>
                      <a:r>
                        <a:rPr lang="en-US" sz="1800" kern="100" dirty="0" err="1" smtClean="0">
                          <a:latin typeface="Times New Roman"/>
                          <a:ea typeface="宋体"/>
                          <a:cs typeface="Times New Roman"/>
                        </a:rPr>
                        <a:t>addObject</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latin typeface="Times New Roman"/>
                          <a:ea typeface="宋体"/>
                          <a:cs typeface="Times New Roman"/>
                        </a:rPr>
                        <a:t>增加元素</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349">
                <a:tc>
                  <a:txBody>
                    <a:bodyPr/>
                    <a:lstStyle/>
                    <a:p>
                      <a:pPr algn="just">
                        <a:spcAft>
                          <a:spcPts val="0"/>
                        </a:spcAft>
                      </a:pPr>
                      <a:r>
                        <a:rPr lang="en-US" sz="1800" kern="100" dirty="0" err="1" smtClean="0">
                          <a:latin typeface="Times New Roman"/>
                          <a:ea typeface="宋体"/>
                          <a:cs typeface="Times New Roman"/>
                        </a:rPr>
                        <a:t>removeObject</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latin typeface="Times New Roman"/>
                          <a:ea typeface="宋体"/>
                          <a:cs typeface="Times New Roman"/>
                        </a:rPr>
                        <a:t>删除元素</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349">
                <a:tc>
                  <a:txBody>
                    <a:bodyPr/>
                    <a:lstStyle/>
                    <a:p>
                      <a:pPr algn="just">
                        <a:spcAft>
                          <a:spcPts val="0"/>
                        </a:spcAft>
                      </a:pPr>
                      <a:r>
                        <a:rPr lang="en-US" sz="1800" kern="100" dirty="0" err="1" smtClean="0">
                          <a:latin typeface="Times New Roman"/>
                          <a:ea typeface="宋体"/>
                          <a:cs typeface="Times New Roman"/>
                        </a:rPr>
                        <a:t>getObjects</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latin typeface="Times New Roman"/>
                          <a:ea typeface="宋体"/>
                          <a:cs typeface="Times New Roman"/>
                        </a:rPr>
                        <a:t>获取所有元素</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349">
                <a:tc>
                  <a:txBody>
                    <a:bodyPr/>
                    <a:lstStyle/>
                    <a:p>
                      <a:pPr algn="just">
                        <a:spcAft>
                          <a:spcPts val="0"/>
                        </a:spcAft>
                      </a:pPr>
                      <a:r>
                        <a:rPr lang="en-US" sz="1800" kern="100" dirty="0" smtClean="0">
                          <a:latin typeface="Times New Roman"/>
                          <a:ea typeface="宋体"/>
                          <a:cs typeface="Times New Roman"/>
                        </a:rPr>
                        <a:t>next</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latin typeface="Times New Roman"/>
                          <a:ea typeface="宋体"/>
                          <a:cs typeface="Times New Roman"/>
                        </a:rPr>
                        <a:t>移至下一个元素</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349">
                <a:tc>
                  <a:txBody>
                    <a:bodyPr/>
                    <a:lstStyle/>
                    <a:p>
                      <a:pPr algn="just">
                        <a:spcAft>
                          <a:spcPts val="0"/>
                        </a:spcAft>
                      </a:pPr>
                      <a:r>
                        <a:rPr lang="en-US" sz="1800" kern="100" dirty="0" err="1" smtClean="0">
                          <a:latin typeface="Times New Roman"/>
                          <a:ea typeface="宋体"/>
                          <a:cs typeface="Times New Roman"/>
                        </a:rPr>
                        <a:t>isLast</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latin typeface="Times New Roman"/>
                          <a:ea typeface="宋体"/>
                          <a:cs typeface="Times New Roman"/>
                        </a:rPr>
                        <a:t>判断当前元素是否是最后一个元素</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349">
                <a:tc>
                  <a:txBody>
                    <a:bodyPr/>
                    <a:lstStyle/>
                    <a:p>
                      <a:pPr algn="just">
                        <a:spcAft>
                          <a:spcPts val="0"/>
                        </a:spcAft>
                      </a:pPr>
                      <a:r>
                        <a:rPr lang="en-US" sz="1800" kern="100" dirty="0" smtClean="0">
                          <a:latin typeface="Times New Roman"/>
                          <a:ea typeface="宋体"/>
                          <a:cs typeface="Times New Roman"/>
                        </a:rPr>
                        <a:t>previous</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latin typeface="Times New Roman"/>
                          <a:ea typeface="宋体"/>
                          <a:cs typeface="Times New Roman"/>
                        </a:rPr>
                        <a:t>移至上一个元素</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349">
                <a:tc>
                  <a:txBody>
                    <a:bodyPr/>
                    <a:lstStyle/>
                    <a:p>
                      <a:pPr algn="just">
                        <a:spcAft>
                          <a:spcPts val="0"/>
                        </a:spcAft>
                      </a:pPr>
                      <a:r>
                        <a:rPr lang="en-US" sz="1800" kern="100" dirty="0" err="1" smtClean="0">
                          <a:latin typeface="Times New Roman"/>
                          <a:ea typeface="宋体"/>
                          <a:cs typeface="Times New Roman"/>
                        </a:rPr>
                        <a:t>isFirst</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latin typeface="Times New Roman"/>
                          <a:ea typeface="宋体"/>
                          <a:cs typeface="Times New Roman"/>
                        </a:rPr>
                        <a:t>判断当前元素是否是第一个元素</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349">
                <a:tc>
                  <a:txBody>
                    <a:bodyPr/>
                    <a:lstStyle/>
                    <a:p>
                      <a:pPr algn="just">
                        <a:spcAft>
                          <a:spcPts val="0"/>
                        </a:spcAft>
                      </a:pPr>
                      <a:r>
                        <a:rPr lang="en-US" sz="1800" kern="100" dirty="0" err="1" smtClean="0">
                          <a:latin typeface="Times New Roman"/>
                          <a:ea typeface="宋体"/>
                          <a:cs typeface="Times New Roman"/>
                        </a:rPr>
                        <a:t>getNextItem</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latin typeface="Times New Roman"/>
                          <a:ea typeface="宋体"/>
                          <a:cs typeface="Times New Roman"/>
                        </a:rPr>
                        <a:t>获取下一个元素</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349">
                <a:tc>
                  <a:txBody>
                    <a:bodyPr/>
                    <a:lstStyle/>
                    <a:p>
                      <a:pPr algn="just">
                        <a:spcAft>
                          <a:spcPts val="0"/>
                        </a:spcAft>
                      </a:pPr>
                      <a:r>
                        <a:rPr lang="en-US" sz="1800" kern="100" dirty="0" err="1" smtClean="0">
                          <a:latin typeface="Times New Roman"/>
                          <a:ea typeface="宋体"/>
                          <a:cs typeface="Times New Roman"/>
                        </a:rPr>
                        <a:t>getPreviousItem</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latin typeface="Times New Roman"/>
                          <a:ea typeface="宋体"/>
                          <a:cs typeface="Times New Roman"/>
                        </a:rPr>
                        <a:t>获取上一个元素</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4910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par>
                                <p:cTn id="22" presetID="16" presetClass="entr" presetSubtype="21"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迭代器模式的应用实例</a:t>
            </a:r>
          </a:p>
        </p:txBody>
      </p:sp>
      <p:sp>
        <p:nvSpPr>
          <p:cNvPr id="1003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1003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451100" y="6324600"/>
            <a:ext cx="3873500"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销售管理系统数据遍历结构图</a:t>
            </a:r>
            <a:endParaRPr lang="zh-CN" altLang="en-US" sz="2200" dirty="0"/>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153400"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738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迭代器模式的应用实例</a:t>
            </a:r>
          </a:p>
        </p:txBody>
      </p:sp>
      <p:sp>
        <p:nvSpPr>
          <p:cNvPr id="1013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2000" smtClean="0"/>
              <a:t>(1) AbstractObjectList</a:t>
            </a:r>
            <a:r>
              <a:rPr lang="zh-CN" altLang="en-US" sz="2000" smtClean="0"/>
              <a:t>：抽象聚合类</a:t>
            </a:r>
          </a:p>
          <a:p>
            <a:pPr lvl="1" eaLnBrk="1" hangingPunct="1"/>
            <a:r>
              <a:rPr lang="en-US" altLang="zh-CN" sz="2000" smtClean="0"/>
              <a:t>(2) ProductList</a:t>
            </a:r>
            <a:r>
              <a:rPr lang="zh-CN" altLang="en-US" sz="2000" smtClean="0"/>
              <a:t>：商品数据类，充当具体聚合类</a:t>
            </a:r>
          </a:p>
          <a:p>
            <a:pPr lvl="1" eaLnBrk="1" hangingPunct="1"/>
            <a:r>
              <a:rPr lang="en-US" altLang="zh-CN" sz="2000" smtClean="0"/>
              <a:t>(3) AbstractIterator</a:t>
            </a:r>
            <a:r>
              <a:rPr lang="zh-CN" altLang="en-US" sz="2000" smtClean="0"/>
              <a:t>：抽象迭代器</a:t>
            </a:r>
          </a:p>
          <a:p>
            <a:pPr lvl="1" eaLnBrk="1" hangingPunct="1"/>
            <a:r>
              <a:rPr lang="en-US" altLang="zh-CN" sz="2000" smtClean="0"/>
              <a:t>(4) ProductIterator</a:t>
            </a:r>
            <a:r>
              <a:rPr lang="zh-CN" altLang="en-US" sz="2000" smtClean="0"/>
              <a:t>：商品迭代器，充当具体迭代器</a:t>
            </a:r>
          </a:p>
          <a:p>
            <a:pPr lvl="1" eaLnBrk="1" hangingPunct="1"/>
            <a:r>
              <a:rPr lang="en-US" altLang="zh-CN" sz="2000" smtClean="0"/>
              <a:t>(5) Client</a:t>
            </a:r>
            <a:r>
              <a:rPr lang="zh-CN" altLang="en-US" sz="2000" smtClean="0"/>
              <a:t>：客户端测试类</a:t>
            </a:r>
            <a:endParaRPr lang="en-US" altLang="zh-CN" sz="2000" smtClean="0"/>
          </a:p>
        </p:txBody>
      </p:sp>
      <p:sp>
        <p:nvSpPr>
          <p:cNvPr id="1013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01381" name="Group 5"/>
          <p:cNvGrpSpPr>
            <a:grpSpLocks/>
          </p:cNvGrpSpPr>
          <p:nvPr/>
        </p:nvGrpSpPr>
        <p:grpSpPr bwMode="auto">
          <a:xfrm>
            <a:off x="3276600" y="4648200"/>
            <a:ext cx="2160588" cy="809625"/>
            <a:chOff x="2381" y="3283"/>
            <a:chExt cx="1361" cy="510"/>
          </a:xfrm>
        </p:grpSpPr>
        <p:pic>
          <p:nvPicPr>
            <p:cNvPr id="101383"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4"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55356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designpatterns.iterator</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4133073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迭代器模式的应用实例</a:t>
            </a:r>
          </a:p>
        </p:txBody>
      </p:sp>
      <p:sp>
        <p:nvSpPr>
          <p:cNvPr id="1024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z="2200" smtClean="0"/>
              <a:t>如果需要</a:t>
            </a:r>
            <a:r>
              <a:rPr lang="zh-CN" altLang="en-US" sz="2200" smtClean="0">
                <a:solidFill>
                  <a:srgbClr val="FF3300"/>
                </a:solidFill>
              </a:rPr>
              <a:t>增加一个新的具体聚合类</a:t>
            </a:r>
            <a:r>
              <a:rPr lang="zh-CN" altLang="en-US" sz="2200" smtClean="0"/>
              <a:t>，只需增加一个新的聚合子类和一个新的具体迭代器类即可，原有类库代码无须修改，</a:t>
            </a:r>
            <a:r>
              <a:rPr lang="zh-CN" altLang="en-US" sz="2200" smtClean="0">
                <a:solidFill>
                  <a:srgbClr val="FF3300"/>
                </a:solidFill>
              </a:rPr>
              <a:t>符合开闭原则</a:t>
            </a:r>
            <a:endParaRPr lang="en-US" altLang="zh-CN" sz="2200" smtClean="0">
              <a:solidFill>
                <a:srgbClr val="FF3300"/>
              </a:solidFill>
            </a:endParaRPr>
          </a:p>
          <a:p>
            <a:pPr lvl="1" eaLnBrk="1" hangingPunct="1"/>
            <a:r>
              <a:rPr lang="zh-CN" altLang="en-US" sz="2200" smtClean="0"/>
              <a:t>如果需要</a:t>
            </a:r>
            <a:r>
              <a:rPr lang="zh-CN" altLang="en-US" sz="2200" smtClean="0">
                <a:solidFill>
                  <a:srgbClr val="FF3300"/>
                </a:solidFill>
              </a:rPr>
              <a:t>更换一个迭代器</a:t>
            </a:r>
            <a:r>
              <a:rPr lang="zh-CN" altLang="en-US" sz="2200" smtClean="0"/>
              <a:t>，只需要增加一个新的具体迭代器类作为抽象迭代器类的子类，重新实现遍历方法即可，原有迭代器代码无须修改，也</a:t>
            </a:r>
            <a:r>
              <a:rPr lang="zh-CN" altLang="en-US" sz="2200" smtClean="0">
                <a:solidFill>
                  <a:srgbClr val="FF3300"/>
                </a:solidFill>
              </a:rPr>
              <a:t>符合开闭原则</a:t>
            </a:r>
            <a:endParaRPr lang="en-US" altLang="zh-CN" sz="2200" smtClean="0">
              <a:solidFill>
                <a:srgbClr val="FF3300"/>
              </a:solidFill>
            </a:endParaRPr>
          </a:p>
          <a:p>
            <a:pPr lvl="1" eaLnBrk="1" hangingPunct="1"/>
            <a:r>
              <a:rPr lang="zh-CN" altLang="en-US" sz="2200" smtClean="0"/>
              <a:t>如果要</a:t>
            </a:r>
            <a:r>
              <a:rPr lang="zh-CN" altLang="en-US" sz="2200" smtClean="0">
                <a:solidFill>
                  <a:srgbClr val="FF3300"/>
                </a:solidFill>
              </a:rPr>
              <a:t>在迭代器中增加新的方法</a:t>
            </a:r>
            <a:r>
              <a:rPr lang="zh-CN" altLang="en-US" sz="2200" smtClean="0"/>
              <a:t>，则需要修改抽象迭代器的源代码，这将</a:t>
            </a:r>
            <a:r>
              <a:rPr lang="zh-CN" altLang="en-US" sz="2200" smtClean="0">
                <a:solidFill>
                  <a:srgbClr val="FF3300"/>
                </a:solidFill>
              </a:rPr>
              <a:t>违背开闭原则</a:t>
            </a:r>
            <a:endParaRPr lang="en-US" altLang="zh-CN" sz="2200" smtClean="0">
              <a:solidFill>
                <a:srgbClr val="FF3300"/>
              </a:solidFill>
            </a:endParaRPr>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024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2405"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838200"/>
            <a:ext cx="2438400"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0415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8200" y="914400"/>
            <a:ext cx="6324600" cy="685800"/>
          </a:xfrm>
        </p:spPr>
        <p:txBody>
          <a:bodyPr/>
          <a:lstStyle/>
          <a:p>
            <a:pPr eaLnBrk="1" hangingPunct="1"/>
            <a:r>
              <a:rPr lang="zh-CN" altLang="en-US" smtClean="0"/>
              <a:t>使用内部类实现迭代器</a:t>
            </a:r>
          </a:p>
        </p:txBody>
      </p:sp>
      <p:sp>
        <p:nvSpPr>
          <p:cNvPr id="1034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实现</a:t>
            </a:r>
            <a:endParaRPr lang="en-US" altLang="zh-CN" smtClean="0"/>
          </a:p>
          <a:p>
            <a:pPr lvl="1" eaLnBrk="1" hangingPunct="1"/>
            <a:r>
              <a:rPr lang="en-US" altLang="zh-CN" smtClean="0"/>
              <a:t>JDK</a:t>
            </a:r>
            <a:r>
              <a:rPr lang="zh-CN" altLang="en-US" smtClean="0"/>
              <a:t>中的</a:t>
            </a:r>
            <a:r>
              <a:rPr lang="en-US" altLang="zh-CN" smtClean="0"/>
              <a:t>AbstractList</a:t>
            </a:r>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034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758785879"/>
              </p:ext>
            </p:extLst>
          </p:nvPr>
        </p:nvGraphicFramePr>
        <p:xfrm>
          <a:off x="609600" y="3078163"/>
          <a:ext cx="7924800" cy="3017837"/>
        </p:xfrm>
        <a:graphic>
          <a:graphicData uri="http://schemas.openxmlformats.org/drawingml/2006/table">
            <a:tbl>
              <a:tblPr/>
              <a:tblGrid>
                <a:gridCol w="7924800"/>
              </a:tblGrid>
              <a:tr h="3017837">
                <a:tc>
                  <a:txBody>
                    <a:bodyPr/>
                    <a:lstStyle/>
                    <a:p>
                      <a:pPr algn="just">
                        <a:spcAft>
                          <a:spcPts val="0"/>
                        </a:spcAft>
                      </a:pPr>
                      <a:r>
                        <a:rPr lang="en-US" sz="1800" kern="0" dirty="0" smtClean="0">
                          <a:latin typeface="Times New Roman"/>
                          <a:ea typeface="宋体"/>
                          <a:cs typeface="Times New Roman"/>
                        </a:rPr>
                        <a:t>package </a:t>
                      </a:r>
                      <a:r>
                        <a:rPr lang="en-US" sz="1800" kern="0" dirty="0" err="1" smtClean="0">
                          <a:latin typeface="Times New Roman"/>
                          <a:ea typeface="宋体"/>
                          <a:cs typeface="Times New Roman"/>
                        </a:rPr>
                        <a:t>java.util</a:t>
                      </a:r>
                      <a:r>
                        <a:rPr lang="en-US" sz="1800" kern="0" dirty="0" smtClean="0">
                          <a:latin typeface="Times New Roman"/>
                          <a:ea typeface="宋体"/>
                          <a:cs typeface="Times New Roman"/>
                        </a:rPr>
                        <a:t>;</a:t>
                      </a:r>
                    </a:p>
                    <a:p>
                      <a:pPr algn="just">
                        <a:spcAft>
                          <a:spcPts val="0"/>
                        </a:spcAft>
                      </a:pPr>
                      <a:r>
                        <a:rPr lang="en-US" sz="1800" kern="0" dirty="0" smtClean="0">
                          <a:latin typeface="Times New Roman"/>
                          <a:ea typeface="宋体"/>
                          <a:cs typeface="Times New Roman"/>
                        </a:rPr>
                        <a:t>……</a:t>
                      </a:r>
                    </a:p>
                    <a:p>
                      <a:pPr algn="just">
                        <a:spcAft>
                          <a:spcPts val="0"/>
                        </a:spcAft>
                      </a:pPr>
                      <a:r>
                        <a:rPr lang="en-US" sz="1800" kern="0" dirty="0" smtClean="0">
                          <a:latin typeface="Times New Roman"/>
                          <a:ea typeface="宋体"/>
                          <a:cs typeface="Times New Roman"/>
                        </a:rPr>
                        <a:t>public abstract class </a:t>
                      </a:r>
                      <a:r>
                        <a:rPr lang="en-US" sz="1800" kern="0" dirty="0" err="1" smtClean="0">
                          <a:latin typeface="Times New Roman"/>
                          <a:ea typeface="宋体"/>
                          <a:cs typeface="Times New Roman"/>
                        </a:rPr>
                        <a:t>AbstractList</a:t>
                      </a:r>
                      <a:r>
                        <a:rPr lang="en-US" sz="1800" kern="0" dirty="0" smtClean="0">
                          <a:latin typeface="Times New Roman"/>
                          <a:ea typeface="宋体"/>
                          <a:cs typeface="Times New Roman"/>
                        </a:rPr>
                        <a:t>&lt;E&gt; extends </a:t>
                      </a:r>
                      <a:r>
                        <a:rPr lang="en-US" sz="1800" kern="0" dirty="0" err="1" smtClean="0">
                          <a:latin typeface="Times New Roman"/>
                          <a:ea typeface="宋体"/>
                          <a:cs typeface="Times New Roman"/>
                        </a:rPr>
                        <a:t>AbstractCollection</a:t>
                      </a:r>
                      <a:r>
                        <a:rPr lang="en-US" sz="1800" kern="0" dirty="0" smtClean="0">
                          <a:latin typeface="Times New Roman"/>
                          <a:ea typeface="宋体"/>
                          <a:cs typeface="Times New Roman"/>
                        </a:rPr>
                        <a:t>&lt;E&gt; implements List&lt;E&gt; {</a:t>
                      </a:r>
                    </a:p>
                    <a:p>
                      <a:pPr algn="just">
                        <a:spcAft>
                          <a:spcPts val="0"/>
                        </a:spcAft>
                      </a:pPr>
                      <a:r>
                        <a:rPr lang="en-US" sz="1800" kern="0" dirty="0" smtClean="0">
                          <a:latin typeface="Times New Roman"/>
                          <a:ea typeface="宋体"/>
                          <a:cs typeface="Times New Roman"/>
                        </a:rPr>
                        <a:t>    ......</a:t>
                      </a:r>
                    </a:p>
                    <a:p>
                      <a:pPr algn="just">
                        <a:spcAft>
                          <a:spcPts val="0"/>
                        </a:spcAft>
                      </a:pPr>
                      <a:r>
                        <a:rPr lang="en-US" sz="1800" b="1" kern="0" dirty="0" smtClean="0">
                          <a:solidFill>
                            <a:srgbClr val="FF0000"/>
                          </a:solidFill>
                          <a:latin typeface="Times New Roman"/>
                          <a:ea typeface="宋体"/>
                          <a:cs typeface="Times New Roman"/>
                        </a:rPr>
                        <a:t>    private class </a:t>
                      </a:r>
                      <a:r>
                        <a:rPr lang="en-US" sz="1800" b="1" kern="0" dirty="0" err="1" smtClean="0">
                          <a:solidFill>
                            <a:srgbClr val="FF0000"/>
                          </a:solidFill>
                          <a:latin typeface="Times New Roman"/>
                          <a:ea typeface="宋体"/>
                          <a:cs typeface="Times New Roman"/>
                        </a:rPr>
                        <a:t>Itr</a:t>
                      </a:r>
                      <a:r>
                        <a:rPr lang="en-US" sz="1800" b="1" kern="0" dirty="0" smtClean="0">
                          <a:solidFill>
                            <a:srgbClr val="FF0000"/>
                          </a:solidFill>
                          <a:latin typeface="Times New Roman"/>
                          <a:ea typeface="宋体"/>
                          <a:cs typeface="Times New Roman"/>
                        </a:rPr>
                        <a:t> implements Iterator&lt;E&gt; {</a:t>
                      </a:r>
                    </a:p>
                    <a:p>
                      <a:pPr algn="just">
                        <a:spcAft>
                          <a:spcPts val="0"/>
                        </a:spcAft>
                      </a:pPr>
                      <a:r>
                        <a:rPr lang="en-US" sz="1800" b="1" kern="0" baseline="0" dirty="0" smtClean="0">
                          <a:solidFill>
                            <a:srgbClr val="FF0000"/>
                          </a:solidFill>
                          <a:latin typeface="Times New Roman"/>
                          <a:ea typeface="宋体"/>
                          <a:cs typeface="Times New Roman"/>
                        </a:rPr>
                        <a:t>        </a:t>
                      </a:r>
                      <a:r>
                        <a:rPr lang="en-US" sz="1800" b="1" kern="0" dirty="0" err="1" smtClean="0">
                          <a:solidFill>
                            <a:srgbClr val="FF0000"/>
                          </a:solidFill>
                          <a:latin typeface="Times New Roman"/>
                          <a:ea typeface="宋体"/>
                          <a:cs typeface="Times New Roman"/>
                        </a:rPr>
                        <a:t>int</a:t>
                      </a:r>
                      <a:r>
                        <a:rPr lang="en-US" sz="1800" b="1" kern="0" dirty="0" smtClean="0">
                          <a:solidFill>
                            <a:srgbClr val="FF0000"/>
                          </a:solidFill>
                          <a:latin typeface="Times New Roman"/>
                          <a:ea typeface="宋体"/>
                          <a:cs typeface="Times New Roman"/>
                        </a:rPr>
                        <a:t> cursor = 0;</a:t>
                      </a:r>
                    </a:p>
                    <a:p>
                      <a:pPr algn="just">
                        <a:spcAft>
                          <a:spcPts val="0"/>
                        </a:spcAft>
                      </a:pPr>
                      <a:r>
                        <a:rPr lang="en-US" sz="1800" b="1" kern="0" dirty="0" smtClean="0">
                          <a:solidFill>
                            <a:srgbClr val="FF0000"/>
                          </a:solidFill>
                          <a:latin typeface="Times New Roman"/>
                          <a:ea typeface="宋体"/>
                          <a:cs typeface="Times New Roman"/>
                        </a:rPr>
                        <a:t>        ......</a:t>
                      </a:r>
                    </a:p>
                    <a:p>
                      <a:pPr algn="just">
                        <a:spcAft>
                          <a:spcPts val="0"/>
                        </a:spcAft>
                      </a:pPr>
                      <a:r>
                        <a:rPr lang="en-US" sz="1800" b="1" kern="0" dirty="0" smtClean="0">
                          <a:solidFill>
                            <a:srgbClr val="FF0000"/>
                          </a:solidFill>
                          <a:latin typeface="Times New Roman"/>
                          <a:ea typeface="宋体"/>
                          <a:cs typeface="Times New Roman"/>
                        </a:rPr>
                        <a:t>    }</a:t>
                      </a:r>
                    </a:p>
                    <a:p>
                      <a:pPr algn="just">
                        <a:spcAft>
                          <a:spcPts val="0"/>
                        </a:spcAft>
                      </a:pPr>
                      <a:r>
                        <a:rPr lang="en-US" sz="1800" kern="0" dirty="0" smtClean="0">
                          <a:latin typeface="Times New Roman"/>
                          <a:ea typeface="宋体"/>
                          <a:cs typeface="Times New Roman"/>
                        </a:rPr>
                        <a:t>    ……</a:t>
                      </a:r>
                    </a:p>
                    <a:p>
                      <a:pPr algn="just">
                        <a:spcAft>
                          <a:spcPts val="0"/>
                        </a:spcAft>
                      </a:pPr>
                      <a:r>
                        <a:rPr lang="en-US" sz="1800" kern="0" dirty="0" smtClean="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197377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38200" y="914400"/>
            <a:ext cx="6324600" cy="685800"/>
          </a:xfrm>
        </p:spPr>
        <p:txBody>
          <a:bodyPr/>
          <a:lstStyle/>
          <a:p>
            <a:pPr eaLnBrk="1" hangingPunct="1"/>
            <a:r>
              <a:rPr lang="zh-CN" altLang="en-US" smtClean="0"/>
              <a:t>使用内部类实现迭代器</a:t>
            </a:r>
          </a:p>
        </p:txBody>
      </p:sp>
      <p:sp>
        <p:nvSpPr>
          <p:cNvPr id="10445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实现</a:t>
            </a:r>
            <a:endParaRPr lang="en-US" altLang="zh-CN" smtClean="0"/>
          </a:p>
          <a:p>
            <a:pPr lvl="1" eaLnBrk="1" hangingPunct="1"/>
            <a:r>
              <a:rPr lang="en-US" altLang="zh-CN" smtClean="0"/>
              <a:t>JDK</a:t>
            </a:r>
            <a:r>
              <a:rPr lang="zh-CN" altLang="en-US" smtClean="0"/>
              <a:t>中的</a:t>
            </a:r>
            <a:r>
              <a:rPr lang="en-US" altLang="zh-CN" smtClean="0"/>
              <a:t>AbstractList</a:t>
            </a:r>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044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716456731"/>
              </p:ext>
            </p:extLst>
          </p:nvPr>
        </p:nvGraphicFramePr>
        <p:xfrm>
          <a:off x="609600" y="1889125"/>
          <a:ext cx="7924800" cy="4664075"/>
        </p:xfrm>
        <a:graphic>
          <a:graphicData uri="http://schemas.openxmlformats.org/drawingml/2006/table">
            <a:tbl>
              <a:tblPr/>
              <a:tblGrid>
                <a:gridCol w="7924800"/>
              </a:tblGrid>
              <a:tr h="4664075">
                <a:tc>
                  <a:txBody>
                    <a:bodyPr/>
                    <a:lstStyle/>
                    <a:p>
                      <a:pPr algn="just">
                        <a:spcAft>
                          <a:spcPts val="0"/>
                        </a:spcAft>
                      </a:pPr>
                      <a:r>
                        <a:rPr lang="en-US" altLang="zh-CN" sz="1800" kern="0" dirty="0" smtClean="0">
                          <a:latin typeface="Times New Roman"/>
                          <a:ea typeface="宋体"/>
                          <a:cs typeface="Times New Roman"/>
                        </a:rPr>
                        <a:t>//</a:t>
                      </a:r>
                      <a:r>
                        <a:rPr lang="zh-CN" altLang="en-US" sz="1800" kern="0" dirty="0" smtClean="0">
                          <a:latin typeface="Times New Roman"/>
                          <a:ea typeface="宋体"/>
                          <a:cs typeface="Times New Roman"/>
                        </a:rPr>
                        <a:t>使用内部类实现的商品数据类</a:t>
                      </a:r>
                      <a:endParaRPr lang="en-US" sz="1800" kern="0" dirty="0" smtClean="0">
                        <a:latin typeface="Times New Roman"/>
                        <a:ea typeface="宋体"/>
                        <a:cs typeface="Times New Roman"/>
                      </a:endParaRPr>
                    </a:p>
                    <a:p>
                      <a:pPr algn="just">
                        <a:spcAft>
                          <a:spcPts val="0"/>
                        </a:spcAft>
                      </a:pPr>
                      <a:r>
                        <a:rPr lang="en-US" sz="1800" kern="0" dirty="0" smtClean="0">
                          <a:latin typeface="Times New Roman"/>
                          <a:ea typeface="宋体"/>
                          <a:cs typeface="Times New Roman"/>
                        </a:rPr>
                        <a:t>public class </a:t>
                      </a:r>
                      <a:r>
                        <a:rPr lang="en-US" sz="1800" kern="0" dirty="0" err="1" smtClean="0">
                          <a:latin typeface="Times New Roman"/>
                          <a:ea typeface="宋体"/>
                          <a:cs typeface="Times New Roman"/>
                        </a:rPr>
                        <a:t>ProductList</a:t>
                      </a:r>
                      <a:r>
                        <a:rPr lang="en-US" sz="1800" kern="0" dirty="0" smtClean="0">
                          <a:latin typeface="Times New Roman"/>
                          <a:ea typeface="宋体"/>
                          <a:cs typeface="Times New Roman"/>
                        </a:rPr>
                        <a:t> extends </a:t>
                      </a:r>
                      <a:r>
                        <a:rPr lang="en-US" sz="1800" kern="0" dirty="0" err="1" smtClean="0">
                          <a:latin typeface="Times New Roman"/>
                          <a:ea typeface="宋体"/>
                          <a:cs typeface="Times New Roman"/>
                        </a:rPr>
                        <a:t>AbstractObjectList</a:t>
                      </a:r>
                      <a:r>
                        <a:rPr lang="en-US" sz="1800" kern="0" dirty="0" smtClean="0">
                          <a:latin typeface="Times New Roman"/>
                          <a:ea typeface="宋体"/>
                          <a:cs typeface="Times New Roman"/>
                        </a:rPr>
                        <a:t> {</a:t>
                      </a:r>
                    </a:p>
                    <a:p>
                      <a:pPr algn="just">
                        <a:spcAft>
                          <a:spcPts val="0"/>
                        </a:spcAft>
                      </a:pPr>
                      <a:r>
                        <a:rPr lang="en-US" sz="1800" kern="0" dirty="0" smtClean="0">
                          <a:latin typeface="Times New Roman"/>
                          <a:ea typeface="宋体"/>
                          <a:cs typeface="Times New Roman"/>
                        </a:rPr>
                        <a:t>    public </a:t>
                      </a:r>
                      <a:r>
                        <a:rPr lang="en-US" sz="1800" kern="0" dirty="0" err="1" smtClean="0">
                          <a:latin typeface="Times New Roman"/>
                          <a:ea typeface="宋体"/>
                          <a:cs typeface="Times New Roman"/>
                        </a:rPr>
                        <a:t>ProductList</a:t>
                      </a:r>
                      <a:r>
                        <a:rPr lang="en-US" sz="1800" kern="0" dirty="0" smtClean="0">
                          <a:latin typeface="Times New Roman"/>
                          <a:ea typeface="宋体"/>
                          <a:cs typeface="Times New Roman"/>
                        </a:rPr>
                        <a:t>(List products) {</a:t>
                      </a:r>
                    </a:p>
                    <a:p>
                      <a:pPr algn="just">
                        <a:spcAft>
                          <a:spcPts val="0"/>
                        </a:spcAft>
                      </a:pPr>
                      <a:r>
                        <a:rPr lang="en-US" sz="1800" kern="0" dirty="0" smtClean="0">
                          <a:latin typeface="Times New Roman"/>
                          <a:ea typeface="宋体"/>
                          <a:cs typeface="Times New Roman"/>
                        </a:rPr>
                        <a:t>        super(products);</a:t>
                      </a:r>
                    </a:p>
                    <a:p>
                      <a:pPr algn="just">
                        <a:spcAft>
                          <a:spcPts val="0"/>
                        </a:spcAft>
                      </a:pPr>
                      <a:r>
                        <a:rPr lang="en-US" sz="1800" kern="0" dirty="0" smtClean="0">
                          <a:latin typeface="Times New Roman"/>
                          <a:ea typeface="宋体"/>
                          <a:cs typeface="Times New Roman"/>
                        </a:rPr>
                        <a:t>    }</a:t>
                      </a:r>
                    </a:p>
                    <a:p>
                      <a:pPr algn="just">
                        <a:spcAft>
                          <a:spcPts val="0"/>
                        </a:spcAft>
                      </a:pPr>
                      <a:r>
                        <a:rPr lang="en-US" sz="1800" kern="0" dirty="0" smtClean="0">
                          <a:latin typeface="Times New Roman"/>
                          <a:ea typeface="宋体"/>
                          <a:cs typeface="Times New Roman"/>
                        </a:rPr>
                        <a:t>	</a:t>
                      </a:r>
                    </a:p>
                    <a:p>
                      <a:pPr algn="just">
                        <a:spcAft>
                          <a:spcPts val="0"/>
                        </a:spcAft>
                      </a:pPr>
                      <a:r>
                        <a:rPr lang="en-US" sz="1800" b="1" kern="0" dirty="0" smtClean="0">
                          <a:solidFill>
                            <a:srgbClr val="FF0000"/>
                          </a:solidFill>
                          <a:latin typeface="Times New Roman"/>
                          <a:ea typeface="宋体"/>
                          <a:cs typeface="Times New Roman"/>
                        </a:rPr>
                        <a:t>    public </a:t>
                      </a:r>
                      <a:r>
                        <a:rPr lang="en-US" sz="1800" b="1" kern="0" dirty="0" err="1" smtClean="0">
                          <a:solidFill>
                            <a:srgbClr val="FF0000"/>
                          </a:solidFill>
                          <a:latin typeface="Times New Roman"/>
                          <a:ea typeface="宋体"/>
                          <a:cs typeface="Times New Roman"/>
                        </a:rPr>
                        <a:t>AbstractIterator</a:t>
                      </a:r>
                      <a:r>
                        <a:rPr lang="en-US" sz="1800" b="1" kern="0" dirty="0" smtClean="0">
                          <a:solidFill>
                            <a:srgbClr val="FF0000"/>
                          </a:solidFill>
                          <a:latin typeface="Times New Roman"/>
                          <a:ea typeface="宋体"/>
                          <a:cs typeface="Times New Roman"/>
                        </a:rPr>
                        <a:t> </a:t>
                      </a:r>
                      <a:r>
                        <a:rPr lang="en-US" sz="1800" b="1" kern="0" dirty="0" err="1" smtClean="0">
                          <a:solidFill>
                            <a:srgbClr val="FF0000"/>
                          </a:solidFill>
                          <a:latin typeface="Times New Roman"/>
                          <a:ea typeface="宋体"/>
                          <a:cs typeface="Times New Roman"/>
                        </a:rPr>
                        <a:t>createIterator</a:t>
                      </a:r>
                      <a:r>
                        <a:rPr lang="en-US" sz="1800" b="1" kern="0" dirty="0" smtClean="0">
                          <a:solidFill>
                            <a:srgbClr val="FF0000"/>
                          </a:solidFill>
                          <a:latin typeface="Times New Roman"/>
                          <a:ea typeface="宋体"/>
                          <a:cs typeface="Times New Roman"/>
                        </a:rPr>
                        <a:t>() {</a:t>
                      </a:r>
                    </a:p>
                    <a:p>
                      <a:pPr algn="just">
                        <a:spcAft>
                          <a:spcPts val="0"/>
                        </a:spcAft>
                      </a:pPr>
                      <a:r>
                        <a:rPr lang="en-US" sz="1800" b="1" kern="0" dirty="0" smtClean="0">
                          <a:solidFill>
                            <a:srgbClr val="FF0000"/>
                          </a:solidFill>
                          <a:latin typeface="Times New Roman"/>
                          <a:ea typeface="宋体"/>
                          <a:cs typeface="Times New Roman"/>
                        </a:rPr>
                        <a:t>        return new </a:t>
                      </a:r>
                      <a:r>
                        <a:rPr lang="en-US" sz="1800" b="1" kern="0" dirty="0" err="1" smtClean="0">
                          <a:solidFill>
                            <a:srgbClr val="FF0000"/>
                          </a:solidFill>
                          <a:latin typeface="Times New Roman"/>
                          <a:ea typeface="宋体"/>
                          <a:cs typeface="Times New Roman"/>
                        </a:rPr>
                        <a:t>ProductIterator</a:t>
                      </a:r>
                      <a:r>
                        <a:rPr lang="en-US" sz="1800" b="1" kern="0" dirty="0" smtClean="0">
                          <a:solidFill>
                            <a:srgbClr val="FF0000"/>
                          </a:solidFill>
                          <a:latin typeface="Times New Roman"/>
                          <a:ea typeface="宋体"/>
                          <a:cs typeface="Times New Roman"/>
                        </a:rPr>
                        <a:t>();</a:t>
                      </a:r>
                    </a:p>
                    <a:p>
                      <a:pPr algn="just">
                        <a:spcAft>
                          <a:spcPts val="0"/>
                        </a:spcAft>
                      </a:pPr>
                      <a:r>
                        <a:rPr lang="en-US" sz="1800" b="1" kern="0" dirty="0" smtClean="0">
                          <a:solidFill>
                            <a:srgbClr val="FF0000"/>
                          </a:solidFill>
                          <a:latin typeface="Times New Roman"/>
                          <a:ea typeface="宋体"/>
                          <a:cs typeface="Times New Roman"/>
                        </a:rPr>
                        <a:t>    }</a:t>
                      </a:r>
                    </a:p>
                    <a:p>
                      <a:pPr algn="just">
                        <a:spcAft>
                          <a:spcPts val="0"/>
                        </a:spcAft>
                      </a:pPr>
                      <a:r>
                        <a:rPr lang="en-US" sz="1800" kern="0" dirty="0" smtClean="0">
                          <a:solidFill>
                            <a:srgbClr val="FF0000"/>
                          </a:solidFill>
                          <a:latin typeface="Times New Roman"/>
                          <a:ea typeface="宋体"/>
                          <a:cs typeface="Times New Roman"/>
                        </a:rPr>
                        <a:t>	</a:t>
                      </a:r>
                    </a:p>
                    <a:p>
                      <a:pPr algn="just">
                        <a:spcAft>
                          <a:spcPts val="0"/>
                        </a:spcAft>
                      </a:pPr>
                      <a:r>
                        <a:rPr lang="en-US" sz="1800" b="1" kern="0" dirty="0" smtClean="0">
                          <a:solidFill>
                            <a:srgbClr val="FF0000"/>
                          </a:solidFill>
                          <a:latin typeface="Times New Roman"/>
                          <a:ea typeface="宋体"/>
                          <a:cs typeface="Times New Roman"/>
                        </a:rPr>
                        <a:t>    </a:t>
                      </a:r>
                      <a:r>
                        <a:rPr lang="en-US" altLang="zh-CN" sz="1800" b="1" kern="0" dirty="0" smtClean="0">
                          <a:solidFill>
                            <a:srgbClr val="FF0000"/>
                          </a:solidFill>
                          <a:latin typeface="Times New Roman"/>
                          <a:ea typeface="宋体"/>
                          <a:cs typeface="Times New Roman"/>
                        </a:rPr>
                        <a:t>//</a:t>
                      </a:r>
                      <a:r>
                        <a:rPr lang="zh-CN" altLang="en-US" sz="1800" b="1" kern="0" dirty="0" smtClean="0">
                          <a:solidFill>
                            <a:srgbClr val="FF0000"/>
                          </a:solidFill>
                          <a:latin typeface="Times New Roman"/>
                          <a:ea typeface="宋体"/>
                          <a:cs typeface="Times New Roman"/>
                        </a:rPr>
                        <a:t>商品迭代器：具体迭代器，内部类实现</a:t>
                      </a:r>
                      <a:endParaRPr lang="en-US" sz="1800" b="1" kern="0" dirty="0" smtClean="0">
                        <a:solidFill>
                          <a:srgbClr val="FF0000"/>
                        </a:solidFill>
                        <a:latin typeface="Times New Roman"/>
                        <a:ea typeface="宋体"/>
                        <a:cs typeface="Times New Roman"/>
                      </a:endParaRPr>
                    </a:p>
                    <a:p>
                      <a:pPr algn="just">
                        <a:spcAft>
                          <a:spcPts val="0"/>
                        </a:spcAft>
                      </a:pPr>
                      <a:r>
                        <a:rPr lang="en-US" sz="1800" b="1" kern="0" dirty="0" smtClean="0">
                          <a:solidFill>
                            <a:srgbClr val="FF0000"/>
                          </a:solidFill>
                          <a:latin typeface="Times New Roman"/>
                          <a:ea typeface="宋体"/>
                          <a:cs typeface="Times New Roman"/>
                        </a:rPr>
                        <a:t>    private class </a:t>
                      </a:r>
                      <a:r>
                        <a:rPr lang="en-US" sz="1800" b="1" kern="0" dirty="0" err="1" smtClean="0">
                          <a:solidFill>
                            <a:srgbClr val="FF0000"/>
                          </a:solidFill>
                          <a:latin typeface="Times New Roman"/>
                          <a:ea typeface="宋体"/>
                          <a:cs typeface="Times New Roman"/>
                        </a:rPr>
                        <a:t>ProductIterator</a:t>
                      </a:r>
                      <a:r>
                        <a:rPr lang="en-US" sz="1800" b="1" kern="0" dirty="0" smtClean="0">
                          <a:solidFill>
                            <a:srgbClr val="FF0000"/>
                          </a:solidFill>
                          <a:latin typeface="Times New Roman"/>
                          <a:ea typeface="宋体"/>
                          <a:cs typeface="Times New Roman"/>
                        </a:rPr>
                        <a:t> implements </a:t>
                      </a:r>
                      <a:r>
                        <a:rPr lang="en-US" sz="1800" b="1" kern="0" dirty="0" err="1" smtClean="0">
                          <a:solidFill>
                            <a:srgbClr val="FF0000"/>
                          </a:solidFill>
                          <a:latin typeface="Times New Roman"/>
                          <a:ea typeface="宋体"/>
                          <a:cs typeface="Times New Roman"/>
                        </a:rPr>
                        <a:t>AbstractIterator</a:t>
                      </a:r>
                      <a:r>
                        <a:rPr lang="en-US" sz="1800" b="1" kern="0" dirty="0" smtClean="0">
                          <a:solidFill>
                            <a:srgbClr val="FF0000"/>
                          </a:solidFill>
                          <a:latin typeface="Times New Roman"/>
                          <a:ea typeface="宋体"/>
                          <a:cs typeface="Times New Roman"/>
                        </a:rPr>
                        <a:t> {</a:t>
                      </a:r>
                    </a:p>
                    <a:p>
                      <a:pPr algn="just">
                        <a:spcAft>
                          <a:spcPts val="0"/>
                        </a:spcAft>
                      </a:pPr>
                      <a:r>
                        <a:rPr lang="en-US" sz="1800" b="1" kern="0" dirty="0" smtClean="0">
                          <a:solidFill>
                            <a:srgbClr val="FF0000"/>
                          </a:solidFill>
                          <a:latin typeface="Times New Roman"/>
                          <a:ea typeface="宋体"/>
                          <a:cs typeface="Times New Roman"/>
                        </a:rPr>
                        <a:t>        private </a:t>
                      </a:r>
                      <a:r>
                        <a:rPr lang="en-US" sz="1800" b="1" kern="0" dirty="0" err="1" smtClean="0">
                          <a:solidFill>
                            <a:srgbClr val="FF0000"/>
                          </a:solidFill>
                          <a:latin typeface="Times New Roman"/>
                          <a:ea typeface="宋体"/>
                          <a:cs typeface="Times New Roman"/>
                        </a:rPr>
                        <a:t>int</a:t>
                      </a:r>
                      <a:r>
                        <a:rPr lang="en-US" sz="1800" b="1" kern="0" dirty="0" smtClean="0">
                          <a:solidFill>
                            <a:srgbClr val="FF0000"/>
                          </a:solidFill>
                          <a:latin typeface="Times New Roman"/>
                          <a:ea typeface="宋体"/>
                          <a:cs typeface="Times New Roman"/>
                        </a:rPr>
                        <a:t> cursor1;</a:t>
                      </a:r>
                    </a:p>
                    <a:p>
                      <a:pPr algn="just">
                        <a:spcAft>
                          <a:spcPts val="0"/>
                        </a:spcAft>
                      </a:pPr>
                      <a:r>
                        <a:rPr lang="en-US" sz="1800" b="1" kern="0" dirty="0" smtClean="0">
                          <a:solidFill>
                            <a:srgbClr val="FF0000"/>
                          </a:solidFill>
                          <a:latin typeface="Times New Roman"/>
                          <a:ea typeface="宋体"/>
                          <a:cs typeface="Times New Roman"/>
                        </a:rPr>
                        <a:t>        private </a:t>
                      </a:r>
                      <a:r>
                        <a:rPr lang="en-US" sz="1800" b="1" kern="0" dirty="0" err="1" smtClean="0">
                          <a:solidFill>
                            <a:srgbClr val="FF0000"/>
                          </a:solidFill>
                          <a:latin typeface="Times New Roman"/>
                          <a:ea typeface="宋体"/>
                          <a:cs typeface="Times New Roman"/>
                        </a:rPr>
                        <a:t>int</a:t>
                      </a:r>
                      <a:r>
                        <a:rPr lang="en-US" sz="1800" b="1" kern="0" dirty="0" smtClean="0">
                          <a:solidFill>
                            <a:srgbClr val="FF0000"/>
                          </a:solidFill>
                          <a:latin typeface="Times New Roman"/>
                          <a:ea typeface="宋体"/>
                          <a:cs typeface="Times New Roman"/>
                        </a:rPr>
                        <a:t> cursor2;</a:t>
                      </a:r>
                    </a:p>
                    <a:p>
                      <a:pPr algn="just">
                        <a:spcAft>
                          <a:spcPts val="0"/>
                        </a:spcAft>
                      </a:pPr>
                      <a:r>
                        <a:rPr lang="en-US" sz="1800" b="1" kern="0" dirty="0" smtClean="0">
                          <a:solidFill>
                            <a:srgbClr val="FF0000"/>
                          </a:solidFill>
                          <a:latin typeface="Times New Roman"/>
                          <a:ea typeface="宋体"/>
                          <a:cs typeface="Times New Roman"/>
                        </a:rPr>
                        <a:t>        </a:t>
                      </a:r>
                      <a:r>
                        <a:rPr lang="en-US" sz="1800" b="1" kern="0" dirty="0" smtClean="0">
                          <a:solidFill>
                            <a:srgbClr val="FF0000"/>
                          </a:solidFill>
                          <a:latin typeface="Times New Roman"/>
                          <a:ea typeface="宋体"/>
                          <a:cs typeface="Times New Roman"/>
                        </a:rPr>
                        <a:t>//</a:t>
                      </a:r>
                      <a:r>
                        <a:rPr lang="zh-CN" altLang="en-US" sz="1800" b="1" kern="0" dirty="0" smtClean="0">
                          <a:solidFill>
                            <a:srgbClr val="FF0000"/>
                          </a:solidFill>
                          <a:latin typeface="Times New Roman"/>
                          <a:ea typeface="宋体"/>
                          <a:cs typeface="Times New Roman"/>
                        </a:rPr>
                        <a:t>省略其他代码</a:t>
                      </a:r>
                      <a:endParaRPr lang="en-US" altLang="zh-CN" sz="1800" b="1" kern="0" dirty="0" smtClean="0">
                        <a:solidFill>
                          <a:srgbClr val="FF0000"/>
                        </a:solidFill>
                        <a:latin typeface="Times New Roman"/>
                        <a:ea typeface="宋体"/>
                        <a:cs typeface="Times New Roman"/>
                      </a:endParaRPr>
                    </a:p>
                    <a:p>
                      <a:pPr algn="just">
                        <a:spcAft>
                          <a:spcPts val="0"/>
                        </a:spcAft>
                      </a:pPr>
                      <a:r>
                        <a:rPr lang="en-US" sz="1800" b="1" kern="0" dirty="0" smtClean="0">
                          <a:solidFill>
                            <a:srgbClr val="FF0000"/>
                          </a:solidFill>
                          <a:latin typeface="Times New Roman"/>
                          <a:ea typeface="宋体"/>
                          <a:cs typeface="Times New Roman"/>
                        </a:rPr>
                        <a:t>    </a:t>
                      </a:r>
                      <a:r>
                        <a:rPr lang="en-US" sz="1800" b="1" kern="0" dirty="0" smtClean="0">
                          <a:solidFill>
                            <a:srgbClr val="FF0000"/>
                          </a:solidFill>
                          <a:latin typeface="Times New Roman"/>
                          <a:ea typeface="宋体"/>
                          <a:cs typeface="Times New Roman"/>
                        </a:rPr>
                        <a:t>}</a:t>
                      </a:r>
                    </a:p>
                    <a:p>
                      <a:pPr algn="just">
                        <a:spcAft>
                          <a:spcPts val="0"/>
                        </a:spcAft>
                      </a:pPr>
                      <a:r>
                        <a:rPr lang="en-US" sz="1800" kern="0" dirty="0" smtClean="0">
                          <a:latin typeface="Times New Roman"/>
                          <a:ea typeface="宋体"/>
                          <a:cs typeface="Times New Roman"/>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977870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kumimoji="1" lang="zh-CN" altLang="en-US" smtClean="0"/>
              <a:t>大纲</a:t>
            </a:r>
          </a:p>
        </p:txBody>
      </p:sp>
      <p:sp>
        <p:nvSpPr>
          <p:cNvPr id="87043"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8704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8704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87046"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dirty="0"/>
              <a:t>迭代器模式概述</a:t>
            </a:r>
            <a:endParaRPr lang="en-US" altLang="zh-CN" sz="2800" dirty="0"/>
          </a:p>
          <a:p>
            <a:pPr eaLnBrk="1" hangingPunct="1"/>
            <a:r>
              <a:rPr lang="zh-CN" altLang="en-US" sz="2800" dirty="0"/>
              <a:t>迭代器模式的结构与实现</a:t>
            </a:r>
            <a:endParaRPr lang="en-US" altLang="zh-CN" sz="2800" dirty="0"/>
          </a:p>
          <a:p>
            <a:pPr eaLnBrk="1" hangingPunct="1"/>
            <a:r>
              <a:rPr lang="zh-CN" altLang="en-US" sz="2800" dirty="0"/>
              <a:t>迭代器模式的应用实例</a:t>
            </a:r>
            <a:endParaRPr lang="en-US" altLang="zh-CN" sz="2800" dirty="0"/>
          </a:p>
          <a:p>
            <a:pPr eaLnBrk="1" hangingPunct="1"/>
            <a:r>
              <a:rPr lang="zh-CN" altLang="en-US" sz="2800" dirty="0"/>
              <a:t>使用内部类实现迭代器</a:t>
            </a:r>
            <a:endParaRPr lang="en-US" altLang="zh-CN" sz="2800" dirty="0"/>
          </a:p>
          <a:p>
            <a:pPr eaLnBrk="1" hangingPunct="1"/>
            <a:r>
              <a:rPr lang="en-US" altLang="en-US" sz="2800" dirty="0" smtClean="0"/>
              <a:t>Java</a:t>
            </a:r>
            <a:r>
              <a:rPr lang="zh-CN" altLang="en-US" sz="2800" dirty="0" smtClean="0"/>
              <a:t>内置</a:t>
            </a:r>
            <a:r>
              <a:rPr lang="zh-CN" altLang="en-US" sz="2800" dirty="0"/>
              <a:t>迭代器</a:t>
            </a:r>
          </a:p>
          <a:p>
            <a:pPr eaLnBrk="1" hangingPunct="1"/>
            <a:r>
              <a:rPr lang="zh-CN" altLang="en-US" sz="2800" dirty="0"/>
              <a:t>迭代器模式的优缺点与适用环境</a:t>
            </a:r>
            <a:endParaRPr lang="en-US" altLang="zh-CN" sz="2800" dirty="0"/>
          </a:p>
          <a:p>
            <a:pPr eaLnBrk="1" hangingPunct="1"/>
            <a:endParaRPr lang="zh-CN" altLang="en-US" sz="2400" dirty="0"/>
          </a:p>
        </p:txBody>
      </p:sp>
      <p:pic>
        <p:nvPicPr>
          <p:cNvPr id="870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425" y="1295400"/>
            <a:ext cx="396557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733800"/>
            <a:ext cx="25654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5791200" y="2895600"/>
            <a:ext cx="609600" cy="1570038"/>
          </a:xfrm>
          <a:prstGeom prst="rect">
            <a:avLst/>
          </a:prstGeom>
          <a:solidFill>
            <a:srgbClr val="EDF6F7"/>
          </a:solidFill>
          <a:ln>
            <a:solidFill>
              <a:srgbClr val="FF0000"/>
            </a:solidFill>
          </a:ln>
        </p:spPr>
        <p:style>
          <a:lnRef idx="2">
            <a:schemeClr val="accent2"/>
          </a:lnRef>
          <a:fillRef idx="1">
            <a:schemeClr val="lt1"/>
          </a:fillRef>
          <a:effectRef idx="0">
            <a:schemeClr val="accent2"/>
          </a:effectRef>
          <a:fontRef idx="minor">
            <a:schemeClr val="dk1"/>
          </a:fontRef>
        </p:style>
        <p:txBody>
          <a:bodyPr>
            <a:spAutoFit/>
          </a:bodyPr>
          <a:lstStyle/>
          <a:p>
            <a:pPr>
              <a:defRPr/>
            </a:pPr>
            <a:r>
              <a:rPr lang="zh-CN" altLang="en-US" sz="3200" b="1" dirty="0">
                <a:solidFill>
                  <a:srgbClr val="FF3300"/>
                </a:solidFill>
              </a:rPr>
              <a:t>遥控器</a:t>
            </a:r>
          </a:p>
        </p:txBody>
      </p:sp>
    </p:spTree>
    <p:extLst>
      <p:ext uri="{BB962C8B-B14F-4D97-AF65-F5344CB8AC3E}">
        <p14:creationId xmlns:p14="http://schemas.microsoft.com/office/powerpoint/2010/main" val="1737395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914400"/>
            <a:ext cx="6324600" cy="685800"/>
          </a:xfrm>
        </p:spPr>
        <p:txBody>
          <a:bodyPr/>
          <a:lstStyle/>
          <a:p>
            <a:pPr eaLnBrk="1" hangingPunct="1"/>
            <a:r>
              <a:rPr lang="en-US" altLang="zh-CN" smtClean="0"/>
              <a:t>Java</a:t>
            </a:r>
            <a:r>
              <a:rPr lang="zh-CN" altLang="en-US" smtClean="0"/>
              <a:t>内置迭代器</a:t>
            </a:r>
          </a:p>
        </p:txBody>
      </p:sp>
      <p:sp>
        <p:nvSpPr>
          <p:cNvPr id="10547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z="2000" smtClean="0"/>
          </a:p>
          <a:p>
            <a:pPr lvl="1" eaLnBrk="1" hangingPunct="1"/>
            <a:endParaRPr lang="zh-CN" altLang="en-US" sz="2000" smtClean="0"/>
          </a:p>
          <a:p>
            <a:pPr lvl="1" eaLnBrk="1" hangingPunct="1"/>
            <a:endParaRPr lang="en-US" altLang="zh-CN" smtClean="0"/>
          </a:p>
        </p:txBody>
      </p:sp>
      <p:sp>
        <p:nvSpPr>
          <p:cNvPr id="1054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54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2428875"/>
            <a:ext cx="8234362"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7532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914400"/>
            <a:ext cx="6324600" cy="685800"/>
          </a:xfrm>
        </p:spPr>
        <p:txBody>
          <a:bodyPr/>
          <a:lstStyle/>
          <a:p>
            <a:pPr eaLnBrk="1" hangingPunct="1"/>
            <a:r>
              <a:rPr lang="en-US" altLang="zh-CN" smtClean="0"/>
              <a:t>Java</a:t>
            </a:r>
            <a:r>
              <a:rPr lang="zh-CN" altLang="en-US" smtClean="0"/>
              <a:t>内置迭代器</a:t>
            </a:r>
          </a:p>
        </p:txBody>
      </p:sp>
      <p:sp>
        <p:nvSpPr>
          <p:cNvPr id="1064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实现</a:t>
            </a:r>
            <a:endParaRPr lang="en-US" altLang="zh-CN" smtClean="0"/>
          </a:p>
          <a:p>
            <a:pPr lvl="1" eaLnBrk="1" hangingPunct="1"/>
            <a:r>
              <a:rPr kumimoji="1" lang="en-US" altLang="zh-CN" smtClean="0"/>
              <a:t>java.util.Collection</a:t>
            </a:r>
          </a:p>
          <a:p>
            <a:pPr lvl="1" eaLnBrk="1" hangingPunct="1"/>
            <a:endParaRPr lang="zh-CN" altLang="en-US" sz="1200" smtClean="0"/>
          </a:p>
          <a:p>
            <a:pPr lvl="1" eaLnBrk="1" hangingPunct="1"/>
            <a:endParaRPr lang="en-US" altLang="zh-CN" smtClean="0"/>
          </a:p>
        </p:txBody>
      </p:sp>
      <p:sp>
        <p:nvSpPr>
          <p:cNvPr id="1065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846331308"/>
              </p:ext>
            </p:extLst>
          </p:nvPr>
        </p:nvGraphicFramePr>
        <p:xfrm>
          <a:off x="914400" y="3048000"/>
          <a:ext cx="7086600" cy="3292475"/>
        </p:xfrm>
        <a:graphic>
          <a:graphicData uri="http://schemas.openxmlformats.org/drawingml/2006/table">
            <a:tbl>
              <a:tblPr/>
              <a:tblGrid>
                <a:gridCol w="7086600"/>
              </a:tblGrid>
              <a:tr h="3292475">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package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java.util</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interface Collection&lt;E&gt; extends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Iterable</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&lt;E&gt;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boolean</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add(Object c);</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boolean</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addAll</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(Collection c);</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boolean</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remove(Object o);</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boolean</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removeAll</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(Collection c);</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boolean</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remainAll</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(Collection c);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Iterator </a:t>
                      </a:r>
                      <a:r>
                        <a:rPr kumimoji="0" lang="en-US" altLang="zh-CN" sz="18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iterator();</a:t>
                      </a:r>
                      <a:endParaRPr kumimoji="0" lang="zh-CN" altLang="zh-CN" sz="18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5"/>
                    </a:solidFill>
                  </a:tcPr>
                </a:tc>
              </a:tr>
            </a:tbl>
          </a:graphicData>
        </a:graphic>
      </p:graphicFrame>
    </p:spTree>
    <p:extLst>
      <p:ext uri="{BB962C8B-B14F-4D97-AF65-F5344CB8AC3E}">
        <p14:creationId xmlns:p14="http://schemas.microsoft.com/office/powerpoint/2010/main" val="330721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838200" y="914400"/>
            <a:ext cx="6324600" cy="685800"/>
          </a:xfrm>
        </p:spPr>
        <p:txBody>
          <a:bodyPr/>
          <a:lstStyle/>
          <a:p>
            <a:pPr eaLnBrk="1" hangingPunct="1"/>
            <a:r>
              <a:rPr lang="en-US" altLang="zh-CN" smtClean="0"/>
              <a:t>Java</a:t>
            </a:r>
            <a:r>
              <a:rPr lang="zh-CN" altLang="en-US" smtClean="0"/>
              <a:t>内置迭代器</a:t>
            </a:r>
          </a:p>
        </p:txBody>
      </p:sp>
      <p:sp>
        <p:nvSpPr>
          <p:cNvPr id="10752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实现</a:t>
            </a:r>
            <a:endParaRPr lang="en-US" altLang="zh-CN" smtClean="0"/>
          </a:p>
          <a:p>
            <a:pPr lvl="1" eaLnBrk="1" hangingPunct="1"/>
            <a:r>
              <a:rPr kumimoji="1" lang="en-US" altLang="zh-CN" smtClean="0"/>
              <a:t>java.util.Iterator</a:t>
            </a:r>
          </a:p>
          <a:p>
            <a:pPr lvl="1" eaLnBrk="1" hangingPunct="1"/>
            <a:endParaRPr lang="zh-CN" altLang="en-US" sz="1200" smtClean="0"/>
          </a:p>
          <a:p>
            <a:pPr lvl="1" eaLnBrk="1" hangingPunct="1"/>
            <a:endParaRPr lang="en-US" altLang="zh-CN" smtClean="0"/>
          </a:p>
        </p:txBody>
      </p:sp>
      <p:sp>
        <p:nvSpPr>
          <p:cNvPr id="1075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82052475"/>
              </p:ext>
            </p:extLst>
          </p:nvPr>
        </p:nvGraphicFramePr>
        <p:xfrm>
          <a:off x="914400" y="3048000"/>
          <a:ext cx="7086600" cy="1920875"/>
        </p:xfrm>
        <a:graphic>
          <a:graphicData uri="http://schemas.openxmlformats.org/drawingml/2006/table">
            <a:tbl>
              <a:tblPr firstRow="1" firstCol="1" lastRow="1" lastCol="1" bandRow="1" bandCol="1">
                <a:tableStyleId>{5C22544A-7EE6-4342-B048-85BDC9FD1C3A}</a:tableStyleId>
              </a:tblPr>
              <a:tblGrid>
                <a:gridCol w="7086600"/>
              </a:tblGrid>
              <a:tr h="1920875">
                <a:tc>
                  <a:txBody>
                    <a:bodyPr/>
                    <a:lstStyle/>
                    <a:p>
                      <a:r>
                        <a:rPr lang="en-US" altLang="zh-CN" sz="1800" b="0" kern="0" cap="none" spc="0" dirty="0" smtClean="0">
                          <a:ln>
                            <a:noFill/>
                          </a:ln>
                          <a:solidFill>
                            <a:schemeClr val="tx1"/>
                          </a:solidFill>
                          <a:effectLst/>
                          <a:latin typeface="Times New Roman" panose="02020603050405020304" pitchFamily="18" charset="0"/>
                          <a:ea typeface="+mn-ea"/>
                          <a:cs typeface="Times New Roman" panose="02020603050405020304" pitchFamily="18" charset="0"/>
                        </a:rPr>
                        <a:t>package </a:t>
                      </a:r>
                      <a:r>
                        <a:rPr lang="en-US" altLang="zh-CN" sz="1800" b="0" kern="0" cap="none" spc="0" dirty="0" err="1" smtClean="0">
                          <a:ln>
                            <a:noFill/>
                          </a:ln>
                          <a:solidFill>
                            <a:schemeClr val="tx1"/>
                          </a:solidFill>
                          <a:effectLst/>
                          <a:latin typeface="Times New Roman" panose="02020603050405020304" pitchFamily="18" charset="0"/>
                          <a:ea typeface="+mn-ea"/>
                          <a:cs typeface="Times New Roman" panose="02020603050405020304" pitchFamily="18" charset="0"/>
                        </a:rPr>
                        <a:t>java.util</a:t>
                      </a:r>
                      <a:r>
                        <a:rPr lang="en-US" altLang="zh-CN" sz="1800" b="0" kern="0" cap="none" spc="0" dirty="0" smtClean="0">
                          <a:ln>
                            <a:noFill/>
                          </a:ln>
                          <a:solidFill>
                            <a:schemeClr val="tx1"/>
                          </a:solidFill>
                          <a:effectLst/>
                          <a:latin typeface="Times New Roman" panose="02020603050405020304" pitchFamily="18" charset="0"/>
                          <a:ea typeface="+mn-ea"/>
                          <a:cs typeface="Times New Roman" panose="02020603050405020304" pitchFamily="18" charset="0"/>
                        </a:rPr>
                        <a:t>;</a:t>
                      </a:r>
                      <a:endParaRPr lang="zh-CN" altLang="zh-CN" sz="1800" b="0" kern="0" cap="none" spc="0" dirty="0" smtClean="0">
                        <a:ln>
                          <a:noFill/>
                        </a:ln>
                        <a:solidFill>
                          <a:schemeClr val="tx1"/>
                        </a:solidFill>
                        <a:effectLst/>
                        <a:latin typeface="Times New Roman" panose="02020603050405020304" pitchFamily="18" charset="0"/>
                        <a:ea typeface="+mn-ea"/>
                        <a:cs typeface="Times New Roman" panose="02020603050405020304" pitchFamily="18" charset="0"/>
                      </a:endParaRPr>
                    </a:p>
                    <a:p>
                      <a:r>
                        <a:rPr lang="en-US" altLang="zh-CN" sz="1800" b="0" kern="0" cap="none" spc="0" dirty="0" smtClean="0">
                          <a:ln>
                            <a:noFill/>
                          </a:ln>
                          <a:solidFill>
                            <a:schemeClr val="tx1"/>
                          </a:solidFill>
                          <a:effectLst/>
                          <a:latin typeface="Times New Roman" panose="02020603050405020304" pitchFamily="18" charset="0"/>
                          <a:ea typeface="+mn-ea"/>
                          <a:cs typeface="Times New Roman" panose="02020603050405020304" pitchFamily="18" charset="0"/>
                        </a:rPr>
                        <a:t> </a:t>
                      </a:r>
                      <a:endParaRPr lang="zh-CN" altLang="zh-CN" sz="1800" b="0" kern="0" cap="none" spc="0" dirty="0" smtClean="0">
                        <a:ln>
                          <a:noFill/>
                        </a:ln>
                        <a:solidFill>
                          <a:schemeClr val="tx1"/>
                        </a:solidFill>
                        <a:effectLst/>
                        <a:latin typeface="Times New Roman" panose="02020603050405020304" pitchFamily="18" charset="0"/>
                        <a:ea typeface="+mn-ea"/>
                        <a:cs typeface="Times New Roman" panose="02020603050405020304" pitchFamily="18" charset="0"/>
                      </a:endParaRPr>
                    </a:p>
                    <a:p>
                      <a:r>
                        <a:rPr lang="en-US" altLang="zh-CN" sz="1800" b="0" kern="0" cap="none" spc="0" dirty="0" smtClean="0">
                          <a:ln>
                            <a:noFill/>
                          </a:ln>
                          <a:solidFill>
                            <a:schemeClr val="tx1"/>
                          </a:solidFill>
                          <a:effectLst/>
                          <a:latin typeface="Times New Roman" panose="02020603050405020304" pitchFamily="18" charset="0"/>
                          <a:ea typeface="+mn-ea"/>
                          <a:cs typeface="Times New Roman" panose="02020603050405020304" pitchFamily="18" charset="0"/>
                        </a:rPr>
                        <a:t>public interface Iterator&lt;E&gt; {</a:t>
                      </a:r>
                      <a:endParaRPr lang="zh-CN" altLang="zh-CN" sz="1800" b="0" kern="0" cap="none" spc="0" dirty="0" smtClean="0">
                        <a:ln>
                          <a:noFill/>
                        </a:ln>
                        <a:solidFill>
                          <a:schemeClr val="tx1"/>
                        </a:solidFill>
                        <a:effectLst/>
                        <a:latin typeface="Times New Roman" panose="02020603050405020304" pitchFamily="18" charset="0"/>
                        <a:ea typeface="+mn-ea"/>
                        <a:cs typeface="Times New Roman" panose="02020603050405020304" pitchFamily="18" charset="0"/>
                      </a:endParaRPr>
                    </a:p>
                    <a:p>
                      <a:r>
                        <a:rPr lang="en-US" altLang="zh-CN" sz="1800" b="1" kern="0" cap="none" spc="0" dirty="0" smtClean="0">
                          <a:ln>
                            <a:noFill/>
                          </a:ln>
                          <a:solidFill>
                            <a:srgbClr val="FF0000"/>
                          </a:solidFill>
                          <a:effectLst/>
                          <a:latin typeface="Times New Roman" panose="02020603050405020304" pitchFamily="18" charset="0"/>
                          <a:ea typeface="+mn-ea"/>
                          <a:cs typeface="Times New Roman" panose="02020603050405020304" pitchFamily="18" charset="0"/>
                        </a:rPr>
                        <a:t>    </a:t>
                      </a:r>
                      <a:r>
                        <a:rPr lang="en-US" altLang="zh-CN" sz="1800" b="1" kern="0" cap="none" spc="0" dirty="0" err="1" smtClean="0">
                          <a:ln>
                            <a:noFill/>
                          </a:ln>
                          <a:solidFill>
                            <a:srgbClr val="FF0000"/>
                          </a:solidFill>
                          <a:effectLst/>
                          <a:latin typeface="Times New Roman" panose="02020603050405020304" pitchFamily="18" charset="0"/>
                          <a:ea typeface="+mn-ea"/>
                          <a:cs typeface="Times New Roman" panose="02020603050405020304" pitchFamily="18" charset="0"/>
                        </a:rPr>
                        <a:t>boolean</a:t>
                      </a:r>
                      <a:r>
                        <a:rPr lang="en-US" altLang="zh-CN" sz="1800" b="1" kern="0" cap="none" spc="0" dirty="0" smtClean="0">
                          <a:ln>
                            <a:noFill/>
                          </a:ln>
                          <a:solidFill>
                            <a:srgbClr val="FF0000"/>
                          </a:solidFill>
                          <a:effectLst/>
                          <a:latin typeface="Times New Roman" panose="02020603050405020304" pitchFamily="18" charset="0"/>
                          <a:ea typeface="+mn-ea"/>
                          <a:cs typeface="Times New Roman" panose="02020603050405020304" pitchFamily="18" charset="0"/>
                        </a:rPr>
                        <a:t> </a:t>
                      </a:r>
                      <a:r>
                        <a:rPr lang="en-US" altLang="zh-CN" sz="1800" b="1" kern="0" cap="none" spc="0" dirty="0" err="1" smtClean="0">
                          <a:ln>
                            <a:noFill/>
                          </a:ln>
                          <a:solidFill>
                            <a:srgbClr val="FF0000"/>
                          </a:solidFill>
                          <a:effectLst/>
                          <a:latin typeface="Times New Roman" panose="02020603050405020304" pitchFamily="18" charset="0"/>
                          <a:ea typeface="+mn-ea"/>
                          <a:cs typeface="Times New Roman" panose="02020603050405020304" pitchFamily="18" charset="0"/>
                        </a:rPr>
                        <a:t>hasNext</a:t>
                      </a:r>
                      <a:r>
                        <a:rPr lang="en-US" altLang="zh-CN" sz="1800" b="1" kern="0" cap="none" spc="0" dirty="0" smtClean="0">
                          <a:ln>
                            <a:noFill/>
                          </a:ln>
                          <a:solidFill>
                            <a:srgbClr val="FF0000"/>
                          </a:solidFill>
                          <a:effectLst/>
                          <a:latin typeface="Times New Roman" panose="02020603050405020304" pitchFamily="18" charset="0"/>
                          <a:ea typeface="+mn-ea"/>
                          <a:cs typeface="Times New Roman" panose="02020603050405020304" pitchFamily="18" charset="0"/>
                        </a:rPr>
                        <a:t>();</a:t>
                      </a:r>
                      <a:endParaRPr lang="zh-CN" altLang="zh-CN" sz="1800" b="1" kern="0" cap="none" spc="0" dirty="0" smtClean="0">
                        <a:ln>
                          <a:noFill/>
                        </a:ln>
                        <a:solidFill>
                          <a:srgbClr val="FF0000"/>
                        </a:solidFill>
                        <a:effectLst/>
                        <a:latin typeface="Times New Roman" panose="02020603050405020304" pitchFamily="18" charset="0"/>
                        <a:ea typeface="+mn-ea"/>
                        <a:cs typeface="Times New Roman" panose="02020603050405020304" pitchFamily="18" charset="0"/>
                      </a:endParaRPr>
                    </a:p>
                    <a:p>
                      <a:r>
                        <a:rPr lang="en-US" altLang="zh-CN" sz="1800" b="1" kern="0" cap="none" spc="0" dirty="0" smtClean="0">
                          <a:ln>
                            <a:noFill/>
                          </a:ln>
                          <a:solidFill>
                            <a:srgbClr val="FF0000"/>
                          </a:solidFill>
                          <a:effectLst/>
                          <a:latin typeface="Times New Roman" panose="02020603050405020304" pitchFamily="18" charset="0"/>
                          <a:ea typeface="+mn-ea"/>
                          <a:cs typeface="Times New Roman" panose="02020603050405020304" pitchFamily="18" charset="0"/>
                        </a:rPr>
                        <a:t>    E next();</a:t>
                      </a:r>
                      <a:endParaRPr lang="zh-CN" altLang="zh-CN" sz="1800" b="1" kern="0" cap="none" spc="0" dirty="0" smtClean="0">
                        <a:ln>
                          <a:noFill/>
                        </a:ln>
                        <a:solidFill>
                          <a:srgbClr val="FF0000"/>
                        </a:solidFill>
                        <a:effectLst/>
                        <a:latin typeface="Times New Roman" panose="02020603050405020304" pitchFamily="18" charset="0"/>
                        <a:ea typeface="+mn-ea"/>
                        <a:cs typeface="Times New Roman" panose="02020603050405020304" pitchFamily="18" charset="0"/>
                      </a:endParaRPr>
                    </a:p>
                    <a:p>
                      <a:r>
                        <a:rPr lang="en-US" altLang="zh-CN" sz="1800" b="1" kern="0" cap="none" spc="0" dirty="0" smtClean="0">
                          <a:ln>
                            <a:noFill/>
                          </a:ln>
                          <a:solidFill>
                            <a:srgbClr val="FF0000"/>
                          </a:solidFill>
                          <a:effectLst/>
                          <a:latin typeface="Times New Roman" panose="02020603050405020304" pitchFamily="18" charset="0"/>
                          <a:ea typeface="+mn-ea"/>
                          <a:cs typeface="Times New Roman" panose="02020603050405020304" pitchFamily="18" charset="0"/>
                        </a:rPr>
                        <a:t>    void remove();</a:t>
                      </a:r>
                      <a:endParaRPr lang="zh-CN" altLang="zh-CN" sz="1800" b="1" kern="0" cap="none" spc="0" dirty="0" smtClean="0">
                        <a:ln>
                          <a:noFill/>
                        </a:ln>
                        <a:solidFill>
                          <a:srgbClr val="FF0000"/>
                        </a:solidFill>
                        <a:effectLst/>
                        <a:latin typeface="Times New Roman" panose="02020603050405020304" pitchFamily="18" charset="0"/>
                        <a:ea typeface="+mn-ea"/>
                        <a:cs typeface="Times New Roman" panose="02020603050405020304" pitchFamily="18" charset="0"/>
                      </a:endParaRPr>
                    </a:p>
                    <a:p>
                      <a:r>
                        <a:rPr lang="en-US" altLang="zh-CN" sz="1800" b="0" kern="0" cap="none" spc="0" dirty="0" smtClean="0">
                          <a:ln>
                            <a:noFill/>
                          </a:ln>
                          <a:solidFill>
                            <a:schemeClr val="tx1"/>
                          </a:solidFill>
                          <a:effectLst/>
                          <a:latin typeface="Times New Roman" panose="02020603050405020304" pitchFamily="18" charset="0"/>
                          <a:ea typeface="+mn-ea"/>
                          <a:cs typeface="Times New Roman" panose="02020603050405020304" pitchFamily="18" charset="0"/>
                        </a:rPr>
                        <a:t>}</a:t>
                      </a:r>
                      <a:endParaRPr lang="zh-CN" sz="1800" b="0" kern="0" cap="none" spc="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solidFill>
                      <a:schemeClr val="accent5"/>
                    </a:solidFill>
                  </a:tcPr>
                </a:tc>
              </a:tr>
            </a:tbl>
          </a:graphicData>
        </a:graphic>
      </p:graphicFrame>
    </p:spTree>
    <p:extLst>
      <p:ext uri="{BB962C8B-B14F-4D97-AF65-F5344CB8AC3E}">
        <p14:creationId xmlns:p14="http://schemas.microsoft.com/office/powerpoint/2010/main" val="3700046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914400"/>
            <a:ext cx="6324600" cy="685800"/>
          </a:xfrm>
        </p:spPr>
        <p:txBody>
          <a:bodyPr/>
          <a:lstStyle/>
          <a:p>
            <a:pPr eaLnBrk="1" hangingPunct="1"/>
            <a:r>
              <a:rPr lang="en-US" altLang="zh-CN" smtClean="0"/>
              <a:t>Java</a:t>
            </a:r>
            <a:r>
              <a:rPr lang="zh-CN" altLang="en-US" smtClean="0"/>
              <a:t>内置迭代器</a:t>
            </a:r>
          </a:p>
        </p:txBody>
      </p:sp>
      <p:sp>
        <p:nvSpPr>
          <p:cNvPr id="106499"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应用</a:t>
            </a:r>
            <a:endParaRPr lang="en-US" altLang="zh-CN" dirty="0" smtClean="0"/>
          </a:p>
          <a:p>
            <a:pPr marL="457200" lvl="1" indent="0" eaLnBrk="1" hangingPunct="1">
              <a:buNone/>
            </a:pPr>
            <a:endParaRPr lang="en-US" altLang="zh-CN" dirty="0" smtClean="0"/>
          </a:p>
        </p:txBody>
      </p:sp>
      <p:sp>
        <p:nvSpPr>
          <p:cNvPr id="1065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451508390"/>
              </p:ext>
            </p:extLst>
          </p:nvPr>
        </p:nvGraphicFramePr>
        <p:xfrm>
          <a:off x="330200" y="304800"/>
          <a:ext cx="6070600" cy="6096000"/>
        </p:xfrm>
        <a:graphic>
          <a:graphicData uri="http://schemas.openxmlformats.org/drawingml/2006/table">
            <a:tbl>
              <a:tblPr/>
              <a:tblGrid>
                <a:gridCol w="6070600"/>
              </a:tblGrid>
              <a:tr h="1676400">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import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java.util</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class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IteratorDemo</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static void process(Collection c)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Iterator </a:t>
                      </a:r>
                      <a:r>
                        <a:rPr kumimoji="0" lang="en-US" altLang="zh-CN" sz="1600" b="0" i="0" u="none" strike="noStrike" cap="none" normalizeH="0" baseline="0" dirty="0" err="1"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 </a:t>
                      </a:r>
                      <a:r>
                        <a:rPr kumimoji="0" lang="en-US" altLang="zh-CN" sz="1600" b="0" i="0" u="none" strike="noStrike" cap="none" normalizeH="0" baseline="0" dirty="0" err="1"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c.iterator</a:t>
                      </a: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创建迭代器对象</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zh-CN" altLang="en-US"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通过迭代器遍历聚合对象</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while(</a:t>
                      </a:r>
                      <a:r>
                        <a:rPr kumimoji="0" lang="en-US" altLang="zh-CN" sz="1600" b="0" i="0" u="none" strike="noStrike" cap="none" normalizeH="0" baseline="0" dirty="0" err="1"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i.hasNext</a:t>
                      </a: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System.out.println</a:t>
                      </a: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en-US" altLang="zh-CN" sz="1600" b="0" i="0" u="none" strike="noStrike" cap="none" normalizeH="0" baseline="0" dirty="0" err="1"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i.next</a:t>
                      </a: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en-US" altLang="zh-CN" sz="1600" b="0" i="0" u="none" strike="noStrike" cap="none" normalizeH="0" baseline="0" dirty="0" err="1"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toString</a:t>
                      </a: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static void main(String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args</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Collection persons;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persons = new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ArrayList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创建一个</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ArrayList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类型的聚合对象</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persons.add</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张无忌</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persons.add</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小龙女</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persons.add</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令狐冲</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persons.add</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韦小宝</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persons.add</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袁紫衣</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persons.add</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小龙女</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process(persons);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5"/>
                    </a:solidFill>
                  </a:tcPr>
                </a:tc>
              </a:tr>
            </a:tbl>
          </a:graphicData>
        </a:graphic>
      </p:graphicFrame>
      <p:sp>
        <p:nvSpPr>
          <p:cNvPr id="2" name="矩形 1"/>
          <p:cNvSpPr/>
          <p:nvPr/>
        </p:nvSpPr>
        <p:spPr>
          <a:xfrm>
            <a:off x="6705600" y="2362200"/>
            <a:ext cx="129540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2400" dirty="0"/>
              <a:t>张无忌</a:t>
            </a:r>
          </a:p>
          <a:p>
            <a:pPr algn="ctr"/>
            <a:r>
              <a:rPr lang="zh-CN" altLang="en-US" sz="2400" dirty="0"/>
              <a:t>小龙女</a:t>
            </a:r>
          </a:p>
          <a:p>
            <a:pPr algn="ctr"/>
            <a:r>
              <a:rPr lang="zh-CN" altLang="en-US" sz="2400" dirty="0"/>
              <a:t>令狐冲</a:t>
            </a:r>
          </a:p>
          <a:p>
            <a:pPr algn="ctr"/>
            <a:r>
              <a:rPr lang="zh-CN" altLang="en-US" sz="2400" dirty="0"/>
              <a:t>韦小宝</a:t>
            </a:r>
          </a:p>
          <a:p>
            <a:pPr algn="ctr"/>
            <a:r>
              <a:rPr lang="zh-CN" altLang="en-US" sz="2400" dirty="0"/>
              <a:t>袁紫衣</a:t>
            </a:r>
          </a:p>
          <a:p>
            <a:pPr algn="ctr"/>
            <a:r>
              <a:rPr lang="zh-CN" altLang="en-US" sz="2400" dirty="0"/>
              <a:t>小龙女</a:t>
            </a:r>
          </a:p>
        </p:txBody>
      </p:sp>
    </p:spTree>
    <p:extLst>
      <p:ext uri="{BB962C8B-B14F-4D97-AF65-F5344CB8AC3E}">
        <p14:creationId xmlns:p14="http://schemas.microsoft.com/office/powerpoint/2010/main" val="350008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38200" y="914400"/>
            <a:ext cx="7467600" cy="685800"/>
          </a:xfrm>
        </p:spPr>
        <p:txBody>
          <a:bodyPr/>
          <a:lstStyle/>
          <a:p>
            <a:r>
              <a:rPr lang="zh-CN" altLang="en-US" smtClean="0"/>
              <a:t>迭代器模式的优缺点与适用环境</a:t>
            </a:r>
          </a:p>
        </p:txBody>
      </p:sp>
      <p:sp>
        <p:nvSpPr>
          <p:cNvPr id="108547" name="Rectangle 3"/>
          <p:cNvSpPr>
            <a:spLocks noGrp="1" noChangeArrowheads="1"/>
          </p:cNvSpPr>
          <p:nvPr>
            <p:ph type="body" sz="half" idx="1"/>
          </p:nvPr>
        </p:nvSpPr>
        <p:spPr>
          <a:xfrm>
            <a:off x="381000" y="1752600"/>
            <a:ext cx="5867400" cy="4114800"/>
          </a:xfrm>
        </p:spPr>
        <p:txBody>
          <a:bodyPr/>
          <a:lstStyle/>
          <a:p>
            <a:pPr eaLnBrk="1" hangingPunct="1"/>
            <a:r>
              <a:rPr lang="zh-CN" altLang="en-US" smtClean="0"/>
              <a:t>模式优点</a:t>
            </a:r>
            <a:endParaRPr lang="en-US" altLang="zh-CN" smtClean="0"/>
          </a:p>
          <a:p>
            <a:pPr lvl="1" eaLnBrk="1" hangingPunct="1"/>
            <a:r>
              <a:rPr lang="zh-CN" altLang="en-US" smtClean="0"/>
              <a:t>支持</a:t>
            </a:r>
            <a:r>
              <a:rPr lang="zh-CN" altLang="en-US" smtClean="0">
                <a:solidFill>
                  <a:srgbClr val="FF3300"/>
                </a:solidFill>
              </a:rPr>
              <a:t>以不同的方式遍历一个聚合对象</a:t>
            </a:r>
            <a:r>
              <a:rPr lang="zh-CN" altLang="en-US" smtClean="0"/>
              <a:t>，在同一个聚合对象上</a:t>
            </a:r>
            <a:r>
              <a:rPr lang="zh-CN" altLang="en-US" smtClean="0">
                <a:solidFill>
                  <a:srgbClr val="FF3300"/>
                </a:solidFill>
              </a:rPr>
              <a:t>可以定义多种遍历方式</a:t>
            </a:r>
            <a:endParaRPr lang="en-US" altLang="zh-CN" smtClean="0">
              <a:solidFill>
                <a:srgbClr val="FF3300"/>
              </a:solidFill>
            </a:endParaRPr>
          </a:p>
          <a:p>
            <a:pPr lvl="1" eaLnBrk="1" hangingPunct="1"/>
            <a:r>
              <a:rPr lang="zh-CN" altLang="en-US" smtClean="0">
                <a:solidFill>
                  <a:srgbClr val="FF3300"/>
                </a:solidFill>
              </a:rPr>
              <a:t>简化了聚合类</a:t>
            </a:r>
          </a:p>
          <a:p>
            <a:pPr lvl="1" eaLnBrk="1" hangingPunct="1"/>
            <a:r>
              <a:rPr lang="zh-CN" altLang="en-US" smtClean="0"/>
              <a:t>由于引入了抽象层，</a:t>
            </a:r>
            <a:r>
              <a:rPr lang="zh-CN" altLang="en-US" smtClean="0">
                <a:solidFill>
                  <a:srgbClr val="FF3300"/>
                </a:solidFill>
              </a:rPr>
              <a:t>增加新的聚合类和迭代器类都很方便</a:t>
            </a:r>
            <a:r>
              <a:rPr lang="zh-CN" altLang="en-US" smtClean="0"/>
              <a:t>，无须修改原有代码，</a:t>
            </a:r>
            <a:r>
              <a:rPr lang="zh-CN" altLang="en-US" smtClean="0">
                <a:solidFill>
                  <a:srgbClr val="FF3300"/>
                </a:solidFill>
              </a:rPr>
              <a:t>符合开闭原则</a:t>
            </a:r>
            <a:endParaRPr lang="en-US" altLang="zh-CN" smtClean="0">
              <a:solidFill>
                <a:srgbClr val="FF3300"/>
              </a:solidFill>
            </a:endParaRPr>
          </a:p>
        </p:txBody>
      </p:sp>
      <p:sp>
        <p:nvSpPr>
          <p:cNvPr id="1085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854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70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838200" y="914400"/>
            <a:ext cx="7391400" cy="685800"/>
          </a:xfrm>
        </p:spPr>
        <p:txBody>
          <a:bodyPr/>
          <a:lstStyle/>
          <a:p>
            <a:r>
              <a:rPr lang="zh-CN" altLang="en-US" smtClean="0"/>
              <a:t>迭代器模式的优缺点与适用环境</a:t>
            </a:r>
          </a:p>
        </p:txBody>
      </p:sp>
      <p:sp>
        <p:nvSpPr>
          <p:cNvPr id="109571"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t>在增加新的聚合类时需要对应地增加新的迭代器类，</a:t>
            </a:r>
            <a:r>
              <a:rPr lang="zh-CN" altLang="en-US" smtClean="0">
                <a:solidFill>
                  <a:srgbClr val="FF3300"/>
                </a:solidFill>
              </a:rPr>
              <a:t>类的个数成对增加</a:t>
            </a:r>
            <a:r>
              <a:rPr lang="zh-CN" altLang="en-US" smtClean="0"/>
              <a:t>，这在一定程度上</a:t>
            </a:r>
            <a:r>
              <a:rPr lang="zh-CN" altLang="en-US" smtClean="0">
                <a:solidFill>
                  <a:srgbClr val="FF3300"/>
                </a:solidFill>
              </a:rPr>
              <a:t>增加了系统的复杂性</a:t>
            </a:r>
            <a:endParaRPr lang="en-US" altLang="zh-CN" smtClean="0">
              <a:solidFill>
                <a:srgbClr val="FF3300"/>
              </a:solidFill>
            </a:endParaRPr>
          </a:p>
          <a:p>
            <a:pPr lvl="1" eaLnBrk="1" hangingPunct="1"/>
            <a:r>
              <a:rPr lang="zh-CN" altLang="en-US" smtClean="0">
                <a:solidFill>
                  <a:srgbClr val="FF3300"/>
                </a:solidFill>
              </a:rPr>
              <a:t>抽象迭代器的设计难度较大，需要充分考虑到系统将来的扩展</a:t>
            </a:r>
            <a:r>
              <a:rPr lang="zh-CN" altLang="en-US" smtClean="0"/>
              <a:t>。在自定义迭代器时，</a:t>
            </a:r>
            <a:r>
              <a:rPr lang="zh-CN" altLang="en-US" smtClean="0">
                <a:solidFill>
                  <a:srgbClr val="FF3300"/>
                </a:solidFill>
              </a:rPr>
              <a:t>创建一个考虑全面的抽象迭代器并不是一件很容易的事情</a:t>
            </a:r>
          </a:p>
          <a:p>
            <a:pPr lvl="1" eaLnBrk="1" hangingPunct="1"/>
            <a:endParaRPr lang="en-US" altLang="zh-CN" smtClean="0"/>
          </a:p>
        </p:txBody>
      </p:sp>
      <p:sp>
        <p:nvSpPr>
          <p:cNvPr id="1095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95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244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38200" y="914400"/>
            <a:ext cx="7620000" cy="685800"/>
          </a:xfrm>
        </p:spPr>
        <p:txBody>
          <a:bodyPr/>
          <a:lstStyle/>
          <a:p>
            <a:r>
              <a:rPr lang="zh-CN" altLang="en-US" smtClean="0"/>
              <a:t>迭代器模式的优缺点与适用环境</a:t>
            </a:r>
          </a:p>
        </p:txBody>
      </p:sp>
      <p:sp>
        <p:nvSpPr>
          <p:cNvPr id="110595"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mtClean="0"/>
              <a:t>访问一个聚合对象的内容而</a:t>
            </a:r>
            <a:r>
              <a:rPr lang="zh-CN" altLang="en-US" smtClean="0">
                <a:solidFill>
                  <a:srgbClr val="FF3300"/>
                </a:solidFill>
              </a:rPr>
              <a:t>无须暴露它的内部表示</a:t>
            </a:r>
          </a:p>
          <a:p>
            <a:pPr lvl="1" eaLnBrk="1" hangingPunct="1"/>
            <a:r>
              <a:rPr lang="zh-CN" altLang="en-US" smtClean="0"/>
              <a:t>需要</a:t>
            </a:r>
            <a:r>
              <a:rPr lang="zh-CN" altLang="en-US" smtClean="0">
                <a:solidFill>
                  <a:srgbClr val="FF3300"/>
                </a:solidFill>
              </a:rPr>
              <a:t>为一个聚合对象提供多种遍历方式</a:t>
            </a:r>
          </a:p>
          <a:p>
            <a:pPr lvl="1" eaLnBrk="1" hangingPunct="1"/>
            <a:r>
              <a:rPr lang="zh-CN" altLang="en-US" smtClean="0">
                <a:solidFill>
                  <a:srgbClr val="FF3300"/>
                </a:solidFill>
              </a:rPr>
              <a:t>为遍历不同的聚合结构提供一个统一的接口</a:t>
            </a:r>
            <a:r>
              <a:rPr lang="zh-CN" altLang="en-US" smtClean="0"/>
              <a:t>，在该接口的实现类中为不同的聚合结构提供不同的遍历方式，而</a:t>
            </a:r>
            <a:r>
              <a:rPr lang="zh-CN" altLang="en-US" smtClean="0">
                <a:solidFill>
                  <a:srgbClr val="FF3300"/>
                </a:solidFill>
              </a:rPr>
              <a:t>客户端可以一致性地操作该接口</a:t>
            </a:r>
            <a:endParaRPr lang="zh-CN" altLang="en-US" sz="2000" smtClean="0">
              <a:solidFill>
                <a:srgbClr val="FF3300"/>
              </a:solidFill>
            </a:endParaRPr>
          </a:p>
          <a:p>
            <a:pPr lvl="1" eaLnBrk="1" hangingPunct="1"/>
            <a:endParaRPr lang="en-US" altLang="zh-CN" smtClean="0"/>
          </a:p>
        </p:txBody>
      </p:sp>
      <p:sp>
        <p:nvSpPr>
          <p:cNvPr id="1105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105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112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6577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迭代器模式概述</a:t>
            </a:r>
          </a:p>
        </p:txBody>
      </p:sp>
      <p:sp>
        <p:nvSpPr>
          <p:cNvPr id="8806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电视机遥控器与电视机示意图</a:t>
            </a:r>
          </a:p>
        </p:txBody>
      </p:sp>
      <p:sp>
        <p:nvSpPr>
          <p:cNvPr id="880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806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2438400"/>
            <a:ext cx="6767512"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143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迭代器模式概述</a:t>
            </a:r>
          </a:p>
        </p:txBody>
      </p:sp>
      <p:sp>
        <p:nvSpPr>
          <p:cNvPr id="8909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solidFill>
                  <a:srgbClr val="FF3300"/>
                </a:solidFill>
                <a:sym typeface="Wingdings" panose="05000000000000000000" pitchFamily="2" charset="2"/>
              </a:rPr>
              <a:t>电视机</a:t>
            </a:r>
            <a:r>
              <a:rPr lang="zh-CN" altLang="en-US" smtClean="0">
                <a:sym typeface="Wingdings" panose="05000000000000000000" pitchFamily="2" charset="2"/>
              </a:rPr>
              <a:t> </a:t>
            </a:r>
            <a:r>
              <a:rPr lang="en-US" altLang="zh-CN" smtClean="0">
                <a:sym typeface="Wingdings" panose="05000000000000000000" pitchFamily="2" charset="2"/>
              </a:rPr>
              <a:t>  </a:t>
            </a:r>
            <a:r>
              <a:rPr lang="zh-CN" altLang="en-US" smtClean="0">
                <a:sym typeface="Wingdings" panose="05000000000000000000" pitchFamily="2" charset="2"/>
              </a:rPr>
              <a:t>存储电视频道的集合 </a:t>
            </a:r>
            <a:r>
              <a:rPr lang="en-US" altLang="zh-CN" smtClean="0">
                <a:sym typeface="Wingdings" panose="05000000000000000000" pitchFamily="2" charset="2"/>
              </a:rPr>
              <a:t> </a:t>
            </a:r>
            <a:r>
              <a:rPr lang="zh-CN" altLang="en-US" smtClean="0">
                <a:solidFill>
                  <a:srgbClr val="FF3300"/>
                </a:solidFill>
              </a:rPr>
              <a:t>聚合类</a:t>
            </a:r>
            <a:r>
              <a:rPr lang="en-US" altLang="zh-CN" smtClean="0">
                <a:solidFill>
                  <a:srgbClr val="FF3300"/>
                </a:solidFill>
              </a:rPr>
              <a:t>(Aggregate Classes)</a:t>
            </a:r>
          </a:p>
          <a:p>
            <a:pPr lvl="1" eaLnBrk="1" hangingPunct="1"/>
            <a:r>
              <a:rPr lang="zh-CN" altLang="en-US" smtClean="0">
                <a:solidFill>
                  <a:srgbClr val="FF3300"/>
                </a:solidFill>
                <a:sym typeface="Wingdings" panose="05000000000000000000" pitchFamily="2" charset="2"/>
              </a:rPr>
              <a:t>电视机遥控器 </a:t>
            </a:r>
            <a:r>
              <a:rPr lang="en-US" altLang="zh-CN" smtClean="0">
                <a:sym typeface="Wingdings" panose="05000000000000000000" pitchFamily="2" charset="2"/>
              </a:rPr>
              <a:t>  </a:t>
            </a:r>
            <a:r>
              <a:rPr lang="zh-CN" altLang="en-US" smtClean="0">
                <a:sym typeface="Wingdings" panose="05000000000000000000" pitchFamily="2" charset="2"/>
              </a:rPr>
              <a:t>操作电视频道  </a:t>
            </a:r>
            <a:r>
              <a:rPr lang="en-US" altLang="zh-CN" smtClean="0">
                <a:sym typeface="Wingdings" panose="05000000000000000000" pitchFamily="2" charset="2"/>
              </a:rPr>
              <a:t>  </a:t>
            </a:r>
            <a:r>
              <a:rPr lang="zh-CN" altLang="en-US" smtClean="0">
                <a:solidFill>
                  <a:srgbClr val="FF3300"/>
                </a:solidFill>
                <a:sym typeface="Wingdings" panose="05000000000000000000" pitchFamily="2" charset="2"/>
              </a:rPr>
              <a:t>迭代器</a:t>
            </a:r>
            <a:r>
              <a:rPr lang="en-US" altLang="zh-CN" smtClean="0">
                <a:solidFill>
                  <a:srgbClr val="FF3300"/>
                </a:solidFill>
                <a:sym typeface="Wingdings" panose="05000000000000000000" pitchFamily="2" charset="2"/>
              </a:rPr>
              <a:t>(Iterator)</a:t>
            </a:r>
          </a:p>
          <a:p>
            <a:pPr lvl="1" eaLnBrk="1" hangingPunct="1"/>
            <a:r>
              <a:rPr lang="zh-CN" altLang="en-US" smtClean="0">
                <a:solidFill>
                  <a:srgbClr val="FF3300"/>
                </a:solidFill>
              </a:rPr>
              <a:t>访问一个聚合对象中的元素但又不需要暴露它的内部结构</a:t>
            </a:r>
            <a:endParaRPr lang="en-US" altLang="zh-CN" smtClean="0">
              <a:solidFill>
                <a:srgbClr val="FF3300"/>
              </a:solidFill>
              <a:sym typeface="Wingdings" panose="05000000000000000000" pitchFamily="2" charset="2"/>
            </a:endParaRPr>
          </a:p>
          <a:p>
            <a:pPr lvl="1" eaLnBrk="1" hangingPunct="1"/>
            <a:endParaRPr lang="zh-CN" altLang="en-US" smtClean="0">
              <a:sym typeface="Wingdings" panose="05000000000000000000" pitchFamily="2" charset="2"/>
            </a:endParaRPr>
          </a:p>
        </p:txBody>
      </p:sp>
      <p:sp>
        <p:nvSpPr>
          <p:cNvPr id="890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7757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迭代器模式概述</a:t>
            </a:r>
          </a:p>
        </p:txBody>
      </p:sp>
      <p:sp>
        <p:nvSpPr>
          <p:cNvPr id="901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a:r>
              <a:rPr lang="zh-CN" altLang="en-US" smtClean="0"/>
              <a:t>聚合对象的两个职责：</a:t>
            </a:r>
            <a:endParaRPr lang="en-US" altLang="zh-CN" smtClean="0"/>
          </a:p>
          <a:p>
            <a:pPr lvl="2">
              <a:buFont typeface="Tahoma" panose="020B0604030504040204" pitchFamily="34" charset="0"/>
              <a:buChar char="•"/>
            </a:pPr>
            <a:r>
              <a:rPr lang="zh-CN" altLang="en-US" b="1" smtClean="0">
                <a:solidFill>
                  <a:srgbClr val="0070C0"/>
                </a:solidFill>
                <a:ea typeface="黑体" panose="02010609060101010101" pitchFamily="49" charset="-122"/>
              </a:rPr>
              <a:t>存储数据</a:t>
            </a:r>
            <a:r>
              <a:rPr lang="zh-CN" altLang="en-US" smtClean="0">
                <a:ea typeface="黑体" panose="02010609060101010101" pitchFamily="49" charset="-122"/>
              </a:rPr>
              <a:t>，聚合对象的基本职责</a:t>
            </a:r>
            <a:endParaRPr lang="en-US" altLang="zh-CN" smtClean="0">
              <a:ea typeface="黑体" panose="02010609060101010101" pitchFamily="49" charset="-122"/>
            </a:endParaRPr>
          </a:p>
          <a:p>
            <a:pPr lvl="2">
              <a:buFont typeface="Tahoma" panose="020B0604030504040204" pitchFamily="34" charset="0"/>
              <a:buChar char="•"/>
            </a:pPr>
            <a:r>
              <a:rPr lang="zh-CN" altLang="en-US" b="1" smtClean="0">
                <a:solidFill>
                  <a:srgbClr val="0070C0"/>
                </a:solidFill>
                <a:ea typeface="黑体" panose="02010609060101010101" pitchFamily="49" charset="-122"/>
              </a:rPr>
              <a:t>遍历数据</a:t>
            </a:r>
            <a:r>
              <a:rPr lang="zh-CN" altLang="en-US" smtClean="0">
                <a:ea typeface="黑体" panose="02010609060101010101" pitchFamily="49" charset="-122"/>
              </a:rPr>
              <a:t>，既是可变化的，又是可分离的</a:t>
            </a:r>
            <a:endParaRPr lang="en-US" altLang="zh-CN" smtClean="0">
              <a:ea typeface="黑体" panose="02010609060101010101" pitchFamily="49" charset="-122"/>
            </a:endParaRPr>
          </a:p>
          <a:p>
            <a:pPr lvl="1"/>
            <a:r>
              <a:rPr lang="zh-CN" altLang="en-US" smtClean="0">
                <a:solidFill>
                  <a:srgbClr val="FF3300"/>
                </a:solidFill>
              </a:rPr>
              <a:t>将遍历数据的行为从聚合对象中分离出来</a:t>
            </a:r>
            <a:r>
              <a:rPr lang="zh-CN" altLang="en-US" smtClean="0"/>
              <a:t>，封装在迭代器对象中</a:t>
            </a:r>
            <a:endParaRPr lang="en-US" altLang="zh-CN" smtClean="0"/>
          </a:p>
          <a:p>
            <a:pPr lvl="1"/>
            <a:r>
              <a:rPr lang="zh-CN" altLang="en-US" smtClean="0"/>
              <a:t>由迭代器来提供遍历聚合对象内部数据的行为，</a:t>
            </a:r>
            <a:r>
              <a:rPr lang="zh-CN" altLang="en-US" smtClean="0">
                <a:solidFill>
                  <a:srgbClr val="FF3300"/>
                </a:solidFill>
              </a:rPr>
              <a:t>简化聚合对象的设计</a:t>
            </a:r>
            <a:r>
              <a:rPr lang="zh-CN" altLang="en-US" smtClean="0"/>
              <a:t>，</a:t>
            </a:r>
            <a:r>
              <a:rPr lang="zh-CN" altLang="en-US" smtClean="0">
                <a:solidFill>
                  <a:srgbClr val="FF3300"/>
                </a:solidFill>
              </a:rPr>
              <a:t>更符合单一职责原则</a:t>
            </a:r>
            <a:endParaRPr lang="en-US" altLang="zh-CN" smtClean="0"/>
          </a:p>
        </p:txBody>
      </p:sp>
      <p:sp>
        <p:nvSpPr>
          <p:cNvPr id="901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12683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迭代器模式概述</a:t>
            </a:r>
          </a:p>
        </p:txBody>
      </p:sp>
      <p:sp>
        <p:nvSpPr>
          <p:cNvPr id="9113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迭代器模式的定义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r>
              <a:rPr lang="zh-CN" altLang="en-US" smtClean="0">
                <a:solidFill>
                  <a:srgbClr val="FF3300"/>
                </a:solidFill>
              </a:rPr>
              <a:t>对象行为型</a:t>
            </a:r>
            <a:r>
              <a:rPr lang="zh-CN" altLang="en-US" smtClean="0"/>
              <a:t>模式</a:t>
            </a:r>
          </a:p>
        </p:txBody>
      </p:sp>
      <p:sp>
        <p:nvSpPr>
          <p:cNvPr id="911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2194560"/>
        </p:xfrm>
        <a:graphic>
          <a:graphicData uri="http://schemas.openxmlformats.org/drawingml/2006/table">
            <a:tbl>
              <a:tblPr/>
              <a:tblGrid>
                <a:gridCol w="8305800"/>
              </a:tblGrid>
              <a:tr h="2193925">
                <a:tc>
                  <a:txBody>
                    <a:bodyPr/>
                    <a:lstStyle/>
                    <a:p>
                      <a:pPr indent="262255" algn="just">
                        <a:spcAft>
                          <a:spcPts val="0"/>
                        </a:spcAft>
                      </a:pPr>
                      <a:r>
                        <a:rPr lang="zh-CN" altLang="en-US" sz="2400" b="1" kern="100" dirty="0" smtClean="0">
                          <a:latin typeface="Times New Roman"/>
                          <a:ea typeface="宋体"/>
                          <a:cs typeface="Times New Roman"/>
                        </a:rPr>
                        <a:t>迭代器模式：</a:t>
                      </a:r>
                      <a:r>
                        <a:rPr lang="zh-CN" altLang="en-US" sz="2400" b="0" kern="100" dirty="0" smtClean="0">
                          <a:latin typeface="Times New Roman"/>
                          <a:ea typeface="宋体"/>
                          <a:cs typeface="Times New Roman"/>
                        </a:rPr>
                        <a:t>提供一种方法</a:t>
                      </a:r>
                      <a:r>
                        <a:rPr lang="zh-CN" altLang="en-US" sz="2400" b="1" kern="100" dirty="0" smtClean="0">
                          <a:solidFill>
                            <a:srgbClr val="FF3300"/>
                          </a:solidFill>
                          <a:latin typeface="Times New Roman"/>
                          <a:ea typeface="宋体"/>
                          <a:cs typeface="Times New Roman"/>
                        </a:rPr>
                        <a:t>顺序访问一个聚合对象中各个元素</a:t>
                      </a:r>
                      <a:r>
                        <a:rPr lang="zh-CN" altLang="en-US" sz="2400" b="0" kern="100" dirty="0" smtClean="0">
                          <a:solidFill>
                            <a:srgbClr val="FF3300"/>
                          </a:solidFill>
                          <a:latin typeface="Times New Roman"/>
                          <a:ea typeface="宋体"/>
                          <a:cs typeface="Times New Roman"/>
                        </a:rPr>
                        <a:t>，且</a:t>
                      </a:r>
                      <a:r>
                        <a:rPr lang="zh-CN" altLang="en-US" sz="2400" b="1" kern="100" dirty="0" smtClean="0">
                          <a:solidFill>
                            <a:srgbClr val="FF3300"/>
                          </a:solidFill>
                          <a:latin typeface="Times New Roman"/>
                          <a:ea typeface="宋体"/>
                          <a:cs typeface="Times New Roman"/>
                        </a:rPr>
                        <a:t>不用暴露该对象的内部表示</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just">
                        <a:spcAft>
                          <a:spcPts val="0"/>
                        </a:spcAft>
                      </a:pPr>
                      <a:endParaRPr lang="zh-CN" sz="2400" kern="100" dirty="0">
                        <a:latin typeface="Times New Roman"/>
                        <a:ea typeface="宋体"/>
                        <a:cs typeface="Times New Roman"/>
                      </a:endParaRPr>
                    </a:p>
                    <a:p>
                      <a:pPr indent="267970" algn="just">
                        <a:spcAft>
                          <a:spcPts val="0"/>
                        </a:spcAft>
                      </a:pPr>
                      <a:r>
                        <a:rPr lang="en-US" sz="2400" b="1" kern="100" dirty="0" err="1" smtClean="0">
                          <a:latin typeface="Times New Roman"/>
                          <a:ea typeface="宋体"/>
                          <a:cs typeface="Times New Roman"/>
                        </a:rPr>
                        <a:t>Iterator</a:t>
                      </a:r>
                      <a:r>
                        <a:rPr lang="en-US" sz="2400" b="1" kern="100" dirty="0" smtClean="0">
                          <a:latin typeface="Times New Roman"/>
                          <a:ea typeface="宋体"/>
                          <a:cs typeface="Times New Roman"/>
                        </a:rPr>
                        <a:t> Pattern: </a:t>
                      </a:r>
                      <a:r>
                        <a:rPr lang="en-US" sz="2400" b="0" kern="100" dirty="0" smtClean="0">
                          <a:latin typeface="Times New Roman"/>
                          <a:ea typeface="宋体"/>
                          <a:cs typeface="Times New Roman"/>
                        </a:rPr>
                        <a:t>Provide a way to </a:t>
                      </a:r>
                      <a:r>
                        <a:rPr lang="en-US" sz="2400" b="1" kern="100" dirty="0" smtClean="0">
                          <a:solidFill>
                            <a:srgbClr val="FF3300"/>
                          </a:solidFill>
                          <a:latin typeface="Times New Roman"/>
                          <a:ea typeface="宋体"/>
                          <a:cs typeface="Times New Roman"/>
                        </a:rPr>
                        <a:t>access the elements of an aggregate object </a:t>
                      </a:r>
                      <a:r>
                        <a:rPr lang="en-US" sz="2400" b="0" kern="100" dirty="0" smtClean="0">
                          <a:latin typeface="Times New Roman"/>
                          <a:ea typeface="宋体"/>
                          <a:cs typeface="Times New Roman"/>
                        </a:rPr>
                        <a:t>sequentially </a:t>
                      </a:r>
                      <a:r>
                        <a:rPr lang="en-US" sz="2400" b="1" kern="100" dirty="0" smtClean="0">
                          <a:solidFill>
                            <a:srgbClr val="FF3300"/>
                          </a:solidFill>
                          <a:latin typeface="Times New Roman"/>
                          <a:ea typeface="宋体"/>
                          <a:cs typeface="Times New Roman"/>
                        </a:rPr>
                        <a:t>without exposing its underlying representation</a:t>
                      </a:r>
                      <a:r>
                        <a:rPr lang="en-US" sz="2400" b="0" kern="100" dirty="0" smtClean="0">
                          <a:latin typeface="Times New Roman"/>
                          <a:ea typeface="宋体"/>
                          <a:cs typeface="Times New Roman"/>
                        </a:rPr>
                        <a:t>.</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972838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迭代器模式概述</a:t>
            </a:r>
          </a:p>
        </p:txBody>
      </p:sp>
      <p:sp>
        <p:nvSpPr>
          <p:cNvPr id="921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迭代器模式的定义</a:t>
            </a:r>
            <a:endParaRPr lang="en-US" altLang="zh-CN" smtClean="0"/>
          </a:p>
          <a:p>
            <a:pPr lvl="1" eaLnBrk="1" hangingPunct="1"/>
            <a:r>
              <a:rPr lang="zh-CN" altLang="en-US" smtClean="0"/>
              <a:t>又名</a:t>
            </a:r>
            <a:r>
              <a:rPr lang="zh-CN" altLang="en-US" smtClean="0">
                <a:solidFill>
                  <a:srgbClr val="FF3300"/>
                </a:solidFill>
              </a:rPr>
              <a:t>游标</a:t>
            </a:r>
            <a:r>
              <a:rPr lang="en-US" altLang="zh-CN" smtClean="0">
                <a:solidFill>
                  <a:srgbClr val="FF3300"/>
                </a:solidFill>
              </a:rPr>
              <a:t>(Cursor)</a:t>
            </a:r>
            <a:r>
              <a:rPr lang="zh-CN" altLang="en-US" smtClean="0">
                <a:solidFill>
                  <a:srgbClr val="FF3300"/>
                </a:solidFill>
              </a:rPr>
              <a:t>模式</a:t>
            </a:r>
            <a:endParaRPr lang="en-US" altLang="zh-CN" smtClean="0">
              <a:solidFill>
                <a:srgbClr val="FF3300"/>
              </a:solidFill>
            </a:endParaRPr>
          </a:p>
          <a:p>
            <a:pPr lvl="1" eaLnBrk="1" hangingPunct="1"/>
            <a:r>
              <a:rPr lang="zh-CN" altLang="en-US" smtClean="0"/>
              <a:t>通过引入迭代器，</a:t>
            </a:r>
            <a:r>
              <a:rPr lang="zh-CN" altLang="en-US" smtClean="0">
                <a:solidFill>
                  <a:srgbClr val="FF3300"/>
                </a:solidFill>
              </a:rPr>
              <a:t>客户端无须了解聚合对象的内部结构即可实现对聚合对象中成员的遍历</a:t>
            </a:r>
            <a:r>
              <a:rPr lang="zh-CN" altLang="en-US" smtClean="0"/>
              <a:t>，还</a:t>
            </a:r>
            <a:r>
              <a:rPr lang="zh-CN" altLang="en-US" smtClean="0">
                <a:solidFill>
                  <a:srgbClr val="FF3300"/>
                </a:solidFill>
              </a:rPr>
              <a:t>可以根据需要很方便地增加新的遍历方式</a:t>
            </a:r>
          </a:p>
          <a:p>
            <a:pPr lvl="1" eaLnBrk="1" hangingPunct="1"/>
            <a:endParaRPr lang="en-US" altLang="zh-CN" smtClean="0"/>
          </a:p>
        </p:txBody>
      </p:sp>
      <p:sp>
        <p:nvSpPr>
          <p:cNvPr id="921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2165"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836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迭代器模式的结构与实现</a:t>
            </a:r>
          </a:p>
        </p:txBody>
      </p:sp>
      <p:sp>
        <p:nvSpPr>
          <p:cNvPr id="931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迭代器模式的结构</a:t>
            </a:r>
            <a:endParaRPr lang="en-US" altLang="zh-CN" smtClean="0"/>
          </a:p>
          <a:p>
            <a:pPr lvl="1" eaLnBrk="1" hangingPunct="1"/>
            <a:endParaRPr lang="en-US" altLang="zh-CN" smtClean="0"/>
          </a:p>
          <a:p>
            <a:pPr lvl="1" eaLnBrk="1" hangingPunct="1"/>
            <a:endParaRPr lang="en-US" altLang="zh-CN" smtClean="0"/>
          </a:p>
        </p:txBody>
      </p:sp>
      <p:sp>
        <p:nvSpPr>
          <p:cNvPr id="931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318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2266950"/>
            <a:ext cx="5910262"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9429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8200" y="914400"/>
            <a:ext cx="6324600" cy="685800"/>
          </a:xfrm>
        </p:spPr>
        <p:txBody>
          <a:bodyPr/>
          <a:lstStyle/>
          <a:p>
            <a:pPr eaLnBrk="1" hangingPunct="1"/>
            <a:r>
              <a:rPr lang="zh-CN" altLang="en-US" smtClean="0"/>
              <a:t>迭代器模式的结构与实现</a:t>
            </a:r>
          </a:p>
        </p:txBody>
      </p:sp>
      <p:sp>
        <p:nvSpPr>
          <p:cNvPr id="942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迭代器模式的结构</a:t>
            </a:r>
            <a:endParaRPr lang="en-US" altLang="zh-CN" smtClean="0"/>
          </a:p>
          <a:p>
            <a:pPr lvl="1" eaLnBrk="1" hangingPunct="1"/>
            <a:r>
              <a:rPr lang="zh-CN" altLang="en-US" smtClean="0"/>
              <a:t>迭代器模式包含以下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Iterator</a:t>
            </a:r>
            <a:r>
              <a:rPr lang="zh-CN" altLang="en-US" sz="2400" smtClean="0">
                <a:ea typeface="黑体" panose="02010609060101010101" pitchFamily="49" charset="-122"/>
              </a:rPr>
              <a:t>（抽象迭代器）</a:t>
            </a:r>
          </a:p>
          <a:p>
            <a:pPr lvl="2" eaLnBrk="1" hangingPunct="1">
              <a:buFont typeface="Tahoma" panose="020B0604030504040204" pitchFamily="34" charset="0"/>
              <a:buChar char="•"/>
            </a:pPr>
            <a:r>
              <a:rPr lang="en-US" altLang="zh-CN" sz="2400" smtClean="0">
                <a:ea typeface="黑体" panose="02010609060101010101" pitchFamily="49" charset="-122"/>
              </a:rPr>
              <a:t>ConcreteIterator</a:t>
            </a:r>
            <a:r>
              <a:rPr lang="zh-CN" altLang="en-US" sz="2400" smtClean="0">
                <a:ea typeface="黑体" panose="02010609060101010101" pitchFamily="49" charset="-122"/>
              </a:rPr>
              <a:t>（具体迭代器）</a:t>
            </a:r>
          </a:p>
          <a:p>
            <a:pPr lvl="2" eaLnBrk="1" hangingPunct="1">
              <a:buFont typeface="Tahoma" panose="020B0604030504040204" pitchFamily="34" charset="0"/>
              <a:buChar char="•"/>
            </a:pPr>
            <a:r>
              <a:rPr lang="en-US" altLang="zh-CN" sz="2400" smtClean="0">
                <a:ea typeface="黑体" panose="02010609060101010101" pitchFamily="49" charset="-122"/>
              </a:rPr>
              <a:t>Aggregate</a:t>
            </a:r>
            <a:r>
              <a:rPr lang="zh-CN" altLang="en-US" sz="2400" smtClean="0">
                <a:ea typeface="黑体" panose="02010609060101010101" pitchFamily="49" charset="-122"/>
              </a:rPr>
              <a:t>（抽象聚合类）</a:t>
            </a:r>
          </a:p>
          <a:p>
            <a:pPr lvl="2" eaLnBrk="1" hangingPunct="1">
              <a:buFont typeface="Tahoma" panose="020B0604030504040204" pitchFamily="34" charset="0"/>
              <a:buChar char="•"/>
            </a:pPr>
            <a:r>
              <a:rPr lang="en-US" altLang="zh-CN" sz="2400" smtClean="0">
                <a:ea typeface="黑体" panose="02010609060101010101" pitchFamily="49" charset="-122"/>
              </a:rPr>
              <a:t>ConcreteAggregate</a:t>
            </a:r>
            <a:r>
              <a:rPr lang="zh-CN" altLang="en-US" sz="2400" smtClean="0">
                <a:ea typeface="黑体" panose="02010609060101010101" pitchFamily="49" charset="-122"/>
              </a:rPr>
              <a:t>（具体聚合类）</a:t>
            </a:r>
            <a:endParaRPr lang="en-US" altLang="zh-CN" smtClean="0">
              <a:ea typeface="黑体" panose="02010609060101010101" pitchFamily="49" charset="-122"/>
            </a:endParaRPr>
          </a:p>
        </p:txBody>
      </p:sp>
      <p:sp>
        <p:nvSpPr>
          <p:cNvPr id="942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4213"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5735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466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2010</TotalTime>
  <Words>1461</Words>
  <Application>Microsoft Office PowerPoint</Application>
  <PresentationFormat>全屏显示(4:3)</PresentationFormat>
  <Paragraphs>281</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Design Patterns</vt:lpstr>
      <vt:lpstr>大纲</vt:lpstr>
      <vt:lpstr>迭代器模式概述</vt:lpstr>
      <vt:lpstr>迭代器模式概述</vt:lpstr>
      <vt:lpstr>迭代器模式概述</vt:lpstr>
      <vt:lpstr>迭代器模式概述</vt:lpstr>
      <vt:lpstr>迭代器模式概述</vt:lpstr>
      <vt:lpstr>迭代器模式的结构与实现</vt:lpstr>
      <vt:lpstr>迭代器模式的结构与实现</vt:lpstr>
      <vt:lpstr>迭代器模式的结构与实现</vt:lpstr>
      <vt:lpstr>迭代器模式的结构与实现</vt:lpstr>
      <vt:lpstr>迭代器模式的结构与实现</vt:lpstr>
      <vt:lpstr>迭代器模式的结构与实现</vt:lpstr>
      <vt:lpstr>迭代器模式的应用实例</vt:lpstr>
      <vt:lpstr>迭代器模式的应用实例</vt:lpstr>
      <vt:lpstr>迭代器模式的应用实例</vt:lpstr>
      <vt:lpstr>迭代器模式的应用实例</vt:lpstr>
      <vt:lpstr>使用内部类实现迭代器</vt:lpstr>
      <vt:lpstr>使用内部类实现迭代器</vt:lpstr>
      <vt:lpstr>Java内置迭代器</vt:lpstr>
      <vt:lpstr>Java内置迭代器</vt:lpstr>
      <vt:lpstr>Java内置迭代器</vt:lpstr>
      <vt:lpstr>Java内置迭代器</vt:lpstr>
      <vt:lpstr>迭代器模式的优缺点与适用环境</vt:lpstr>
      <vt:lpstr>迭代器模式的优缺点与适用环境</vt:lpstr>
      <vt:lpstr>迭代器模式的优缺点与适用环境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818</cp:revision>
  <cp:lastPrinted>1601-01-01T00:00:00Z</cp:lastPrinted>
  <dcterms:created xsi:type="dcterms:W3CDTF">1601-01-01T00:00:00Z</dcterms:created>
  <dcterms:modified xsi:type="dcterms:W3CDTF">2018-04-06T10:07:37Z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