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ea typeface="黑体" panose="02010609060101010101" pitchFamily="49" charset="-122"/>
              </a:rPr>
              <a:t>观察者</a:t>
            </a:r>
            <a:r>
              <a:rPr lang="zh-CN" altLang="en-US" sz="4800" b="1" dirty="0" smtClean="0"/>
              <a:t>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观察者模式的结构与实现</a:t>
            </a:r>
          </a:p>
        </p:txBody>
      </p:sp>
      <p:sp>
        <p:nvSpPr>
          <p:cNvPr id="1740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观察者模式的实现</a:t>
            </a:r>
          </a:p>
          <a:p>
            <a:pPr lvl="1" eaLnBrk="1" hangingPunct="1"/>
            <a:r>
              <a:rPr lang="zh-CN" altLang="en-US" smtClean="0"/>
              <a:t>典型的</a:t>
            </a:r>
            <a:r>
              <a:rPr lang="zh-CN" altLang="en-US" smtClean="0">
                <a:solidFill>
                  <a:srgbClr val="FF0000"/>
                </a:solidFill>
              </a:rPr>
              <a:t>抽象目标类</a:t>
            </a:r>
            <a:r>
              <a:rPr lang="zh-CN" altLang="en-US" smtClean="0"/>
              <a:t>代码：</a:t>
            </a:r>
            <a:endParaRPr lang="en-US" altLang="zh-CN" smtClean="0"/>
          </a:p>
        </p:txBody>
      </p:sp>
      <p:sp>
        <p:nvSpPr>
          <p:cNvPr id="1740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263377415"/>
              </p:ext>
            </p:extLst>
          </p:nvPr>
        </p:nvGraphicFramePr>
        <p:xfrm>
          <a:off x="685800" y="1219200"/>
          <a:ext cx="7924800" cy="54864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java.util</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Subject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定义一个观察者集合用于存储所有观察者对象</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protected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ArrayList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observers&lt;Observer&gt; = new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ArrayList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注册方法，用于向观察者集合中增加一个观察者</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attach(Observer observer)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observers.add</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(observer);</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注销方法，用于在观察者集合中删除一个观察者</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detach(Observer observer)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observers.remove</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(observer);</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声明抽象通知方法</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notify();</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96262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观察者模式的结构与实现</a:t>
            </a:r>
          </a:p>
        </p:txBody>
      </p:sp>
      <p:sp>
        <p:nvSpPr>
          <p:cNvPr id="1751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观察者模式的实现</a:t>
            </a:r>
          </a:p>
          <a:p>
            <a:pPr lvl="1" eaLnBrk="1" hangingPunct="1"/>
            <a:r>
              <a:rPr lang="zh-CN" altLang="en-US" smtClean="0"/>
              <a:t>典型的</a:t>
            </a:r>
            <a:r>
              <a:rPr lang="zh-CN" altLang="en-US" smtClean="0">
                <a:solidFill>
                  <a:srgbClr val="FF0000"/>
                </a:solidFill>
              </a:rPr>
              <a:t>具体目标类</a:t>
            </a:r>
            <a:r>
              <a:rPr lang="zh-CN" altLang="en-US" smtClean="0"/>
              <a:t>代码：</a:t>
            </a:r>
            <a:endParaRPr lang="en-US" altLang="zh-CN" smtClean="0"/>
          </a:p>
        </p:txBody>
      </p:sp>
      <p:sp>
        <p:nvSpPr>
          <p:cNvPr id="1751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147926773"/>
              </p:ext>
            </p:extLst>
          </p:nvPr>
        </p:nvGraphicFramePr>
        <p:xfrm>
          <a:off x="609600" y="2971800"/>
          <a:ext cx="7924800" cy="2743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ConcreteSubject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Subject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实现通知方法</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notify()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遍历观察者集合，调用每一个观察者的响应方法</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for(Object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obs:observers</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((Observer)</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obs</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).update();</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840167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观察者模式的结构与实现</a:t>
            </a:r>
          </a:p>
        </p:txBody>
      </p:sp>
      <p:sp>
        <p:nvSpPr>
          <p:cNvPr id="1761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观察者模式的实现</a:t>
            </a:r>
          </a:p>
          <a:p>
            <a:pPr lvl="1" eaLnBrk="1" hangingPunct="1"/>
            <a:r>
              <a:rPr lang="zh-CN" altLang="en-US" smtClean="0"/>
              <a:t>典型的</a:t>
            </a:r>
            <a:r>
              <a:rPr lang="zh-CN" altLang="en-US" smtClean="0">
                <a:solidFill>
                  <a:srgbClr val="FF0000"/>
                </a:solidFill>
              </a:rPr>
              <a:t>抽象观察者</a:t>
            </a:r>
            <a:r>
              <a:rPr lang="zh-CN" altLang="en-US" smtClean="0"/>
              <a:t>代码：</a:t>
            </a:r>
            <a:endParaRPr lang="en-US" altLang="zh-CN" smtClean="0"/>
          </a:p>
        </p:txBody>
      </p:sp>
      <p:sp>
        <p:nvSpPr>
          <p:cNvPr id="1761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361586689"/>
              </p:ext>
            </p:extLst>
          </p:nvPr>
        </p:nvGraphicFramePr>
        <p:xfrm>
          <a:off x="609600" y="3048000"/>
          <a:ext cx="7924800" cy="1219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interface Observer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声明响应方法</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update();</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759300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观察者模式的结构与实现</a:t>
            </a:r>
          </a:p>
        </p:txBody>
      </p:sp>
      <p:sp>
        <p:nvSpPr>
          <p:cNvPr id="1771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观察者模式的实现</a:t>
            </a:r>
          </a:p>
          <a:p>
            <a:pPr lvl="1" eaLnBrk="1" hangingPunct="1"/>
            <a:r>
              <a:rPr lang="zh-CN" altLang="en-US" smtClean="0"/>
              <a:t>典型的</a:t>
            </a:r>
            <a:r>
              <a:rPr lang="zh-CN" altLang="en-US" smtClean="0">
                <a:solidFill>
                  <a:srgbClr val="FF0000"/>
                </a:solidFill>
              </a:rPr>
              <a:t>具体观察者</a:t>
            </a:r>
            <a:r>
              <a:rPr lang="zh-CN" altLang="en-US" smtClean="0"/>
              <a:t>代码：</a:t>
            </a:r>
            <a:endParaRPr lang="en-US" altLang="zh-CN" smtClean="0"/>
          </a:p>
        </p:txBody>
      </p:sp>
      <p:sp>
        <p:nvSpPr>
          <p:cNvPr id="1771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320569398"/>
              </p:ext>
            </p:extLst>
          </p:nvPr>
        </p:nvGraphicFramePr>
        <p:xfrm>
          <a:off x="609600" y="2971800"/>
          <a:ext cx="7924800" cy="18288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ConcreteObserver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implements Observer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实现响应方法</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update()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具体响应代码</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4238177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观察者模式的结构与实现</a:t>
            </a:r>
          </a:p>
        </p:txBody>
      </p:sp>
      <p:sp>
        <p:nvSpPr>
          <p:cNvPr id="178179" name="Rectangle 3"/>
          <p:cNvSpPr>
            <a:spLocks noGrp="1" noChangeArrowheads="1"/>
          </p:cNvSpPr>
          <p:nvPr>
            <p:ph type="body" sz="half" idx="1"/>
          </p:nvPr>
        </p:nvSpPr>
        <p:spPr>
          <a:xfrm>
            <a:off x="381000" y="1752600"/>
            <a:ext cx="8001000" cy="4572000"/>
          </a:xfrm>
        </p:spPr>
        <p:txBody>
          <a:bodyPr/>
          <a:lstStyle/>
          <a:p>
            <a:pPr eaLnBrk="1" hangingPunct="1"/>
            <a:r>
              <a:rPr lang="zh-CN" altLang="en-US" smtClean="0"/>
              <a:t>观察者模式的实现</a:t>
            </a:r>
          </a:p>
          <a:p>
            <a:pPr lvl="1" eaLnBrk="1" hangingPunct="1"/>
            <a:r>
              <a:rPr lang="zh-CN" altLang="en-US" smtClean="0"/>
              <a:t>说明：</a:t>
            </a:r>
            <a:endParaRPr lang="en-US" altLang="zh-CN" smtClean="0"/>
          </a:p>
          <a:p>
            <a:pPr lvl="2">
              <a:buFont typeface="Tahoma" panose="020B0604030504040204" pitchFamily="34" charset="0"/>
              <a:buChar char="•"/>
            </a:pPr>
            <a:r>
              <a:rPr lang="zh-CN" altLang="en-US" smtClean="0">
                <a:ea typeface="黑体" panose="02010609060101010101" pitchFamily="49" charset="-122"/>
              </a:rPr>
              <a:t>有时候</a:t>
            </a:r>
            <a:r>
              <a:rPr lang="zh-CN" altLang="en-US" smtClean="0">
                <a:solidFill>
                  <a:srgbClr val="FF3300"/>
                </a:solidFill>
                <a:ea typeface="黑体" panose="02010609060101010101" pitchFamily="49" charset="-122"/>
              </a:rPr>
              <a:t>在具体观察者类</a:t>
            </a:r>
            <a:r>
              <a:rPr lang="en-US" altLang="zh-CN" smtClean="0">
                <a:solidFill>
                  <a:srgbClr val="FF3300"/>
                </a:solidFill>
                <a:ea typeface="黑体" panose="02010609060101010101" pitchFamily="49" charset="-122"/>
              </a:rPr>
              <a:t>ConcreteObserver</a:t>
            </a:r>
            <a:r>
              <a:rPr lang="zh-CN" altLang="en-US" smtClean="0">
                <a:solidFill>
                  <a:srgbClr val="FF3300"/>
                </a:solidFill>
                <a:ea typeface="黑体" panose="02010609060101010101" pitchFamily="49" charset="-122"/>
              </a:rPr>
              <a:t>中需要使用到具体目标类</a:t>
            </a:r>
            <a:r>
              <a:rPr lang="en-US" altLang="zh-CN" smtClean="0">
                <a:solidFill>
                  <a:srgbClr val="FF3300"/>
                </a:solidFill>
                <a:ea typeface="黑体" panose="02010609060101010101" pitchFamily="49" charset="-122"/>
              </a:rPr>
              <a:t>ConcreteSubject</a:t>
            </a:r>
            <a:r>
              <a:rPr lang="zh-CN" altLang="en-US" smtClean="0">
                <a:solidFill>
                  <a:srgbClr val="FF3300"/>
                </a:solidFill>
                <a:ea typeface="黑体" panose="02010609060101010101" pitchFamily="49" charset="-122"/>
              </a:rPr>
              <a:t>中的状态（属性）</a:t>
            </a:r>
            <a:r>
              <a:rPr lang="zh-CN" altLang="en-US" smtClean="0">
                <a:ea typeface="黑体" panose="02010609060101010101" pitchFamily="49" charset="-122"/>
              </a:rPr>
              <a:t>，会存在</a:t>
            </a:r>
            <a:r>
              <a:rPr lang="zh-CN" altLang="en-US" smtClean="0">
                <a:solidFill>
                  <a:srgbClr val="FF3300"/>
                </a:solidFill>
                <a:ea typeface="黑体" panose="02010609060101010101" pitchFamily="49" charset="-122"/>
              </a:rPr>
              <a:t>关联或依赖关系</a:t>
            </a:r>
            <a:endParaRPr lang="en-US" altLang="zh-CN" smtClean="0">
              <a:solidFill>
                <a:srgbClr val="FF3300"/>
              </a:solidFill>
              <a:ea typeface="黑体" panose="02010609060101010101" pitchFamily="49" charset="-122"/>
            </a:endParaRPr>
          </a:p>
          <a:p>
            <a:pPr lvl="2">
              <a:buFont typeface="Tahoma" panose="020B0604030504040204" pitchFamily="34" charset="0"/>
              <a:buChar char="•"/>
            </a:pPr>
            <a:r>
              <a:rPr lang="zh-CN" altLang="en-US" smtClean="0">
                <a:ea typeface="黑体" panose="02010609060101010101" pitchFamily="49" charset="-122"/>
              </a:rPr>
              <a:t>如果在具体层之间具有关联关系，系统的扩展性将受到一定的影响，</a:t>
            </a:r>
            <a:r>
              <a:rPr lang="zh-CN" altLang="en-US" smtClean="0">
                <a:solidFill>
                  <a:srgbClr val="FF3300"/>
                </a:solidFill>
                <a:ea typeface="黑体" panose="02010609060101010101" pitchFamily="49" charset="-122"/>
              </a:rPr>
              <a:t>增加新的具体目标类有时候需要修改原有观察者的代码</a:t>
            </a:r>
            <a:r>
              <a:rPr lang="zh-CN" altLang="en-US" smtClean="0">
                <a:ea typeface="黑体" panose="02010609060101010101" pitchFamily="49" charset="-122"/>
              </a:rPr>
              <a:t>，在一定程度上违背了开闭原则，但是如果原有观察者类无须关联新增的具体目标，则系统扩展性不受影响</a:t>
            </a:r>
          </a:p>
          <a:p>
            <a:pPr lvl="1" eaLnBrk="1" hangingPunct="1"/>
            <a:endParaRPr lang="en-US" altLang="zh-CN" smtClean="0"/>
          </a:p>
        </p:txBody>
      </p:sp>
      <p:sp>
        <p:nvSpPr>
          <p:cNvPr id="1781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8373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观察者模式的结构与实现</a:t>
            </a:r>
          </a:p>
        </p:txBody>
      </p:sp>
      <p:sp>
        <p:nvSpPr>
          <p:cNvPr id="1792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观察者模式的实现</a:t>
            </a:r>
          </a:p>
          <a:p>
            <a:pPr lvl="1" eaLnBrk="1" hangingPunct="1"/>
            <a:r>
              <a:rPr lang="zh-CN" altLang="en-US" smtClean="0"/>
              <a:t>典型的客户端代码片段：</a:t>
            </a:r>
            <a:endParaRPr lang="en-US" altLang="zh-CN" smtClean="0"/>
          </a:p>
        </p:txBody>
      </p:sp>
      <p:sp>
        <p:nvSpPr>
          <p:cNvPr id="1792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987156609"/>
              </p:ext>
            </p:extLst>
          </p:nvPr>
        </p:nvGraphicFramePr>
        <p:xfrm>
          <a:off x="609600" y="3048000"/>
          <a:ext cx="7924800" cy="1828800"/>
        </p:xfrm>
        <a:graphic>
          <a:graphicData uri="http://schemas.openxmlformats.org/drawingml/2006/table">
            <a:tbl>
              <a:tblPr/>
              <a:tblGrid>
                <a:gridCol w="7924800"/>
              </a:tblGrid>
              <a:tr h="1036637">
                <a:tc>
                  <a:txBody>
                    <a:bodyPr/>
                    <a:lstStyle/>
                    <a:p>
                      <a:pPr algn="just">
                        <a:spcAft>
                          <a:spcPts val="0"/>
                        </a:spcAft>
                      </a:pPr>
                      <a:r>
                        <a:rPr lang="en-US" altLang="zh-CN" sz="2000" kern="0" dirty="0" smtClean="0">
                          <a:latin typeface="Times New Roman"/>
                          <a:ea typeface="宋体"/>
                          <a:cs typeface="Times New Roman"/>
                        </a:rPr>
                        <a:t>……</a:t>
                      </a:r>
                      <a:endParaRPr lang="zh-CN" altLang="zh-CN" sz="2000" kern="100" dirty="0" smtClean="0">
                        <a:latin typeface="Times New Roman"/>
                        <a:ea typeface="宋体"/>
                        <a:cs typeface="Times New Roman"/>
                      </a:endParaRPr>
                    </a:p>
                    <a:p>
                      <a:pPr algn="just">
                        <a:spcAft>
                          <a:spcPts val="0"/>
                        </a:spcAft>
                      </a:pPr>
                      <a:r>
                        <a:rPr lang="en-US" altLang="zh-CN" sz="2000" kern="0" dirty="0" smtClean="0">
                          <a:latin typeface="Times New Roman"/>
                          <a:ea typeface="宋体"/>
                          <a:cs typeface="Times New Roman"/>
                        </a:rPr>
                        <a:t>Subject </a:t>
                      </a:r>
                      <a:r>
                        <a:rPr lang="en-US" altLang="zh-CN" sz="2000" kern="0" dirty="0" err="1" smtClean="0">
                          <a:latin typeface="Times New Roman"/>
                          <a:ea typeface="宋体"/>
                          <a:cs typeface="Times New Roman"/>
                        </a:rPr>
                        <a:t>subject</a:t>
                      </a:r>
                      <a:r>
                        <a:rPr lang="en-US" altLang="zh-CN" sz="2000" kern="0" dirty="0" smtClean="0">
                          <a:latin typeface="Times New Roman"/>
                          <a:ea typeface="宋体"/>
                          <a:cs typeface="Times New Roman"/>
                        </a:rPr>
                        <a:t> = new </a:t>
                      </a:r>
                      <a:r>
                        <a:rPr lang="en-US" altLang="zh-CN" sz="2000" kern="100" dirty="0" err="1" smtClean="0">
                          <a:latin typeface="Times New Roman"/>
                          <a:ea typeface="宋体"/>
                          <a:cs typeface="Times New Roman"/>
                        </a:rPr>
                        <a:t>ConcreteSubject</a:t>
                      </a:r>
                      <a:r>
                        <a:rPr lang="en-US" altLang="zh-CN" sz="2000" kern="100" dirty="0" smtClean="0">
                          <a:latin typeface="Times New Roman"/>
                          <a:ea typeface="宋体"/>
                          <a:cs typeface="Times New Roman"/>
                        </a:rPr>
                        <a:t>();</a:t>
                      </a:r>
                      <a:endParaRPr lang="zh-CN" altLang="zh-CN" sz="2000" kern="100" dirty="0" smtClean="0">
                        <a:latin typeface="Times New Roman"/>
                        <a:ea typeface="宋体"/>
                        <a:cs typeface="Times New Roman"/>
                      </a:endParaRPr>
                    </a:p>
                    <a:p>
                      <a:pPr algn="just">
                        <a:spcAft>
                          <a:spcPts val="0"/>
                        </a:spcAft>
                      </a:pPr>
                      <a:r>
                        <a:rPr lang="en-US" altLang="zh-CN" sz="2000" kern="100" dirty="0" smtClean="0">
                          <a:latin typeface="Times New Roman"/>
                          <a:ea typeface="宋体"/>
                          <a:cs typeface="Times New Roman"/>
                        </a:rPr>
                        <a:t>Observer </a:t>
                      </a:r>
                      <a:r>
                        <a:rPr lang="en-US" altLang="zh-CN" sz="2000" kern="100" dirty="0" err="1" smtClean="0">
                          <a:latin typeface="Times New Roman"/>
                          <a:ea typeface="宋体"/>
                          <a:cs typeface="Times New Roman"/>
                        </a:rPr>
                        <a:t>observer</a:t>
                      </a:r>
                      <a:r>
                        <a:rPr lang="en-US" altLang="zh-CN" sz="2000" kern="100" dirty="0" smtClean="0">
                          <a:latin typeface="Times New Roman"/>
                          <a:ea typeface="宋体"/>
                          <a:cs typeface="Times New Roman"/>
                        </a:rPr>
                        <a:t> = new </a:t>
                      </a:r>
                      <a:r>
                        <a:rPr lang="en-US" altLang="zh-CN" sz="2000" kern="100" dirty="0" err="1" smtClean="0">
                          <a:latin typeface="Times New Roman"/>
                          <a:ea typeface="宋体"/>
                          <a:cs typeface="Times New Roman"/>
                        </a:rPr>
                        <a:t>ConcreteObserver</a:t>
                      </a:r>
                      <a:r>
                        <a:rPr lang="en-US" altLang="zh-CN" sz="2000" kern="100" dirty="0" smtClean="0">
                          <a:latin typeface="Times New Roman"/>
                          <a:ea typeface="宋体"/>
                          <a:cs typeface="Times New Roman"/>
                        </a:rPr>
                        <a:t>();</a:t>
                      </a:r>
                      <a:endParaRPr lang="zh-CN" altLang="zh-CN" sz="2000" kern="100" dirty="0" smtClean="0">
                        <a:latin typeface="Times New Roman"/>
                        <a:ea typeface="宋体"/>
                        <a:cs typeface="Times New Roman"/>
                      </a:endParaRPr>
                    </a:p>
                    <a:p>
                      <a:pPr algn="just">
                        <a:spcAft>
                          <a:spcPts val="0"/>
                        </a:spcAft>
                      </a:pPr>
                      <a:r>
                        <a:rPr lang="en-US" altLang="zh-CN" sz="2000" b="1" kern="0" dirty="0" err="1" smtClean="0">
                          <a:solidFill>
                            <a:srgbClr val="FF6600"/>
                          </a:solidFill>
                          <a:latin typeface="Times New Roman"/>
                          <a:ea typeface="宋体"/>
                          <a:cs typeface="Times New Roman"/>
                        </a:rPr>
                        <a:t>subject.attach</a:t>
                      </a:r>
                      <a:r>
                        <a:rPr lang="en-US" altLang="zh-CN" sz="2000" b="1" kern="0" dirty="0" smtClean="0">
                          <a:solidFill>
                            <a:srgbClr val="FF6600"/>
                          </a:solidFill>
                          <a:latin typeface="Times New Roman"/>
                          <a:ea typeface="宋体"/>
                          <a:cs typeface="Times New Roman"/>
                        </a:rPr>
                        <a:t>(</a:t>
                      </a:r>
                      <a:r>
                        <a:rPr lang="en-US" altLang="zh-CN" sz="2000" b="1" kern="100" dirty="0" smtClean="0">
                          <a:solidFill>
                            <a:srgbClr val="FF6600"/>
                          </a:solidFill>
                          <a:latin typeface="Times New Roman"/>
                          <a:ea typeface="宋体"/>
                          <a:cs typeface="Times New Roman"/>
                        </a:rPr>
                        <a:t>observer</a:t>
                      </a:r>
                      <a:r>
                        <a:rPr lang="en-US" altLang="zh-CN" sz="2000" b="1" kern="0" dirty="0" smtClean="0">
                          <a:solidFill>
                            <a:srgbClr val="FF6600"/>
                          </a:solidFill>
                          <a:latin typeface="Times New Roman"/>
                          <a:ea typeface="宋体"/>
                          <a:cs typeface="Times New Roman"/>
                        </a:rPr>
                        <a:t>); //</a:t>
                      </a:r>
                      <a:r>
                        <a:rPr lang="zh-CN" altLang="en-US" sz="2000" b="1" kern="0" dirty="0" smtClean="0">
                          <a:solidFill>
                            <a:srgbClr val="FF6600"/>
                          </a:solidFill>
                          <a:latin typeface="Times New Roman"/>
                          <a:ea typeface="宋体"/>
                          <a:cs typeface="Times New Roman"/>
                        </a:rPr>
                        <a:t>注册观察者</a:t>
                      </a:r>
                      <a:endParaRPr lang="zh-CN" altLang="zh-CN" sz="2000" kern="100" dirty="0" smtClean="0">
                        <a:solidFill>
                          <a:srgbClr val="FF6600"/>
                        </a:solidFill>
                        <a:latin typeface="Times New Roman"/>
                        <a:ea typeface="宋体"/>
                        <a:cs typeface="Times New Roman"/>
                      </a:endParaRPr>
                    </a:p>
                    <a:p>
                      <a:pPr algn="just">
                        <a:spcAft>
                          <a:spcPts val="0"/>
                        </a:spcAft>
                      </a:pPr>
                      <a:r>
                        <a:rPr lang="en-US" altLang="zh-CN" sz="2000" b="1" kern="0" dirty="0" err="1" smtClean="0">
                          <a:solidFill>
                            <a:srgbClr val="FF6600"/>
                          </a:solidFill>
                          <a:latin typeface="Times New Roman"/>
                          <a:ea typeface="宋体"/>
                          <a:cs typeface="Times New Roman"/>
                        </a:rPr>
                        <a:t>subject</a:t>
                      </a:r>
                      <a:r>
                        <a:rPr lang="en-US" altLang="zh-CN" sz="2000" b="1" kern="100" dirty="0" err="1" smtClean="0">
                          <a:solidFill>
                            <a:srgbClr val="FF6600"/>
                          </a:solidFill>
                          <a:latin typeface="Times New Roman"/>
                          <a:ea typeface="宋体"/>
                          <a:cs typeface="Times New Roman"/>
                        </a:rPr>
                        <a:t>.notify</a:t>
                      </a:r>
                      <a:r>
                        <a:rPr lang="en-US" altLang="zh-CN" sz="2000" b="1" kern="100" dirty="0" smtClean="0">
                          <a:solidFill>
                            <a:srgbClr val="FF6600"/>
                          </a:solidFill>
                          <a:latin typeface="Times New Roman"/>
                          <a:ea typeface="宋体"/>
                          <a:cs typeface="Times New Roman"/>
                        </a:rPr>
                        <a:t>();</a:t>
                      </a:r>
                      <a:endParaRPr lang="zh-CN" altLang="zh-CN" sz="2000" kern="100" dirty="0" smtClean="0">
                        <a:solidFill>
                          <a:srgbClr val="FF6600"/>
                        </a:solidFill>
                        <a:latin typeface="Times New Roman"/>
                        <a:ea typeface="宋体"/>
                        <a:cs typeface="Times New Roman"/>
                      </a:endParaRPr>
                    </a:p>
                    <a:p>
                      <a:pPr algn="just">
                        <a:spcAft>
                          <a:spcPts val="0"/>
                        </a:spcAft>
                      </a:pPr>
                      <a:r>
                        <a:rPr lang="en-US" altLang="zh-CN" sz="2000" kern="100" dirty="0" smtClean="0">
                          <a:latin typeface="Times New Roman"/>
                          <a:ea typeface="宋体"/>
                          <a:cs typeface="Times New Roman"/>
                        </a:rPr>
                        <a:t>……</a:t>
                      </a:r>
                      <a:endParaRPr lang="zh-CN" altLang="zh-CN" sz="20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329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观察者模式的应用实例</a:t>
            </a:r>
          </a:p>
        </p:txBody>
      </p:sp>
      <p:sp>
        <p:nvSpPr>
          <p:cNvPr id="1802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1802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80229" name="组合 8"/>
          <p:cNvGrpSpPr>
            <a:grpSpLocks/>
          </p:cNvGrpSpPr>
          <p:nvPr/>
        </p:nvGrpSpPr>
        <p:grpSpPr bwMode="auto">
          <a:xfrm>
            <a:off x="2514600" y="2590800"/>
            <a:ext cx="3505200" cy="2657475"/>
            <a:chOff x="1905000" y="2514600"/>
            <a:chExt cx="4343400" cy="3267075"/>
          </a:xfrm>
        </p:grpSpPr>
        <p:pic>
          <p:nvPicPr>
            <p:cNvPr id="180236"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2743200"/>
          <a:ext cx="8229600" cy="2590800"/>
        </p:xfrm>
        <a:graphic>
          <a:graphicData uri="http://schemas.openxmlformats.org/drawingml/2006/table">
            <a:tbl>
              <a:tblPr/>
              <a:tblGrid>
                <a:gridCol w="8229600"/>
              </a:tblGrid>
              <a:tr h="2590800">
                <a:tc>
                  <a:txBody>
                    <a:bodyPr/>
                    <a:lstStyle/>
                    <a:p>
                      <a:pPr indent="266700" algn="just">
                        <a:spcAft>
                          <a:spcPts val="0"/>
                        </a:spcAft>
                      </a:pPr>
                      <a:r>
                        <a:rPr lang="zh-CN" altLang="en-US" sz="2000" kern="100" dirty="0" smtClean="0">
                          <a:latin typeface="Times New Roman"/>
                          <a:ea typeface="宋体"/>
                          <a:cs typeface="Times New Roman"/>
                        </a:rPr>
                        <a:t>在某多人联机对战游戏中，多个玩家可以加入同一战队组成联盟，当战队中的某一成员受到敌人攻击时将给所有其他盟友发送通知，盟友收到通知后将做出响应。</a:t>
                      </a:r>
                    </a:p>
                    <a:p>
                      <a:pPr indent="266700" algn="just">
                        <a:spcAft>
                          <a:spcPts val="0"/>
                        </a:spcAft>
                      </a:pPr>
                      <a:r>
                        <a:rPr lang="zh-CN" altLang="en-US" sz="2000" kern="100" dirty="0" smtClean="0">
                          <a:latin typeface="Times New Roman"/>
                          <a:ea typeface="宋体"/>
                          <a:cs typeface="Times New Roman"/>
                        </a:rPr>
                        <a:t>现使用观察者模式设计并实现该过程，以实现战队成员之间的联动。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137688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观察者模式的应用实例</a:t>
            </a:r>
          </a:p>
        </p:txBody>
      </p:sp>
      <p:sp>
        <p:nvSpPr>
          <p:cNvPr id="1812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实例分析及类图</a:t>
            </a:r>
            <a:endParaRPr lang="en-US" altLang="zh-CN" smtClean="0"/>
          </a:p>
          <a:p>
            <a:pPr lvl="1" eaLnBrk="1" hangingPunct="1"/>
            <a:r>
              <a:rPr lang="zh-CN" altLang="en-US" smtClean="0"/>
              <a:t>战队成员之间的联动过程：</a:t>
            </a:r>
            <a:endParaRPr lang="en-US" altLang="zh-CN" smtClean="0"/>
          </a:p>
          <a:p>
            <a:pPr lvl="2" eaLnBrk="1" hangingPunct="1">
              <a:buFont typeface="Tahoma" panose="020B0604030504040204" pitchFamily="34" charset="0"/>
              <a:buChar char="•"/>
            </a:pPr>
            <a:r>
              <a:rPr lang="zh-CN" altLang="en-US" smtClean="0">
                <a:solidFill>
                  <a:srgbClr val="FF3300"/>
                </a:solidFill>
                <a:ea typeface="黑体" panose="02010609060101010101" pitchFamily="49" charset="-122"/>
              </a:rPr>
              <a:t>联盟成员受到攻击 </a:t>
            </a:r>
            <a:r>
              <a:rPr lang="en-US" smtClean="0">
                <a:solidFill>
                  <a:srgbClr val="FF3300"/>
                </a:solidFill>
                <a:ea typeface="黑体" panose="02010609060101010101" pitchFamily="49" charset="-122"/>
                <a:sym typeface="Wingdings" panose="05000000000000000000" pitchFamily="2" charset="2"/>
              </a:rPr>
              <a:t></a:t>
            </a:r>
            <a:r>
              <a:rPr lang="en-US" smtClean="0">
                <a:solidFill>
                  <a:srgbClr val="FF3300"/>
                </a:solidFill>
                <a:ea typeface="黑体" panose="02010609060101010101" pitchFamily="49" charset="-122"/>
              </a:rPr>
              <a:t> </a:t>
            </a:r>
            <a:r>
              <a:rPr lang="zh-CN" altLang="en-US" smtClean="0">
                <a:solidFill>
                  <a:srgbClr val="FF3300"/>
                </a:solidFill>
                <a:ea typeface="黑体" panose="02010609060101010101" pitchFamily="49" charset="-122"/>
              </a:rPr>
              <a:t>发送通知给盟友 </a:t>
            </a:r>
            <a:r>
              <a:rPr lang="en-US" smtClean="0">
                <a:solidFill>
                  <a:srgbClr val="FF3300"/>
                </a:solidFill>
                <a:ea typeface="黑体" panose="02010609060101010101" pitchFamily="49" charset="-122"/>
                <a:sym typeface="Wingdings" panose="05000000000000000000" pitchFamily="2" charset="2"/>
              </a:rPr>
              <a:t></a:t>
            </a:r>
            <a:r>
              <a:rPr lang="en-US" smtClean="0">
                <a:solidFill>
                  <a:srgbClr val="FF3300"/>
                </a:solidFill>
                <a:ea typeface="黑体" panose="02010609060101010101" pitchFamily="49" charset="-122"/>
              </a:rPr>
              <a:t> </a:t>
            </a:r>
            <a:r>
              <a:rPr lang="zh-CN" altLang="en-US" smtClean="0">
                <a:solidFill>
                  <a:srgbClr val="FF3300"/>
                </a:solidFill>
                <a:ea typeface="黑体" panose="02010609060101010101" pitchFamily="49" charset="-122"/>
              </a:rPr>
              <a:t>盟友做出响应</a:t>
            </a:r>
            <a:endParaRPr lang="en-US" altLang="zh-CN" smtClean="0">
              <a:solidFill>
                <a:srgbClr val="FF3300"/>
              </a:solidFill>
              <a:ea typeface="黑体" panose="02010609060101010101" pitchFamily="49" charset="-122"/>
            </a:endParaRPr>
          </a:p>
        </p:txBody>
      </p:sp>
      <p:sp>
        <p:nvSpPr>
          <p:cNvPr id="1812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8125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3429000"/>
            <a:ext cx="8018462"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p:nvSpPr>
        <p:spPr>
          <a:xfrm>
            <a:off x="2743200" y="3581400"/>
            <a:ext cx="2438400" cy="20574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737382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观察者模式的应用实例</a:t>
            </a:r>
          </a:p>
        </p:txBody>
      </p:sp>
      <p:sp>
        <p:nvSpPr>
          <p:cNvPr id="1822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实例分析及类图</a:t>
            </a:r>
            <a:endParaRPr lang="en-US" altLang="zh-CN" smtClean="0"/>
          </a:p>
        </p:txBody>
      </p:sp>
      <p:sp>
        <p:nvSpPr>
          <p:cNvPr id="1822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819400" y="6199188"/>
            <a:ext cx="3305175"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多人联机对战游戏结构图</a:t>
            </a:r>
            <a:endParaRPr lang="zh-CN" altLang="en-US" sz="2200"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534400"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44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观察者模式的应用实例</a:t>
            </a:r>
          </a:p>
        </p:txBody>
      </p:sp>
      <p:sp>
        <p:nvSpPr>
          <p:cNvPr id="18329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实例代码</a:t>
            </a:r>
            <a:endParaRPr lang="en-US" altLang="zh-CN" dirty="0" smtClean="0"/>
          </a:p>
          <a:p>
            <a:pPr lvl="1" eaLnBrk="1" hangingPunct="1"/>
            <a:r>
              <a:rPr lang="en-US" altLang="zh-CN" sz="2000" dirty="0" smtClean="0"/>
              <a:t>(1) </a:t>
            </a:r>
            <a:r>
              <a:rPr lang="en-US" altLang="zh-CN" sz="2000" dirty="0" err="1" smtClean="0"/>
              <a:t>AllyControlCenter</a:t>
            </a:r>
            <a:r>
              <a:rPr lang="zh-CN" altLang="en-US" sz="2000" dirty="0" smtClean="0"/>
              <a:t>：指挥部（战队控制中心）类，充当抽象目标类</a:t>
            </a:r>
          </a:p>
          <a:p>
            <a:pPr lvl="1" eaLnBrk="1" hangingPunct="1"/>
            <a:r>
              <a:rPr lang="en-US" altLang="zh-CN" sz="2000" dirty="0" smtClean="0"/>
              <a:t>(2) </a:t>
            </a:r>
            <a:r>
              <a:rPr lang="en-US" altLang="zh-CN" sz="2000" dirty="0" err="1" smtClean="0"/>
              <a:t>ConcreteAllyControlCenter</a:t>
            </a:r>
            <a:r>
              <a:rPr lang="zh-CN" altLang="en-US" sz="2000" dirty="0" smtClean="0"/>
              <a:t>：具体指挥部类，充当具体目标类</a:t>
            </a:r>
          </a:p>
          <a:p>
            <a:pPr lvl="1" eaLnBrk="1" hangingPunct="1"/>
            <a:r>
              <a:rPr lang="en-US" altLang="zh-CN" sz="2000" dirty="0" smtClean="0"/>
              <a:t>(3) Observer</a:t>
            </a:r>
            <a:r>
              <a:rPr lang="zh-CN" altLang="en-US" sz="2000" dirty="0" smtClean="0"/>
              <a:t>：抽象观察者类</a:t>
            </a:r>
          </a:p>
          <a:p>
            <a:pPr lvl="1" eaLnBrk="1" hangingPunct="1"/>
            <a:r>
              <a:rPr lang="en-US" altLang="zh-CN" sz="2000" dirty="0" smtClean="0"/>
              <a:t>(4) Player</a:t>
            </a:r>
            <a:r>
              <a:rPr lang="zh-CN" altLang="en-US" sz="2000" dirty="0" smtClean="0"/>
              <a:t>：战队成员类，充当具体观察者类</a:t>
            </a:r>
          </a:p>
          <a:p>
            <a:pPr lvl="1" eaLnBrk="1" hangingPunct="1"/>
            <a:r>
              <a:rPr lang="en-US" altLang="zh-CN" sz="2000" dirty="0" smtClean="0"/>
              <a:t>(5) Client</a:t>
            </a:r>
            <a:r>
              <a:rPr lang="zh-CN" altLang="en-US" sz="2000" dirty="0" smtClean="0"/>
              <a:t>：客户端测试类</a:t>
            </a:r>
            <a:endParaRPr lang="en-US" altLang="zh-CN" sz="2000" dirty="0" smtClean="0"/>
          </a:p>
        </p:txBody>
      </p:sp>
      <p:sp>
        <p:nvSpPr>
          <p:cNvPr id="1833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83301" name="Group 5"/>
          <p:cNvGrpSpPr>
            <a:grpSpLocks/>
          </p:cNvGrpSpPr>
          <p:nvPr/>
        </p:nvGrpSpPr>
        <p:grpSpPr bwMode="auto">
          <a:xfrm>
            <a:off x="3276600" y="5268913"/>
            <a:ext cx="2160588" cy="809625"/>
            <a:chOff x="2381" y="3283"/>
            <a:chExt cx="1361" cy="510"/>
          </a:xfrm>
        </p:grpSpPr>
        <p:pic>
          <p:nvPicPr>
            <p:cNvPr id="183303"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04"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1905000" y="61071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designpatterns.observer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179664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kumimoji="1" lang="zh-CN" altLang="en-US" smtClean="0"/>
              <a:t>大纲</a:t>
            </a:r>
          </a:p>
        </p:txBody>
      </p:sp>
      <p:sp>
        <p:nvSpPr>
          <p:cNvPr id="165891"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165892"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65893"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65894"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观察者模式概述</a:t>
            </a:r>
          </a:p>
          <a:p>
            <a:pPr eaLnBrk="1" hangingPunct="1"/>
            <a:r>
              <a:rPr lang="zh-CN" altLang="en-US" sz="2800"/>
              <a:t>观察者模式的结构与实现</a:t>
            </a:r>
          </a:p>
          <a:p>
            <a:pPr eaLnBrk="1" hangingPunct="1"/>
            <a:r>
              <a:rPr lang="zh-CN" altLang="en-US" sz="2800"/>
              <a:t>观察者模式的应用实例</a:t>
            </a:r>
            <a:endParaRPr lang="en-US" altLang="zh-CN" sz="2800"/>
          </a:p>
          <a:p>
            <a:pPr eaLnBrk="1" hangingPunct="1"/>
            <a:r>
              <a:rPr lang="en-US" altLang="zh-CN" sz="2800"/>
              <a:t>JDK</a:t>
            </a:r>
            <a:r>
              <a:rPr lang="zh-CN" altLang="en-US" sz="2800"/>
              <a:t>对观察者模式的支持</a:t>
            </a:r>
          </a:p>
          <a:p>
            <a:pPr eaLnBrk="1" hangingPunct="1"/>
            <a:r>
              <a:rPr lang="zh-CN" altLang="en-US" sz="2800"/>
              <a:t>观察者模式与</a:t>
            </a:r>
            <a:r>
              <a:rPr lang="en-US" altLang="zh-CN" sz="2800"/>
              <a:t>Java</a:t>
            </a:r>
            <a:r>
              <a:rPr lang="zh-CN" altLang="en-US" sz="2800"/>
              <a:t>事件处理</a:t>
            </a:r>
            <a:endParaRPr lang="en-US" altLang="zh-CN" sz="2800"/>
          </a:p>
          <a:p>
            <a:pPr eaLnBrk="1" hangingPunct="1"/>
            <a:r>
              <a:rPr lang="zh-CN" altLang="en-US" sz="2800"/>
              <a:t>观察者模式与</a:t>
            </a:r>
            <a:r>
              <a:rPr lang="en-US" altLang="zh-CN" sz="2800"/>
              <a:t>MVC</a:t>
            </a:r>
          </a:p>
          <a:p>
            <a:pPr eaLnBrk="1" hangingPunct="1"/>
            <a:r>
              <a:rPr lang="zh-CN" altLang="en-US" sz="2800"/>
              <a:t>观察者模式的优缺点与适用环境</a:t>
            </a:r>
            <a:endParaRPr lang="zh-CN" altLang="en-US" sz="2400"/>
          </a:p>
        </p:txBody>
      </p:sp>
      <p:pic>
        <p:nvPicPr>
          <p:cNvPr id="16589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152525"/>
            <a:ext cx="42672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9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191000"/>
            <a:ext cx="217805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1464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观察者模式的应用实例</a:t>
            </a:r>
          </a:p>
        </p:txBody>
      </p:sp>
      <p:sp>
        <p:nvSpPr>
          <p:cNvPr id="1843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mtClean="0"/>
              <a:t>两次对象之间的联动，触发链：</a:t>
            </a:r>
            <a:r>
              <a:rPr lang="en-US" smtClean="0"/>
              <a:t> </a:t>
            </a:r>
            <a:r>
              <a:rPr lang="en-US" altLang="zh-CN" smtClean="0">
                <a:solidFill>
                  <a:srgbClr val="FF3300"/>
                </a:solidFill>
              </a:rPr>
              <a:t>Player.beAttacked() </a:t>
            </a:r>
            <a:r>
              <a:rPr lang="en-US" altLang="zh-CN" smtClean="0">
                <a:sym typeface="Wingdings" panose="05000000000000000000" pitchFamily="2" charset="2"/>
              </a:rPr>
              <a:t></a:t>
            </a:r>
            <a:r>
              <a:rPr lang="en-US" altLang="zh-CN" smtClean="0"/>
              <a:t> </a:t>
            </a:r>
            <a:r>
              <a:rPr lang="en-US" altLang="zh-CN" smtClean="0">
                <a:solidFill>
                  <a:srgbClr val="FF3300"/>
                </a:solidFill>
              </a:rPr>
              <a:t>AllyControlCenter.notifyObserver() </a:t>
            </a:r>
            <a:r>
              <a:rPr lang="en-US" altLang="zh-CN" smtClean="0">
                <a:sym typeface="Wingdings" panose="05000000000000000000" pitchFamily="2" charset="2"/>
              </a:rPr>
              <a:t></a:t>
            </a:r>
            <a:r>
              <a:rPr lang="en-US" altLang="zh-CN" smtClean="0"/>
              <a:t> </a:t>
            </a:r>
            <a:r>
              <a:rPr lang="en-US" altLang="zh-CN" smtClean="0">
                <a:solidFill>
                  <a:srgbClr val="FF3300"/>
                </a:solidFill>
              </a:rPr>
              <a:t>Player.help()</a:t>
            </a:r>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843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84325"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3816350"/>
            <a:ext cx="3205163"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551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838200" y="914400"/>
            <a:ext cx="8763000" cy="685800"/>
          </a:xfrm>
        </p:spPr>
        <p:txBody>
          <a:bodyPr/>
          <a:lstStyle/>
          <a:p>
            <a:r>
              <a:rPr lang="en-US" altLang="zh-CN" sz="3600" smtClean="0"/>
              <a:t>JDK</a:t>
            </a:r>
            <a:r>
              <a:rPr lang="zh-CN" altLang="en-US" sz="3600" smtClean="0"/>
              <a:t>对观察者模式的支持</a:t>
            </a:r>
          </a:p>
        </p:txBody>
      </p:sp>
      <p:sp>
        <p:nvSpPr>
          <p:cNvPr id="185347" name="Rectangle 3"/>
          <p:cNvSpPr>
            <a:spLocks noGrp="1" noChangeArrowheads="1"/>
          </p:cNvSpPr>
          <p:nvPr>
            <p:ph type="body" sz="half" idx="1"/>
          </p:nvPr>
        </p:nvSpPr>
        <p:spPr>
          <a:xfrm>
            <a:off x="381000" y="1752600"/>
            <a:ext cx="8229600" cy="4114800"/>
          </a:xfrm>
        </p:spPr>
        <p:txBody>
          <a:bodyPr/>
          <a:lstStyle/>
          <a:p>
            <a:pPr eaLnBrk="1" hangingPunct="1"/>
            <a:r>
              <a:rPr lang="en-US" altLang="zh-CN" sz="2800" smtClean="0"/>
              <a:t>java.util.Observer</a:t>
            </a:r>
          </a:p>
          <a:p>
            <a:pPr eaLnBrk="1" hangingPunct="1"/>
            <a:r>
              <a:rPr lang="en-US" altLang="zh-CN" sz="2800" smtClean="0"/>
              <a:t>java.util.Observable</a:t>
            </a:r>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85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495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838200" y="914400"/>
            <a:ext cx="8763000" cy="685800"/>
          </a:xfrm>
        </p:spPr>
        <p:txBody>
          <a:bodyPr/>
          <a:lstStyle/>
          <a:p>
            <a:r>
              <a:rPr lang="zh-CN" altLang="en-US" sz="3600" smtClean="0"/>
              <a:t>观察者模式与</a:t>
            </a:r>
            <a:r>
              <a:rPr lang="en-US" altLang="zh-CN" sz="3600" smtClean="0"/>
              <a:t>Java</a:t>
            </a:r>
            <a:r>
              <a:rPr lang="zh-CN" altLang="en-US" sz="3600" smtClean="0"/>
              <a:t>事件处理</a:t>
            </a:r>
          </a:p>
        </p:txBody>
      </p:sp>
      <p:sp>
        <p:nvSpPr>
          <p:cNvPr id="1863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solidFill>
                  <a:srgbClr val="FF3300"/>
                </a:solidFill>
              </a:rPr>
              <a:t>事件源对象充当观察目标角色</a:t>
            </a:r>
            <a:r>
              <a:rPr lang="zh-CN" altLang="en-US" smtClean="0"/>
              <a:t>，</a:t>
            </a:r>
            <a:r>
              <a:rPr lang="zh-CN" altLang="en-US" smtClean="0">
                <a:solidFill>
                  <a:srgbClr val="FF3300"/>
                </a:solidFill>
              </a:rPr>
              <a:t>事件监听器充当抽象观察者角色</a:t>
            </a:r>
            <a:r>
              <a:rPr lang="zh-CN" altLang="en-US" smtClean="0"/>
              <a:t>，</a:t>
            </a:r>
            <a:r>
              <a:rPr lang="zh-CN" altLang="en-US" smtClean="0">
                <a:solidFill>
                  <a:srgbClr val="FF3300"/>
                </a:solidFill>
              </a:rPr>
              <a:t>事件处理对象充当具体观察者角色</a:t>
            </a:r>
            <a:endParaRPr lang="en-US" altLang="zh-CN" smtClean="0">
              <a:solidFill>
                <a:srgbClr val="FF3300"/>
              </a:solidFill>
            </a:endParaRPr>
          </a:p>
          <a:p>
            <a:pPr lvl="1" eaLnBrk="1" hangingPunct="1"/>
            <a:r>
              <a:rPr lang="zh-CN" altLang="en-US" smtClean="0"/>
              <a:t>如果事件源对象的某个事件触发，则调用事件处理对象中的事件处理程序来对事件进行处理</a:t>
            </a:r>
            <a:endParaRPr lang="en-US" altLang="zh-CN"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863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86829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838200" y="914400"/>
            <a:ext cx="8763000" cy="685800"/>
          </a:xfrm>
        </p:spPr>
        <p:txBody>
          <a:bodyPr/>
          <a:lstStyle/>
          <a:p>
            <a:r>
              <a:rPr lang="zh-CN" altLang="en-US" sz="3600" smtClean="0"/>
              <a:t>观察者模式与</a:t>
            </a:r>
            <a:r>
              <a:rPr lang="en-US" altLang="zh-CN" sz="3600" smtClean="0"/>
              <a:t>Java</a:t>
            </a:r>
            <a:r>
              <a:rPr lang="zh-CN" altLang="en-US" sz="3600" smtClean="0"/>
              <a:t>事件处理</a:t>
            </a:r>
          </a:p>
        </p:txBody>
      </p:sp>
      <p:sp>
        <p:nvSpPr>
          <p:cNvPr id="187395" name="Rectangle 3"/>
          <p:cNvSpPr>
            <a:spLocks noGrp="1" noChangeArrowheads="1"/>
          </p:cNvSpPr>
          <p:nvPr>
            <p:ph type="body" sz="half" idx="1"/>
          </p:nvPr>
        </p:nvSpPr>
        <p:spPr>
          <a:xfrm>
            <a:off x="381000" y="1752600"/>
            <a:ext cx="8229600" cy="4800600"/>
          </a:xfrm>
        </p:spPr>
        <p:txBody>
          <a:bodyPr/>
          <a:lstStyle/>
          <a:p>
            <a:pPr eaLnBrk="1" hangingPunct="1"/>
            <a:r>
              <a:rPr lang="zh-CN" altLang="en-US" smtClean="0"/>
              <a:t>分析</a:t>
            </a:r>
            <a:endParaRPr lang="en-US" altLang="zh-CN" smtClean="0"/>
          </a:p>
          <a:p>
            <a:pPr lvl="1" eaLnBrk="1" hangingPunct="1"/>
            <a:r>
              <a:rPr kumimoji="1" lang="zh-CN" altLang="en-US" smtClean="0"/>
              <a:t>事件源</a:t>
            </a:r>
            <a:r>
              <a:rPr kumimoji="1" lang="en-US" altLang="zh-CN" smtClean="0"/>
              <a:t>(Event Source) </a:t>
            </a:r>
            <a:r>
              <a:rPr kumimoji="1" lang="zh-CN" altLang="en-US" smtClean="0"/>
              <a:t>：</a:t>
            </a:r>
            <a:r>
              <a:rPr kumimoji="1" lang="en-US" altLang="zh-CN" smtClean="0">
                <a:solidFill>
                  <a:srgbClr val="FF6600"/>
                </a:solidFill>
              </a:rPr>
              <a:t>Subject</a:t>
            </a:r>
          </a:p>
          <a:p>
            <a:pPr lvl="2" eaLnBrk="1" hangingPunct="1"/>
            <a:r>
              <a:rPr kumimoji="1" lang="zh-CN" altLang="en-US" smtClean="0">
                <a:solidFill>
                  <a:schemeClr val="tx1"/>
                </a:solidFill>
                <a:ea typeface="黑体" panose="02010609060101010101" pitchFamily="49" charset="-122"/>
              </a:rPr>
              <a:t>例如：</a:t>
            </a:r>
            <a:r>
              <a:rPr kumimoji="1" lang="en-US" altLang="zh-CN" smtClean="0">
                <a:solidFill>
                  <a:srgbClr val="FF6600"/>
                </a:solidFill>
                <a:ea typeface="黑体" panose="02010609060101010101" pitchFamily="49" charset="-122"/>
              </a:rPr>
              <a:t>JButton</a:t>
            </a:r>
            <a:r>
              <a:rPr kumimoji="1" lang="zh-CN" altLang="en-US" smtClean="0">
                <a:solidFill>
                  <a:schemeClr val="tx1"/>
                </a:solidFill>
                <a:ea typeface="黑体" panose="02010609060101010101" pitchFamily="49" charset="-122"/>
              </a:rPr>
              <a:t>，</a:t>
            </a:r>
            <a:r>
              <a:rPr kumimoji="1" lang="en-US" altLang="zh-CN" smtClean="0">
                <a:solidFill>
                  <a:srgbClr val="FF6600"/>
                </a:solidFill>
                <a:ea typeface="黑体" panose="02010609060101010101" pitchFamily="49" charset="-122"/>
              </a:rPr>
              <a:t>addActionListener()</a:t>
            </a:r>
            <a:r>
              <a:rPr kumimoji="1" lang="zh-CN" altLang="en-US" smtClean="0">
                <a:solidFill>
                  <a:schemeClr val="tx1"/>
                </a:solidFill>
                <a:ea typeface="黑体" panose="02010609060101010101" pitchFamily="49" charset="-122"/>
              </a:rPr>
              <a:t>：注册方法，</a:t>
            </a:r>
            <a:r>
              <a:rPr kumimoji="1" lang="en-US" altLang="zh-CN" smtClean="0">
                <a:solidFill>
                  <a:srgbClr val="FF6600"/>
                </a:solidFill>
                <a:ea typeface="黑体" panose="02010609060101010101" pitchFamily="49" charset="-122"/>
              </a:rPr>
              <a:t>fireXXX()</a:t>
            </a:r>
            <a:r>
              <a:rPr kumimoji="1" lang="zh-CN" altLang="en-US" smtClean="0">
                <a:solidFill>
                  <a:schemeClr val="tx1"/>
                </a:solidFill>
                <a:ea typeface="黑体" panose="02010609060101010101" pitchFamily="49" charset="-122"/>
              </a:rPr>
              <a:t>：</a:t>
            </a:r>
            <a:r>
              <a:rPr kumimoji="1" lang="en-US" altLang="zh-CN" smtClean="0">
                <a:solidFill>
                  <a:schemeClr val="tx1"/>
                </a:solidFill>
                <a:ea typeface="黑体" panose="02010609060101010101" pitchFamily="49" charset="-122"/>
              </a:rPr>
              <a:t> </a:t>
            </a:r>
            <a:r>
              <a:rPr kumimoji="1" lang="zh-CN" altLang="en-US" smtClean="0">
                <a:solidFill>
                  <a:schemeClr val="tx1"/>
                </a:solidFill>
                <a:ea typeface="黑体" panose="02010609060101010101" pitchFamily="49" charset="-122"/>
              </a:rPr>
              <a:t>通知方法</a:t>
            </a:r>
            <a:endParaRPr kumimoji="1" lang="en-US" altLang="zh-CN" smtClean="0">
              <a:solidFill>
                <a:schemeClr val="tx1"/>
              </a:solidFill>
              <a:ea typeface="黑体" panose="02010609060101010101" pitchFamily="49" charset="-122"/>
            </a:endParaRPr>
          </a:p>
          <a:p>
            <a:pPr lvl="1" eaLnBrk="1" hangingPunct="1"/>
            <a:r>
              <a:rPr kumimoji="1" lang="zh-CN" altLang="en-US" smtClean="0"/>
              <a:t>事件监听器</a:t>
            </a:r>
            <a:r>
              <a:rPr kumimoji="1" lang="en-US" altLang="zh-CN" smtClean="0"/>
              <a:t>(Event Listener)</a:t>
            </a:r>
            <a:r>
              <a:rPr kumimoji="1" lang="zh-CN" altLang="en-US" smtClean="0"/>
              <a:t>：</a:t>
            </a:r>
            <a:r>
              <a:rPr kumimoji="1" lang="en-US" altLang="zh-CN" smtClean="0">
                <a:solidFill>
                  <a:srgbClr val="FF6600"/>
                </a:solidFill>
              </a:rPr>
              <a:t>Observer</a:t>
            </a:r>
          </a:p>
          <a:p>
            <a:pPr lvl="2" eaLnBrk="1" hangingPunct="1"/>
            <a:r>
              <a:rPr kumimoji="1" lang="zh-CN" altLang="en-US" smtClean="0">
                <a:solidFill>
                  <a:schemeClr val="tx1"/>
                </a:solidFill>
                <a:ea typeface="黑体" panose="02010609060101010101" pitchFamily="49" charset="-122"/>
              </a:rPr>
              <a:t>例如：</a:t>
            </a:r>
            <a:r>
              <a:rPr kumimoji="1" lang="en-US" altLang="zh-CN" smtClean="0">
                <a:solidFill>
                  <a:srgbClr val="FF6600"/>
                </a:solidFill>
                <a:ea typeface="黑体" panose="02010609060101010101" pitchFamily="49" charset="-122"/>
              </a:rPr>
              <a:t>ActionListener</a:t>
            </a:r>
            <a:r>
              <a:rPr kumimoji="1" lang="zh-CN" altLang="en-US" smtClean="0">
                <a:solidFill>
                  <a:schemeClr val="tx1"/>
                </a:solidFill>
                <a:ea typeface="黑体" panose="02010609060101010101" pitchFamily="49" charset="-122"/>
              </a:rPr>
              <a:t>，</a:t>
            </a:r>
            <a:r>
              <a:rPr kumimoji="1" lang="en-US" altLang="zh-CN" smtClean="0">
                <a:solidFill>
                  <a:srgbClr val="FF6600"/>
                </a:solidFill>
                <a:ea typeface="黑体" panose="02010609060101010101" pitchFamily="49" charset="-122"/>
              </a:rPr>
              <a:t>actionPerformed()</a:t>
            </a:r>
            <a:r>
              <a:rPr kumimoji="1" lang="zh-CN" altLang="en-US" smtClean="0">
                <a:solidFill>
                  <a:schemeClr val="tx1"/>
                </a:solidFill>
                <a:ea typeface="黑体" panose="02010609060101010101" pitchFamily="49" charset="-122"/>
              </a:rPr>
              <a:t>：响应方法</a:t>
            </a:r>
            <a:endParaRPr kumimoji="1" lang="en-US" altLang="zh-CN" smtClean="0">
              <a:solidFill>
                <a:schemeClr val="tx1"/>
              </a:solidFill>
              <a:ea typeface="黑体" panose="02010609060101010101" pitchFamily="49" charset="-122"/>
            </a:endParaRPr>
          </a:p>
          <a:p>
            <a:pPr lvl="1" eaLnBrk="1" hangingPunct="1"/>
            <a:r>
              <a:rPr kumimoji="1" lang="zh-CN" altLang="en-US" smtClean="0"/>
              <a:t>事件处理类</a:t>
            </a:r>
            <a:r>
              <a:rPr kumimoji="1" lang="en-US" altLang="zh-CN" smtClean="0"/>
              <a:t>(Event Handling Class)</a:t>
            </a:r>
            <a:r>
              <a:rPr kumimoji="1" lang="zh-CN" altLang="en-US" smtClean="0"/>
              <a:t>：</a:t>
            </a:r>
            <a:r>
              <a:rPr kumimoji="1" lang="en-US" altLang="zh-CN" smtClean="0">
                <a:solidFill>
                  <a:srgbClr val="FF6600"/>
                </a:solidFill>
              </a:rPr>
              <a:t>ConcreteObserver</a:t>
            </a:r>
          </a:p>
          <a:p>
            <a:pPr lvl="2" eaLnBrk="1" hangingPunct="1"/>
            <a:r>
              <a:rPr kumimoji="1" lang="zh-CN" altLang="en-US" smtClean="0">
                <a:solidFill>
                  <a:schemeClr val="tx1"/>
                </a:solidFill>
                <a:ea typeface="黑体" panose="02010609060101010101" pitchFamily="49" charset="-122"/>
              </a:rPr>
              <a:t>例如：</a:t>
            </a:r>
            <a:r>
              <a:rPr kumimoji="1" lang="en-US" altLang="zh-CN" smtClean="0">
                <a:solidFill>
                  <a:srgbClr val="FF6600"/>
                </a:solidFill>
                <a:ea typeface="黑体" panose="02010609060101010101" pitchFamily="49" charset="-122"/>
              </a:rPr>
              <a:t>LoginHandling</a:t>
            </a:r>
            <a:r>
              <a:rPr kumimoji="1" lang="zh-CN" altLang="en-US" smtClean="0">
                <a:solidFill>
                  <a:schemeClr val="tx1"/>
                </a:solidFill>
                <a:ea typeface="黑体" panose="02010609060101010101" pitchFamily="49" charset="-122"/>
              </a:rPr>
              <a:t>：实现</a:t>
            </a:r>
            <a:r>
              <a:rPr kumimoji="1" lang="en-US" altLang="zh-CN" smtClean="0">
                <a:solidFill>
                  <a:schemeClr val="tx1"/>
                </a:solidFill>
                <a:ea typeface="黑体" panose="02010609060101010101" pitchFamily="49" charset="-122"/>
              </a:rPr>
              <a:t>ActionListener</a:t>
            </a:r>
            <a:r>
              <a:rPr kumimoji="1" lang="zh-CN" altLang="en-US" smtClean="0">
                <a:solidFill>
                  <a:schemeClr val="tx1"/>
                </a:solidFill>
                <a:ea typeface="黑体" panose="02010609060101010101" pitchFamily="49" charset="-122"/>
              </a:rPr>
              <a:t>接口</a:t>
            </a:r>
            <a:endParaRPr kumimoji="1" lang="en-US" altLang="zh-CN" smtClean="0">
              <a:solidFill>
                <a:schemeClr val="tx1"/>
              </a:solidFill>
              <a:ea typeface="黑体" panose="02010609060101010101" pitchFamily="49" charset="-122"/>
            </a:endParaRPr>
          </a:p>
          <a:p>
            <a:pPr lvl="1" eaLnBrk="1" hangingPunct="1"/>
            <a:endParaRPr lang="en-US" altLang="zh-CN" smtClean="0"/>
          </a:p>
        </p:txBody>
      </p:sp>
      <p:sp>
        <p:nvSpPr>
          <p:cNvPr id="1873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87640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838200" y="914400"/>
            <a:ext cx="8763000" cy="685800"/>
          </a:xfrm>
        </p:spPr>
        <p:txBody>
          <a:bodyPr/>
          <a:lstStyle/>
          <a:p>
            <a:r>
              <a:rPr lang="zh-CN" altLang="en-US" sz="3600" smtClean="0"/>
              <a:t>观察者模式与</a:t>
            </a:r>
            <a:r>
              <a:rPr lang="en-US" altLang="zh-CN" sz="3600" smtClean="0"/>
              <a:t>Java</a:t>
            </a:r>
            <a:r>
              <a:rPr lang="zh-CN" altLang="en-US" sz="3600" smtClean="0"/>
              <a:t>事件处理</a:t>
            </a:r>
          </a:p>
        </p:txBody>
      </p:sp>
      <p:sp>
        <p:nvSpPr>
          <p:cNvPr id="188419" name="Rectangle 3"/>
          <p:cNvSpPr>
            <a:spLocks noGrp="1" noChangeArrowheads="1"/>
          </p:cNvSpPr>
          <p:nvPr>
            <p:ph type="body" sz="half" idx="1"/>
          </p:nvPr>
        </p:nvSpPr>
        <p:spPr>
          <a:xfrm>
            <a:off x="381000" y="1752600"/>
            <a:ext cx="8229600" cy="4800600"/>
          </a:xfrm>
        </p:spPr>
        <p:txBody>
          <a:bodyPr/>
          <a:lstStyle/>
          <a:p>
            <a:pPr eaLnBrk="1" hangingPunct="1"/>
            <a:r>
              <a:rPr lang="zh-CN" altLang="en-US" smtClean="0"/>
              <a:t>结构</a:t>
            </a:r>
            <a:endParaRPr lang="en-US" altLang="zh-CN" smtClean="0"/>
          </a:p>
        </p:txBody>
      </p:sp>
      <p:sp>
        <p:nvSpPr>
          <p:cNvPr id="1884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4041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353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观察者模式与</a:t>
            </a:r>
            <a:r>
              <a:rPr lang="en-US" altLang="zh-CN" smtClean="0"/>
              <a:t>MVC</a:t>
            </a:r>
            <a:endParaRPr lang="zh-CN" altLang="en-US" smtClean="0"/>
          </a:p>
        </p:txBody>
      </p:sp>
      <p:sp>
        <p:nvSpPr>
          <p:cNvPr id="189443"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MVC(Model-View-Controller)</a:t>
            </a:r>
            <a:r>
              <a:rPr lang="zh-CN" altLang="en-US" smtClean="0"/>
              <a:t>架构</a:t>
            </a:r>
            <a:endParaRPr lang="en-US" altLang="zh-CN" smtClean="0"/>
          </a:p>
          <a:p>
            <a:pPr lvl="1" eaLnBrk="1" hangingPunct="1"/>
            <a:r>
              <a:rPr lang="zh-CN" altLang="en-US" sz="1800" smtClean="0">
                <a:solidFill>
                  <a:srgbClr val="FF3300"/>
                </a:solidFill>
              </a:rPr>
              <a:t>模型</a:t>
            </a:r>
            <a:r>
              <a:rPr lang="en-US" altLang="zh-CN" sz="1800" smtClean="0">
                <a:solidFill>
                  <a:srgbClr val="FF3300"/>
                </a:solidFill>
              </a:rPr>
              <a:t>(Model)</a:t>
            </a:r>
            <a:r>
              <a:rPr lang="zh-CN" altLang="en-US" sz="1800" smtClean="0"/>
              <a:t>，</a:t>
            </a:r>
            <a:r>
              <a:rPr lang="zh-CN" altLang="en-US" sz="1800" smtClean="0">
                <a:solidFill>
                  <a:srgbClr val="FF3300"/>
                </a:solidFill>
              </a:rPr>
              <a:t>视图</a:t>
            </a:r>
            <a:r>
              <a:rPr lang="en-US" altLang="zh-CN" sz="1800" smtClean="0">
                <a:solidFill>
                  <a:srgbClr val="FF3300"/>
                </a:solidFill>
              </a:rPr>
              <a:t>(View)</a:t>
            </a:r>
            <a:r>
              <a:rPr lang="zh-CN" altLang="en-US" sz="1800" smtClean="0"/>
              <a:t>和</a:t>
            </a:r>
            <a:r>
              <a:rPr lang="zh-CN" altLang="en-US" sz="1800" smtClean="0">
                <a:solidFill>
                  <a:srgbClr val="FF3300"/>
                </a:solidFill>
              </a:rPr>
              <a:t>控制器</a:t>
            </a:r>
            <a:r>
              <a:rPr lang="en-US" altLang="zh-CN" sz="1800" smtClean="0">
                <a:solidFill>
                  <a:srgbClr val="FF3300"/>
                </a:solidFill>
              </a:rPr>
              <a:t>(Controller)</a:t>
            </a:r>
          </a:p>
          <a:p>
            <a:pPr lvl="1" eaLnBrk="1" hangingPunct="1"/>
            <a:r>
              <a:rPr lang="zh-CN" altLang="en-US" sz="1800" smtClean="0">
                <a:solidFill>
                  <a:srgbClr val="FF3300"/>
                </a:solidFill>
              </a:rPr>
              <a:t>模型</a:t>
            </a:r>
            <a:r>
              <a:rPr lang="zh-CN" altLang="en-US" sz="1800" smtClean="0"/>
              <a:t>可对应于观察者模式中的</a:t>
            </a:r>
            <a:r>
              <a:rPr lang="zh-CN" altLang="en-US" sz="1800" smtClean="0">
                <a:solidFill>
                  <a:srgbClr val="FF3300"/>
                </a:solidFill>
              </a:rPr>
              <a:t>观察目标</a:t>
            </a:r>
            <a:r>
              <a:rPr lang="zh-CN" altLang="en-US" sz="1800" smtClean="0"/>
              <a:t>，而</a:t>
            </a:r>
            <a:r>
              <a:rPr lang="zh-CN" altLang="en-US" sz="1800" smtClean="0">
                <a:solidFill>
                  <a:srgbClr val="FF3300"/>
                </a:solidFill>
              </a:rPr>
              <a:t>视图</a:t>
            </a:r>
            <a:r>
              <a:rPr lang="zh-CN" altLang="en-US" sz="1800" smtClean="0"/>
              <a:t>对应于</a:t>
            </a:r>
            <a:r>
              <a:rPr lang="zh-CN" altLang="en-US" sz="1800" smtClean="0">
                <a:solidFill>
                  <a:srgbClr val="FF3300"/>
                </a:solidFill>
              </a:rPr>
              <a:t>观察者</a:t>
            </a:r>
            <a:r>
              <a:rPr lang="zh-CN" altLang="en-US" sz="1800" smtClean="0"/>
              <a:t>，</a:t>
            </a:r>
            <a:r>
              <a:rPr lang="zh-CN" altLang="en-US" sz="1800" smtClean="0">
                <a:solidFill>
                  <a:srgbClr val="FF3300"/>
                </a:solidFill>
              </a:rPr>
              <a:t>控制器</a:t>
            </a:r>
            <a:r>
              <a:rPr lang="zh-CN" altLang="en-US" sz="1800" smtClean="0"/>
              <a:t>可充当两者之间的</a:t>
            </a:r>
            <a:r>
              <a:rPr lang="zh-CN" altLang="en-US" sz="1800" smtClean="0">
                <a:solidFill>
                  <a:srgbClr val="FF3300"/>
                </a:solidFill>
              </a:rPr>
              <a:t>中介者</a:t>
            </a:r>
            <a:endParaRPr lang="en-US" altLang="zh-CN" sz="1800" smtClean="0">
              <a:solidFill>
                <a:srgbClr val="FF3300"/>
              </a:solidFill>
            </a:endParaRPr>
          </a:p>
          <a:p>
            <a:pPr lvl="1" eaLnBrk="1" hangingPunct="1"/>
            <a:r>
              <a:rPr lang="zh-CN" altLang="en-US" sz="1800" smtClean="0"/>
              <a:t>当</a:t>
            </a:r>
            <a:r>
              <a:rPr lang="zh-CN" altLang="en-US" sz="1800" smtClean="0">
                <a:solidFill>
                  <a:srgbClr val="FF3300"/>
                </a:solidFill>
              </a:rPr>
              <a:t>模型层</a:t>
            </a:r>
            <a:r>
              <a:rPr lang="zh-CN" altLang="en-US" sz="1800" smtClean="0"/>
              <a:t>的数据发生改变时，</a:t>
            </a:r>
            <a:r>
              <a:rPr lang="zh-CN" altLang="en-US" sz="1800" smtClean="0">
                <a:solidFill>
                  <a:srgbClr val="FF3300"/>
                </a:solidFill>
              </a:rPr>
              <a:t>视图层</a:t>
            </a:r>
            <a:r>
              <a:rPr lang="zh-CN" altLang="en-US" sz="1800" smtClean="0"/>
              <a:t>将自动改变其显示内容</a:t>
            </a:r>
            <a:endParaRPr lang="en-US" altLang="zh-CN" sz="18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894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89445" name="Picture 7"/>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286000" y="3886200"/>
            <a:ext cx="2529556"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105400" y="4953000"/>
            <a:ext cx="1860550" cy="36988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b="1" dirty="0"/>
              <a:t>MVC</a:t>
            </a:r>
            <a:r>
              <a:rPr lang="zh-CN" altLang="en-US" b="1" dirty="0"/>
              <a:t>结构示意图</a:t>
            </a:r>
            <a:endParaRPr lang="zh-CN" altLang="en-US" dirty="0"/>
          </a:p>
        </p:txBody>
      </p:sp>
    </p:spTree>
    <p:extLst>
      <p:ext uri="{BB962C8B-B14F-4D97-AF65-F5344CB8AC3E}">
        <p14:creationId xmlns:p14="http://schemas.microsoft.com/office/powerpoint/2010/main" val="1584135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838200" y="914400"/>
            <a:ext cx="7391400" cy="685800"/>
          </a:xfrm>
        </p:spPr>
        <p:txBody>
          <a:bodyPr/>
          <a:lstStyle/>
          <a:p>
            <a:r>
              <a:rPr lang="zh-CN" altLang="en-US" smtClean="0"/>
              <a:t>观察者模式的优缺点与适用环境</a:t>
            </a:r>
          </a:p>
        </p:txBody>
      </p:sp>
      <p:sp>
        <p:nvSpPr>
          <p:cNvPr id="190467" name="Rectangle 3"/>
          <p:cNvSpPr>
            <a:spLocks noGrp="1" noChangeArrowheads="1"/>
          </p:cNvSpPr>
          <p:nvPr>
            <p:ph type="body" sz="half" idx="1"/>
          </p:nvPr>
        </p:nvSpPr>
        <p:spPr>
          <a:xfrm>
            <a:off x="381000" y="1752600"/>
            <a:ext cx="5867400" cy="4495800"/>
          </a:xfrm>
        </p:spPr>
        <p:txBody>
          <a:bodyPr/>
          <a:lstStyle/>
          <a:p>
            <a:pPr eaLnBrk="1" hangingPunct="1"/>
            <a:r>
              <a:rPr lang="zh-CN" altLang="en-US" smtClean="0"/>
              <a:t>模式优点</a:t>
            </a:r>
            <a:endParaRPr lang="en-US" altLang="zh-CN" smtClean="0"/>
          </a:p>
          <a:p>
            <a:pPr lvl="1" eaLnBrk="1" hangingPunct="1"/>
            <a:r>
              <a:rPr lang="zh-CN" altLang="en-US" sz="2100" smtClean="0"/>
              <a:t>可以</a:t>
            </a:r>
            <a:r>
              <a:rPr lang="zh-CN" altLang="en-US" sz="2100" smtClean="0">
                <a:solidFill>
                  <a:srgbClr val="FF3300"/>
                </a:solidFill>
              </a:rPr>
              <a:t>实现表示层和数据逻辑层的分离</a:t>
            </a:r>
            <a:endParaRPr lang="en-US" altLang="zh-CN" sz="2100" smtClean="0">
              <a:solidFill>
                <a:srgbClr val="FF3300"/>
              </a:solidFill>
            </a:endParaRPr>
          </a:p>
          <a:p>
            <a:pPr lvl="1" eaLnBrk="1" hangingPunct="1"/>
            <a:r>
              <a:rPr lang="zh-CN" altLang="en-US" sz="2100" smtClean="0"/>
              <a:t>在观察目标和观察者之间</a:t>
            </a:r>
            <a:r>
              <a:rPr lang="zh-CN" altLang="en-US" sz="2100" smtClean="0">
                <a:solidFill>
                  <a:srgbClr val="FF3300"/>
                </a:solidFill>
              </a:rPr>
              <a:t>建立一个抽象的耦合</a:t>
            </a:r>
            <a:endParaRPr lang="en-US" altLang="zh-CN" sz="2100" smtClean="0">
              <a:solidFill>
                <a:srgbClr val="FF3300"/>
              </a:solidFill>
            </a:endParaRPr>
          </a:p>
          <a:p>
            <a:pPr lvl="1" eaLnBrk="1" hangingPunct="1"/>
            <a:r>
              <a:rPr lang="zh-CN" altLang="en-US" sz="2100" smtClean="0"/>
              <a:t>支持</a:t>
            </a:r>
            <a:r>
              <a:rPr lang="zh-CN" altLang="en-US" sz="2100" smtClean="0">
                <a:solidFill>
                  <a:srgbClr val="FF3300"/>
                </a:solidFill>
              </a:rPr>
              <a:t>广播通信</a:t>
            </a:r>
            <a:r>
              <a:rPr lang="zh-CN" altLang="en-US" sz="2100" smtClean="0"/>
              <a:t>，</a:t>
            </a:r>
            <a:r>
              <a:rPr lang="zh-CN" altLang="en-US" sz="2100" smtClean="0">
                <a:solidFill>
                  <a:srgbClr val="FF3300"/>
                </a:solidFill>
              </a:rPr>
              <a:t>简化了一对多系统设计的难度</a:t>
            </a:r>
            <a:endParaRPr lang="en-US" altLang="zh-CN" sz="2100" smtClean="0">
              <a:solidFill>
                <a:srgbClr val="FF3300"/>
              </a:solidFill>
            </a:endParaRPr>
          </a:p>
          <a:p>
            <a:pPr lvl="1" eaLnBrk="1" hangingPunct="1"/>
            <a:r>
              <a:rPr lang="zh-CN" altLang="en-US" sz="2100" smtClean="0">
                <a:solidFill>
                  <a:srgbClr val="FF3300"/>
                </a:solidFill>
              </a:rPr>
              <a:t>符合开闭原则</a:t>
            </a:r>
            <a:r>
              <a:rPr lang="zh-CN" altLang="en-US" sz="2100" smtClean="0"/>
              <a:t>，增加新的具体观察者无须修改原有系统代码，在具体观察者与观察目标之间不存在关联关系的情况下，增加新的观察目标也很方便</a:t>
            </a:r>
          </a:p>
          <a:p>
            <a:pPr lvl="1" eaLnBrk="1" hangingPunct="1"/>
            <a:endParaRPr lang="en-US" altLang="zh-CN" smtClean="0"/>
          </a:p>
        </p:txBody>
      </p:sp>
      <p:sp>
        <p:nvSpPr>
          <p:cNvPr id="1904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04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891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838200" y="914400"/>
            <a:ext cx="7391400" cy="685800"/>
          </a:xfrm>
        </p:spPr>
        <p:txBody>
          <a:bodyPr/>
          <a:lstStyle/>
          <a:p>
            <a:r>
              <a:rPr lang="zh-CN" altLang="en-US" smtClean="0"/>
              <a:t>观察者模式的优缺点与适用环境</a:t>
            </a:r>
          </a:p>
        </p:txBody>
      </p:sp>
      <p:sp>
        <p:nvSpPr>
          <p:cNvPr id="191491"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t>将所有的观察者都通知到会</a:t>
            </a:r>
            <a:r>
              <a:rPr lang="zh-CN" altLang="en-US" smtClean="0">
                <a:solidFill>
                  <a:srgbClr val="FF3300"/>
                </a:solidFill>
              </a:rPr>
              <a:t>花费很多时间</a:t>
            </a:r>
            <a:endParaRPr lang="en-US" altLang="zh-CN" smtClean="0">
              <a:solidFill>
                <a:srgbClr val="FF3300"/>
              </a:solidFill>
            </a:endParaRPr>
          </a:p>
          <a:p>
            <a:pPr lvl="1" eaLnBrk="1" hangingPunct="1"/>
            <a:r>
              <a:rPr lang="zh-CN" altLang="en-US" smtClean="0"/>
              <a:t>如果存在</a:t>
            </a:r>
            <a:r>
              <a:rPr lang="zh-CN" altLang="en-US" smtClean="0">
                <a:solidFill>
                  <a:srgbClr val="FF3300"/>
                </a:solidFill>
              </a:rPr>
              <a:t>循环依赖</a:t>
            </a:r>
            <a:r>
              <a:rPr lang="zh-CN" altLang="en-US" smtClean="0"/>
              <a:t>时</a:t>
            </a:r>
            <a:r>
              <a:rPr lang="zh-CN" altLang="en-US" smtClean="0">
                <a:solidFill>
                  <a:srgbClr val="FF3300"/>
                </a:solidFill>
              </a:rPr>
              <a:t>可能导致系统崩溃</a:t>
            </a:r>
            <a:endParaRPr lang="en-US" altLang="zh-CN" smtClean="0">
              <a:solidFill>
                <a:srgbClr val="FF3300"/>
              </a:solidFill>
            </a:endParaRPr>
          </a:p>
          <a:p>
            <a:pPr lvl="1" eaLnBrk="1" hangingPunct="1"/>
            <a:r>
              <a:rPr lang="zh-CN" altLang="en-US" smtClean="0">
                <a:solidFill>
                  <a:srgbClr val="FF3300"/>
                </a:solidFill>
              </a:rPr>
              <a:t>没有相应的机制让观察者知道所观察的目标对象是怎么发生变化的</a:t>
            </a:r>
            <a:r>
              <a:rPr lang="zh-CN" altLang="en-US" smtClean="0"/>
              <a:t>，而只是知道观察目标发生了变化</a:t>
            </a:r>
          </a:p>
          <a:p>
            <a:pPr lvl="1" eaLnBrk="1" hangingPunct="1"/>
            <a:endParaRPr lang="en-US" altLang="zh-CN" smtClean="0"/>
          </a:p>
        </p:txBody>
      </p:sp>
      <p:sp>
        <p:nvSpPr>
          <p:cNvPr id="1914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14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2827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838200" y="914400"/>
            <a:ext cx="7467600" cy="685800"/>
          </a:xfrm>
        </p:spPr>
        <p:txBody>
          <a:bodyPr/>
          <a:lstStyle/>
          <a:p>
            <a:r>
              <a:rPr lang="zh-CN" altLang="en-US" smtClean="0"/>
              <a:t>观察者模式的优缺点与适用环境</a:t>
            </a:r>
          </a:p>
        </p:txBody>
      </p:sp>
      <p:sp>
        <p:nvSpPr>
          <p:cNvPr id="192515"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z="2200" smtClean="0"/>
              <a:t>一个抽象模型有两个方面，其中</a:t>
            </a:r>
            <a:r>
              <a:rPr lang="zh-CN" altLang="en-US" sz="2200" smtClean="0">
                <a:solidFill>
                  <a:srgbClr val="FF3300"/>
                </a:solidFill>
              </a:rPr>
              <a:t>一个方面依赖于另一个方面</a:t>
            </a:r>
            <a:r>
              <a:rPr lang="zh-CN" altLang="en-US" sz="2200" smtClean="0"/>
              <a:t>，将这两个方面封装在独立的对象中使它们</a:t>
            </a:r>
            <a:r>
              <a:rPr lang="zh-CN" altLang="en-US" sz="2200" smtClean="0">
                <a:solidFill>
                  <a:srgbClr val="FF3300"/>
                </a:solidFill>
              </a:rPr>
              <a:t>可以各自独立地改变和复用</a:t>
            </a:r>
            <a:endParaRPr lang="en-US" altLang="zh-CN" sz="2200" smtClean="0">
              <a:solidFill>
                <a:srgbClr val="FF3300"/>
              </a:solidFill>
            </a:endParaRPr>
          </a:p>
          <a:p>
            <a:pPr lvl="1" eaLnBrk="1" hangingPunct="1"/>
            <a:r>
              <a:rPr lang="zh-CN" altLang="en-US" sz="2200" smtClean="0">
                <a:solidFill>
                  <a:srgbClr val="FF3300"/>
                </a:solidFill>
              </a:rPr>
              <a:t>一个对象的改变将导致一个或多个其他对象发生改变</a:t>
            </a:r>
            <a:r>
              <a:rPr lang="zh-CN" altLang="en-US" sz="2200" smtClean="0"/>
              <a:t>，且并</a:t>
            </a:r>
            <a:r>
              <a:rPr lang="zh-CN" altLang="en-US" sz="2200" smtClean="0">
                <a:solidFill>
                  <a:srgbClr val="FF3300"/>
                </a:solidFill>
              </a:rPr>
              <a:t>不知道具体有多少对象将发生改变</a:t>
            </a:r>
            <a:r>
              <a:rPr lang="zh-CN" altLang="en-US" sz="2200" smtClean="0"/>
              <a:t>，也</a:t>
            </a:r>
            <a:r>
              <a:rPr lang="zh-CN" altLang="en-US" sz="2200" smtClean="0">
                <a:solidFill>
                  <a:srgbClr val="FF3300"/>
                </a:solidFill>
              </a:rPr>
              <a:t>不知道这些对象是谁</a:t>
            </a:r>
            <a:endParaRPr lang="en-US" altLang="zh-CN" sz="2200" smtClean="0">
              <a:solidFill>
                <a:srgbClr val="FF3300"/>
              </a:solidFill>
            </a:endParaRPr>
          </a:p>
          <a:p>
            <a:pPr lvl="1" eaLnBrk="1" hangingPunct="1"/>
            <a:r>
              <a:rPr lang="zh-CN" altLang="en-US" sz="2200" smtClean="0"/>
              <a:t>需要在系统中</a:t>
            </a:r>
            <a:r>
              <a:rPr lang="zh-CN" altLang="en-US" sz="2200" smtClean="0">
                <a:solidFill>
                  <a:srgbClr val="FF3300"/>
                </a:solidFill>
              </a:rPr>
              <a:t>创建一个触发链</a:t>
            </a:r>
          </a:p>
          <a:p>
            <a:pPr lvl="1" eaLnBrk="1" hangingPunct="1"/>
            <a:endParaRPr lang="en-US" altLang="zh-CN" smtClean="0"/>
          </a:p>
        </p:txBody>
      </p:sp>
      <p:sp>
        <p:nvSpPr>
          <p:cNvPr id="1925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25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973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0837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观察者模式概述</a:t>
            </a:r>
          </a:p>
        </p:txBody>
      </p:sp>
      <p:sp>
        <p:nvSpPr>
          <p:cNvPr id="1669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交通信号灯与汽车示意图</a:t>
            </a:r>
          </a:p>
        </p:txBody>
      </p:sp>
      <p:sp>
        <p:nvSpPr>
          <p:cNvPr id="1669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669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38388"/>
            <a:ext cx="4879975"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983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观察者模式概述</a:t>
            </a:r>
          </a:p>
        </p:txBody>
      </p:sp>
      <p:sp>
        <p:nvSpPr>
          <p:cNvPr id="1679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t>交通信号灯 </a:t>
            </a:r>
            <a:r>
              <a:rPr lang="en-US" altLang="zh-CN" smtClean="0">
                <a:sym typeface="Wingdings" panose="05000000000000000000" pitchFamily="2" charset="2"/>
              </a:rPr>
              <a:t>  </a:t>
            </a:r>
            <a:r>
              <a:rPr lang="zh-CN" altLang="en-US" smtClean="0">
                <a:solidFill>
                  <a:srgbClr val="FF3300"/>
                </a:solidFill>
                <a:sym typeface="Wingdings" panose="05000000000000000000" pitchFamily="2" charset="2"/>
              </a:rPr>
              <a:t>观察目标</a:t>
            </a:r>
            <a:endParaRPr lang="en-US" altLang="zh-CN" smtClean="0">
              <a:solidFill>
                <a:srgbClr val="FF3300"/>
              </a:solidFill>
              <a:sym typeface="Wingdings" panose="05000000000000000000" pitchFamily="2" charset="2"/>
            </a:endParaRPr>
          </a:p>
          <a:p>
            <a:pPr lvl="1" eaLnBrk="1" hangingPunct="1"/>
            <a:r>
              <a:rPr lang="zh-CN" altLang="en-US" smtClean="0">
                <a:sym typeface="Wingdings" panose="05000000000000000000" pitchFamily="2" charset="2"/>
              </a:rPr>
              <a:t>汽车（汽车驾驶员） </a:t>
            </a:r>
            <a:r>
              <a:rPr lang="en-US" altLang="zh-CN" smtClean="0">
                <a:sym typeface="Wingdings" panose="05000000000000000000" pitchFamily="2" charset="2"/>
              </a:rPr>
              <a:t> </a:t>
            </a:r>
            <a:r>
              <a:rPr lang="zh-CN" altLang="en-US" smtClean="0">
                <a:solidFill>
                  <a:srgbClr val="FF3300"/>
                </a:solidFill>
                <a:sym typeface="Wingdings" panose="05000000000000000000" pitchFamily="2" charset="2"/>
              </a:rPr>
              <a:t>观察者</a:t>
            </a:r>
            <a:endParaRPr lang="en-US" altLang="zh-CN" smtClean="0">
              <a:solidFill>
                <a:srgbClr val="FF3300"/>
              </a:solidFill>
            </a:endParaRPr>
          </a:p>
          <a:p>
            <a:pPr eaLnBrk="1" hangingPunct="1"/>
            <a:endParaRPr lang="zh-CN" altLang="en-US" sz="2800" smtClean="0"/>
          </a:p>
        </p:txBody>
      </p:sp>
      <p:sp>
        <p:nvSpPr>
          <p:cNvPr id="1679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 name="矩形 7"/>
          <p:cNvSpPr/>
          <p:nvPr/>
        </p:nvSpPr>
        <p:spPr>
          <a:xfrm>
            <a:off x="6019800" y="2286000"/>
            <a:ext cx="685800" cy="1371600"/>
          </a:xfrm>
          <a:prstGeom prst="rect">
            <a:avLst/>
          </a:prstGeom>
          <a:solidFill>
            <a:srgbClr val="EDF6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FF0000"/>
                </a:solidFill>
                <a:effectLst>
                  <a:outerShdw blurRad="38100" dist="38100" dir="2700000" algn="tl">
                    <a:srgbClr val="000000">
                      <a:alpha val="43137"/>
                    </a:srgbClr>
                  </a:outerShdw>
                </a:effectLst>
              </a:rPr>
              <a:t>一</a:t>
            </a:r>
            <a:endParaRPr lang="en-US" altLang="zh-CN" sz="2800" b="1" dirty="0">
              <a:solidFill>
                <a:srgbClr val="FF0000"/>
              </a:solidFill>
              <a:effectLst>
                <a:outerShdw blurRad="38100" dist="38100" dir="2700000" algn="tl">
                  <a:srgbClr val="000000">
                    <a:alpha val="43137"/>
                  </a:srgbClr>
                </a:outerShdw>
              </a:effectLst>
            </a:endParaRPr>
          </a:p>
          <a:p>
            <a:pPr algn="ctr">
              <a:defRPr/>
            </a:pPr>
            <a:r>
              <a:rPr lang="zh-CN" altLang="en-US" sz="2800" b="1" dirty="0">
                <a:solidFill>
                  <a:srgbClr val="FF0000"/>
                </a:solidFill>
                <a:effectLst>
                  <a:outerShdw blurRad="38100" dist="38100" dir="2700000" algn="tl">
                    <a:srgbClr val="000000">
                      <a:alpha val="43137"/>
                    </a:srgbClr>
                  </a:outerShdw>
                </a:effectLst>
              </a:rPr>
              <a:t>对</a:t>
            </a:r>
            <a:endParaRPr lang="en-US" altLang="zh-CN" sz="2800" b="1" dirty="0">
              <a:solidFill>
                <a:srgbClr val="FF0000"/>
              </a:solidFill>
              <a:effectLst>
                <a:outerShdw blurRad="38100" dist="38100" dir="2700000" algn="tl">
                  <a:srgbClr val="000000">
                    <a:alpha val="43137"/>
                  </a:srgbClr>
                </a:outerShdw>
              </a:effectLst>
            </a:endParaRPr>
          </a:p>
          <a:p>
            <a:pPr algn="ctr">
              <a:defRPr/>
            </a:pPr>
            <a:r>
              <a:rPr lang="zh-CN" altLang="en-US" sz="2800" b="1" dirty="0">
                <a:solidFill>
                  <a:srgbClr val="FF0000"/>
                </a:solidFill>
                <a:effectLst>
                  <a:outerShdw blurRad="38100" dist="38100" dir="2700000" algn="tl">
                    <a:srgbClr val="000000">
                      <a:alpha val="43137"/>
                    </a:srgbClr>
                  </a:outerShdw>
                </a:effectLst>
              </a:rPr>
              <a:t>多</a:t>
            </a:r>
          </a:p>
        </p:txBody>
      </p:sp>
      <p:grpSp>
        <p:nvGrpSpPr>
          <p:cNvPr id="2" name="组合 23"/>
          <p:cNvGrpSpPr>
            <a:grpSpLocks/>
          </p:cNvGrpSpPr>
          <p:nvPr/>
        </p:nvGrpSpPr>
        <p:grpSpPr bwMode="auto">
          <a:xfrm>
            <a:off x="2133600" y="3556000"/>
            <a:ext cx="4586288" cy="2997200"/>
            <a:chOff x="1066800" y="3505200"/>
            <a:chExt cx="4586514" cy="2997200"/>
          </a:xfrm>
        </p:grpSpPr>
        <p:pic>
          <p:nvPicPr>
            <p:cNvPr id="167943" name="Picture 12"/>
            <p:cNvPicPr>
              <a:picLocks noChangeAspect="1" noChangeArrowheads="1"/>
            </p:cNvPicPr>
            <p:nvPr/>
          </p:nvPicPr>
          <p:blipFill>
            <a:blip r:embed="rId2">
              <a:extLst>
                <a:ext uri="{28A0092B-C50C-407E-A947-70E740481C1C}">
                  <a14:useLocalDpi xmlns:a14="http://schemas.microsoft.com/office/drawing/2010/main" val="0"/>
                </a:ext>
              </a:extLst>
            </a:blip>
            <a:srcRect r="54504"/>
            <a:stretch>
              <a:fillRect/>
            </a:stretch>
          </p:blipFill>
          <p:spPr bwMode="auto">
            <a:xfrm>
              <a:off x="1066800" y="3984625"/>
              <a:ext cx="9906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05200"/>
              <a:ext cx="1462314"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686" y="4038600"/>
              <a:ext cx="1462314"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953000"/>
              <a:ext cx="1462314"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715000"/>
              <a:ext cx="1462314"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箭头连接符 16"/>
            <p:cNvCxnSpPr/>
            <p:nvPr/>
          </p:nvCxnSpPr>
          <p:spPr>
            <a:xfrm rot="10800000" flipV="1">
              <a:off x="2057449" y="4114800"/>
              <a:ext cx="838241"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0800000" flipV="1">
              <a:off x="2057449" y="4648200"/>
              <a:ext cx="1828890"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10800000">
              <a:off x="2057449" y="5181600"/>
              <a:ext cx="2057501" cy="228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10800000">
              <a:off x="1981245" y="5562600"/>
              <a:ext cx="68583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74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观察者模式概述</a:t>
            </a:r>
          </a:p>
        </p:txBody>
      </p:sp>
      <p:sp>
        <p:nvSpPr>
          <p:cNvPr id="168963"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分析</a:t>
            </a:r>
            <a:endParaRPr lang="en-US" altLang="zh-CN" smtClean="0"/>
          </a:p>
          <a:p>
            <a:pPr lvl="1" eaLnBrk="1" hangingPunct="1"/>
            <a:r>
              <a:rPr lang="zh-CN" altLang="en-US" smtClean="0">
                <a:solidFill>
                  <a:srgbClr val="0070C0"/>
                </a:solidFill>
              </a:rPr>
              <a:t>软件系统：</a:t>
            </a:r>
            <a:r>
              <a:rPr lang="zh-CN" altLang="en-US" smtClean="0">
                <a:solidFill>
                  <a:srgbClr val="FF3300"/>
                </a:solidFill>
              </a:rPr>
              <a:t>一个对象的状态或行为的变化将导致其他对象的状态或行为也发生改变</a:t>
            </a:r>
            <a:r>
              <a:rPr lang="zh-CN" altLang="en-US" smtClean="0"/>
              <a:t>，它们之间将产生</a:t>
            </a:r>
            <a:r>
              <a:rPr lang="zh-CN" altLang="en-US" smtClean="0">
                <a:solidFill>
                  <a:srgbClr val="FF3300"/>
                </a:solidFill>
              </a:rPr>
              <a:t>联动</a:t>
            </a:r>
            <a:endParaRPr lang="en-US" altLang="zh-CN" smtClean="0">
              <a:solidFill>
                <a:srgbClr val="FF3300"/>
              </a:solidFill>
            </a:endParaRPr>
          </a:p>
          <a:p>
            <a:pPr lvl="1" eaLnBrk="1" hangingPunct="1"/>
            <a:r>
              <a:rPr lang="zh-CN" altLang="en-US" smtClean="0">
                <a:solidFill>
                  <a:srgbClr val="0070C0"/>
                </a:solidFill>
              </a:rPr>
              <a:t>观察者模式：</a:t>
            </a:r>
            <a:endParaRPr lang="en-US" altLang="zh-CN" smtClean="0">
              <a:solidFill>
                <a:srgbClr val="0070C0"/>
              </a:solidFill>
            </a:endParaRPr>
          </a:p>
          <a:p>
            <a:pPr lvl="2" eaLnBrk="1" hangingPunct="1">
              <a:buFont typeface="Tahoma" panose="020B0604030504040204" pitchFamily="34" charset="0"/>
              <a:buChar char="•"/>
            </a:pPr>
            <a:r>
              <a:rPr lang="zh-CN" altLang="en-US" sz="2200" smtClean="0">
                <a:ea typeface="黑体" panose="02010609060101010101" pitchFamily="49" charset="-122"/>
              </a:rPr>
              <a:t>定义了对象之间一种</a:t>
            </a:r>
            <a:r>
              <a:rPr lang="zh-CN" altLang="en-US" sz="2200" smtClean="0">
                <a:solidFill>
                  <a:srgbClr val="FF3300"/>
                </a:solidFill>
                <a:ea typeface="黑体" panose="02010609060101010101" pitchFamily="49" charset="-122"/>
              </a:rPr>
              <a:t>一对多</a:t>
            </a:r>
            <a:r>
              <a:rPr lang="zh-CN" altLang="en-US" sz="2200" smtClean="0">
                <a:ea typeface="黑体" panose="02010609060101010101" pitchFamily="49" charset="-122"/>
              </a:rPr>
              <a:t>的依赖关系，让一个对象的改变能够影响其他对象</a:t>
            </a:r>
            <a:endParaRPr lang="en-US" altLang="zh-CN" sz="2200" smtClean="0">
              <a:ea typeface="黑体" panose="02010609060101010101" pitchFamily="49" charset="-122"/>
            </a:endParaRPr>
          </a:p>
          <a:p>
            <a:pPr lvl="2" eaLnBrk="1" hangingPunct="1">
              <a:buFont typeface="Tahoma" panose="020B0604030504040204" pitchFamily="34" charset="0"/>
              <a:buChar char="•"/>
            </a:pPr>
            <a:r>
              <a:rPr lang="zh-CN" altLang="en-US" sz="2200" smtClean="0">
                <a:ea typeface="黑体" panose="02010609060101010101" pitchFamily="49" charset="-122"/>
              </a:rPr>
              <a:t>发生改变的对象称为</a:t>
            </a:r>
            <a:r>
              <a:rPr lang="zh-CN" altLang="en-US" sz="2200" smtClean="0">
                <a:solidFill>
                  <a:srgbClr val="FF3300"/>
                </a:solidFill>
                <a:ea typeface="黑体" panose="02010609060101010101" pitchFamily="49" charset="-122"/>
              </a:rPr>
              <a:t>观察目标</a:t>
            </a:r>
            <a:r>
              <a:rPr lang="zh-CN" altLang="en-US" sz="2200" smtClean="0">
                <a:ea typeface="黑体" panose="02010609060101010101" pitchFamily="49" charset="-122"/>
              </a:rPr>
              <a:t>，被通知的对象称为</a:t>
            </a:r>
            <a:r>
              <a:rPr lang="zh-CN" altLang="en-US" sz="2200" smtClean="0">
                <a:solidFill>
                  <a:srgbClr val="FF3300"/>
                </a:solidFill>
                <a:ea typeface="黑体" panose="02010609060101010101" pitchFamily="49" charset="-122"/>
              </a:rPr>
              <a:t>观察者</a:t>
            </a:r>
            <a:endParaRPr lang="en-US" altLang="zh-CN" sz="2200"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sz="2200" smtClean="0">
                <a:solidFill>
                  <a:srgbClr val="FF3300"/>
                </a:solidFill>
                <a:ea typeface="黑体" panose="02010609060101010101" pitchFamily="49" charset="-122"/>
              </a:rPr>
              <a:t>一个观察目标</a:t>
            </a:r>
            <a:r>
              <a:rPr lang="zh-CN" altLang="en-US" sz="2200" smtClean="0">
                <a:ea typeface="黑体" panose="02010609060101010101" pitchFamily="49" charset="-122"/>
              </a:rPr>
              <a:t>可以对应</a:t>
            </a:r>
            <a:r>
              <a:rPr lang="zh-CN" altLang="en-US" sz="2200" smtClean="0">
                <a:solidFill>
                  <a:srgbClr val="FF3300"/>
                </a:solidFill>
                <a:ea typeface="黑体" panose="02010609060101010101" pitchFamily="49" charset="-122"/>
              </a:rPr>
              <a:t>多个观察者</a:t>
            </a:r>
          </a:p>
        </p:txBody>
      </p:sp>
      <p:sp>
        <p:nvSpPr>
          <p:cNvPr id="1689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30339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观察者模式概述</a:t>
            </a:r>
          </a:p>
        </p:txBody>
      </p:sp>
      <p:sp>
        <p:nvSpPr>
          <p:cNvPr id="1699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观察者模式的定义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3300"/>
                </a:solidFill>
              </a:rPr>
              <a:t>对象行为型</a:t>
            </a:r>
            <a:r>
              <a:rPr lang="zh-CN" altLang="en-US" smtClean="0"/>
              <a:t>模式</a:t>
            </a:r>
          </a:p>
        </p:txBody>
      </p:sp>
      <p:sp>
        <p:nvSpPr>
          <p:cNvPr id="1699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2560638"/>
        </p:xfrm>
        <a:graphic>
          <a:graphicData uri="http://schemas.openxmlformats.org/drawingml/2006/table">
            <a:tbl>
              <a:tblPr/>
              <a:tblGrid>
                <a:gridCol w="8305800"/>
              </a:tblGrid>
              <a:tr h="2560638">
                <a:tc>
                  <a:txBody>
                    <a:bodyPr/>
                    <a:lstStyle/>
                    <a:p>
                      <a:pPr indent="262255" algn="just">
                        <a:spcAft>
                          <a:spcPts val="0"/>
                        </a:spcAft>
                      </a:pPr>
                      <a:r>
                        <a:rPr lang="zh-CN" altLang="en-US" sz="2400" b="1" kern="100" dirty="0" smtClean="0">
                          <a:latin typeface="Times New Roman"/>
                          <a:ea typeface="宋体"/>
                          <a:cs typeface="Times New Roman"/>
                        </a:rPr>
                        <a:t>观察者模式</a:t>
                      </a:r>
                      <a:r>
                        <a:rPr lang="zh-CN" sz="2400" b="1" kern="100" dirty="0" smtClean="0">
                          <a:latin typeface="Times New Roman"/>
                          <a:ea typeface="宋体"/>
                          <a:cs typeface="Times New Roman"/>
                        </a:rPr>
                        <a:t>：</a:t>
                      </a:r>
                      <a:r>
                        <a:rPr lang="zh-CN" altLang="en-US" sz="2400" kern="100" dirty="0" smtClean="0">
                          <a:latin typeface="Times New Roman"/>
                          <a:ea typeface="宋体"/>
                          <a:cs typeface="Times New Roman"/>
                        </a:rPr>
                        <a:t>定义对象之间的一种</a:t>
                      </a:r>
                      <a:r>
                        <a:rPr lang="zh-CN" altLang="en-US" sz="2400" b="1" kern="100" dirty="0" smtClean="0">
                          <a:solidFill>
                            <a:srgbClr val="FF3300"/>
                          </a:solidFill>
                          <a:latin typeface="Times New Roman"/>
                          <a:ea typeface="宋体"/>
                          <a:cs typeface="Times New Roman"/>
                        </a:rPr>
                        <a:t>一对多依赖关系</a:t>
                      </a:r>
                      <a:r>
                        <a:rPr lang="zh-CN" altLang="en-US" sz="2400" kern="100" dirty="0" smtClean="0">
                          <a:latin typeface="Times New Roman"/>
                          <a:ea typeface="宋体"/>
                          <a:cs typeface="Times New Roman"/>
                        </a:rPr>
                        <a:t>，使得每当</a:t>
                      </a:r>
                      <a:r>
                        <a:rPr lang="zh-CN" altLang="en-US" sz="2400" b="1" kern="100" dirty="0" smtClean="0">
                          <a:solidFill>
                            <a:srgbClr val="FF3300"/>
                          </a:solidFill>
                          <a:latin typeface="Times New Roman"/>
                          <a:ea typeface="宋体"/>
                          <a:cs typeface="Times New Roman"/>
                        </a:rPr>
                        <a:t>一个对象状态发生改变</a:t>
                      </a:r>
                      <a:r>
                        <a:rPr lang="zh-CN" altLang="en-US" sz="2400" kern="100" dirty="0" smtClean="0">
                          <a:latin typeface="Times New Roman"/>
                          <a:ea typeface="宋体"/>
                          <a:cs typeface="Times New Roman"/>
                        </a:rPr>
                        <a:t>时，其相关依赖对象</a:t>
                      </a:r>
                      <a:r>
                        <a:rPr lang="zh-CN" altLang="en-US" sz="2400" b="1" kern="100" dirty="0" smtClean="0">
                          <a:solidFill>
                            <a:srgbClr val="FF3300"/>
                          </a:solidFill>
                          <a:latin typeface="Times New Roman"/>
                          <a:ea typeface="宋体"/>
                          <a:cs typeface="Times New Roman"/>
                        </a:rPr>
                        <a:t>都得到通知并被自动更新</a:t>
                      </a:r>
                      <a:r>
                        <a:rPr lang="zh-CN" altLang="en-US"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2255" algn="just">
                        <a:spcAft>
                          <a:spcPts val="0"/>
                        </a:spcAft>
                      </a:pPr>
                      <a:endParaRPr lang="zh-CN" sz="2400" kern="100" dirty="0">
                        <a:latin typeface="Times New Roman"/>
                        <a:ea typeface="宋体"/>
                        <a:cs typeface="Times New Roman"/>
                      </a:endParaRPr>
                    </a:p>
                    <a:p>
                      <a:pPr indent="267970" algn="just">
                        <a:spcAft>
                          <a:spcPts val="0"/>
                        </a:spcAft>
                      </a:pPr>
                      <a:r>
                        <a:rPr lang="en-US" sz="2400" b="1" kern="100" dirty="0" smtClean="0">
                          <a:latin typeface="Times New Roman"/>
                          <a:ea typeface="宋体"/>
                          <a:cs typeface="Times New Roman"/>
                        </a:rPr>
                        <a:t>Observer Pattern: </a:t>
                      </a:r>
                      <a:r>
                        <a:rPr lang="en-US" sz="2400" b="0" kern="100" dirty="0" smtClean="0">
                          <a:latin typeface="Times New Roman"/>
                          <a:ea typeface="宋体"/>
                          <a:cs typeface="Times New Roman"/>
                        </a:rPr>
                        <a:t>Define a </a:t>
                      </a:r>
                      <a:r>
                        <a:rPr lang="en-US" sz="2400" b="1" kern="100" dirty="0" smtClean="0">
                          <a:solidFill>
                            <a:srgbClr val="FF3300"/>
                          </a:solidFill>
                          <a:latin typeface="Times New Roman"/>
                          <a:ea typeface="宋体"/>
                          <a:cs typeface="Times New Roman"/>
                        </a:rPr>
                        <a:t>one-to-many dependency </a:t>
                      </a:r>
                      <a:r>
                        <a:rPr lang="en-US" sz="2400" b="0" kern="100" dirty="0" smtClean="0">
                          <a:latin typeface="Times New Roman"/>
                          <a:ea typeface="宋体"/>
                          <a:cs typeface="Times New Roman"/>
                        </a:rPr>
                        <a:t>between objects so that when </a:t>
                      </a:r>
                      <a:r>
                        <a:rPr lang="en-US" sz="2400" b="1" kern="100" dirty="0" smtClean="0">
                          <a:solidFill>
                            <a:srgbClr val="FF3300"/>
                          </a:solidFill>
                          <a:latin typeface="Times New Roman"/>
                          <a:ea typeface="宋体"/>
                          <a:cs typeface="Times New Roman"/>
                        </a:rPr>
                        <a:t>one object changes state</a:t>
                      </a:r>
                      <a:r>
                        <a:rPr lang="en-US" sz="2400" b="0" kern="100" dirty="0" smtClean="0">
                          <a:latin typeface="Times New Roman"/>
                          <a:ea typeface="宋体"/>
                          <a:cs typeface="Times New Roman"/>
                        </a:rPr>
                        <a:t>, all its dependents are </a:t>
                      </a:r>
                      <a:r>
                        <a:rPr lang="en-US" sz="2400" b="1" kern="100" dirty="0" smtClean="0">
                          <a:solidFill>
                            <a:srgbClr val="FF3300"/>
                          </a:solidFill>
                          <a:latin typeface="Times New Roman"/>
                          <a:ea typeface="宋体"/>
                          <a:cs typeface="Times New Roman"/>
                        </a:rPr>
                        <a:t>notified and updated automatically</a:t>
                      </a:r>
                      <a:r>
                        <a:rPr lang="en-US" sz="2400" b="0" kern="100" dirty="0" smtClean="0">
                          <a:latin typeface="Times New Roman"/>
                          <a:ea typeface="宋体"/>
                          <a:cs typeface="Times New Roman"/>
                        </a:rPr>
                        <a:t>.</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651493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观察者模式概述</a:t>
            </a:r>
          </a:p>
        </p:txBody>
      </p:sp>
      <p:sp>
        <p:nvSpPr>
          <p:cNvPr id="1710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观察者模式的定义</a:t>
            </a:r>
            <a:endParaRPr lang="en-US" altLang="zh-CN" smtClean="0"/>
          </a:p>
          <a:p>
            <a:pPr lvl="1" eaLnBrk="1" hangingPunct="1"/>
            <a:r>
              <a:rPr lang="zh-CN" altLang="en-US" smtClean="0"/>
              <a:t>别名</a:t>
            </a:r>
            <a:endParaRPr lang="en-US" altLang="zh-CN" smtClean="0"/>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发布</a:t>
            </a:r>
            <a:r>
              <a:rPr lang="en-US" altLang="zh-CN"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订阅</a:t>
            </a:r>
            <a:r>
              <a:rPr lang="en-US" altLang="zh-CN" sz="2400" smtClean="0">
                <a:solidFill>
                  <a:srgbClr val="FF3300"/>
                </a:solidFill>
                <a:ea typeface="黑体" panose="02010609060101010101" pitchFamily="49" charset="-122"/>
              </a:rPr>
              <a:t>(Publish/Subscribe)</a:t>
            </a:r>
            <a:r>
              <a:rPr lang="zh-CN" altLang="en-US" sz="2400" smtClean="0">
                <a:ea typeface="黑体" panose="02010609060101010101" pitchFamily="49" charset="-122"/>
              </a:rPr>
              <a:t>模式</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模型</a:t>
            </a:r>
            <a:r>
              <a:rPr lang="en-US" altLang="zh-CN"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视图</a:t>
            </a:r>
            <a:r>
              <a:rPr lang="en-US" altLang="zh-CN" sz="2400" smtClean="0">
                <a:solidFill>
                  <a:srgbClr val="FF3300"/>
                </a:solidFill>
                <a:ea typeface="黑体" panose="02010609060101010101" pitchFamily="49" charset="-122"/>
              </a:rPr>
              <a:t>(Model/View)</a:t>
            </a:r>
            <a:r>
              <a:rPr lang="zh-CN" altLang="en-US" sz="2400" smtClean="0">
                <a:ea typeface="黑体" panose="02010609060101010101" pitchFamily="49" charset="-122"/>
              </a:rPr>
              <a:t>模式</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源</a:t>
            </a:r>
            <a:r>
              <a:rPr lang="en-US" altLang="zh-CN"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监听器</a:t>
            </a:r>
            <a:r>
              <a:rPr lang="en-US" altLang="zh-CN" sz="2400" smtClean="0">
                <a:solidFill>
                  <a:srgbClr val="FF3300"/>
                </a:solidFill>
                <a:ea typeface="黑体" panose="02010609060101010101" pitchFamily="49" charset="-122"/>
              </a:rPr>
              <a:t>(Source/Listener)</a:t>
            </a:r>
            <a:r>
              <a:rPr lang="zh-CN" altLang="en-US" sz="2400" smtClean="0">
                <a:ea typeface="黑体" panose="02010609060101010101" pitchFamily="49" charset="-122"/>
              </a:rPr>
              <a:t>模式</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从属者</a:t>
            </a:r>
            <a:r>
              <a:rPr lang="en-US" altLang="zh-CN" sz="2400" smtClean="0">
                <a:solidFill>
                  <a:srgbClr val="FF3300"/>
                </a:solidFill>
                <a:ea typeface="黑体" panose="02010609060101010101" pitchFamily="49" charset="-122"/>
              </a:rPr>
              <a:t>(Dependents)</a:t>
            </a:r>
            <a:r>
              <a:rPr lang="zh-CN" altLang="en-US" sz="2400" smtClean="0">
                <a:ea typeface="黑体" panose="02010609060101010101" pitchFamily="49" charset="-122"/>
              </a:rPr>
              <a:t>模式</a:t>
            </a:r>
            <a:endParaRPr lang="en-US" altLang="zh-CN" sz="2400" smtClean="0">
              <a:ea typeface="黑体" panose="02010609060101010101" pitchFamily="49" charset="-122"/>
            </a:endParaRPr>
          </a:p>
        </p:txBody>
      </p:sp>
      <p:sp>
        <p:nvSpPr>
          <p:cNvPr id="1710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71013"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609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观察者模式的结构与实现</a:t>
            </a:r>
          </a:p>
        </p:txBody>
      </p:sp>
      <p:sp>
        <p:nvSpPr>
          <p:cNvPr id="1720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观察者模式的结构</a:t>
            </a:r>
            <a:endParaRPr lang="en-US" altLang="zh-CN" smtClean="0"/>
          </a:p>
          <a:p>
            <a:pPr lvl="1" eaLnBrk="1" hangingPunct="1"/>
            <a:endParaRPr lang="en-US" altLang="zh-CN" smtClean="0"/>
          </a:p>
          <a:p>
            <a:pPr lvl="1" eaLnBrk="1" hangingPunct="1"/>
            <a:endParaRPr lang="en-US" altLang="zh-CN" smtClean="0"/>
          </a:p>
        </p:txBody>
      </p:sp>
      <p:sp>
        <p:nvSpPr>
          <p:cNvPr id="1720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7203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328863"/>
            <a:ext cx="483870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577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838200" y="914400"/>
            <a:ext cx="6324600" cy="685800"/>
          </a:xfrm>
        </p:spPr>
        <p:txBody>
          <a:bodyPr/>
          <a:lstStyle/>
          <a:p>
            <a:pPr eaLnBrk="1" hangingPunct="1"/>
            <a:r>
              <a:rPr lang="zh-CN" altLang="en-US" smtClean="0"/>
              <a:t>观察者模式的结构与实现</a:t>
            </a:r>
          </a:p>
        </p:txBody>
      </p:sp>
      <p:sp>
        <p:nvSpPr>
          <p:cNvPr id="1730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观察者模式的结构</a:t>
            </a:r>
            <a:endParaRPr lang="en-US" altLang="zh-CN" smtClean="0"/>
          </a:p>
          <a:p>
            <a:pPr lvl="1" eaLnBrk="1" hangingPunct="1"/>
            <a:r>
              <a:rPr lang="zh-CN" altLang="en-US" smtClean="0"/>
              <a:t>观察者模式包含以下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Subject</a:t>
            </a:r>
            <a:r>
              <a:rPr lang="zh-CN" altLang="en-US" sz="2400" smtClean="0">
                <a:ea typeface="黑体" panose="02010609060101010101" pitchFamily="49" charset="-122"/>
              </a:rPr>
              <a:t>（目标）</a:t>
            </a:r>
          </a:p>
          <a:p>
            <a:pPr lvl="2" eaLnBrk="1" hangingPunct="1">
              <a:buFont typeface="Tahoma" panose="020B0604030504040204" pitchFamily="34" charset="0"/>
              <a:buChar char="•"/>
            </a:pPr>
            <a:r>
              <a:rPr lang="en-US" altLang="zh-CN" sz="2400" smtClean="0">
                <a:ea typeface="黑体" panose="02010609060101010101" pitchFamily="49" charset="-122"/>
              </a:rPr>
              <a:t>ConcreteSubject</a:t>
            </a:r>
            <a:r>
              <a:rPr lang="zh-CN" altLang="en-US" sz="2400" smtClean="0">
                <a:ea typeface="黑体" panose="02010609060101010101" pitchFamily="49" charset="-122"/>
              </a:rPr>
              <a:t>（具体目标）</a:t>
            </a:r>
          </a:p>
          <a:p>
            <a:pPr lvl="2" eaLnBrk="1" hangingPunct="1">
              <a:buFont typeface="Tahoma" panose="020B0604030504040204" pitchFamily="34" charset="0"/>
              <a:buChar char="•"/>
            </a:pPr>
            <a:r>
              <a:rPr lang="en-US" altLang="zh-CN" sz="2400" smtClean="0">
                <a:ea typeface="黑体" panose="02010609060101010101" pitchFamily="49" charset="-122"/>
              </a:rPr>
              <a:t>Observer</a:t>
            </a:r>
            <a:r>
              <a:rPr lang="zh-CN" altLang="en-US" sz="2400" smtClean="0">
                <a:ea typeface="黑体" panose="02010609060101010101" pitchFamily="49" charset="-122"/>
              </a:rPr>
              <a:t>（观察者）</a:t>
            </a:r>
          </a:p>
          <a:p>
            <a:pPr lvl="2" eaLnBrk="1" hangingPunct="1">
              <a:buFont typeface="Tahoma" panose="020B0604030504040204" pitchFamily="34" charset="0"/>
              <a:buChar char="•"/>
            </a:pPr>
            <a:r>
              <a:rPr lang="en-US" altLang="zh-CN" sz="2400" smtClean="0">
                <a:ea typeface="黑体" panose="02010609060101010101" pitchFamily="49" charset="-122"/>
              </a:rPr>
              <a:t>ConcreteObserver</a:t>
            </a:r>
            <a:r>
              <a:rPr lang="zh-CN" altLang="en-US" sz="2400" smtClean="0">
                <a:ea typeface="黑体" panose="02010609060101010101" pitchFamily="49" charset="-122"/>
              </a:rPr>
              <a:t>（具体观察者）</a:t>
            </a:r>
            <a:endParaRPr lang="en-US" altLang="zh-CN" sz="2400" smtClean="0">
              <a:ea typeface="黑体" panose="02010609060101010101" pitchFamily="49" charset="-122"/>
            </a:endParaRPr>
          </a:p>
          <a:p>
            <a:pPr lvl="1" eaLnBrk="1" hangingPunct="1"/>
            <a:endParaRPr lang="en-US" altLang="zh-CN" smtClean="0"/>
          </a:p>
        </p:txBody>
      </p:sp>
      <p:sp>
        <p:nvSpPr>
          <p:cNvPr id="1730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73061"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573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78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1878</TotalTime>
  <Words>1411</Words>
  <Application>Microsoft Office PowerPoint</Application>
  <PresentationFormat>全屏显示(4:3)</PresentationFormat>
  <Paragraphs>188</Paragraphs>
  <Slides>29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Design Patterns</vt:lpstr>
      <vt:lpstr>大纲</vt:lpstr>
      <vt:lpstr>观察者模式概述</vt:lpstr>
      <vt:lpstr>观察者模式概述</vt:lpstr>
      <vt:lpstr>观察者模式概述</vt:lpstr>
      <vt:lpstr>观察者模式概述</vt:lpstr>
      <vt:lpstr>观察者模式概述</vt:lpstr>
      <vt:lpstr>观察者模式的结构与实现</vt:lpstr>
      <vt:lpstr>观察者模式的结构与实现</vt:lpstr>
      <vt:lpstr>观察者模式的结构与实现</vt:lpstr>
      <vt:lpstr>观察者模式的结构与实现</vt:lpstr>
      <vt:lpstr>观察者模式的结构与实现</vt:lpstr>
      <vt:lpstr>观察者模式的结构与实现</vt:lpstr>
      <vt:lpstr>观察者模式的结构与实现</vt:lpstr>
      <vt:lpstr>观察者模式的结构与实现</vt:lpstr>
      <vt:lpstr>观察者模式的应用实例</vt:lpstr>
      <vt:lpstr>观察者模式的应用实例</vt:lpstr>
      <vt:lpstr>观察者模式的应用实例</vt:lpstr>
      <vt:lpstr>观察者模式的应用实例</vt:lpstr>
      <vt:lpstr>观察者模式的应用实例</vt:lpstr>
      <vt:lpstr>JDK对观察者模式的支持</vt:lpstr>
      <vt:lpstr>观察者模式与Java事件处理</vt:lpstr>
      <vt:lpstr>观察者模式与Java事件处理</vt:lpstr>
      <vt:lpstr>观察者模式与Java事件处理</vt:lpstr>
      <vt:lpstr>观察者模式与MVC</vt:lpstr>
      <vt:lpstr>观察者模式的优缺点与适用环境</vt:lpstr>
      <vt:lpstr>观察者模式的优缺点与适用环境</vt:lpstr>
      <vt:lpstr>观察者模式的优缺点与适用环境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799</cp:revision>
  <cp:lastPrinted>1601-01-01T00:00:00Z</cp:lastPrinted>
  <dcterms:created xsi:type="dcterms:W3CDTF">1601-01-01T00:00:00Z</dcterms:created>
  <dcterms:modified xsi:type="dcterms:W3CDTF">2018-04-06T12:51:55Z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