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52" r:id="rId29"/>
    <p:sldId id="347" r:id="rId30"/>
    <p:sldId id="348" r:id="rId31"/>
    <p:sldId id="349" r:id="rId32"/>
    <p:sldId id="350" r:id="rId33"/>
    <p:sldId id="317" r:id="rId34"/>
    <p:sldId id="318" r:id="rId35"/>
    <p:sldId id="319" r:id="rId36"/>
    <p:sldId id="320" r:id="rId37"/>
    <p:sldId id="351"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3" autoAdjust="0"/>
  </p:normalViewPr>
  <p:slideViewPr>
    <p:cSldViewPr>
      <p:cViewPr varScale="1">
        <p:scale>
          <a:sx n="84" d="100"/>
          <a:sy n="84" d="100"/>
        </p:scale>
        <p:origin x="140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en-US" altLang="zh-CN" sz="4800" b="1" dirty="0" smtClean="0">
                <a:ea typeface="黑体" panose="02010609060101010101" pitchFamily="49" charset="-122"/>
              </a:rPr>
              <a:t>UML</a:t>
            </a:r>
            <a:r>
              <a:rPr lang="zh-CN" altLang="en-US" sz="4800" b="1" dirty="0">
                <a:ea typeface="黑体" panose="02010609060101010101" pitchFamily="49" charset="-122"/>
              </a:rPr>
              <a:t>类图</a:t>
            </a:r>
            <a:endParaRPr lang="zh-CN" altLang="en-US" sz="4800" b="1" dirty="0" smtClean="0"/>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22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类</a:t>
            </a:r>
            <a:endParaRPr lang="en-US" altLang="zh-CN" smtClean="0"/>
          </a:p>
          <a:p>
            <a:pPr lvl="1" eaLnBrk="1" hangingPunct="1">
              <a:lnSpc>
                <a:spcPct val="100000"/>
              </a:lnSpc>
            </a:pPr>
            <a:r>
              <a:rPr lang="zh-CN" altLang="en-US" smtClean="0">
                <a:solidFill>
                  <a:srgbClr val="FF3300"/>
                </a:solidFill>
              </a:rPr>
              <a:t>类</a:t>
            </a:r>
            <a:r>
              <a:rPr lang="en-US" altLang="zh-CN" smtClean="0">
                <a:solidFill>
                  <a:srgbClr val="FF3300"/>
                </a:solidFill>
              </a:rPr>
              <a:t>(Class)</a:t>
            </a:r>
            <a:r>
              <a:rPr lang="zh-CN" altLang="en-US" smtClean="0">
                <a:solidFill>
                  <a:srgbClr val="FF3300"/>
                </a:solidFill>
              </a:rPr>
              <a:t>封装了数据和行为</a:t>
            </a:r>
            <a:r>
              <a:rPr lang="zh-CN" altLang="en-US" smtClean="0"/>
              <a:t>，是面向对象的重要组成部分，</a:t>
            </a:r>
            <a:r>
              <a:rPr lang="zh-CN" altLang="en-US" smtClean="0">
                <a:solidFill>
                  <a:srgbClr val="FF3300"/>
                </a:solidFill>
              </a:rPr>
              <a:t>它是具有相同属性、操作、关系的对象集合的总称</a:t>
            </a:r>
          </a:p>
          <a:p>
            <a:pPr lvl="1" eaLnBrk="1" hangingPunct="1">
              <a:lnSpc>
                <a:spcPct val="100000"/>
              </a:lnSpc>
            </a:pPr>
            <a:r>
              <a:rPr lang="zh-CN" altLang="en-US" smtClean="0"/>
              <a:t>在系统中，</a:t>
            </a:r>
            <a:r>
              <a:rPr lang="zh-CN" altLang="en-US" smtClean="0">
                <a:solidFill>
                  <a:srgbClr val="FF3300"/>
                </a:solidFill>
              </a:rPr>
              <a:t>每个类都具有一定的职责</a:t>
            </a:r>
            <a:r>
              <a:rPr lang="zh-CN" altLang="en-US" smtClean="0"/>
              <a:t>，职责指的是类要完成什么样的功能，要承担什么样的义务。</a:t>
            </a:r>
            <a:r>
              <a:rPr lang="zh-CN" altLang="en-US" smtClean="0">
                <a:solidFill>
                  <a:srgbClr val="FF3300"/>
                </a:solidFill>
              </a:rPr>
              <a:t>一个类可以有多种职责，设计得好的类通常有且仅有一种职责</a:t>
            </a:r>
            <a:r>
              <a:rPr lang="zh-CN" altLang="en-US" smtClean="0"/>
              <a:t>。在定义类的时候，将类的职责分解成为类的属性和操作（即方法）</a:t>
            </a:r>
          </a:p>
          <a:p>
            <a:pPr lvl="1" eaLnBrk="1" hangingPunct="1">
              <a:lnSpc>
                <a:spcPct val="100000"/>
              </a:lnSpc>
            </a:pPr>
            <a:r>
              <a:rPr lang="zh-CN" altLang="en-US" smtClean="0">
                <a:solidFill>
                  <a:srgbClr val="FF3300"/>
                </a:solidFill>
              </a:rPr>
              <a:t>类的属性即类的数据职责，类的操作即类的行为职责</a:t>
            </a:r>
            <a:endParaRPr lang="zh-CN" altLang="en-US" smtClean="0"/>
          </a:p>
        </p:txBody>
      </p:sp>
      <p:sp>
        <p:nvSpPr>
          <p:cNvPr id="122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31720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33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类</a:t>
            </a:r>
            <a:endParaRPr lang="en-US" altLang="zh-CN" smtClean="0"/>
          </a:p>
          <a:p>
            <a:pPr lvl="1" eaLnBrk="1" hangingPunct="1"/>
            <a:r>
              <a:rPr lang="zh-CN" altLang="en-US" smtClean="0"/>
              <a:t>类</a:t>
            </a:r>
            <a:r>
              <a:rPr lang="zh-CN" altLang="en-US" smtClean="0">
                <a:solidFill>
                  <a:srgbClr val="FF3300"/>
                </a:solidFill>
              </a:rPr>
              <a:t>实例化成对象</a:t>
            </a:r>
            <a:r>
              <a:rPr lang="en-US" altLang="zh-CN" smtClean="0">
                <a:solidFill>
                  <a:srgbClr val="FF3300"/>
                </a:solidFill>
              </a:rPr>
              <a:t>(Object)</a:t>
            </a:r>
            <a:r>
              <a:rPr lang="zh-CN" altLang="en-US" smtClean="0"/>
              <a:t>，</a:t>
            </a:r>
            <a:r>
              <a:rPr lang="zh-CN" altLang="en-US" smtClean="0">
                <a:solidFill>
                  <a:srgbClr val="FF3300"/>
                </a:solidFill>
              </a:rPr>
              <a:t>对象</a:t>
            </a:r>
            <a:r>
              <a:rPr lang="zh-CN" altLang="en-US" smtClean="0"/>
              <a:t>对应于某个具体的事物，是</a:t>
            </a:r>
            <a:r>
              <a:rPr lang="zh-CN" altLang="en-US" smtClean="0">
                <a:solidFill>
                  <a:srgbClr val="FF3300"/>
                </a:solidFill>
              </a:rPr>
              <a:t>类的实例</a:t>
            </a:r>
            <a:r>
              <a:rPr lang="en-US" altLang="zh-CN" smtClean="0">
                <a:solidFill>
                  <a:srgbClr val="FF3300"/>
                </a:solidFill>
              </a:rPr>
              <a:t>(Instance)</a:t>
            </a:r>
          </a:p>
          <a:p>
            <a:pPr lvl="1" eaLnBrk="1" hangingPunct="1"/>
            <a:r>
              <a:rPr lang="zh-CN" altLang="en-US" smtClean="0">
                <a:solidFill>
                  <a:srgbClr val="FF3300"/>
                </a:solidFill>
              </a:rPr>
              <a:t>类图</a:t>
            </a:r>
            <a:r>
              <a:rPr lang="en-US" altLang="zh-CN" smtClean="0">
                <a:solidFill>
                  <a:srgbClr val="FF3300"/>
                </a:solidFill>
              </a:rPr>
              <a:t>(Class Diagram)</a:t>
            </a:r>
            <a:r>
              <a:rPr lang="zh-CN" altLang="en-US" smtClean="0"/>
              <a:t>使用出现在系统中的不同类来</a:t>
            </a:r>
            <a:r>
              <a:rPr lang="zh-CN" altLang="en-US" smtClean="0">
                <a:solidFill>
                  <a:srgbClr val="FF3300"/>
                </a:solidFill>
              </a:rPr>
              <a:t>描述系统的静态结构</a:t>
            </a:r>
            <a:r>
              <a:rPr lang="zh-CN" altLang="en-US" smtClean="0"/>
              <a:t>，它</a:t>
            </a:r>
            <a:r>
              <a:rPr lang="zh-CN" altLang="en-US" smtClean="0">
                <a:solidFill>
                  <a:srgbClr val="FF3300"/>
                </a:solidFill>
              </a:rPr>
              <a:t>用来描述不同的类以及它们之间的关系</a:t>
            </a:r>
          </a:p>
        </p:txBody>
      </p:sp>
      <p:sp>
        <p:nvSpPr>
          <p:cNvPr id="133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57704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433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类的</a:t>
            </a:r>
            <a:r>
              <a:rPr lang="en-US" altLang="zh-CN" dirty="0" smtClean="0"/>
              <a:t>UML</a:t>
            </a:r>
            <a:r>
              <a:rPr lang="zh-CN" altLang="en-US" dirty="0" smtClean="0"/>
              <a:t>图示</a:t>
            </a:r>
            <a:endParaRPr lang="en-US" altLang="zh-CN" dirty="0" smtClean="0"/>
          </a:p>
          <a:p>
            <a:pPr lvl="1" eaLnBrk="1" hangingPunct="1">
              <a:lnSpc>
                <a:spcPct val="100000"/>
              </a:lnSpc>
            </a:pPr>
            <a:r>
              <a:rPr lang="zh-CN" altLang="en-US" dirty="0" smtClean="0"/>
              <a:t>在</a:t>
            </a:r>
            <a:r>
              <a:rPr lang="en-US" altLang="zh-CN" dirty="0" smtClean="0"/>
              <a:t>UML</a:t>
            </a:r>
            <a:r>
              <a:rPr lang="zh-CN" altLang="en-US" dirty="0" smtClean="0"/>
              <a:t>类图中，类一般由三部分组成：</a:t>
            </a:r>
          </a:p>
          <a:p>
            <a:pPr lvl="2" eaLnBrk="1" hangingPunct="1">
              <a:lnSpc>
                <a:spcPct val="100000"/>
              </a:lnSpc>
              <a:buFont typeface="Arial" panose="020B0604020202020204" pitchFamily="34" charset="0"/>
              <a:buChar char="•"/>
            </a:pPr>
            <a:r>
              <a:rPr lang="zh-CN" altLang="en-US" dirty="0" smtClean="0">
                <a:ea typeface="黑体" panose="02010609060101010101" pitchFamily="49" charset="-122"/>
              </a:rPr>
              <a:t>第一部分是</a:t>
            </a:r>
            <a:r>
              <a:rPr lang="zh-CN" altLang="en-US" dirty="0" smtClean="0">
                <a:solidFill>
                  <a:srgbClr val="FF3300"/>
                </a:solidFill>
                <a:ea typeface="黑体" panose="02010609060101010101" pitchFamily="49" charset="-122"/>
              </a:rPr>
              <a:t>类名</a:t>
            </a:r>
            <a:r>
              <a:rPr lang="zh-CN" altLang="en-US" dirty="0" smtClean="0">
                <a:ea typeface="黑体" panose="02010609060101010101" pitchFamily="49" charset="-122"/>
              </a:rPr>
              <a:t>：每个类都必须有一个名字，类名是一个字符串。  </a:t>
            </a:r>
          </a:p>
          <a:p>
            <a:pPr lvl="2" eaLnBrk="1" hangingPunct="1">
              <a:lnSpc>
                <a:spcPct val="100000"/>
              </a:lnSpc>
              <a:buFont typeface="Arial" panose="020B0604020202020204" pitchFamily="34" charset="0"/>
              <a:buChar char="•"/>
            </a:pPr>
            <a:r>
              <a:rPr lang="zh-CN" altLang="en-US" dirty="0">
                <a:ea typeface="黑体" panose="02010609060101010101" pitchFamily="49" charset="-122"/>
              </a:rPr>
              <a:t>按照</a:t>
            </a:r>
            <a:r>
              <a:rPr lang="en-US" altLang="zh-CN" dirty="0">
                <a:ea typeface="黑体" panose="02010609060101010101" pitchFamily="49" charset="-122"/>
              </a:rPr>
              <a:t>Java</a:t>
            </a:r>
            <a:r>
              <a:rPr lang="zh-CN" altLang="en-US" dirty="0">
                <a:ea typeface="黑体" panose="02010609060101010101" pitchFamily="49" charset="-122"/>
              </a:rPr>
              <a:t>语言的命名规范，类名中每一个单词的首字母均大写。 </a:t>
            </a:r>
          </a:p>
          <a:p>
            <a:pPr lvl="1" eaLnBrk="1" hangingPunct="1">
              <a:buFont typeface="Arial" panose="020B0604020202020204" pitchFamily="34" charset="0"/>
              <a:buChar char="•"/>
            </a:pPr>
            <a:endParaRPr lang="en-US" altLang="zh-CN" sz="2000" dirty="0" smtClean="0"/>
          </a:p>
        </p:txBody>
      </p:sp>
      <p:sp>
        <p:nvSpPr>
          <p:cNvPr id="143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208463"/>
            <a:ext cx="24384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左右箭头 8"/>
          <p:cNvSpPr/>
          <p:nvPr/>
        </p:nvSpPr>
        <p:spPr>
          <a:xfrm>
            <a:off x="2971800" y="4876800"/>
            <a:ext cx="1066800" cy="30480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4114800" y="3967163"/>
            <a:ext cx="4572000" cy="25860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spcAft>
                <a:spcPts val="0"/>
              </a:spcAft>
              <a:defRPr/>
            </a:pPr>
            <a:r>
              <a:rPr lang="en-US" altLang="zh-CN" kern="100" dirty="0">
                <a:latin typeface="Times New Roman"/>
                <a:ea typeface="宋体"/>
                <a:cs typeface="Times New Roman"/>
              </a:rPr>
              <a:t>public class Employee {</a:t>
            </a:r>
          </a:p>
          <a:p>
            <a:pPr algn="just">
              <a:spcAft>
                <a:spcPts val="0"/>
              </a:spcAft>
              <a:defRPr/>
            </a:pPr>
            <a:r>
              <a:rPr lang="en-US" altLang="zh-CN" kern="100" dirty="0">
                <a:latin typeface="Times New Roman"/>
                <a:ea typeface="宋体"/>
                <a:cs typeface="Times New Roman"/>
              </a:rPr>
              <a:t>    private String name;</a:t>
            </a:r>
          </a:p>
          <a:p>
            <a:pPr algn="just">
              <a:spcAft>
                <a:spcPts val="0"/>
              </a:spcAft>
              <a:defRPr/>
            </a:pPr>
            <a:r>
              <a:rPr lang="en-US" altLang="zh-CN" kern="100" dirty="0">
                <a:latin typeface="Times New Roman"/>
                <a:ea typeface="宋体"/>
                <a:cs typeface="Times New Roman"/>
              </a:rPr>
              <a:t>    private </a:t>
            </a:r>
            <a:r>
              <a:rPr lang="en-US" altLang="zh-CN" kern="100" dirty="0" err="1">
                <a:latin typeface="Times New Roman"/>
                <a:ea typeface="宋体"/>
                <a:cs typeface="Times New Roman"/>
              </a:rPr>
              <a:t>int</a:t>
            </a:r>
            <a:r>
              <a:rPr lang="en-US" altLang="zh-CN" kern="100" dirty="0">
                <a:latin typeface="Times New Roman"/>
                <a:ea typeface="宋体"/>
                <a:cs typeface="Times New Roman"/>
              </a:rPr>
              <a:t> age;</a:t>
            </a:r>
          </a:p>
          <a:p>
            <a:pPr algn="just">
              <a:spcAft>
                <a:spcPts val="0"/>
              </a:spcAft>
              <a:defRPr/>
            </a:pPr>
            <a:r>
              <a:rPr lang="en-US" altLang="zh-CN" kern="100" dirty="0">
                <a:latin typeface="Times New Roman"/>
                <a:ea typeface="宋体"/>
                <a:cs typeface="Times New Roman"/>
              </a:rPr>
              <a:t>    private String email;</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public void </a:t>
            </a:r>
            <a:r>
              <a:rPr lang="en-US" altLang="zh-CN" kern="100" dirty="0" err="1">
                <a:latin typeface="Times New Roman"/>
                <a:ea typeface="宋体"/>
                <a:cs typeface="Times New Roman"/>
              </a:rPr>
              <a:t>modifyInfo</a:t>
            </a: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a:t>
            </a:r>
            <a:endParaRPr lang="zh-CN" altLang="zh-CN" kern="100" dirty="0">
              <a:latin typeface="Times New Roman"/>
              <a:ea typeface="宋体"/>
              <a:cs typeface="Times New Roman"/>
            </a:endParaRPr>
          </a:p>
        </p:txBody>
      </p:sp>
    </p:spTree>
    <p:extLst>
      <p:ext uri="{BB962C8B-B14F-4D97-AF65-F5344CB8AC3E}">
        <p14:creationId xmlns:p14="http://schemas.microsoft.com/office/powerpoint/2010/main" val="218634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536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类的</a:t>
            </a:r>
            <a:r>
              <a:rPr lang="en-US" altLang="zh-CN" dirty="0" smtClean="0"/>
              <a:t>UML</a:t>
            </a:r>
            <a:r>
              <a:rPr lang="zh-CN" altLang="en-US" dirty="0" smtClean="0"/>
              <a:t>图示</a:t>
            </a:r>
            <a:endParaRPr lang="en-US" altLang="zh-CN" dirty="0" smtClean="0"/>
          </a:p>
          <a:p>
            <a:pPr lvl="2" eaLnBrk="1" hangingPunct="1">
              <a:lnSpc>
                <a:spcPct val="100000"/>
              </a:lnSpc>
              <a:buFont typeface="Arial" panose="020B0604020202020204" pitchFamily="34" charset="0"/>
              <a:buChar char="•"/>
            </a:pPr>
            <a:r>
              <a:rPr lang="zh-CN" altLang="en-US" dirty="0">
                <a:ea typeface="黑体" panose="02010609060101010101" pitchFamily="49" charset="-122"/>
              </a:rPr>
              <a:t>第二部分是</a:t>
            </a:r>
            <a:r>
              <a:rPr lang="zh-CN" altLang="en-US" dirty="0">
                <a:solidFill>
                  <a:srgbClr val="FF3300"/>
                </a:solidFill>
                <a:ea typeface="黑体" panose="02010609060101010101" pitchFamily="49" charset="-122"/>
              </a:rPr>
              <a:t>类的属性</a:t>
            </a:r>
            <a:r>
              <a:rPr lang="en-US" altLang="zh-CN" dirty="0">
                <a:solidFill>
                  <a:srgbClr val="FF3300"/>
                </a:solidFill>
                <a:ea typeface="黑体" panose="02010609060101010101" pitchFamily="49" charset="-122"/>
              </a:rPr>
              <a:t>(Attributes)</a:t>
            </a:r>
            <a:r>
              <a:rPr lang="zh-CN" altLang="en-US" dirty="0">
                <a:ea typeface="黑体" panose="02010609060101010101" pitchFamily="49" charset="-122"/>
              </a:rPr>
              <a:t>：属性是指类的性质，即类的成员变量。一个类可以有任意多个属性，也可以没有属性。</a:t>
            </a:r>
          </a:p>
          <a:p>
            <a:pPr lvl="2" eaLnBrk="1" hangingPunct="1">
              <a:lnSpc>
                <a:spcPct val="100000"/>
              </a:lnSpc>
              <a:buFont typeface="Arial" panose="020B0604020202020204" pitchFamily="34" charset="0"/>
              <a:buChar char="•"/>
            </a:pPr>
            <a:r>
              <a:rPr lang="zh-CN" altLang="en-US" dirty="0">
                <a:ea typeface="黑体" panose="02010609060101010101" pitchFamily="49" charset="-122"/>
              </a:rPr>
              <a:t>按照</a:t>
            </a:r>
            <a:r>
              <a:rPr lang="en-US" altLang="zh-CN" dirty="0">
                <a:ea typeface="黑体" panose="02010609060101010101" pitchFamily="49" charset="-122"/>
              </a:rPr>
              <a:t>Java</a:t>
            </a:r>
            <a:r>
              <a:rPr lang="zh-CN" altLang="en-US" dirty="0">
                <a:ea typeface="黑体" panose="02010609060101010101" pitchFamily="49" charset="-122"/>
              </a:rPr>
              <a:t>语言的命名规范，属性名中的第一个单词全小写，之后每个单词首字母大写</a:t>
            </a:r>
            <a:r>
              <a:rPr lang="zh-CN" altLang="en-US" dirty="0" smtClean="0">
                <a:ea typeface="黑体" panose="02010609060101010101" pitchFamily="49" charset="-122"/>
              </a:rPr>
              <a:t>。（</a:t>
            </a:r>
            <a:r>
              <a:rPr lang="zh-CN" altLang="en-US" b="1" dirty="0" smtClean="0">
                <a:solidFill>
                  <a:srgbClr val="FF3300"/>
                </a:solidFill>
                <a:ea typeface="黑体" panose="02010609060101010101" pitchFamily="49" charset="-122"/>
              </a:rPr>
              <a:t>驼峰命名法</a:t>
            </a:r>
            <a:r>
              <a:rPr lang="zh-CN" altLang="en-US" dirty="0" smtClean="0">
                <a:ea typeface="黑体" panose="02010609060101010101" pitchFamily="49" charset="-122"/>
              </a:rPr>
              <a:t>）</a:t>
            </a:r>
          </a:p>
          <a:p>
            <a:pPr lvl="1" eaLnBrk="1" hangingPunct="1">
              <a:buFont typeface="Arial" panose="020B0604020202020204" pitchFamily="34" charset="0"/>
              <a:buChar char="•"/>
            </a:pPr>
            <a:endParaRPr lang="en-US" altLang="zh-CN" sz="2000" dirty="0" smtClean="0"/>
          </a:p>
        </p:txBody>
      </p:sp>
      <p:sp>
        <p:nvSpPr>
          <p:cNvPr id="153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Group 4"/>
          <p:cNvGraphicFramePr>
            <a:graphicFrameLocks noGrp="1"/>
          </p:cNvGraphicFramePr>
          <p:nvPr>
            <p:ph sz="half" idx="2"/>
            <p:extLst>
              <p:ext uri="{D42A27DB-BD31-4B8C-83A1-F6EECF244321}">
                <p14:modId xmlns:p14="http://schemas.microsoft.com/office/powerpoint/2010/main" val="4094350585"/>
              </p:ext>
            </p:extLst>
          </p:nvPr>
        </p:nvGraphicFramePr>
        <p:xfrm>
          <a:off x="2438400" y="3962400"/>
          <a:ext cx="4040188" cy="473075"/>
        </p:xfrm>
        <a:graphic>
          <a:graphicData uri="http://schemas.openxmlformats.org/drawingml/2006/table">
            <a:tbl>
              <a:tblPr/>
              <a:tblGrid>
                <a:gridCol w="4040188"/>
              </a:tblGrid>
              <a:tr h="473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可见性</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名称</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类型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默认值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43">
                        <a:alpha val="50000"/>
                      </a:srgbClr>
                    </a:solidFill>
                  </a:tcPr>
                </a:tc>
              </a:tr>
            </a:tbl>
          </a:graphicData>
        </a:graphic>
      </p:graphicFrame>
      <p:pic>
        <p:nvPicPr>
          <p:cNvPr id="7"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648200"/>
            <a:ext cx="26670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441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smtClean="0"/>
              <a:t>类与类的</a:t>
            </a:r>
            <a:r>
              <a:rPr lang="en-US" altLang="zh-CN" smtClean="0"/>
              <a:t>UML</a:t>
            </a:r>
            <a:r>
              <a:rPr lang="zh-CN" altLang="en-US" smtClean="0"/>
              <a:t>表示</a:t>
            </a:r>
          </a:p>
        </p:txBody>
      </p:sp>
      <p:sp>
        <p:nvSpPr>
          <p:cNvPr id="16387"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类的</a:t>
            </a:r>
            <a:r>
              <a:rPr lang="en-US" altLang="zh-CN" dirty="0" smtClean="0"/>
              <a:t>UML</a:t>
            </a:r>
            <a:r>
              <a:rPr lang="zh-CN" altLang="en-US" dirty="0" smtClean="0"/>
              <a:t>图示</a:t>
            </a:r>
            <a:endParaRPr lang="en-US" altLang="zh-CN" dirty="0" smtClean="0"/>
          </a:p>
          <a:p>
            <a:pPr lvl="2" eaLnBrk="1" hangingPunct="1">
              <a:lnSpc>
                <a:spcPct val="100000"/>
              </a:lnSpc>
              <a:buFont typeface="Arial" panose="020B0604020202020204" pitchFamily="34" charset="0"/>
              <a:buChar char="•"/>
            </a:pPr>
            <a:r>
              <a:rPr lang="zh-CN" altLang="en-US" dirty="0">
                <a:ea typeface="黑体" panose="02010609060101010101" pitchFamily="49" charset="-122"/>
              </a:rPr>
              <a:t>第三部分是</a:t>
            </a:r>
            <a:r>
              <a:rPr lang="zh-CN" altLang="en-US" dirty="0">
                <a:solidFill>
                  <a:srgbClr val="FF3300"/>
                </a:solidFill>
                <a:ea typeface="黑体" panose="02010609060101010101" pitchFamily="49" charset="-122"/>
              </a:rPr>
              <a:t>类的操作</a:t>
            </a:r>
            <a:r>
              <a:rPr lang="en-US" altLang="zh-CN" dirty="0">
                <a:solidFill>
                  <a:srgbClr val="FF3300"/>
                </a:solidFill>
                <a:ea typeface="黑体" panose="02010609060101010101" pitchFamily="49" charset="-122"/>
              </a:rPr>
              <a:t>(Operations)</a:t>
            </a:r>
            <a:r>
              <a:rPr lang="zh-CN" altLang="en-US" dirty="0">
                <a:ea typeface="黑体" panose="02010609060101010101" pitchFamily="49" charset="-122"/>
              </a:rPr>
              <a:t>：操作是类的任意一个实例对象都拥有的行为，是类的成员方法。</a:t>
            </a:r>
          </a:p>
          <a:p>
            <a:pPr lvl="2" eaLnBrk="1" hangingPunct="1">
              <a:lnSpc>
                <a:spcPct val="100000"/>
              </a:lnSpc>
              <a:buFont typeface="Arial" panose="020B0604020202020204" pitchFamily="34" charset="0"/>
              <a:buChar char="•"/>
            </a:pPr>
            <a:r>
              <a:rPr lang="zh-CN" altLang="en-US" dirty="0">
                <a:ea typeface="黑体" panose="02010609060101010101" pitchFamily="49" charset="-122"/>
              </a:rPr>
              <a:t>按照</a:t>
            </a:r>
            <a:r>
              <a:rPr lang="en-US" altLang="zh-CN" dirty="0">
                <a:ea typeface="黑体" panose="02010609060101010101" pitchFamily="49" charset="-122"/>
              </a:rPr>
              <a:t>Java</a:t>
            </a:r>
            <a:r>
              <a:rPr lang="zh-CN" altLang="en-US" dirty="0">
                <a:ea typeface="黑体" panose="02010609060101010101" pitchFamily="49" charset="-122"/>
              </a:rPr>
              <a:t>语言的命名规范，方法名中的第一个单词全小写，之后每个单词首字母大写</a:t>
            </a:r>
            <a:r>
              <a:rPr lang="zh-CN" altLang="en-US" dirty="0" smtClean="0">
                <a:ea typeface="黑体" panose="02010609060101010101" pitchFamily="49" charset="-122"/>
              </a:rPr>
              <a:t>。</a:t>
            </a:r>
            <a:endParaRPr lang="en-US" altLang="zh-CN" dirty="0" smtClean="0">
              <a:ea typeface="黑体" panose="02010609060101010101" pitchFamily="49" charset="-122"/>
            </a:endParaRPr>
          </a:p>
        </p:txBody>
      </p:sp>
      <p:sp>
        <p:nvSpPr>
          <p:cNvPr id="16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Group 17"/>
          <p:cNvGraphicFramePr>
            <a:graphicFrameLocks noGrp="1"/>
          </p:cNvGraphicFramePr>
          <p:nvPr>
            <p:extLst>
              <p:ext uri="{D42A27DB-BD31-4B8C-83A1-F6EECF244321}">
                <p14:modId xmlns:p14="http://schemas.microsoft.com/office/powerpoint/2010/main" val="2392442994"/>
              </p:ext>
            </p:extLst>
          </p:nvPr>
        </p:nvGraphicFramePr>
        <p:xfrm>
          <a:off x="2362200" y="3962400"/>
          <a:ext cx="4467225" cy="396875"/>
        </p:xfrm>
        <a:graphic>
          <a:graphicData uri="http://schemas.openxmlformats.org/drawingml/2006/table">
            <a:tbl>
              <a:tblPr/>
              <a:tblGrid>
                <a:gridCol w="4467225"/>
              </a:tblGrid>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可见性</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名称</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参数列表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返回类型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793" marB="457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43">
                        <a:alpha val="50000"/>
                      </a:srgbClr>
                    </a:solidFill>
                  </a:tcPr>
                </a:tc>
              </a:tr>
            </a:tbl>
          </a:graphicData>
        </a:graphic>
      </p:graphicFrame>
      <p:pic>
        <p:nvPicPr>
          <p:cNvPr id="7"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446588"/>
            <a:ext cx="4035425"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591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17411"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关联关系</a:t>
            </a:r>
            <a:endParaRPr lang="en-US" altLang="zh-CN" dirty="0" smtClean="0"/>
          </a:p>
          <a:p>
            <a:pPr lvl="1" eaLnBrk="1" hangingPunct="1"/>
            <a:r>
              <a:rPr lang="zh-CN" altLang="en-US" b="0" dirty="0">
                <a:solidFill>
                  <a:srgbClr val="FF3300"/>
                </a:solidFill>
                <a:ea typeface="黑体" panose="02010609060101010101" pitchFamily="49" charset="-122"/>
              </a:rPr>
              <a:t>关联</a:t>
            </a:r>
            <a:r>
              <a:rPr lang="en-US" altLang="zh-CN" b="0" dirty="0">
                <a:solidFill>
                  <a:srgbClr val="FF3300"/>
                </a:solidFill>
                <a:ea typeface="黑体" panose="02010609060101010101" pitchFamily="49" charset="-122"/>
              </a:rPr>
              <a:t>(Association)</a:t>
            </a:r>
            <a:r>
              <a:rPr lang="zh-CN" altLang="en-US" b="0" dirty="0">
                <a:solidFill>
                  <a:srgbClr val="FF3300"/>
                </a:solidFill>
                <a:ea typeface="黑体" panose="02010609060101010101" pitchFamily="49" charset="-122"/>
              </a:rPr>
              <a:t>关系</a:t>
            </a:r>
            <a:r>
              <a:rPr lang="zh-CN" altLang="en-US" b="0" dirty="0">
                <a:ea typeface="黑体" panose="02010609060101010101" pitchFamily="49" charset="-122"/>
              </a:rPr>
              <a:t>是类与类之间最常用的一种关系，它是一种结构化关系，</a:t>
            </a:r>
            <a:r>
              <a:rPr lang="zh-CN" altLang="en-US" b="0" dirty="0">
                <a:solidFill>
                  <a:srgbClr val="FF3300"/>
                </a:solidFill>
                <a:ea typeface="黑体" panose="02010609060101010101" pitchFamily="49" charset="-122"/>
              </a:rPr>
              <a:t>用于表示一类对象与另一类对象之间有联系</a:t>
            </a:r>
            <a:r>
              <a:rPr lang="zh-CN" altLang="en-US" b="0" dirty="0">
                <a:ea typeface="黑体" panose="02010609060101010101" pitchFamily="49" charset="-122"/>
              </a:rPr>
              <a:t>。</a:t>
            </a:r>
          </a:p>
          <a:p>
            <a:pPr lvl="1" eaLnBrk="1" hangingPunct="1"/>
            <a:r>
              <a:rPr lang="zh-CN" altLang="en-US" b="0" dirty="0">
                <a:ea typeface="黑体" panose="02010609060101010101" pitchFamily="49" charset="-122"/>
              </a:rPr>
              <a:t>在</a:t>
            </a:r>
            <a:r>
              <a:rPr lang="en-US" altLang="zh-CN" b="0" dirty="0">
                <a:ea typeface="黑体" panose="02010609060101010101" pitchFamily="49" charset="-122"/>
              </a:rPr>
              <a:t>UML</a:t>
            </a:r>
            <a:r>
              <a:rPr lang="zh-CN" altLang="en-US" b="0" dirty="0">
                <a:ea typeface="黑体" panose="02010609060101010101" pitchFamily="49" charset="-122"/>
              </a:rPr>
              <a:t>类图中，</a:t>
            </a:r>
            <a:r>
              <a:rPr lang="zh-CN" altLang="en-US" b="0" dirty="0">
                <a:solidFill>
                  <a:srgbClr val="FF3300"/>
                </a:solidFill>
                <a:ea typeface="黑体" panose="02010609060101010101" pitchFamily="49" charset="-122"/>
              </a:rPr>
              <a:t>用实线连接有关联关系的对象所对应的类</a:t>
            </a:r>
            <a:r>
              <a:rPr lang="zh-CN" altLang="en-US" b="0" dirty="0">
                <a:ea typeface="黑体" panose="02010609060101010101" pitchFamily="49" charset="-122"/>
              </a:rPr>
              <a:t>，在使用</a:t>
            </a:r>
            <a:r>
              <a:rPr lang="en-US" altLang="zh-CN" b="0" dirty="0">
                <a:ea typeface="黑体" panose="02010609060101010101" pitchFamily="49" charset="-122"/>
              </a:rPr>
              <a:t>Java</a:t>
            </a:r>
            <a:r>
              <a:rPr lang="zh-CN" altLang="en-US" b="0" dirty="0">
                <a:ea typeface="黑体" panose="02010609060101010101" pitchFamily="49" charset="-122"/>
              </a:rPr>
              <a:t>、</a:t>
            </a:r>
            <a:r>
              <a:rPr lang="en-US" altLang="zh-CN" b="0" dirty="0">
                <a:ea typeface="黑体" panose="02010609060101010101" pitchFamily="49" charset="-122"/>
              </a:rPr>
              <a:t>C++</a:t>
            </a:r>
            <a:r>
              <a:rPr lang="zh-CN" altLang="en-US" b="0" dirty="0">
                <a:ea typeface="黑体" panose="02010609060101010101" pitchFamily="49" charset="-122"/>
              </a:rPr>
              <a:t>和</a:t>
            </a:r>
            <a:r>
              <a:rPr lang="en-US" altLang="zh-CN" b="0" dirty="0">
                <a:ea typeface="黑体" panose="02010609060101010101" pitchFamily="49" charset="-122"/>
              </a:rPr>
              <a:t>C#</a:t>
            </a:r>
            <a:r>
              <a:rPr lang="zh-CN" altLang="en-US" b="0" dirty="0">
                <a:ea typeface="黑体" panose="02010609060101010101" pitchFamily="49" charset="-122"/>
              </a:rPr>
              <a:t>等编程语言实现关联关系时，通常</a:t>
            </a:r>
            <a:r>
              <a:rPr lang="zh-CN" altLang="en-US" b="0" dirty="0">
                <a:solidFill>
                  <a:srgbClr val="FF3300"/>
                </a:solidFill>
                <a:ea typeface="黑体" panose="02010609060101010101" pitchFamily="49" charset="-122"/>
              </a:rPr>
              <a:t>将一个类的对象作为另一个类的成员变量</a:t>
            </a:r>
            <a:r>
              <a:rPr lang="zh-CN" altLang="en-US" b="0" dirty="0">
                <a:ea typeface="黑体" panose="02010609060101010101" pitchFamily="49" charset="-122"/>
              </a:rPr>
              <a:t>。</a:t>
            </a:r>
          </a:p>
          <a:p>
            <a:pPr lvl="1" eaLnBrk="1" hangingPunct="1"/>
            <a:r>
              <a:rPr lang="zh-CN" altLang="en-US" b="0" dirty="0">
                <a:ea typeface="黑体" panose="02010609060101010101" pitchFamily="49" charset="-122"/>
              </a:rPr>
              <a:t>在使用类图表示关联关系时</a:t>
            </a:r>
            <a:r>
              <a:rPr lang="zh-CN" altLang="en-US" b="0" dirty="0">
                <a:solidFill>
                  <a:srgbClr val="FF3300"/>
                </a:solidFill>
                <a:ea typeface="黑体" panose="02010609060101010101" pitchFamily="49" charset="-122"/>
              </a:rPr>
              <a:t>可以在关联线上标注角色名</a:t>
            </a:r>
            <a:r>
              <a:rPr lang="zh-CN" altLang="en-US" b="0" dirty="0">
                <a:ea typeface="黑体" panose="02010609060101010101" pitchFamily="49" charset="-122"/>
              </a:rPr>
              <a:t>。</a:t>
            </a:r>
          </a:p>
          <a:p>
            <a:pPr eaLnBrk="1" hangingPunct="1"/>
            <a:endParaRPr lang="en-US" altLang="zh-CN" dirty="0" smtClean="0"/>
          </a:p>
        </p:txBody>
      </p:sp>
      <p:sp>
        <p:nvSpPr>
          <p:cNvPr id="174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8023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1843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关联关系</a:t>
            </a:r>
            <a:endParaRPr lang="en-US" altLang="zh-CN" dirty="0" smtClean="0"/>
          </a:p>
          <a:p>
            <a:pPr eaLnBrk="1" hangingPunct="1"/>
            <a:endParaRPr lang="en-US" altLang="zh-CN" dirty="0" smtClean="0"/>
          </a:p>
        </p:txBody>
      </p:sp>
      <p:sp>
        <p:nvSpPr>
          <p:cNvPr id="184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32075"/>
            <a:ext cx="86868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17"/>
          <p:cNvGraphicFramePr>
            <a:graphicFrameLocks/>
          </p:cNvGraphicFramePr>
          <p:nvPr>
            <p:extLst>
              <p:ext uri="{D42A27DB-BD31-4B8C-83A1-F6EECF244321}">
                <p14:modId xmlns:p14="http://schemas.microsoft.com/office/powerpoint/2010/main" val="3724497205"/>
              </p:ext>
            </p:extLst>
          </p:nvPr>
        </p:nvGraphicFramePr>
        <p:xfrm>
          <a:off x="609600" y="3962400"/>
          <a:ext cx="7772400" cy="1798638"/>
        </p:xfrm>
        <a:graphic>
          <a:graphicData uri="http://schemas.openxmlformats.org/drawingml/2006/table">
            <a:tbl>
              <a:tblPr/>
              <a:tblGrid>
                <a:gridCol w="7772400"/>
              </a:tblGrid>
              <a:tr h="1798638">
                <a:tc>
                  <a:txBody>
                    <a:bodyPr/>
                    <a:lstStyle/>
                    <a:p>
                      <a:pPr marL="342900" marR="0" lvl="0" indent="-666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LoginForm</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JButton</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loginButton</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zh-CN" altLang="en-US"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定义为成员变量</a:t>
                      </a:r>
                      <a:endParaRPr kumimoji="0" lang="en-US" altLang="zh-CN" sz="1600" b="0" i="0" u="none" strike="noStrike" cap="none" normalizeH="0" baseline="0" dirty="0" smtClean="0">
                        <a:ln>
                          <a:noFill/>
                        </a:ln>
                        <a:solidFill>
                          <a:srgbClr val="FF6600"/>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JButton</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2234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194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双向关联：默认情况下，关联是</a:t>
            </a:r>
            <a:r>
              <a:rPr lang="zh-CN" altLang="en-US" smtClean="0">
                <a:solidFill>
                  <a:srgbClr val="FF3300"/>
                </a:solidFill>
              </a:rPr>
              <a:t>双向的</a:t>
            </a:r>
            <a:endParaRPr lang="en-US" altLang="zh-CN" smtClean="0">
              <a:solidFill>
                <a:srgbClr val="FF3300"/>
              </a:solidFill>
            </a:endParaRPr>
          </a:p>
          <a:p>
            <a:pPr eaLnBrk="1" hangingPunct="1"/>
            <a:endParaRPr lang="en-US" altLang="zh-CN" smtClean="0"/>
          </a:p>
        </p:txBody>
      </p:sp>
      <p:sp>
        <p:nvSpPr>
          <p:cNvPr id="194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 name="Group 18"/>
          <p:cNvGraphicFramePr>
            <a:graphicFrameLocks/>
          </p:cNvGraphicFramePr>
          <p:nvPr/>
        </p:nvGraphicFramePr>
        <p:xfrm>
          <a:off x="609600" y="4098925"/>
          <a:ext cx="7924800" cy="2073275"/>
        </p:xfrm>
        <a:graphic>
          <a:graphicData uri="http://schemas.openxmlformats.org/drawingml/2006/table">
            <a:tbl>
              <a:tblPr/>
              <a:tblGrid>
                <a:gridCol w="7924800"/>
              </a:tblGrid>
              <a:tr h="2073275">
                <a:tc>
                  <a:txBody>
                    <a:body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Customer</a:t>
                      </a:r>
                      <a:r>
                        <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Product[] products;</a:t>
                      </a:r>
                      <a:endParaRPr kumimoji="0" lang="en-US" altLang="zh-CN" sz="1400" b="0" i="0" u="none" strike="noStrike" cap="none" normalizeH="0" baseline="0" dirty="0" smtClean="0">
                        <a:ln>
                          <a:noFill/>
                        </a:ln>
                        <a:solidFill>
                          <a:srgbClr val="FF6600"/>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Product{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Customer </a:t>
                      </a:r>
                      <a:r>
                        <a:rPr kumimoji="0" lang="en-US" altLang="zh-CN" sz="14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customer</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endParaRPr kumimoji="0" lang="en-US" altLang="zh-CN" sz="1400" b="0" i="0" u="none" strike="noStrike" cap="none" normalizeH="0" baseline="0" dirty="0" smtClean="0">
                        <a:ln>
                          <a:noFill/>
                        </a:ln>
                        <a:solidFill>
                          <a:srgbClr val="FF6600"/>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8" y="2960688"/>
            <a:ext cx="8507412"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348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048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关联关系</a:t>
            </a:r>
            <a:endParaRPr lang="en-US" altLang="zh-CN" dirty="0" smtClean="0"/>
          </a:p>
          <a:p>
            <a:pPr lvl="1" eaLnBrk="1" hangingPunct="1"/>
            <a:r>
              <a:rPr lang="zh-CN" altLang="en-US" dirty="0" smtClean="0"/>
              <a:t>单向关联：类的关联关系也可以是</a:t>
            </a:r>
            <a:r>
              <a:rPr lang="zh-CN" altLang="en-US" dirty="0" smtClean="0">
                <a:solidFill>
                  <a:srgbClr val="FF3300"/>
                </a:solidFill>
              </a:rPr>
              <a:t>单向的</a:t>
            </a:r>
            <a:r>
              <a:rPr lang="zh-CN" altLang="en-US" dirty="0" smtClean="0"/>
              <a:t>，单向关联</a:t>
            </a:r>
            <a:r>
              <a:rPr lang="zh-CN" altLang="en-US" dirty="0" smtClean="0">
                <a:solidFill>
                  <a:srgbClr val="FF3300"/>
                </a:solidFill>
              </a:rPr>
              <a:t>用带箭头的实线表示</a:t>
            </a:r>
          </a:p>
          <a:p>
            <a:pPr lvl="1" eaLnBrk="1" hangingPunct="1">
              <a:buFont typeface="Wingdings" panose="05000000000000000000" pitchFamily="2" charset="2"/>
              <a:buNone/>
            </a:pPr>
            <a:endParaRPr lang="en-US" altLang="zh-CN" dirty="0" smtClean="0">
              <a:solidFill>
                <a:srgbClr val="FF3300"/>
              </a:solidFill>
            </a:endParaRPr>
          </a:p>
          <a:p>
            <a:pPr eaLnBrk="1" hangingPunct="1"/>
            <a:endParaRPr lang="en-US" altLang="zh-CN" dirty="0" smtClean="0"/>
          </a:p>
        </p:txBody>
      </p:sp>
      <p:sp>
        <p:nvSpPr>
          <p:cNvPr id="20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Group 14"/>
          <p:cNvGraphicFramePr>
            <a:graphicFrameLocks/>
          </p:cNvGraphicFramePr>
          <p:nvPr>
            <p:extLst>
              <p:ext uri="{D42A27DB-BD31-4B8C-83A1-F6EECF244321}">
                <p14:modId xmlns:p14="http://schemas.microsoft.com/office/powerpoint/2010/main" val="3375922998"/>
              </p:ext>
            </p:extLst>
          </p:nvPr>
        </p:nvGraphicFramePr>
        <p:xfrm>
          <a:off x="609600" y="4381500"/>
          <a:ext cx="7924800" cy="2171700"/>
        </p:xfrm>
        <a:graphic>
          <a:graphicData uri="http://schemas.openxmlformats.org/drawingml/2006/table">
            <a:tbl>
              <a:tblPr/>
              <a:tblGrid>
                <a:gridCol w="7924800"/>
              </a:tblGrid>
              <a:tr h="2171700">
                <a:tc>
                  <a:txBody>
                    <a:bodyPr/>
                    <a:lstStyle/>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Customer {</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Address </a:t>
                      </a:r>
                      <a:r>
                        <a:rPr kumimoji="0" lang="en-US" altLang="zh-CN" sz="14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address</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Address {</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33750"/>
            <a:ext cx="83677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72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15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自关联：</a:t>
            </a:r>
            <a:r>
              <a:rPr lang="zh-CN" altLang="en-US" b="0" smtClean="0">
                <a:ea typeface="黑体" panose="02010609060101010101" pitchFamily="49" charset="-122"/>
              </a:rPr>
              <a:t>在系统中可能会存在</a:t>
            </a:r>
            <a:r>
              <a:rPr lang="zh-CN" altLang="en-US" b="0" smtClean="0">
                <a:solidFill>
                  <a:srgbClr val="FF3300"/>
                </a:solidFill>
                <a:ea typeface="黑体" panose="02010609060101010101" pitchFamily="49" charset="-122"/>
              </a:rPr>
              <a:t>一些类的属性对象类型为该类本身</a:t>
            </a:r>
            <a:r>
              <a:rPr lang="zh-CN" altLang="en-US" b="0" smtClean="0">
                <a:ea typeface="黑体" panose="02010609060101010101" pitchFamily="49" charset="-122"/>
              </a:rPr>
              <a:t>，这种特殊的关联关系称为自关联</a:t>
            </a:r>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15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 name="Group 12"/>
          <p:cNvGraphicFramePr>
            <a:graphicFrameLocks/>
          </p:cNvGraphicFramePr>
          <p:nvPr>
            <p:extLst>
              <p:ext uri="{D42A27DB-BD31-4B8C-83A1-F6EECF244321}">
                <p14:modId xmlns:p14="http://schemas.microsoft.com/office/powerpoint/2010/main" val="1450195558"/>
              </p:ext>
            </p:extLst>
          </p:nvPr>
        </p:nvGraphicFramePr>
        <p:xfrm>
          <a:off x="685800" y="4806950"/>
          <a:ext cx="7924800" cy="1365250"/>
        </p:xfrm>
        <a:graphic>
          <a:graphicData uri="http://schemas.openxmlformats.org/drawingml/2006/table">
            <a:tbl>
              <a:tblPr/>
              <a:tblGrid>
                <a:gridCol w="7924800"/>
              </a:tblGrid>
              <a:tr h="1365250">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Node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Node </a:t>
                      </a:r>
                      <a:r>
                        <a:rPr kumimoji="0" lang="en-US" altLang="zh-CN" sz="14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subNode</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581400"/>
            <a:ext cx="3892550" cy="186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023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kumimoji="1" lang="zh-CN" altLang="en-US" smtClean="0"/>
              <a:t>大纲</a:t>
            </a:r>
          </a:p>
        </p:txBody>
      </p:sp>
      <p:sp>
        <p:nvSpPr>
          <p:cNvPr id="512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512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3300"/>
              </a:buClr>
              <a:buFont typeface="Wingdings" panose="05000000000000000000" pitchFamily="2" charset="2"/>
              <a:buChar char="w"/>
            </a:pPr>
            <a:endParaRPr kumimoji="1" lang="en-US" altLang="en-US" sz="3200">
              <a:solidFill>
                <a:srgbClr val="080808"/>
              </a:solidFill>
              <a:latin typeface="Tahoma" panose="020B0604030504040204" pitchFamily="34" charset="0"/>
              <a:ea typeface="隶书" panose="02010509060101010101" pitchFamily="49" charset="-122"/>
            </a:endParaRPr>
          </a:p>
        </p:txBody>
      </p:sp>
      <p:sp>
        <p:nvSpPr>
          <p:cNvPr id="512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3300"/>
              </a:buClr>
              <a:buFont typeface="Wingdings" panose="05000000000000000000" pitchFamily="2" charset="2"/>
              <a:buChar char="w"/>
            </a:pPr>
            <a:endParaRPr kumimoji="1" lang="en-US" altLang="en-US" sz="2400">
              <a:solidFill>
                <a:srgbClr val="080808"/>
              </a:solidFill>
              <a:latin typeface="Tahoma" panose="020B0604030504040204" pitchFamily="34" charset="0"/>
              <a:ea typeface="隶书" panose="02010509060101010101" pitchFamily="49" charset="-122"/>
            </a:endParaRPr>
          </a:p>
        </p:txBody>
      </p:sp>
      <p:sp>
        <p:nvSpPr>
          <p:cNvPr id="512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3300"/>
              </a:buClr>
              <a:buFont typeface="Wingdings" panose="05000000000000000000" pitchFamily="2" charset="2"/>
              <a:buChar char="w"/>
            </a:pPr>
            <a:r>
              <a:rPr lang="en-US" altLang="zh-CN" sz="3600" dirty="0">
                <a:solidFill>
                  <a:srgbClr val="080808"/>
                </a:solidFill>
                <a:latin typeface="Tahoma" panose="020B0604030504040204" pitchFamily="34" charset="0"/>
                <a:ea typeface="隶书" panose="02010509060101010101" pitchFamily="49" charset="-122"/>
              </a:rPr>
              <a:t>UML</a:t>
            </a:r>
            <a:r>
              <a:rPr lang="zh-CN" altLang="en-US" sz="3600" dirty="0">
                <a:solidFill>
                  <a:srgbClr val="080808"/>
                </a:solidFill>
                <a:latin typeface="Tahoma" panose="020B0604030504040204" pitchFamily="34" charset="0"/>
                <a:ea typeface="隶书" panose="02010509060101010101" pitchFamily="49" charset="-122"/>
              </a:rPr>
              <a:t>概述</a:t>
            </a:r>
            <a:endParaRPr lang="en-US" altLang="zh-CN" sz="3600" dirty="0">
              <a:solidFill>
                <a:srgbClr val="080808"/>
              </a:solidFill>
              <a:latin typeface="Tahoma" panose="020B0604030504040204" pitchFamily="34" charset="0"/>
              <a:ea typeface="隶书" panose="02010509060101010101" pitchFamily="49" charset="-122"/>
            </a:endParaRPr>
          </a:p>
          <a:p>
            <a:pPr eaLnBrk="1" hangingPunct="1">
              <a:lnSpc>
                <a:spcPct val="120000"/>
              </a:lnSpc>
              <a:spcBef>
                <a:spcPct val="20000"/>
              </a:spcBef>
              <a:buClr>
                <a:srgbClr val="FF3300"/>
              </a:buClr>
              <a:buFont typeface="Wingdings" panose="05000000000000000000" pitchFamily="2" charset="2"/>
              <a:buChar char="w"/>
            </a:pPr>
            <a:r>
              <a:rPr lang="zh-CN" altLang="en-US" sz="3600" dirty="0">
                <a:solidFill>
                  <a:srgbClr val="080808"/>
                </a:solidFill>
                <a:latin typeface="Tahoma" panose="020B0604030504040204" pitchFamily="34" charset="0"/>
                <a:ea typeface="隶书" panose="02010509060101010101" pitchFamily="49" charset="-122"/>
              </a:rPr>
              <a:t>类与类的</a:t>
            </a:r>
            <a:r>
              <a:rPr lang="en-US" altLang="zh-CN" sz="3600" dirty="0">
                <a:solidFill>
                  <a:srgbClr val="080808"/>
                </a:solidFill>
                <a:latin typeface="Tahoma" panose="020B0604030504040204" pitchFamily="34" charset="0"/>
                <a:ea typeface="隶书" panose="02010509060101010101" pitchFamily="49" charset="-122"/>
              </a:rPr>
              <a:t>UML</a:t>
            </a:r>
            <a:r>
              <a:rPr lang="zh-CN" altLang="en-US" sz="3600" dirty="0">
                <a:solidFill>
                  <a:srgbClr val="080808"/>
                </a:solidFill>
                <a:latin typeface="Tahoma" panose="020B0604030504040204" pitchFamily="34" charset="0"/>
                <a:ea typeface="隶书" panose="02010509060101010101" pitchFamily="49" charset="-122"/>
              </a:rPr>
              <a:t>表示</a:t>
            </a:r>
            <a:endParaRPr lang="en-US" altLang="zh-CN" sz="3600" dirty="0">
              <a:solidFill>
                <a:srgbClr val="080808"/>
              </a:solidFill>
              <a:latin typeface="Tahoma" panose="020B0604030504040204" pitchFamily="34" charset="0"/>
              <a:ea typeface="隶书" panose="02010509060101010101" pitchFamily="49" charset="-122"/>
            </a:endParaRPr>
          </a:p>
          <a:p>
            <a:pPr eaLnBrk="1" hangingPunct="1">
              <a:lnSpc>
                <a:spcPct val="120000"/>
              </a:lnSpc>
              <a:spcBef>
                <a:spcPct val="20000"/>
              </a:spcBef>
              <a:buClr>
                <a:srgbClr val="FF3300"/>
              </a:buClr>
              <a:buFont typeface="Wingdings" panose="05000000000000000000" pitchFamily="2" charset="2"/>
              <a:buChar char="w"/>
            </a:pPr>
            <a:r>
              <a:rPr lang="zh-CN" altLang="en-US" sz="3600" dirty="0">
                <a:solidFill>
                  <a:srgbClr val="080808"/>
                </a:solidFill>
                <a:latin typeface="Tahoma" panose="020B0604030504040204" pitchFamily="34" charset="0"/>
                <a:ea typeface="隶书" panose="02010509060101010101" pitchFamily="49" charset="-122"/>
              </a:rPr>
              <a:t>类之间的</a:t>
            </a:r>
            <a:r>
              <a:rPr lang="zh-CN" altLang="en-US" sz="3600" dirty="0" smtClean="0">
                <a:solidFill>
                  <a:srgbClr val="080808"/>
                </a:solidFill>
                <a:latin typeface="Tahoma" panose="020B0604030504040204" pitchFamily="34" charset="0"/>
                <a:ea typeface="隶书" panose="02010509060101010101" pitchFamily="49" charset="-122"/>
              </a:rPr>
              <a:t>关系</a:t>
            </a:r>
            <a:endParaRPr lang="en-US" altLang="zh-CN" sz="3600" dirty="0" smtClean="0">
              <a:solidFill>
                <a:srgbClr val="080808"/>
              </a:solidFill>
              <a:latin typeface="Tahoma" panose="020B0604030504040204" pitchFamily="34" charset="0"/>
              <a:ea typeface="隶书" panose="02010509060101010101" pitchFamily="49" charset="-122"/>
            </a:endParaRPr>
          </a:p>
          <a:p>
            <a:pPr eaLnBrk="1" hangingPunct="1">
              <a:lnSpc>
                <a:spcPct val="120000"/>
              </a:lnSpc>
              <a:spcBef>
                <a:spcPct val="20000"/>
              </a:spcBef>
              <a:buClr>
                <a:srgbClr val="FF3300"/>
              </a:buClr>
              <a:buFont typeface="Wingdings" panose="05000000000000000000" pitchFamily="2" charset="2"/>
              <a:buChar char="w"/>
            </a:pPr>
            <a:r>
              <a:rPr lang="zh-CN" altLang="en-US" sz="3600" dirty="0" smtClean="0">
                <a:solidFill>
                  <a:srgbClr val="080808"/>
                </a:solidFill>
                <a:latin typeface="Tahoma" panose="020B0604030504040204" pitchFamily="34" charset="0"/>
                <a:ea typeface="隶书" panose="02010509060101010101" pitchFamily="49" charset="-122"/>
              </a:rPr>
              <a:t>补充知识</a:t>
            </a:r>
            <a:endParaRPr lang="en-US" altLang="zh-CN" sz="3600" dirty="0">
              <a:solidFill>
                <a:srgbClr val="080808"/>
              </a:solidFill>
              <a:latin typeface="Tahoma" panose="020B0604030504040204" pitchFamily="34" charset="0"/>
              <a:ea typeface="隶书" panose="02010509060101010101" pitchFamily="49" charset="-122"/>
            </a:endParaRPr>
          </a:p>
          <a:p>
            <a:pPr eaLnBrk="1" hangingPunct="1">
              <a:lnSpc>
                <a:spcPct val="120000"/>
              </a:lnSpc>
              <a:spcBef>
                <a:spcPct val="20000"/>
              </a:spcBef>
              <a:buClr>
                <a:srgbClr val="FF3300"/>
              </a:buClr>
              <a:buFont typeface="Wingdings" panose="05000000000000000000" pitchFamily="2" charset="2"/>
              <a:buChar char="w"/>
            </a:pPr>
            <a:endParaRPr lang="zh-CN" altLang="en-US" sz="2400" dirty="0">
              <a:solidFill>
                <a:srgbClr val="080808"/>
              </a:solidFill>
              <a:latin typeface="Tahoma" panose="020B0604030504040204" pitchFamily="34" charset="0"/>
              <a:ea typeface="隶书" panose="02010509060101010101" pitchFamily="49" charset="-122"/>
            </a:endParaRPr>
          </a:p>
        </p:txBody>
      </p:sp>
      <p:pic>
        <p:nvPicPr>
          <p:cNvPr id="5127" name="Picture 5" descr="UML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59092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015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25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z="2000" smtClean="0"/>
              <a:t>多重性关联 ：</a:t>
            </a:r>
            <a:r>
              <a:rPr lang="zh-CN" altLang="en-US" sz="2000" b="0" smtClean="0">
                <a:ea typeface="黑体" panose="02010609060101010101" pitchFamily="49" charset="-122"/>
              </a:rPr>
              <a:t>多重性关联关系又称为</a:t>
            </a:r>
            <a:r>
              <a:rPr lang="zh-CN" altLang="en-US" sz="2000" b="0" smtClean="0">
                <a:solidFill>
                  <a:srgbClr val="FF3300"/>
                </a:solidFill>
                <a:ea typeface="黑体" panose="02010609060101010101" pitchFamily="49" charset="-122"/>
              </a:rPr>
              <a:t>重数性</a:t>
            </a:r>
            <a:r>
              <a:rPr lang="en-US" altLang="zh-CN" sz="2000" b="0" smtClean="0">
                <a:solidFill>
                  <a:srgbClr val="FF3300"/>
                </a:solidFill>
                <a:ea typeface="黑体" panose="02010609060101010101" pitchFamily="49" charset="-122"/>
              </a:rPr>
              <a:t>(Multiplicity)</a:t>
            </a:r>
            <a:r>
              <a:rPr lang="zh-CN" altLang="en-US" sz="2000" b="0" smtClean="0">
                <a:solidFill>
                  <a:srgbClr val="FF3300"/>
                </a:solidFill>
                <a:ea typeface="黑体" panose="02010609060101010101" pitchFamily="49" charset="-122"/>
              </a:rPr>
              <a:t>关联关系</a:t>
            </a:r>
            <a:r>
              <a:rPr lang="zh-CN" altLang="en-US" sz="2000" b="0" smtClean="0">
                <a:ea typeface="黑体" panose="02010609060101010101" pitchFamily="49" charset="-122"/>
              </a:rPr>
              <a:t>，表示</a:t>
            </a:r>
            <a:r>
              <a:rPr lang="zh-CN" altLang="en-US" sz="2000" b="0" smtClean="0">
                <a:solidFill>
                  <a:srgbClr val="FF3300"/>
                </a:solidFill>
                <a:ea typeface="黑体" panose="02010609060101010101" pitchFamily="49" charset="-122"/>
              </a:rPr>
              <a:t>两个关联对象在数量上的对应关系</a:t>
            </a:r>
            <a:r>
              <a:rPr lang="zh-CN" altLang="en-US" sz="2000" b="0" smtClean="0">
                <a:ea typeface="黑体" panose="02010609060101010101" pitchFamily="49" charset="-122"/>
              </a:rPr>
              <a:t>。在</a:t>
            </a:r>
            <a:r>
              <a:rPr lang="en-US" altLang="zh-CN" sz="2000" b="0" smtClean="0">
                <a:ea typeface="黑体" panose="02010609060101010101" pitchFamily="49" charset="-122"/>
              </a:rPr>
              <a:t>UML</a:t>
            </a:r>
            <a:r>
              <a:rPr lang="zh-CN" altLang="en-US" sz="2000" b="0" smtClean="0">
                <a:ea typeface="黑体" panose="02010609060101010101" pitchFamily="49" charset="-122"/>
              </a:rPr>
              <a:t>中，</a:t>
            </a:r>
            <a:r>
              <a:rPr lang="zh-CN" altLang="en-US" sz="2000" b="0" smtClean="0">
                <a:solidFill>
                  <a:srgbClr val="FF3300"/>
                </a:solidFill>
                <a:ea typeface="黑体" panose="02010609060101010101" pitchFamily="49" charset="-122"/>
              </a:rPr>
              <a:t>对象之间的多重性可以直接在关联直线上用一个数字或一个数字范围表示</a:t>
            </a:r>
            <a:endParaRPr lang="zh-CN" altLang="en-US" sz="2000"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 name="表格 11"/>
          <p:cNvGraphicFramePr>
            <a:graphicFrameLocks noGrp="1"/>
          </p:cNvGraphicFramePr>
          <p:nvPr/>
        </p:nvGraphicFramePr>
        <p:xfrm>
          <a:off x="304800" y="4114800"/>
          <a:ext cx="8572500" cy="1646238"/>
        </p:xfrm>
        <a:graphic>
          <a:graphicData uri="http://schemas.openxmlformats.org/drawingml/2006/table">
            <a:tbl>
              <a:tblPr/>
              <a:tblGrid>
                <a:gridCol w="1738240"/>
                <a:gridCol w="6834260"/>
              </a:tblGrid>
              <a:tr h="274373">
                <a:tc>
                  <a:txBody>
                    <a:bodyPr/>
                    <a:lstStyle/>
                    <a:p>
                      <a:pPr algn="ctr">
                        <a:spcAft>
                          <a:spcPts val="0"/>
                        </a:spcAft>
                        <a:tabLst>
                          <a:tab pos="536575" algn="l"/>
                        </a:tabLst>
                      </a:pPr>
                      <a:r>
                        <a:rPr lang="zh-CN" sz="1800" b="1" kern="0">
                          <a:latin typeface="Times New Roman"/>
                          <a:ea typeface="宋体"/>
                          <a:cs typeface="宋体"/>
                        </a:rPr>
                        <a:t>表示方式</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0"/>
                        </a:spcAft>
                        <a:tabLst>
                          <a:tab pos="536575" algn="l"/>
                        </a:tabLst>
                      </a:pPr>
                      <a:r>
                        <a:rPr lang="zh-CN" sz="1800" b="1" kern="0">
                          <a:latin typeface="Times New Roman"/>
                          <a:ea typeface="宋体"/>
                          <a:cs typeface="宋体"/>
                        </a:rPr>
                        <a:t>多重性说明</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274373">
                <a:tc>
                  <a:txBody>
                    <a:bodyPr/>
                    <a:lstStyle/>
                    <a:p>
                      <a:pPr algn="ctr">
                        <a:spcAft>
                          <a:spcPts val="0"/>
                        </a:spcAft>
                        <a:tabLst>
                          <a:tab pos="536575" algn="l"/>
                        </a:tabLst>
                      </a:pPr>
                      <a:r>
                        <a:rPr lang="en-US" sz="1800" kern="0">
                          <a:latin typeface="Times New Roman"/>
                          <a:ea typeface="宋体"/>
                          <a:cs typeface="宋体"/>
                        </a:rPr>
                        <a:t>1..1</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a:latin typeface="Times New Roman"/>
                          <a:ea typeface="宋体"/>
                          <a:cs typeface="宋体"/>
                        </a:rPr>
                        <a:t>表示另一个类的一个对象只与该类的一个对象有关系</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3">
                <a:tc>
                  <a:txBody>
                    <a:bodyPr/>
                    <a:lstStyle/>
                    <a:p>
                      <a:pPr algn="ctr">
                        <a:spcAft>
                          <a:spcPts val="0"/>
                        </a:spcAft>
                        <a:tabLst>
                          <a:tab pos="536575" algn="l"/>
                        </a:tabLst>
                      </a:pPr>
                      <a:r>
                        <a:rPr lang="en-US" sz="1800" kern="0">
                          <a:latin typeface="Times New Roman"/>
                          <a:ea typeface="宋体"/>
                          <a:cs typeface="宋体"/>
                        </a:rPr>
                        <a:t>0..*</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a:latin typeface="Times New Roman"/>
                          <a:ea typeface="宋体"/>
                          <a:cs typeface="宋体"/>
                        </a:rPr>
                        <a:t>表示另一个类的一个对象与该类的零个或多个对象有关系</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3">
                <a:tc>
                  <a:txBody>
                    <a:bodyPr/>
                    <a:lstStyle/>
                    <a:p>
                      <a:pPr algn="ctr">
                        <a:spcAft>
                          <a:spcPts val="0"/>
                        </a:spcAft>
                        <a:tabLst>
                          <a:tab pos="536575" algn="l"/>
                        </a:tabLst>
                      </a:pPr>
                      <a:r>
                        <a:rPr lang="en-US" sz="1800" kern="0">
                          <a:latin typeface="Times New Roman"/>
                          <a:ea typeface="宋体"/>
                          <a:cs typeface="宋体"/>
                        </a:rPr>
                        <a:t>1..*</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a:latin typeface="Times New Roman"/>
                          <a:ea typeface="宋体"/>
                          <a:cs typeface="宋体"/>
                        </a:rPr>
                        <a:t>表示另一个类的一个对象与该类的一个或多个对象有关系</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3">
                <a:tc>
                  <a:txBody>
                    <a:bodyPr/>
                    <a:lstStyle/>
                    <a:p>
                      <a:pPr algn="ctr">
                        <a:spcAft>
                          <a:spcPts val="0"/>
                        </a:spcAft>
                        <a:tabLst>
                          <a:tab pos="536575" algn="l"/>
                        </a:tabLst>
                      </a:pPr>
                      <a:r>
                        <a:rPr lang="en-US" sz="1800" kern="0">
                          <a:latin typeface="Times New Roman"/>
                          <a:ea typeface="宋体"/>
                          <a:cs typeface="宋体"/>
                        </a:rPr>
                        <a:t>0..1</a:t>
                      </a:r>
                      <a:endParaRPr lang="zh-CN" sz="1800" kern="10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a:latin typeface="Times New Roman"/>
                          <a:ea typeface="宋体"/>
                          <a:cs typeface="宋体"/>
                        </a:rPr>
                        <a:t>表示另一个类的一个对象没有或只与该类的一个对象有关系</a:t>
                      </a:r>
                      <a:endParaRPr lang="zh-CN" sz="1800" kern="10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3">
                <a:tc>
                  <a:txBody>
                    <a:bodyPr/>
                    <a:lstStyle/>
                    <a:p>
                      <a:pPr algn="ctr">
                        <a:spcAft>
                          <a:spcPts val="0"/>
                        </a:spcAft>
                        <a:tabLst>
                          <a:tab pos="536575" algn="l"/>
                        </a:tabLst>
                      </a:pPr>
                      <a:r>
                        <a:rPr lang="en-US" sz="1800" kern="0" dirty="0">
                          <a:latin typeface="Times New Roman"/>
                          <a:ea typeface="宋体"/>
                          <a:cs typeface="宋体"/>
                        </a:rPr>
                        <a:t>m..n</a:t>
                      </a:r>
                      <a:endParaRPr lang="zh-CN" sz="1800" kern="100" dirty="0">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1800" kern="0" dirty="0">
                          <a:latin typeface="Times New Roman"/>
                          <a:ea typeface="宋体"/>
                          <a:cs typeface="宋体"/>
                        </a:rPr>
                        <a:t>表示另一个类的一个对象与该类最少</a:t>
                      </a:r>
                      <a:r>
                        <a:rPr lang="en-US" sz="1800" kern="0" dirty="0">
                          <a:latin typeface="Times New Roman"/>
                          <a:ea typeface="宋体"/>
                          <a:cs typeface="宋体"/>
                        </a:rPr>
                        <a:t>m</a:t>
                      </a:r>
                      <a:r>
                        <a:rPr lang="zh-CN" sz="1800" kern="0" dirty="0">
                          <a:latin typeface="Times New Roman"/>
                          <a:ea typeface="宋体"/>
                          <a:cs typeface="宋体"/>
                        </a:rPr>
                        <a:t>，最多</a:t>
                      </a:r>
                      <a:r>
                        <a:rPr lang="en-US" sz="1800" kern="0" dirty="0">
                          <a:latin typeface="Times New Roman"/>
                          <a:ea typeface="宋体"/>
                          <a:cs typeface="宋体"/>
                        </a:rPr>
                        <a:t>n</a:t>
                      </a:r>
                      <a:r>
                        <a:rPr lang="zh-CN" sz="1800" kern="0" dirty="0">
                          <a:latin typeface="Times New Roman"/>
                          <a:ea typeface="宋体"/>
                          <a:cs typeface="宋体"/>
                        </a:rPr>
                        <a:t>个对象有关系</a:t>
                      </a:r>
                      <a:r>
                        <a:rPr lang="en-US" sz="1800" kern="0" dirty="0">
                          <a:latin typeface="Times New Roman"/>
                          <a:ea typeface="宋体"/>
                          <a:cs typeface="宋体"/>
                        </a:rPr>
                        <a:t> (</a:t>
                      </a:r>
                      <a:r>
                        <a:rPr lang="en-US" sz="1800" kern="0" dirty="0">
                          <a:latin typeface="宋体"/>
                          <a:ea typeface="宋体"/>
                          <a:cs typeface="宋体"/>
                        </a:rPr>
                        <a:t>m</a:t>
                      </a:r>
                      <a:r>
                        <a:rPr lang="zh-CN" sz="1800" kern="0" dirty="0">
                          <a:latin typeface="Times New Roman"/>
                          <a:ea typeface="宋体"/>
                          <a:cs typeface="宋体"/>
                        </a:rPr>
                        <a:t>≤</a:t>
                      </a:r>
                      <a:r>
                        <a:rPr lang="en-US" sz="1800" kern="0" dirty="0">
                          <a:latin typeface="Times New Roman"/>
                          <a:ea typeface="宋体"/>
                          <a:cs typeface="宋体"/>
                        </a:rPr>
                        <a:t>n)</a:t>
                      </a:r>
                      <a:endParaRPr lang="zh-CN" sz="1800" kern="100" dirty="0">
                        <a:latin typeface="Times New Roman"/>
                        <a:ea typeface="宋体"/>
                        <a:cs typeface="Times New Roman"/>
                      </a:endParaRPr>
                    </a:p>
                  </a:txBody>
                  <a:tcPr marL="68575" marR="6857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1067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35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z="2000" smtClean="0"/>
              <a:t>多重性关联</a:t>
            </a:r>
            <a:endParaRPr lang="zh-CN" altLang="en-US" sz="2000"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35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2895600"/>
            <a:ext cx="788352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4"/>
          <p:cNvGraphicFramePr>
            <a:graphicFrameLocks/>
          </p:cNvGraphicFramePr>
          <p:nvPr>
            <p:extLst>
              <p:ext uri="{D42A27DB-BD31-4B8C-83A1-F6EECF244321}">
                <p14:modId xmlns:p14="http://schemas.microsoft.com/office/powerpoint/2010/main" val="2423911846"/>
              </p:ext>
            </p:extLst>
          </p:nvPr>
        </p:nvGraphicFramePr>
        <p:xfrm>
          <a:off x="609600" y="3962400"/>
          <a:ext cx="7924800" cy="2139950"/>
        </p:xfrm>
        <a:graphic>
          <a:graphicData uri="http://schemas.openxmlformats.org/drawingml/2006/table">
            <a:tbl>
              <a:tblPr/>
              <a:tblGrid>
                <a:gridCol w="7924800"/>
              </a:tblGrid>
              <a:tr h="2139950">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Form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private </a:t>
                      </a:r>
                      <a:r>
                        <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Button[] buttons; //</a:t>
                      </a:r>
                      <a:r>
                        <a:rPr kumimoji="0" lang="zh-CN" altLang="en-US"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定义一个集合对象</a:t>
                      </a:r>
                      <a:endParaRPr kumimoji="0" lang="en-US" altLang="zh-CN" sz="14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Button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4720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45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聚合关系</a:t>
            </a:r>
            <a:endParaRPr lang="en-US" altLang="zh-CN" smtClean="0"/>
          </a:p>
          <a:p>
            <a:pPr lvl="2" eaLnBrk="1" hangingPunct="1">
              <a:buFont typeface="Arial" panose="020B0604020202020204" pitchFamily="34" charset="0"/>
              <a:buChar char="•"/>
            </a:pPr>
            <a:r>
              <a:rPr lang="zh-CN" altLang="en-US" sz="2400" smtClean="0">
                <a:solidFill>
                  <a:srgbClr val="FF3300"/>
                </a:solidFill>
                <a:ea typeface="黑体" panose="02010609060101010101" pitchFamily="49" charset="-122"/>
              </a:rPr>
              <a:t>聚合</a:t>
            </a:r>
            <a:r>
              <a:rPr lang="en-US" altLang="zh-CN" sz="2400" smtClean="0">
                <a:solidFill>
                  <a:srgbClr val="FF3300"/>
                </a:solidFill>
                <a:ea typeface="黑体" panose="02010609060101010101" pitchFamily="49" charset="-122"/>
              </a:rPr>
              <a:t>(Aggregation)</a:t>
            </a:r>
            <a:r>
              <a:rPr lang="zh-CN" altLang="en-US" sz="2400" smtClean="0">
                <a:solidFill>
                  <a:srgbClr val="FF3300"/>
                </a:solidFill>
                <a:ea typeface="黑体" panose="02010609060101010101" pitchFamily="49" charset="-122"/>
              </a:rPr>
              <a:t>关系</a:t>
            </a:r>
            <a:r>
              <a:rPr lang="zh-CN" altLang="en-US" sz="2400" smtClean="0">
                <a:ea typeface="黑体" panose="02010609060101010101" pitchFamily="49" charset="-122"/>
              </a:rPr>
              <a:t>表示整体与部分的关系</a:t>
            </a:r>
          </a:p>
          <a:p>
            <a:pPr lvl="2" eaLnBrk="1" hangingPunct="1">
              <a:buFont typeface="Arial" panose="020B0604020202020204" pitchFamily="34" charset="0"/>
              <a:buChar char="•"/>
            </a:pPr>
            <a:r>
              <a:rPr lang="zh-CN" altLang="en-US" sz="2400" smtClean="0">
                <a:ea typeface="黑体" panose="02010609060101010101" pitchFamily="49" charset="-122"/>
              </a:rPr>
              <a:t>在聚合关系中，成员对象是整体对象的一部分，但是成员对象可以脱离整体对象独立存在</a:t>
            </a:r>
            <a:endParaRPr lang="en-US" altLang="zh-CN" sz="2400" smtClean="0">
              <a:ea typeface="黑体" panose="02010609060101010101" pitchFamily="49" charset="-122"/>
            </a:endParaRPr>
          </a:p>
          <a:p>
            <a:pPr lvl="2" eaLnBrk="1" hangingPunct="1">
              <a:buFont typeface="Arial" panose="020B0604020202020204" pitchFamily="34" charset="0"/>
              <a:buChar char="•"/>
            </a:pPr>
            <a:r>
              <a:rPr lang="zh-CN" altLang="en-US" sz="2400" smtClean="0">
                <a:solidFill>
                  <a:srgbClr val="FF3300"/>
                </a:solidFill>
                <a:ea typeface="黑体" panose="02010609060101010101" pitchFamily="49" charset="-122"/>
              </a:rPr>
              <a:t>在</a:t>
            </a:r>
            <a:r>
              <a:rPr lang="en-US" altLang="zh-CN" sz="2400" smtClean="0">
                <a:solidFill>
                  <a:srgbClr val="FF3300"/>
                </a:solidFill>
                <a:ea typeface="黑体" panose="02010609060101010101" pitchFamily="49" charset="-122"/>
              </a:rPr>
              <a:t>UML</a:t>
            </a:r>
            <a:r>
              <a:rPr lang="zh-CN" altLang="en-US" sz="2400" smtClean="0">
                <a:solidFill>
                  <a:srgbClr val="FF3300"/>
                </a:solidFill>
                <a:ea typeface="黑体" panose="02010609060101010101" pitchFamily="49" charset="-122"/>
              </a:rPr>
              <a:t>中，聚合关系用带空心菱形的直线表示 </a:t>
            </a:r>
          </a:p>
        </p:txBody>
      </p:sp>
      <p:sp>
        <p:nvSpPr>
          <p:cNvPr id="245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376394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56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聚合关系</a:t>
            </a:r>
            <a:endParaRPr lang="en-US" altLang="zh-CN" smtClean="0"/>
          </a:p>
          <a:p>
            <a:pPr lvl="1" eaLnBrk="1" hangingPunct="1"/>
            <a:endParaRPr lang="zh-CN" altLang="en-US"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56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Group 18"/>
          <p:cNvGraphicFramePr>
            <a:graphicFrameLocks/>
          </p:cNvGraphicFramePr>
          <p:nvPr>
            <p:extLst>
              <p:ext uri="{D42A27DB-BD31-4B8C-83A1-F6EECF244321}">
                <p14:modId xmlns:p14="http://schemas.microsoft.com/office/powerpoint/2010/main" val="4161328494"/>
              </p:ext>
            </p:extLst>
          </p:nvPr>
        </p:nvGraphicFramePr>
        <p:xfrm>
          <a:off x="609600" y="3048000"/>
          <a:ext cx="7924800" cy="3017838"/>
        </p:xfrm>
        <a:graphic>
          <a:graphicData uri="http://schemas.openxmlformats.org/drawingml/2006/table">
            <a:tbl>
              <a:tblPr/>
              <a:tblGrid>
                <a:gridCol w="7924800"/>
              </a:tblGrid>
              <a:tr h="3017838">
                <a:tc>
                  <a:txBody>
                    <a:bodyPr/>
                    <a:lstStyle/>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Car</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Engine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engine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rgbClr val="FF6600"/>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defRPr/>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public Car(Engine engine)</a:t>
                      </a:r>
                      <a:r>
                        <a:rPr kumimoji="0" lang="en-US" altLang="zh-CN" sz="1600" b="0" i="0" u="none" strike="noStrike" cap="none" normalizeH="0" baseline="0" dirty="0" smtClean="0">
                          <a:ln>
                            <a:noFill/>
                          </a:ln>
                          <a:solidFill>
                            <a:srgbClr val="FF6600"/>
                          </a:solidFill>
                          <a:effectLst/>
                          <a:latin typeface="Arial" charset="0"/>
                          <a:ea typeface="宋体" pitchFamily="2" charset="-122"/>
                        </a:rPr>
                        <a:t> </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smtClean="0">
                          <a:ln>
                            <a:noFill/>
                          </a:ln>
                          <a:solidFill>
                            <a:srgbClr val="FF3300"/>
                          </a:solidFill>
                          <a:effectLst/>
                          <a:latin typeface="Arial" charset="0"/>
                          <a:ea typeface="隶书" pitchFamily="49" charset="-122"/>
                        </a:rPr>
                        <a:t>//</a:t>
                      </a:r>
                      <a:r>
                        <a:rPr kumimoji="0" lang="zh-CN" altLang="en-US" sz="1600" b="1" i="0" u="none" strike="noStrike" cap="none" normalizeH="0" baseline="0" dirty="0" smtClean="0">
                          <a:ln>
                            <a:noFill/>
                          </a:ln>
                          <a:solidFill>
                            <a:srgbClr val="FF3300"/>
                          </a:solidFill>
                          <a:effectLst/>
                          <a:latin typeface="Arial" charset="0"/>
                          <a:ea typeface="隶书" pitchFamily="49" charset="-122"/>
                        </a:rPr>
                        <a:t>构造注入</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rPr>
                        <a:t>this.engine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 engine;</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defRPr/>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public void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rPr>
                        <a:t>setEngine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(Engine engine) </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smtClean="0">
                          <a:ln>
                            <a:noFill/>
                          </a:ln>
                          <a:solidFill>
                            <a:srgbClr val="FF3300"/>
                          </a:solidFill>
                          <a:effectLst/>
                          <a:latin typeface="Arial" charset="0"/>
                          <a:ea typeface="隶书" pitchFamily="49" charset="-122"/>
                        </a:rPr>
                        <a:t>//</a:t>
                      </a:r>
                      <a:r>
                        <a:rPr kumimoji="0" lang="zh-CN" altLang="en-US" sz="1600" b="1" i="0" u="none" strike="noStrike" cap="none" normalizeH="0" baseline="0" dirty="0" smtClean="0">
                          <a:ln>
                            <a:noFill/>
                          </a:ln>
                          <a:solidFill>
                            <a:srgbClr val="FF3300"/>
                          </a:solidFill>
                          <a:effectLst/>
                          <a:latin typeface="Arial" charset="0"/>
                          <a:ea typeface="隶书" pitchFamily="49" charset="-122"/>
                        </a:rPr>
                        <a:t>设值注入</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rPr>
                        <a:t>this.engine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 engine;</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8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public class Engine</a:t>
                      </a: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35711"/>
            <a:ext cx="6096000" cy="84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226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66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关联关系</a:t>
            </a:r>
            <a:endParaRPr lang="en-US" altLang="zh-CN" smtClean="0"/>
          </a:p>
          <a:p>
            <a:pPr lvl="1" eaLnBrk="1" hangingPunct="1"/>
            <a:r>
              <a:rPr lang="zh-CN" altLang="en-US" smtClean="0"/>
              <a:t>组合关系</a:t>
            </a:r>
            <a:endParaRPr lang="en-US" altLang="zh-CN" smtClean="0"/>
          </a:p>
          <a:p>
            <a:pPr lvl="2" eaLnBrk="1" hangingPunct="1">
              <a:buFont typeface="Arial" panose="020B0604020202020204" pitchFamily="34" charset="0"/>
              <a:buChar char="•"/>
            </a:pPr>
            <a:r>
              <a:rPr lang="zh-CN" altLang="en-US" sz="2400" smtClean="0">
                <a:solidFill>
                  <a:srgbClr val="FF3300"/>
                </a:solidFill>
                <a:ea typeface="黑体" panose="02010609060101010101" pitchFamily="49" charset="-122"/>
              </a:rPr>
              <a:t>组合</a:t>
            </a:r>
            <a:r>
              <a:rPr lang="en-US" altLang="zh-CN" sz="2400" smtClean="0">
                <a:solidFill>
                  <a:srgbClr val="FF3300"/>
                </a:solidFill>
                <a:ea typeface="黑体" panose="02010609060101010101" pitchFamily="49" charset="-122"/>
              </a:rPr>
              <a:t>(Composition)</a:t>
            </a:r>
            <a:r>
              <a:rPr lang="zh-CN" altLang="en-US" sz="2400" smtClean="0">
                <a:solidFill>
                  <a:srgbClr val="FF3300"/>
                </a:solidFill>
                <a:ea typeface="黑体" panose="02010609060101010101" pitchFamily="49" charset="-122"/>
              </a:rPr>
              <a:t>关系</a:t>
            </a:r>
            <a:r>
              <a:rPr lang="zh-CN" altLang="en-US" sz="2400" smtClean="0">
                <a:ea typeface="黑体" panose="02010609060101010101" pitchFamily="49" charset="-122"/>
              </a:rPr>
              <a:t>也表示类之间整体和部分的关系，但是在组合关系中</a:t>
            </a:r>
            <a:r>
              <a:rPr lang="zh-CN" altLang="en-US" sz="2400" smtClean="0">
                <a:solidFill>
                  <a:srgbClr val="FF3300"/>
                </a:solidFill>
                <a:ea typeface="黑体" panose="02010609060101010101" pitchFamily="49" charset="-122"/>
              </a:rPr>
              <a:t>整体对象可以控制成员对象的生命周期</a:t>
            </a:r>
            <a:r>
              <a:rPr lang="zh-CN" altLang="en-US" sz="2400" smtClean="0">
                <a:ea typeface="黑体" panose="02010609060101010101" pitchFamily="49" charset="-122"/>
              </a:rPr>
              <a:t>，一旦整体对象不存在，成员对象也将不存在</a:t>
            </a:r>
            <a:endParaRPr lang="en-US" altLang="zh-CN" sz="2400" smtClean="0">
              <a:ea typeface="黑体" panose="02010609060101010101" pitchFamily="49" charset="-122"/>
            </a:endParaRPr>
          </a:p>
          <a:p>
            <a:pPr lvl="2" eaLnBrk="1" hangingPunct="1">
              <a:buFont typeface="Arial" panose="020B0604020202020204" pitchFamily="34" charset="0"/>
              <a:buChar char="•"/>
            </a:pPr>
            <a:r>
              <a:rPr lang="zh-CN" altLang="en-US" sz="2400" smtClean="0">
                <a:ea typeface="黑体" panose="02010609060101010101" pitchFamily="49" charset="-122"/>
              </a:rPr>
              <a:t>成员对象与整体对象之间具有</a:t>
            </a:r>
            <a:r>
              <a:rPr lang="zh-CN" altLang="en-US" sz="2400" smtClean="0">
                <a:solidFill>
                  <a:srgbClr val="FF3300"/>
                </a:solidFill>
                <a:ea typeface="黑体" panose="02010609060101010101" pitchFamily="49" charset="-122"/>
              </a:rPr>
              <a:t>同生共死</a:t>
            </a:r>
            <a:r>
              <a:rPr lang="zh-CN" altLang="en-US" sz="2400" smtClean="0">
                <a:ea typeface="黑体" panose="02010609060101010101" pitchFamily="49" charset="-122"/>
              </a:rPr>
              <a:t>的关系</a:t>
            </a:r>
          </a:p>
          <a:p>
            <a:pPr lvl="2" eaLnBrk="1" hangingPunct="1">
              <a:buFont typeface="Arial" panose="020B0604020202020204" pitchFamily="34" charset="0"/>
              <a:buChar char="•"/>
            </a:pPr>
            <a:r>
              <a:rPr lang="zh-CN" altLang="en-US" sz="2400" smtClean="0">
                <a:solidFill>
                  <a:srgbClr val="FF3300"/>
                </a:solidFill>
                <a:ea typeface="黑体" panose="02010609060101010101" pitchFamily="49" charset="-122"/>
              </a:rPr>
              <a:t>在</a:t>
            </a:r>
            <a:r>
              <a:rPr lang="en-US" altLang="zh-CN" sz="2400" smtClean="0">
                <a:solidFill>
                  <a:srgbClr val="FF3300"/>
                </a:solidFill>
                <a:ea typeface="黑体" panose="02010609060101010101" pitchFamily="49" charset="-122"/>
              </a:rPr>
              <a:t>UML</a:t>
            </a:r>
            <a:r>
              <a:rPr lang="zh-CN" altLang="en-US" sz="2400" smtClean="0">
                <a:solidFill>
                  <a:srgbClr val="FF3300"/>
                </a:solidFill>
                <a:ea typeface="黑体" panose="02010609060101010101" pitchFamily="49" charset="-122"/>
              </a:rPr>
              <a:t>中，组合关系用带实心菱形的直线表示</a:t>
            </a:r>
          </a:p>
          <a:p>
            <a:pPr lvl="1" eaLnBrk="1" hangingPunct="1"/>
            <a:endParaRPr lang="zh-CN" altLang="en-US" b="0" smtClean="0">
              <a:ea typeface="黑体" panose="02010609060101010101" pitchFamily="49" charset="-122"/>
            </a:endParaRPr>
          </a:p>
        </p:txBody>
      </p:sp>
      <p:sp>
        <p:nvSpPr>
          <p:cNvPr id="266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28675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7651"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关联关系</a:t>
            </a:r>
            <a:endParaRPr lang="en-US" altLang="zh-CN" dirty="0" smtClean="0"/>
          </a:p>
          <a:p>
            <a:pPr lvl="1" eaLnBrk="1" hangingPunct="1"/>
            <a:r>
              <a:rPr lang="zh-CN" altLang="en-US" dirty="0" smtClean="0"/>
              <a:t>组合关系</a:t>
            </a:r>
            <a:endParaRPr lang="en-US" altLang="zh-CN" dirty="0" smtClean="0"/>
          </a:p>
          <a:p>
            <a:pPr lvl="1" eaLnBrk="1" hangingPunct="1"/>
            <a:endParaRPr lang="zh-CN" altLang="en-US" b="0" dirty="0" smtClean="0">
              <a:ea typeface="黑体" panose="02010609060101010101" pitchFamily="49" charset="-122"/>
            </a:endParaRPr>
          </a:p>
          <a:p>
            <a:pPr lvl="1" eaLnBrk="1" hangingPunct="1"/>
            <a:endParaRPr lang="zh-CN" altLang="en-US" dirty="0" smtClean="0"/>
          </a:p>
          <a:p>
            <a:pPr lvl="1" eaLnBrk="1" hangingPunct="1"/>
            <a:endParaRPr lang="zh-CN" altLang="en-US" b="0" dirty="0" smtClean="0">
              <a:solidFill>
                <a:srgbClr val="FF3300"/>
              </a:solidFill>
            </a:endParaRPr>
          </a:p>
          <a:p>
            <a:pPr lvl="1" eaLnBrk="1" hangingPunct="1">
              <a:buFont typeface="Wingdings" panose="05000000000000000000" pitchFamily="2" charset="2"/>
              <a:buNone/>
            </a:pPr>
            <a:endParaRPr lang="en-US" altLang="zh-CN" dirty="0" smtClean="0">
              <a:solidFill>
                <a:srgbClr val="FF3300"/>
              </a:solidFill>
            </a:endParaRPr>
          </a:p>
          <a:p>
            <a:pPr eaLnBrk="1" hangingPunct="1"/>
            <a:endParaRPr lang="en-US" altLang="zh-CN" dirty="0" smtClean="0"/>
          </a:p>
        </p:txBody>
      </p:sp>
      <p:sp>
        <p:nvSpPr>
          <p:cNvPr id="276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 name="Group 18"/>
          <p:cNvGraphicFramePr>
            <a:graphicFrameLocks/>
          </p:cNvGraphicFramePr>
          <p:nvPr>
            <p:extLst>
              <p:ext uri="{D42A27DB-BD31-4B8C-83A1-F6EECF244321}">
                <p14:modId xmlns:p14="http://schemas.microsoft.com/office/powerpoint/2010/main" val="3835091516"/>
              </p:ext>
            </p:extLst>
          </p:nvPr>
        </p:nvGraphicFramePr>
        <p:xfrm>
          <a:off x="555625" y="3786187"/>
          <a:ext cx="7924800" cy="2995613"/>
        </p:xfrm>
        <a:graphic>
          <a:graphicData uri="http://schemas.openxmlformats.org/drawingml/2006/table">
            <a:tbl>
              <a:tblPr/>
              <a:tblGrid>
                <a:gridCol w="7924800"/>
              </a:tblGrid>
              <a:tr h="2995613">
                <a:tc>
                  <a:txBody>
                    <a:bodyPr/>
                    <a:lstStyle/>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Head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private Mouth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mouth</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public Head()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mouth = new Mouth</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zh-CN" altLang="en-US"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实例化成员类</a:t>
                      </a:r>
                      <a:endPar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Mouth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41625"/>
            <a:ext cx="7199312"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396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867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依赖关系</a:t>
            </a:r>
            <a:endParaRPr lang="en-US" altLang="zh-CN" dirty="0" smtClean="0"/>
          </a:p>
          <a:p>
            <a:pPr lvl="1" eaLnBrk="1" hangingPunct="1"/>
            <a:r>
              <a:rPr lang="zh-CN" altLang="zh-CN" b="0" dirty="0" smtClean="0">
                <a:solidFill>
                  <a:srgbClr val="FF3300"/>
                </a:solidFill>
                <a:ea typeface="黑体" panose="02010609060101010101" pitchFamily="49" charset="-122"/>
              </a:rPr>
              <a:t>依赖(Dependency)关系</a:t>
            </a:r>
            <a:r>
              <a:rPr lang="zh-CN" altLang="zh-CN" b="0" dirty="0" smtClean="0">
                <a:ea typeface="黑体" panose="02010609060101010101" pitchFamily="49" charset="-122"/>
              </a:rPr>
              <a:t>是一种使用关系，特定事物的改变有可能会影响到使用该事物的其他事物，</a:t>
            </a:r>
            <a:r>
              <a:rPr lang="zh-CN" altLang="zh-CN" b="0" dirty="0" smtClean="0">
                <a:solidFill>
                  <a:srgbClr val="FF3300"/>
                </a:solidFill>
                <a:ea typeface="黑体" panose="02010609060101010101" pitchFamily="49" charset="-122"/>
              </a:rPr>
              <a:t>在需要表示一个事物使用另一个事物时使用依赖关系</a:t>
            </a:r>
            <a:r>
              <a:rPr lang="zh-CN" altLang="zh-CN" b="0" dirty="0" smtClean="0">
                <a:ea typeface="黑体" panose="02010609060101010101" pitchFamily="49" charset="-122"/>
              </a:rPr>
              <a:t>。</a:t>
            </a:r>
            <a:endParaRPr lang="en-US" altLang="zh-CN" b="0" dirty="0" smtClean="0">
              <a:ea typeface="黑体" panose="02010609060101010101" pitchFamily="49" charset="-122"/>
            </a:endParaRPr>
          </a:p>
          <a:p>
            <a:pPr lvl="1" eaLnBrk="1" hangingPunct="1"/>
            <a:r>
              <a:rPr lang="zh-CN" altLang="zh-CN" b="0" dirty="0" smtClean="0">
                <a:ea typeface="黑体" panose="02010609060101010101" pitchFamily="49" charset="-122"/>
              </a:rPr>
              <a:t>大多数情况下，</a:t>
            </a:r>
            <a:r>
              <a:rPr lang="zh-CN" altLang="zh-CN" b="0" dirty="0" smtClean="0">
                <a:solidFill>
                  <a:srgbClr val="FF3300"/>
                </a:solidFill>
                <a:ea typeface="黑体" panose="02010609060101010101" pitchFamily="49" charset="-122"/>
              </a:rPr>
              <a:t>依赖关系体现在某个类的方法使用另一个类的对象作为参数</a:t>
            </a:r>
            <a:r>
              <a:rPr lang="zh-CN" altLang="zh-CN" b="0" dirty="0" smtClean="0">
                <a:ea typeface="黑体" panose="02010609060101010101" pitchFamily="49" charset="-122"/>
              </a:rPr>
              <a:t>。</a:t>
            </a:r>
          </a:p>
          <a:p>
            <a:pPr lvl="1" eaLnBrk="1" hangingPunct="1"/>
            <a:r>
              <a:rPr lang="zh-CN" altLang="zh-CN" b="0" dirty="0" smtClean="0">
                <a:solidFill>
                  <a:srgbClr val="FF3300"/>
                </a:solidFill>
                <a:ea typeface="黑体" panose="02010609060101010101" pitchFamily="49" charset="-122"/>
              </a:rPr>
              <a:t>在UML中，依赖关系用带箭头的虚线表示</a:t>
            </a:r>
            <a:r>
              <a:rPr lang="zh-CN" altLang="zh-CN" b="0" dirty="0" smtClean="0">
                <a:ea typeface="黑体" panose="02010609060101010101" pitchFamily="49" charset="-122"/>
              </a:rPr>
              <a:t>，由依赖的一方指向被依赖的一方。</a:t>
            </a:r>
            <a:endParaRPr lang="zh-CN" altLang="en-US" b="0" dirty="0" smtClean="0">
              <a:ea typeface="黑体" panose="02010609060101010101" pitchFamily="49" charset="-122"/>
            </a:endParaRPr>
          </a:p>
          <a:p>
            <a:pPr lvl="1" eaLnBrk="1" hangingPunct="1"/>
            <a:endParaRPr lang="zh-CN" altLang="en-US" b="0" dirty="0" smtClean="0">
              <a:ea typeface="黑体" panose="02010609060101010101" pitchFamily="49" charset="-122"/>
            </a:endParaRPr>
          </a:p>
        </p:txBody>
      </p:sp>
      <p:sp>
        <p:nvSpPr>
          <p:cNvPr id="286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813537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96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依赖关系</a:t>
            </a:r>
            <a:endParaRPr lang="en-US" altLang="zh-CN" smtClean="0"/>
          </a:p>
          <a:p>
            <a:pPr lvl="1" eaLnBrk="1" hangingPunct="1"/>
            <a:endParaRPr lang="zh-CN" altLang="en-US"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297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Group 18"/>
          <p:cNvGraphicFramePr>
            <a:graphicFrameLocks/>
          </p:cNvGraphicFramePr>
          <p:nvPr>
            <p:extLst>
              <p:ext uri="{D42A27DB-BD31-4B8C-83A1-F6EECF244321}">
                <p14:modId xmlns:p14="http://schemas.microsoft.com/office/powerpoint/2010/main" val="532349321"/>
              </p:ext>
            </p:extLst>
          </p:nvPr>
        </p:nvGraphicFramePr>
        <p:xfrm>
          <a:off x="1961882" y="3429000"/>
          <a:ext cx="6781800" cy="3261176"/>
        </p:xfrm>
        <a:graphic>
          <a:graphicData uri="http://schemas.openxmlformats.org/drawingml/2006/table">
            <a:tbl>
              <a:tblPr/>
              <a:tblGrid>
                <a:gridCol w="6781800"/>
              </a:tblGrid>
              <a:tr h="326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Driver</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public void drive(Car car)</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rgbClr val="FF6600"/>
                          </a:solidFill>
                          <a:effectLst/>
                          <a:latin typeface="Times New Roman" pitchFamily="18" charset="0"/>
                          <a:ea typeface="宋体" pitchFamily="2" charset="-122"/>
                        </a:rPr>
                        <a:t>car.move</a:t>
                      </a: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rgbClr val="FF6600"/>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public class Car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628" marB="45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2" y="2438400"/>
            <a:ext cx="701357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029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2969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依赖</a:t>
            </a:r>
            <a:r>
              <a:rPr lang="zh-CN" altLang="en-US" dirty="0" smtClean="0"/>
              <a:t>关系</a:t>
            </a:r>
            <a:endParaRPr lang="en-US" altLang="zh-CN" dirty="0" smtClean="0"/>
          </a:p>
          <a:p>
            <a:pPr lvl="1" eaLnBrk="1" hangingPunct="1"/>
            <a:r>
              <a:rPr lang="zh-CN" altLang="en-US" dirty="0"/>
              <a:t>在系统实现阶段，依赖关系通常通过三种方式来</a:t>
            </a:r>
            <a:r>
              <a:rPr lang="zh-CN" altLang="en-US" dirty="0" smtClean="0"/>
              <a:t>实现：</a:t>
            </a:r>
            <a:endParaRPr lang="en-US" altLang="zh-CN" dirty="0" smtClean="0"/>
          </a:p>
          <a:p>
            <a:pPr lvl="2" eaLnBrk="1" hangingPunct="1"/>
            <a:r>
              <a:rPr lang="zh-CN" altLang="en-US" sz="2400" dirty="0"/>
              <a:t>将一个类的对象作为另一个类中</a:t>
            </a:r>
            <a:r>
              <a:rPr lang="zh-CN" altLang="en-US" sz="2400" dirty="0">
                <a:solidFill>
                  <a:srgbClr val="FF3300"/>
                </a:solidFill>
                <a:ea typeface="黑体" panose="02010609060101010101" pitchFamily="49" charset="-122"/>
              </a:rPr>
              <a:t>方法的</a:t>
            </a:r>
            <a:r>
              <a:rPr lang="zh-CN" altLang="en-US" sz="2400" dirty="0">
                <a:solidFill>
                  <a:srgbClr val="FF3300"/>
                </a:solidFill>
                <a:ea typeface="黑体" panose="02010609060101010101" pitchFamily="49" charset="-122"/>
              </a:rPr>
              <a:t>参数</a:t>
            </a:r>
            <a:endParaRPr lang="en-US" altLang="zh-CN" sz="2400" dirty="0">
              <a:solidFill>
                <a:srgbClr val="FF3300"/>
              </a:solidFill>
              <a:ea typeface="黑体" panose="02010609060101010101" pitchFamily="49" charset="-122"/>
            </a:endParaRPr>
          </a:p>
          <a:p>
            <a:pPr lvl="2" eaLnBrk="1" hangingPunct="1"/>
            <a:r>
              <a:rPr lang="zh-CN" altLang="en-US" sz="2400" dirty="0"/>
              <a:t>在一个类的方法中将另一个类的对象作为其</a:t>
            </a:r>
            <a:r>
              <a:rPr lang="zh-CN" altLang="en-US" sz="2400" dirty="0">
                <a:solidFill>
                  <a:srgbClr val="FF3300"/>
                </a:solidFill>
                <a:ea typeface="黑体" panose="02010609060101010101" pitchFamily="49" charset="-122"/>
              </a:rPr>
              <a:t>局部变量</a:t>
            </a:r>
            <a:endParaRPr lang="en-US" altLang="zh-CN" sz="2400" dirty="0">
              <a:solidFill>
                <a:srgbClr val="FF3300"/>
              </a:solidFill>
              <a:ea typeface="黑体" panose="02010609060101010101" pitchFamily="49" charset="-122"/>
            </a:endParaRPr>
          </a:p>
          <a:p>
            <a:pPr lvl="2" eaLnBrk="1" hangingPunct="1"/>
            <a:r>
              <a:rPr lang="zh-CN" altLang="en-US" sz="2400" dirty="0"/>
              <a:t>在一个类的方法中</a:t>
            </a:r>
            <a:r>
              <a:rPr lang="zh-CN" altLang="en-US" sz="2400" dirty="0">
                <a:solidFill>
                  <a:srgbClr val="FF3300"/>
                </a:solidFill>
                <a:ea typeface="黑体" panose="02010609060101010101" pitchFamily="49" charset="-122"/>
              </a:rPr>
              <a:t>调用</a:t>
            </a:r>
            <a:r>
              <a:rPr lang="zh-CN" altLang="en-US" sz="2400" dirty="0"/>
              <a:t>另一个类的</a:t>
            </a:r>
            <a:r>
              <a:rPr lang="zh-CN" altLang="en-US" sz="2400" dirty="0">
                <a:solidFill>
                  <a:srgbClr val="FF3300"/>
                </a:solidFill>
                <a:ea typeface="黑体" panose="02010609060101010101" pitchFamily="49" charset="-122"/>
              </a:rPr>
              <a:t>静态方法</a:t>
            </a:r>
            <a:endParaRPr lang="en-US" altLang="zh-CN" sz="2400" dirty="0">
              <a:solidFill>
                <a:srgbClr val="FF3300"/>
              </a:solidFill>
              <a:ea typeface="黑体" panose="02010609060101010101" pitchFamily="49" charset="-122"/>
            </a:endParaRPr>
          </a:p>
          <a:p>
            <a:pPr lvl="1" eaLnBrk="1" hangingPunct="1"/>
            <a:endParaRPr lang="zh-CN" altLang="en-US" b="0" dirty="0" smtClean="0">
              <a:ea typeface="黑体" panose="02010609060101010101" pitchFamily="49" charset="-122"/>
            </a:endParaRPr>
          </a:p>
          <a:p>
            <a:pPr lvl="1" eaLnBrk="1" hangingPunct="1"/>
            <a:endParaRPr lang="zh-CN" altLang="en-US" dirty="0" smtClean="0"/>
          </a:p>
          <a:p>
            <a:pPr lvl="1" eaLnBrk="1" hangingPunct="1"/>
            <a:endParaRPr lang="zh-CN" altLang="en-US" b="0" dirty="0" smtClean="0">
              <a:solidFill>
                <a:srgbClr val="FF3300"/>
              </a:solidFill>
            </a:endParaRPr>
          </a:p>
          <a:p>
            <a:pPr lvl="1" eaLnBrk="1" hangingPunct="1">
              <a:buFont typeface="Wingdings" panose="05000000000000000000" pitchFamily="2" charset="2"/>
              <a:buNone/>
            </a:pPr>
            <a:endParaRPr lang="en-US" altLang="zh-CN" dirty="0" smtClean="0">
              <a:solidFill>
                <a:srgbClr val="FF3300"/>
              </a:solidFill>
            </a:endParaRPr>
          </a:p>
          <a:p>
            <a:pPr eaLnBrk="1" hangingPunct="1"/>
            <a:endParaRPr lang="en-US" altLang="zh-CN" dirty="0" smtClean="0"/>
          </a:p>
        </p:txBody>
      </p:sp>
      <p:sp>
        <p:nvSpPr>
          <p:cNvPr id="297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328490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3072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泛化关系</a:t>
            </a:r>
            <a:endParaRPr lang="en-US" altLang="zh-CN" dirty="0" smtClean="0"/>
          </a:p>
          <a:p>
            <a:pPr lvl="1" eaLnBrk="1" hangingPunct="1"/>
            <a:r>
              <a:rPr lang="zh-CN" altLang="zh-CN" b="0" dirty="0" smtClean="0">
                <a:solidFill>
                  <a:srgbClr val="FF3300"/>
                </a:solidFill>
                <a:ea typeface="黑体" panose="02010609060101010101" pitchFamily="49" charset="-122"/>
              </a:rPr>
              <a:t>泛化(Generalization)关系</a:t>
            </a:r>
            <a:r>
              <a:rPr lang="zh-CN" altLang="zh-CN" b="0" dirty="0" smtClean="0">
                <a:ea typeface="黑体" panose="02010609060101010101" pitchFamily="49" charset="-122"/>
              </a:rPr>
              <a:t>也就是继承关系，用于描述</a:t>
            </a:r>
            <a:r>
              <a:rPr lang="zh-CN" altLang="zh-CN" b="0" dirty="0" smtClean="0">
                <a:solidFill>
                  <a:srgbClr val="FF3300"/>
                </a:solidFill>
                <a:ea typeface="黑体" panose="02010609060101010101" pitchFamily="49" charset="-122"/>
              </a:rPr>
              <a:t>父类与子类之间的关系</a:t>
            </a:r>
            <a:r>
              <a:rPr lang="zh-CN" altLang="zh-CN" b="0" dirty="0" smtClean="0">
                <a:ea typeface="黑体" panose="02010609060101010101" pitchFamily="49" charset="-122"/>
              </a:rPr>
              <a:t>，父类又称</a:t>
            </a:r>
            <a:r>
              <a:rPr lang="zh-CN" altLang="en-US" b="0" dirty="0" smtClean="0">
                <a:ea typeface="黑体" panose="02010609060101010101" pitchFamily="49" charset="-122"/>
              </a:rPr>
              <a:t>为</a:t>
            </a:r>
            <a:r>
              <a:rPr lang="zh-CN" altLang="zh-CN" b="0" dirty="0" smtClean="0">
                <a:ea typeface="黑体" panose="02010609060101010101" pitchFamily="49" charset="-122"/>
              </a:rPr>
              <a:t>基类或超类，子类又称</a:t>
            </a:r>
            <a:r>
              <a:rPr lang="zh-CN" altLang="en-US" b="0" dirty="0" smtClean="0">
                <a:ea typeface="黑体" panose="02010609060101010101" pitchFamily="49" charset="-122"/>
              </a:rPr>
              <a:t>为</a:t>
            </a:r>
            <a:r>
              <a:rPr lang="zh-CN" altLang="zh-CN" b="0" dirty="0" smtClean="0">
                <a:ea typeface="黑体" panose="02010609060101010101" pitchFamily="49" charset="-122"/>
              </a:rPr>
              <a:t>派生类。</a:t>
            </a:r>
            <a:endParaRPr lang="en-US" altLang="zh-CN" b="0" dirty="0" smtClean="0">
              <a:ea typeface="黑体" panose="02010609060101010101" pitchFamily="49" charset="-122"/>
            </a:endParaRPr>
          </a:p>
          <a:p>
            <a:pPr lvl="1" eaLnBrk="1" hangingPunct="1"/>
            <a:r>
              <a:rPr lang="zh-CN" altLang="zh-CN" b="0" dirty="0">
                <a:solidFill>
                  <a:srgbClr val="FF3300"/>
                </a:solidFill>
                <a:ea typeface="黑体" panose="02010609060101010101" pitchFamily="49" charset="-122"/>
              </a:rPr>
              <a:t>在UML中，泛化关系用带空心三角形的直线来表示。</a:t>
            </a:r>
            <a:endParaRPr lang="zh-CN" altLang="en-US" b="0" dirty="0">
              <a:solidFill>
                <a:srgbClr val="FF3300"/>
              </a:solidFill>
              <a:ea typeface="黑体" panose="02010609060101010101" pitchFamily="49" charset="-122"/>
            </a:endParaRPr>
          </a:p>
          <a:p>
            <a:pPr lvl="1" eaLnBrk="1" hangingPunct="1"/>
            <a:r>
              <a:rPr lang="zh-CN" altLang="en-US" b="0" dirty="0" smtClean="0">
                <a:ea typeface="黑体" panose="02010609060101010101" pitchFamily="49" charset="-122"/>
              </a:rPr>
              <a:t>在代码</a:t>
            </a:r>
            <a:r>
              <a:rPr lang="zh-CN" altLang="en-US" b="0" dirty="0">
                <a:ea typeface="黑体" panose="02010609060101010101" pitchFamily="49" charset="-122"/>
              </a:rPr>
              <a:t>实现时，使用面向对象的继承机制来实现泛化关系，在</a:t>
            </a:r>
            <a:r>
              <a:rPr lang="en-US" altLang="zh-CN" b="0" dirty="0" smtClean="0">
                <a:ea typeface="黑体" panose="02010609060101010101" pitchFamily="49" charset="-122"/>
              </a:rPr>
              <a:t>Java</a:t>
            </a:r>
            <a:r>
              <a:rPr lang="zh-CN" altLang="en-US" b="0" dirty="0" smtClean="0">
                <a:ea typeface="黑体" panose="02010609060101010101" pitchFamily="49" charset="-122"/>
              </a:rPr>
              <a:t>语言中</a:t>
            </a:r>
            <a:r>
              <a:rPr lang="zh-CN" altLang="en-US" b="0" dirty="0">
                <a:ea typeface="黑体" panose="02010609060101010101" pitchFamily="49" charset="-122"/>
              </a:rPr>
              <a:t>使用</a:t>
            </a:r>
            <a:r>
              <a:rPr lang="en-US" altLang="zh-CN" b="0" dirty="0">
                <a:solidFill>
                  <a:srgbClr val="FF3300"/>
                </a:solidFill>
                <a:ea typeface="黑体" panose="02010609060101010101" pitchFamily="49" charset="-122"/>
              </a:rPr>
              <a:t>extends</a:t>
            </a:r>
            <a:r>
              <a:rPr lang="zh-CN" altLang="en-US" b="0" dirty="0">
                <a:ea typeface="黑体" panose="02010609060101010101" pitchFamily="49" charset="-122"/>
              </a:rPr>
              <a:t>关键字</a:t>
            </a:r>
            <a:r>
              <a:rPr lang="zh-CN" altLang="en-US" b="0" dirty="0" smtClean="0">
                <a:ea typeface="黑体" panose="02010609060101010101" pitchFamily="49" charset="-122"/>
              </a:rPr>
              <a:t>实现</a:t>
            </a:r>
            <a:r>
              <a:rPr lang="zh-CN" altLang="en-US" sz="2600" b="0" dirty="0" smtClean="0">
                <a:ea typeface="黑体" panose="02010609060101010101" pitchFamily="49" charset="-122"/>
              </a:rPr>
              <a:t>。 </a:t>
            </a:r>
            <a:endParaRPr lang="zh-CN" altLang="en-US" sz="2600" b="0" dirty="0">
              <a:ea typeface="黑体" panose="02010609060101010101" pitchFamily="49" charset="-122"/>
            </a:endParaRPr>
          </a:p>
          <a:p>
            <a:pPr lvl="1" eaLnBrk="1" hangingPunct="1"/>
            <a:endParaRPr lang="zh-CN" altLang="en-US" b="0" dirty="0" smtClean="0">
              <a:ea typeface="黑体" panose="02010609060101010101" pitchFamily="49" charset="-122"/>
            </a:endParaRPr>
          </a:p>
        </p:txBody>
      </p:sp>
      <p:sp>
        <p:nvSpPr>
          <p:cNvPr id="307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4528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614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8" name="Rectangle 7"/>
          <p:cNvSpPr>
            <a:spLocks noChangeArrowheads="1"/>
          </p:cNvSpPr>
          <p:nvPr/>
        </p:nvSpPr>
        <p:spPr bwMode="auto">
          <a:xfrm>
            <a:off x="674688" y="2012950"/>
            <a:ext cx="1187450" cy="654050"/>
          </a:xfrm>
          <a:prstGeom prst="rect">
            <a:avLst/>
          </a:prstGeom>
          <a:solidFill>
            <a:srgbClr val="ECECEC"/>
          </a:solidFill>
          <a:ln w="12700" cap="sq" algn="ctr">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600" b="1"/>
              <a:t>UML</a:t>
            </a:r>
          </a:p>
        </p:txBody>
      </p:sp>
      <p:sp>
        <p:nvSpPr>
          <p:cNvPr id="6149" name="AutoShape 8"/>
          <p:cNvSpPr>
            <a:spLocks noChangeArrowheads="1"/>
          </p:cNvSpPr>
          <p:nvPr/>
        </p:nvSpPr>
        <p:spPr bwMode="auto">
          <a:xfrm>
            <a:off x="1946275" y="2085975"/>
            <a:ext cx="720725" cy="485775"/>
          </a:xfrm>
          <a:prstGeom prst="rightArrow">
            <a:avLst>
              <a:gd name="adj1" fmla="val 50000"/>
              <a:gd name="adj2" fmla="val 37092"/>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0" name="Rectangle 9"/>
          <p:cNvSpPr>
            <a:spLocks noChangeArrowheads="1"/>
          </p:cNvSpPr>
          <p:nvPr/>
        </p:nvSpPr>
        <p:spPr bwMode="auto">
          <a:xfrm>
            <a:off x="2738438" y="2012950"/>
            <a:ext cx="5491162" cy="592138"/>
          </a:xfrm>
          <a:prstGeom prst="rect">
            <a:avLst/>
          </a:prstGeom>
          <a:solidFill>
            <a:srgbClr val="ECECEC"/>
          </a:solidFill>
          <a:ln w="12700" cap="sq" algn="ctr">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FF6600"/>
                </a:solidFill>
              </a:rPr>
              <a:t>Unified Modeling Language</a:t>
            </a:r>
          </a:p>
        </p:txBody>
      </p:sp>
      <p:sp>
        <p:nvSpPr>
          <p:cNvPr id="6151" name="Rectangle 10"/>
          <p:cNvSpPr>
            <a:spLocks noChangeArrowheads="1"/>
          </p:cNvSpPr>
          <p:nvPr/>
        </p:nvSpPr>
        <p:spPr bwMode="auto">
          <a:xfrm>
            <a:off x="609600" y="2927350"/>
            <a:ext cx="3524250"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solidFill>
                  <a:srgbClr val="FF6600"/>
                </a:solidFill>
                <a:ea typeface="黑体" panose="02010609060101010101" pitchFamily="49" charset="-122"/>
              </a:rPr>
              <a:t>统一</a:t>
            </a:r>
            <a:r>
              <a:rPr kumimoji="1" lang="zh-CN" altLang="en-US" sz="4000" b="1">
                <a:ea typeface="黑体" panose="02010609060101010101" pitchFamily="49" charset="-122"/>
              </a:rPr>
              <a:t>建模语言</a:t>
            </a:r>
          </a:p>
        </p:txBody>
      </p:sp>
      <p:sp>
        <p:nvSpPr>
          <p:cNvPr id="6152" name="Rectangle 11"/>
          <p:cNvSpPr>
            <a:spLocks noChangeArrowheads="1"/>
          </p:cNvSpPr>
          <p:nvPr/>
        </p:nvSpPr>
        <p:spPr bwMode="auto">
          <a:xfrm>
            <a:off x="2625725" y="3790950"/>
            <a:ext cx="3565525"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ea typeface="黑体" panose="02010609060101010101" pitchFamily="49" charset="-122"/>
              </a:rPr>
              <a:t>统一</a:t>
            </a:r>
            <a:r>
              <a:rPr kumimoji="1" lang="zh-CN" altLang="en-US" sz="4000" b="1">
                <a:solidFill>
                  <a:srgbClr val="FF6600"/>
                </a:solidFill>
                <a:ea typeface="黑体" panose="02010609060101010101" pitchFamily="49" charset="-122"/>
              </a:rPr>
              <a:t>建模</a:t>
            </a:r>
            <a:r>
              <a:rPr kumimoji="1" lang="zh-CN" altLang="en-US" sz="4000" b="1">
                <a:ea typeface="黑体" panose="02010609060101010101" pitchFamily="49" charset="-122"/>
              </a:rPr>
              <a:t>语言</a:t>
            </a:r>
          </a:p>
        </p:txBody>
      </p:sp>
      <p:sp>
        <p:nvSpPr>
          <p:cNvPr id="6153" name="Rectangle 12"/>
          <p:cNvSpPr>
            <a:spLocks noChangeArrowheads="1"/>
          </p:cNvSpPr>
          <p:nvPr/>
        </p:nvSpPr>
        <p:spPr bwMode="auto">
          <a:xfrm>
            <a:off x="5145088" y="4660900"/>
            <a:ext cx="3484562"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ea typeface="黑体" panose="02010609060101010101" pitchFamily="49" charset="-122"/>
              </a:rPr>
              <a:t>统一建模</a:t>
            </a:r>
            <a:r>
              <a:rPr kumimoji="1" lang="zh-CN" altLang="en-US" sz="4000" b="1">
                <a:solidFill>
                  <a:srgbClr val="FF6600"/>
                </a:solidFill>
                <a:ea typeface="黑体" panose="02010609060101010101" pitchFamily="49" charset="-122"/>
              </a:rPr>
              <a:t>语言</a:t>
            </a:r>
          </a:p>
        </p:txBody>
      </p:sp>
      <p:sp>
        <p:nvSpPr>
          <p:cNvPr id="6154" name="AutoShape 13"/>
          <p:cNvSpPr>
            <a:spLocks noChangeArrowheads="1"/>
          </p:cNvSpPr>
          <p:nvPr/>
        </p:nvSpPr>
        <p:spPr bwMode="auto">
          <a:xfrm rot="-5400000">
            <a:off x="979488" y="3800475"/>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5" name="AutoShape 14"/>
          <p:cNvSpPr>
            <a:spLocks noChangeArrowheads="1"/>
          </p:cNvSpPr>
          <p:nvPr/>
        </p:nvSpPr>
        <p:spPr bwMode="auto">
          <a:xfrm rot="-5400000">
            <a:off x="3984626" y="4664075"/>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6" name="AutoShape 15"/>
          <p:cNvSpPr>
            <a:spLocks noChangeArrowheads="1"/>
          </p:cNvSpPr>
          <p:nvPr/>
        </p:nvSpPr>
        <p:spPr bwMode="auto">
          <a:xfrm rot="-5400000">
            <a:off x="7513638" y="5529262"/>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90466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317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泛化关系</a:t>
            </a:r>
            <a:endParaRPr lang="en-US" altLang="zh-CN" smtClean="0"/>
          </a:p>
          <a:p>
            <a:pPr lvl="1" eaLnBrk="1" hangingPunct="1"/>
            <a:endParaRPr lang="zh-CN" altLang="en-US"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317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39763"/>
            <a:ext cx="5303838"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22"/>
          <p:cNvGraphicFramePr>
            <a:graphicFrameLocks/>
          </p:cNvGraphicFramePr>
          <p:nvPr>
            <p:extLst>
              <p:ext uri="{D42A27DB-BD31-4B8C-83A1-F6EECF244321}">
                <p14:modId xmlns:p14="http://schemas.microsoft.com/office/powerpoint/2010/main" val="944784987"/>
              </p:ext>
            </p:extLst>
          </p:nvPr>
        </p:nvGraphicFramePr>
        <p:xfrm>
          <a:off x="381000" y="2908300"/>
          <a:ext cx="8229600" cy="3797704"/>
        </p:xfrm>
        <a:graphic>
          <a:graphicData uri="http://schemas.openxmlformats.org/drawingml/2006/table">
            <a:tbl>
              <a:tblPr/>
              <a:tblGrid>
                <a:gridCol w="8229600"/>
              </a:tblGrid>
              <a:tr h="3797300">
                <a:tc>
                  <a:txBody>
                    <a:bodyPr/>
                    <a:lstStyle/>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父类</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Person {</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protected String name;</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protected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age;</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say()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8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子类</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public class Student extends Person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private String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rPr>
                        <a:t>studentNo</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study()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668" marB="4566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19565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32771"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接口与实现关系 </a:t>
            </a:r>
          </a:p>
          <a:p>
            <a:pPr lvl="1" eaLnBrk="1" hangingPunct="1">
              <a:lnSpc>
                <a:spcPct val="100000"/>
              </a:lnSpc>
            </a:pPr>
            <a:r>
              <a:rPr lang="zh-CN" altLang="en-US" b="0" dirty="0" smtClean="0">
                <a:ea typeface="黑体" panose="02010609060101010101" pitchFamily="49" charset="-122"/>
              </a:rPr>
              <a:t>接口之间也可以有与类之间关系类似的继承关系和依赖关系，但是接口和类之间还存在一种</a:t>
            </a:r>
            <a:r>
              <a:rPr lang="zh-CN" altLang="en-US" b="0" dirty="0" smtClean="0">
                <a:solidFill>
                  <a:srgbClr val="FF3300"/>
                </a:solidFill>
                <a:ea typeface="黑体" panose="02010609060101010101" pitchFamily="49" charset="-122"/>
              </a:rPr>
              <a:t>实现</a:t>
            </a:r>
            <a:r>
              <a:rPr lang="en-US" altLang="zh-CN" b="0" dirty="0" smtClean="0">
                <a:solidFill>
                  <a:srgbClr val="FF3300"/>
                </a:solidFill>
                <a:ea typeface="黑体" panose="02010609060101010101" pitchFamily="49" charset="-122"/>
              </a:rPr>
              <a:t>(Realization)</a:t>
            </a:r>
            <a:r>
              <a:rPr lang="zh-CN" altLang="en-US" b="0" dirty="0" smtClean="0">
                <a:solidFill>
                  <a:srgbClr val="FF3300"/>
                </a:solidFill>
                <a:ea typeface="黑体" panose="02010609060101010101" pitchFamily="49" charset="-122"/>
              </a:rPr>
              <a:t>关系</a:t>
            </a:r>
            <a:r>
              <a:rPr lang="zh-CN" altLang="en-US" b="0" dirty="0" smtClean="0">
                <a:ea typeface="黑体" panose="02010609060101010101" pitchFamily="49" charset="-122"/>
              </a:rPr>
              <a:t>，在这种关系中，类实现了接口，类中的操作实现了接口中所声明的操作。</a:t>
            </a:r>
            <a:endParaRPr lang="en-US" altLang="zh-CN" b="0" dirty="0" smtClean="0">
              <a:ea typeface="黑体" panose="02010609060101010101" pitchFamily="49" charset="-122"/>
            </a:endParaRPr>
          </a:p>
          <a:p>
            <a:pPr lvl="1" eaLnBrk="1" hangingPunct="1">
              <a:lnSpc>
                <a:spcPct val="100000"/>
              </a:lnSpc>
            </a:pPr>
            <a:r>
              <a:rPr lang="zh-CN" altLang="en-US" b="0" dirty="0" smtClean="0">
                <a:solidFill>
                  <a:srgbClr val="FF3300"/>
                </a:solidFill>
                <a:ea typeface="黑体" panose="02010609060101010101" pitchFamily="49" charset="-122"/>
              </a:rPr>
              <a:t>在</a:t>
            </a:r>
            <a:r>
              <a:rPr lang="en-US" altLang="zh-CN" b="0" dirty="0" smtClean="0">
                <a:solidFill>
                  <a:srgbClr val="FF3300"/>
                </a:solidFill>
                <a:ea typeface="黑体" panose="02010609060101010101" pitchFamily="49" charset="-122"/>
              </a:rPr>
              <a:t>UML</a:t>
            </a:r>
            <a:r>
              <a:rPr lang="zh-CN" altLang="en-US" b="0" dirty="0" smtClean="0">
                <a:solidFill>
                  <a:srgbClr val="FF3300"/>
                </a:solidFill>
                <a:ea typeface="黑体" panose="02010609060101010101" pitchFamily="49" charset="-122"/>
              </a:rPr>
              <a:t>中，类与接口之间的实现关系用带空心三角形的虚线来表示。</a:t>
            </a:r>
            <a:r>
              <a:rPr lang="zh-CN" altLang="en-US" b="0" dirty="0" smtClean="0">
                <a:ea typeface="黑体" panose="02010609060101010101" pitchFamily="49" charset="-122"/>
              </a:rPr>
              <a:t> </a:t>
            </a:r>
          </a:p>
          <a:p>
            <a:pPr lvl="1" eaLnBrk="1" hangingPunct="1"/>
            <a:endParaRPr lang="zh-CN" altLang="en-US" b="0" dirty="0" smtClean="0">
              <a:ea typeface="黑体" panose="02010609060101010101" pitchFamily="49" charset="-122"/>
            </a:endParaRPr>
          </a:p>
        </p:txBody>
      </p:sp>
      <p:sp>
        <p:nvSpPr>
          <p:cNvPr id="32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800600"/>
            <a:ext cx="236220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855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914400"/>
            <a:ext cx="6324600" cy="685800"/>
          </a:xfrm>
        </p:spPr>
        <p:txBody>
          <a:bodyPr/>
          <a:lstStyle/>
          <a:p>
            <a:pPr eaLnBrk="1" hangingPunct="1"/>
            <a:r>
              <a:rPr lang="zh-CN" altLang="en-US" smtClean="0"/>
              <a:t>类之间的关系</a:t>
            </a:r>
          </a:p>
        </p:txBody>
      </p:sp>
      <p:sp>
        <p:nvSpPr>
          <p:cNvPr id="3379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接口与实现关系 </a:t>
            </a:r>
          </a:p>
          <a:p>
            <a:pPr lvl="1" eaLnBrk="1" hangingPunct="1"/>
            <a:endParaRPr lang="zh-CN" altLang="en-US" b="0" dirty="0" smtClean="0">
              <a:ea typeface="黑体" panose="02010609060101010101" pitchFamily="49" charset="-122"/>
            </a:endParaRPr>
          </a:p>
          <a:p>
            <a:pPr lvl="1" eaLnBrk="1" hangingPunct="1"/>
            <a:endParaRPr lang="zh-CN" altLang="en-US" dirty="0" smtClean="0"/>
          </a:p>
          <a:p>
            <a:pPr lvl="1" eaLnBrk="1" hangingPunct="1"/>
            <a:endParaRPr lang="zh-CN" altLang="en-US" b="0" dirty="0" smtClean="0">
              <a:solidFill>
                <a:srgbClr val="FF3300"/>
              </a:solidFill>
            </a:endParaRPr>
          </a:p>
          <a:p>
            <a:pPr lvl="1" eaLnBrk="1" hangingPunct="1">
              <a:buFont typeface="Wingdings" panose="05000000000000000000" pitchFamily="2" charset="2"/>
              <a:buNone/>
            </a:pPr>
            <a:endParaRPr lang="en-US" altLang="zh-CN" dirty="0" smtClean="0">
              <a:solidFill>
                <a:srgbClr val="FF3300"/>
              </a:solidFill>
            </a:endParaRPr>
          </a:p>
          <a:p>
            <a:pPr eaLnBrk="1" hangingPunct="1"/>
            <a:endParaRPr lang="en-US" altLang="zh-CN" dirty="0" smtClean="0"/>
          </a:p>
        </p:txBody>
      </p:sp>
      <p:sp>
        <p:nvSpPr>
          <p:cNvPr id="337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304800"/>
            <a:ext cx="46037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19"/>
          <p:cNvGraphicFramePr>
            <a:graphicFrameLocks/>
          </p:cNvGraphicFramePr>
          <p:nvPr>
            <p:extLst>
              <p:ext uri="{D42A27DB-BD31-4B8C-83A1-F6EECF244321}">
                <p14:modId xmlns:p14="http://schemas.microsoft.com/office/powerpoint/2010/main" val="3557917704"/>
              </p:ext>
            </p:extLst>
          </p:nvPr>
        </p:nvGraphicFramePr>
        <p:xfrm>
          <a:off x="685800" y="2667000"/>
          <a:ext cx="7696200" cy="3749675"/>
        </p:xfrm>
        <a:graphic>
          <a:graphicData uri="http://schemas.openxmlformats.org/drawingml/2006/table">
            <a:tbl>
              <a:tblPr/>
              <a:tblGrid>
                <a:gridCol w="7696200"/>
              </a:tblGrid>
              <a:tr h="3749675">
                <a:tc>
                  <a:txBody>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interface Vehicle {</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move();</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public class Ship implements Vehicle</a:t>
                      </a:r>
                      <a:r>
                        <a:rPr kumimoji="0" lang="en-US" altLang="zh-CN" sz="1600" b="0" i="0" u="none" strike="noStrike" cap="none" normalizeH="0" baseline="0" dirty="0" smtClean="0">
                          <a:ln>
                            <a:noFill/>
                          </a:ln>
                          <a:solidFill>
                            <a:srgbClr val="FF6600"/>
                          </a:solidFill>
                          <a:effectLst/>
                          <a:latin typeface="Arial" charset="0"/>
                          <a:ea typeface="宋体" pitchFamily="2" charset="-122"/>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6600"/>
                          </a:solidFill>
                          <a:effectLst/>
                          <a:latin typeface="Times New Roman" pitchFamily="18" charset="0"/>
                          <a:ea typeface="宋体" pitchFamily="2" charset="-122"/>
                        </a:rPr>
                        <a:t>public class Car implements Vehicle</a:t>
                      </a:r>
                      <a:r>
                        <a:rPr kumimoji="0" lang="en-US" altLang="zh-CN" sz="1600" b="0" i="0" u="none" strike="noStrike" cap="none" normalizeH="0" baseline="0" dirty="0" smtClean="0">
                          <a:ln>
                            <a:noFill/>
                          </a:ln>
                          <a:solidFill>
                            <a:srgbClr val="FF6600"/>
                          </a:solidFill>
                          <a:effectLst/>
                          <a:latin typeface="Arial" charset="0"/>
                          <a:ea typeface="宋体" pitchFamily="2" charset="-122"/>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smtClean="0">
                          <a:ln>
                            <a:noFill/>
                          </a:ln>
                          <a:solidFill>
                            <a:schemeClr val="tx1"/>
                          </a:solidFill>
                          <a:effectLst/>
                          <a:latin typeface="Arial"/>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17020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38200" y="914400"/>
            <a:ext cx="6324600" cy="685800"/>
          </a:xfrm>
        </p:spPr>
        <p:txBody>
          <a:bodyPr/>
          <a:lstStyle/>
          <a:p>
            <a:pPr eaLnBrk="1" hangingPunct="1"/>
            <a:r>
              <a:rPr lang="zh-CN" altLang="en-US" dirty="0" smtClean="0"/>
              <a:t>补充知识</a:t>
            </a:r>
          </a:p>
        </p:txBody>
      </p:sp>
      <p:sp>
        <p:nvSpPr>
          <p:cNvPr id="70659" name="Rectangle 3"/>
          <p:cNvSpPr>
            <a:spLocks noGrp="1" noChangeArrowheads="1"/>
          </p:cNvSpPr>
          <p:nvPr>
            <p:ph type="body" sz="half" idx="1"/>
          </p:nvPr>
        </p:nvSpPr>
        <p:spPr>
          <a:xfrm>
            <a:off x="381000" y="1752600"/>
            <a:ext cx="4419600" cy="4114800"/>
          </a:xfrm>
        </p:spPr>
        <p:txBody>
          <a:bodyPr/>
          <a:lstStyle/>
          <a:p>
            <a:pPr eaLnBrk="1" hangingPunct="1">
              <a:defRPr/>
            </a:pPr>
            <a:r>
              <a:rPr lang="zh-CN" altLang="en-US" dirty="0" smtClean="0"/>
              <a:t>讨论</a:t>
            </a:r>
            <a:endParaRPr lang="en-US" altLang="zh-CN" dirty="0" smtClean="0"/>
          </a:p>
          <a:p>
            <a:pPr lvl="1" eaLnBrk="1" hangingPunct="1">
              <a:defRPr/>
            </a:pPr>
            <a:r>
              <a:rPr lang="zh-CN" altLang="en-US" dirty="0" smtClean="0"/>
              <a:t>接口</a:t>
            </a:r>
            <a:r>
              <a:rPr lang="en-US" altLang="zh-CN" kern="1200" dirty="0">
                <a:solidFill>
                  <a:srgbClr val="FF6600"/>
                </a:solidFill>
                <a:ea typeface="隶书" panose="02010509060101010101" pitchFamily="49" charset="-122"/>
              </a:rPr>
              <a:t>(Interface)</a:t>
            </a:r>
            <a:r>
              <a:rPr lang="zh-CN" altLang="en-US" kern="1200" dirty="0">
                <a:solidFill>
                  <a:srgbClr val="FF6600"/>
                </a:solidFill>
                <a:ea typeface="隶书" panose="02010509060101010101" pitchFamily="49" charset="-122"/>
              </a:rPr>
              <a:t> </a:t>
            </a:r>
            <a:r>
              <a:rPr lang="en-US" altLang="zh-CN" dirty="0" smtClean="0"/>
              <a:t>VS. </a:t>
            </a:r>
            <a:r>
              <a:rPr lang="zh-CN" altLang="en-US" dirty="0" smtClean="0"/>
              <a:t>抽象类</a:t>
            </a:r>
            <a:r>
              <a:rPr lang="en-US" altLang="zh-CN" kern="1200" dirty="0">
                <a:solidFill>
                  <a:srgbClr val="FF6600"/>
                </a:solidFill>
                <a:ea typeface="隶书" panose="02010509060101010101" pitchFamily="49" charset="-122"/>
              </a:rPr>
              <a:t>(Abstract Class)</a:t>
            </a:r>
            <a:endParaRPr lang="zh-CN" altLang="en-US" kern="1200" dirty="0">
              <a:solidFill>
                <a:srgbClr val="FF6600"/>
              </a:solidFill>
              <a:ea typeface="隶书" panose="02010509060101010101" pitchFamily="49" charset="-122"/>
            </a:endParaRPr>
          </a:p>
          <a:p>
            <a:pPr lvl="1" eaLnBrk="1" hangingPunct="1">
              <a:defRPr/>
            </a:pPr>
            <a:endParaRPr lang="zh-CN" altLang="en-US" b="0" dirty="0" smtClean="0">
              <a:ea typeface="黑体" panose="02010609060101010101" pitchFamily="49" charset="-122"/>
            </a:endParaRPr>
          </a:p>
          <a:p>
            <a:pPr lvl="1" eaLnBrk="1" hangingPunct="1">
              <a:defRPr/>
            </a:pPr>
            <a:endParaRPr lang="zh-CN" altLang="en-US" dirty="0" smtClean="0"/>
          </a:p>
          <a:p>
            <a:pPr lvl="1" eaLnBrk="1" hangingPunct="1">
              <a:defRPr/>
            </a:pPr>
            <a:endParaRPr lang="zh-CN" altLang="en-US" b="0" dirty="0" smtClean="0">
              <a:solidFill>
                <a:srgbClr val="FF3300"/>
              </a:solidFill>
            </a:endParaRPr>
          </a:p>
          <a:p>
            <a:pPr lvl="1" eaLnBrk="1" hangingPunct="1">
              <a:buFont typeface="Wingdings" panose="05000000000000000000" pitchFamily="2" charset="2"/>
              <a:buNone/>
              <a:defRPr/>
            </a:pPr>
            <a:endParaRPr lang="en-US" altLang="zh-CN" dirty="0" smtClean="0">
              <a:solidFill>
                <a:srgbClr val="FF3300"/>
              </a:solidFill>
            </a:endParaRPr>
          </a:p>
          <a:p>
            <a:pPr eaLnBrk="1" hangingPunct="1">
              <a:defRPr/>
            </a:pPr>
            <a:endParaRPr lang="en-US" altLang="zh-CN" dirty="0" smtClean="0"/>
          </a:p>
        </p:txBody>
      </p:sp>
      <p:sp>
        <p:nvSpPr>
          <p:cNvPr id="696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2057400"/>
            <a:ext cx="2630924" cy="3505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96542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914400"/>
            <a:ext cx="6324600" cy="685800"/>
          </a:xfrm>
        </p:spPr>
        <p:txBody>
          <a:bodyPr/>
          <a:lstStyle/>
          <a:p>
            <a:pPr eaLnBrk="1" hangingPunct="1"/>
            <a:r>
              <a:rPr lang="zh-CN" altLang="en-US" dirty="0"/>
              <a:t>补充知识</a:t>
            </a:r>
            <a:endParaRPr lang="zh-CN" altLang="en-US" dirty="0" smtClean="0"/>
          </a:p>
        </p:txBody>
      </p:sp>
      <p:sp>
        <p:nvSpPr>
          <p:cNvPr id="70659" name="Rectangle 3"/>
          <p:cNvSpPr>
            <a:spLocks noGrp="1" noChangeArrowheads="1"/>
          </p:cNvSpPr>
          <p:nvPr>
            <p:ph type="body" sz="half" idx="1"/>
          </p:nvPr>
        </p:nvSpPr>
        <p:spPr>
          <a:xfrm>
            <a:off x="381000" y="1752600"/>
            <a:ext cx="4419600" cy="4114800"/>
          </a:xfrm>
        </p:spPr>
        <p:txBody>
          <a:bodyPr/>
          <a:lstStyle/>
          <a:p>
            <a:pPr eaLnBrk="1" hangingPunct="1"/>
            <a:r>
              <a:rPr lang="zh-CN" altLang="en-US" smtClean="0"/>
              <a:t>注释</a:t>
            </a:r>
            <a:endParaRPr lang="en-US" altLang="zh-CN" smtClean="0"/>
          </a:p>
          <a:p>
            <a:pPr lvl="1" eaLnBrk="1" hangingPunct="1"/>
            <a:endParaRPr lang="zh-CN" altLang="en-US" b="0"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706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066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4953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812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914400"/>
            <a:ext cx="6324600" cy="685800"/>
          </a:xfrm>
        </p:spPr>
        <p:txBody>
          <a:bodyPr/>
          <a:lstStyle/>
          <a:p>
            <a:pPr eaLnBrk="1" hangingPunct="1"/>
            <a:r>
              <a:rPr lang="zh-CN" altLang="en-US" dirty="0"/>
              <a:t>补充知识</a:t>
            </a:r>
            <a:endParaRPr lang="zh-CN" altLang="en-US" dirty="0" smtClean="0"/>
          </a:p>
        </p:txBody>
      </p:sp>
      <p:sp>
        <p:nvSpPr>
          <p:cNvPr id="71683" name="Rectangle 3"/>
          <p:cNvSpPr>
            <a:spLocks noGrp="1" noChangeArrowheads="1"/>
          </p:cNvSpPr>
          <p:nvPr>
            <p:ph type="body" sz="half" idx="1"/>
          </p:nvPr>
        </p:nvSpPr>
        <p:spPr>
          <a:xfrm>
            <a:off x="381000" y="1752600"/>
            <a:ext cx="4419600" cy="4114800"/>
          </a:xfrm>
        </p:spPr>
        <p:txBody>
          <a:bodyPr/>
          <a:lstStyle/>
          <a:p>
            <a:pPr eaLnBrk="1" hangingPunct="1"/>
            <a:r>
              <a:rPr lang="zh-CN" altLang="en-US" smtClean="0"/>
              <a:t>实例</a:t>
            </a:r>
            <a:endParaRPr lang="zh-CN" altLang="en-US" smtClean="0">
              <a:ea typeface="黑体" panose="02010609060101010101" pitchFamily="49" charset="-122"/>
            </a:endParaRPr>
          </a:p>
          <a:p>
            <a:pPr lvl="1" eaLnBrk="1" hangingPunct="1"/>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716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16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41525"/>
            <a:ext cx="556260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949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914400"/>
            <a:ext cx="6324600" cy="685800"/>
          </a:xfrm>
        </p:spPr>
        <p:txBody>
          <a:bodyPr/>
          <a:lstStyle/>
          <a:p>
            <a:pPr eaLnBrk="1" hangingPunct="1"/>
            <a:r>
              <a:rPr lang="zh-CN" altLang="en-US" dirty="0" smtClean="0"/>
              <a:t>补充知识</a:t>
            </a:r>
          </a:p>
        </p:txBody>
      </p:sp>
      <p:sp>
        <p:nvSpPr>
          <p:cNvPr id="72707" name="Rectangle 3"/>
          <p:cNvSpPr>
            <a:spLocks noGrp="1" noChangeArrowheads="1"/>
          </p:cNvSpPr>
          <p:nvPr>
            <p:ph type="body" sz="half" idx="1"/>
          </p:nvPr>
        </p:nvSpPr>
        <p:spPr>
          <a:xfrm>
            <a:off x="381000" y="1752600"/>
            <a:ext cx="6248400" cy="4114800"/>
          </a:xfrm>
        </p:spPr>
        <p:txBody>
          <a:bodyPr/>
          <a:lstStyle/>
          <a:p>
            <a:pPr eaLnBrk="1" hangingPunct="1"/>
            <a:r>
              <a:rPr lang="zh-CN" altLang="en-US" sz="2400" smtClean="0"/>
              <a:t>正向工程</a:t>
            </a:r>
            <a:endParaRPr lang="en-US" altLang="zh-CN" sz="2400" smtClean="0"/>
          </a:p>
          <a:p>
            <a:pPr lvl="1" eaLnBrk="1" hangingPunct="1"/>
            <a:r>
              <a:rPr lang="zh-CN" altLang="en-US" smtClean="0"/>
              <a:t>模型</a:t>
            </a:r>
            <a:r>
              <a:rPr lang="en-US" altLang="zh-CN" smtClean="0"/>
              <a:t>(Model)</a:t>
            </a:r>
            <a:r>
              <a:rPr lang="en-US" altLang="zh-CN" smtClean="0">
                <a:sym typeface="Wingdings" panose="05000000000000000000" pitchFamily="2" charset="2"/>
              </a:rPr>
              <a:t></a:t>
            </a:r>
            <a:r>
              <a:rPr lang="zh-CN" altLang="en-US" smtClean="0">
                <a:sym typeface="Wingdings" panose="05000000000000000000" pitchFamily="2" charset="2"/>
              </a:rPr>
              <a:t>代码</a:t>
            </a:r>
            <a:r>
              <a:rPr lang="en-US" altLang="zh-CN" smtClean="0">
                <a:sym typeface="Wingdings" panose="05000000000000000000" pitchFamily="2" charset="2"/>
              </a:rPr>
              <a:t>(Code)</a:t>
            </a:r>
          </a:p>
          <a:p>
            <a:pPr eaLnBrk="1" hangingPunct="1"/>
            <a:r>
              <a:rPr lang="zh-CN" altLang="en-US" sz="2400" smtClean="0">
                <a:sym typeface="Wingdings" panose="05000000000000000000" pitchFamily="2" charset="2"/>
              </a:rPr>
              <a:t>逆向工程</a:t>
            </a:r>
            <a:endParaRPr lang="en-US" altLang="zh-CN" sz="2400" smtClean="0">
              <a:sym typeface="Wingdings" panose="05000000000000000000" pitchFamily="2" charset="2"/>
            </a:endParaRPr>
          </a:p>
          <a:p>
            <a:pPr lvl="1" eaLnBrk="1" hangingPunct="1"/>
            <a:r>
              <a:rPr lang="zh-CN" altLang="en-US" smtClean="0">
                <a:sym typeface="Wingdings" panose="05000000000000000000" pitchFamily="2" charset="2"/>
              </a:rPr>
              <a:t>代码</a:t>
            </a:r>
            <a:r>
              <a:rPr lang="en-US" altLang="zh-CN" smtClean="0">
                <a:sym typeface="Wingdings" panose="05000000000000000000" pitchFamily="2" charset="2"/>
              </a:rPr>
              <a:t>(Code)</a:t>
            </a:r>
            <a:r>
              <a:rPr lang="zh-CN" altLang="en-US" smtClean="0">
                <a:sym typeface="Wingdings" panose="05000000000000000000" pitchFamily="2" charset="2"/>
              </a:rPr>
              <a:t>模型</a:t>
            </a:r>
            <a:r>
              <a:rPr lang="en-US" altLang="zh-CN" smtClean="0">
                <a:sym typeface="Wingdings" panose="05000000000000000000" pitchFamily="2" charset="2"/>
              </a:rPr>
              <a:t>(Model)</a:t>
            </a:r>
            <a:endParaRPr lang="zh-CN" altLang="en-US" smtClean="0"/>
          </a:p>
          <a:p>
            <a:pPr lvl="1" eaLnBrk="1" hangingPunct="1"/>
            <a:endParaRPr lang="zh-CN" altLang="en-US" b="0" smtClean="0">
              <a:solidFill>
                <a:srgbClr val="FF3300"/>
              </a:solidFill>
            </a:endParaRPr>
          </a:p>
          <a:p>
            <a:pPr lvl="1" eaLnBrk="1" hangingPunct="1">
              <a:buFont typeface="Wingdings" panose="05000000000000000000" pitchFamily="2" charset="2"/>
              <a:buNone/>
            </a:pPr>
            <a:endParaRPr lang="en-US" altLang="zh-CN" smtClean="0">
              <a:solidFill>
                <a:srgbClr val="FF3300"/>
              </a:solidFill>
            </a:endParaRPr>
          </a:p>
          <a:p>
            <a:pPr eaLnBrk="1" hangingPunct="1"/>
            <a:endParaRPr lang="en-US" altLang="zh-CN" smtClean="0"/>
          </a:p>
        </p:txBody>
      </p:sp>
      <p:sp>
        <p:nvSpPr>
          <p:cNvPr id="727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27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810000"/>
            <a:ext cx="224472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2710" name="AutoShape 5"/>
          <p:cNvSpPr>
            <a:spLocks noChangeArrowheads="1"/>
          </p:cNvSpPr>
          <p:nvPr/>
        </p:nvSpPr>
        <p:spPr bwMode="auto">
          <a:xfrm>
            <a:off x="5853113" y="4254500"/>
            <a:ext cx="2605087" cy="1939925"/>
          </a:xfrm>
          <a:prstGeom prst="leftArrowCallout">
            <a:avLst>
              <a:gd name="adj1" fmla="val 9056"/>
              <a:gd name="adj2" fmla="val 8394"/>
              <a:gd name="adj3" fmla="val 19795"/>
              <a:gd name="adj4" fmla="val 68495"/>
            </a:avLst>
          </a:prstGeom>
          <a:solidFill>
            <a:srgbClr val="FF6600"/>
          </a:solidFill>
          <a:ln w="12700" cap="sq" algn="ctr">
            <a:solidFill>
              <a:schemeClr val="tx1"/>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en-US" altLang="zh-CN" sz="2400">
              <a:solidFill>
                <a:schemeClr val="tx1"/>
              </a:solidFill>
              <a:latin typeface="Arial" panose="020B0604020202020204" pitchFamily="34" charset="0"/>
              <a:ea typeface="宋体" panose="02010600030101010101" pitchFamily="2" charset="-122"/>
            </a:endParaRPr>
          </a:p>
          <a:p>
            <a:pPr algn="ctr">
              <a:lnSpc>
                <a:spcPct val="100000"/>
              </a:lnSpc>
              <a:spcBef>
                <a:spcPct val="0"/>
              </a:spcBef>
              <a:buClrTx/>
              <a:buFontTx/>
              <a:buNone/>
            </a:pPr>
            <a:endParaRPr lang="en-US" altLang="zh-CN" sz="2400">
              <a:solidFill>
                <a:schemeClr val="tx1"/>
              </a:solidFill>
              <a:latin typeface="Arial" panose="020B0604020202020204" pitchFamily="34" charset="0"/>
              <a:ea typeface="宋体" panose="02010600030101010101" pitchFamily="2" charset="-122"/>
            </a:endParaRPr>
          </a:p>
          <a:p>
            <a:pPr algn="ctr">
              <a:lnSpc>
                <a:spcPct val="100000"/>
              </a:lnSpc>
              <a:spcBef>
                <a:spcPct val="0"/>
              </a:spcBef>
              <a:buClrTx/>
              <a:buFontTx/>
              <a:buNone/>
            </a:pPr>
            <a:r>
              <a:rPr lang="en-US" altLang="zh-CN" sz="2400">
                <a:solidFill>
                  <a:schemeClr val="bg1"/>
                </a:solidFill>
                <a:latin typeface="Arial Black" panose="020B0A04020102020204" pitchFamily="34" charset="0"/>
                <a:ea typeface="宋体" panose="02010600030101010101" pitchFamily="2" charset="-122"/>
              </a:rPr>
              <a:t>Modeling</a:t>
            </a:r>
          </a:p>
          <a:p>
            <a:pPr algn="ctr">
              <a:lnSpc>
                <a:spcPct val="100000"/>
              </a:lnSpc>
              <a:spcBef>
                <a:spcPct val="0"/>
              </a:spcBef>
              <a:buClrTx/>
              <a:buFontTx/>
              <a:buNone/>
            </a:pPr>
            <a:endParaRPr lang="en-US" altLang="zh-CN" sz="2400">
              <a:solidFill>
                <a:schemeClr val="tx1"/>
              </a:solidFill>
              <a:latin typeface="Arial" panose="020B0604020202020204" pitchFamily="34" charset="0"/>
              <a:ea typeface="宋体" panose="02010600030101010101" pitchFamily="2" charset="-122"/>
            </a:endParaRPr>
          </a:p>
          <a:p>
            <a:pPr algn="ctr">
              <a:lnSpc>
                <a:spcPct val="100000"/>
              </a:lnSpc>
              <a:spcBef>
                <a:spcPct val="0"/>
              </a:spcBef>
              <a:buClrTx/>
              <a:buFontTx/>
              <a:buNone/>
            </a:pPr>
            <a:endParaRPr lang="en-US" altLang="zh-CN" sz="2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97305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8589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717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2" name="Rectangle 3"/>
          <p:cNvSpPr>
            <a:spLocks noChangeArrowheads="1"/>
          </p:cNvSpPr>
          <p:nvPr/>
        </p:nvSpPr>
        <p:spPr bwMode="auto">
          <a:xfrm>
            <a:off x="838200" y="1387475"/>
            <a:ext cx="78486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000"/>
              </a:lnSpc>
              <a:spcBef>
                <a:spcPct val="20000"/>
              </a:spcBef>
              <a:buClr>
                <a:srgbClr val="0000FF"/>
              </a:buClr>
              <a:buSzPct val="90000"/>
              <a:buFont typeface="Wingdings" panose="05000000000000000000" pitchFamily="2" charset="2"/>
              <a:buChar char="y"/>
            </a:pPr>
            <a:endParaRPr kumimoji="1" lang="zh-CN" altLang="en-US" sz="2400" b="1">
              <a:latin typeface="宋体" panose="02010600030101010101" pitchFamily="2" charset="-122"/>
            </a:endParaRPr>
          </a:p>
        </p:txBody>
      </p:sp>
      <p:sp>
        <p:nvSpPr>
          <p:cNvPr id="7173" name="Rectangle 5"/>
          <p:cNvSpPr>
            <a:spLocks noChangeArrowheads="1"/>
          </p:cNvSpPr>
          <p:nvPr/>
        </p:nvSpPr>
        <p:spPr bwMode="auto">
          <a:xfrm>
            <a:off x="3810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3300"/>
              </a:buClr>
              <a:buFont typeface="Wingdings" panose="05000000000000000000" pitchFamily="2" charset="2"/>
              <a:buChar char="w"/>
            </a:pPr>
            <a:endParaRPr kumimoji="1" lang="en-US" altLang="en-US"/>
          </a:p>
        </p:txBody>
      </p:sp>
      <p:sp>
        <p:nvSpPr>
          <p:cNvPr id="7174" name="Rectangle 6"/>
          <p:cNvSpPr>
            <a:spLocks noChangeArrowheads="1"/>
          </p:cNvSpPr>
          <p:nvPr/>
        </p:nvSpPr>
        <p:spPr bwMode="auto">
          <a:xfrm>
            <a:off x="3048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3300"/>
              </a:buClr>
              <a:buFont typeface="Wingdings" panose="05000000000000000000" pitchFamily="2" charset="2"/>
              <a:buChar char="w"/>
            </a:pPr>
            <a:endParaRPr kumimoji="1" lang="zh-CN" altLang="en-US"/>
          </a:p>
        </p:txBody>
      </p:sp>
      <p:sp>
        <p:nvSpPr>
          <p:cNvPr id="7175" name="Rectangle 7"/>
          <p:cNvSpPr>
            <a:spLocks noChangeArrowheads="1"/>
          </p:cNvSpPr>
          <p:nvPr/>
        </p:nvSpPr>
        <p:spPr bwMode="auto">
          <a:xfrm>
            <a:off x="990600" y="1716088"/>
            <a:ext cx="78486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000"/>
              </a:lnSpc>
              <a:spcBef>
                <a:spcPct val="20000"/>
              </a:spcBef>
              <a:buClr>
                <a:srgbClr val="0000FF"/>
              </a:buClr>
              <a:buSzPct val="90000"/>
              <a:buFont typeface="Wingdings" panose="05000000000000000000" pitchFamily="2" charset="2"/>
              <a:buChar char="y"/>
            </a:pPr>
            <a:endParaRPr kumimoji="1" lang="zh-CN" altLang="en-US" sz="2000"/>
          </a:p>
        </p:txBody>
      </p:sp>
      <p:pic>
        <p:nvPicPr>
          <p:cNvPr id="7176" name="Picture 8" descr="i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1670050"/>
            <a:ext cx="14271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9"/>
          <p:cNvSpPr txBox="1">
            <a:spLocks noChangeArrowheads="1"/>
          </p:cNvSpPr>
          <p:nvPr/>
        </p:nvSpPr>
        <p:spPr bwMode="auto">
          <a:xfrm>
            <a:off x="1381125" y="3606800"/>
            <a:ext cx="173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66FF"/>
                </a:solidFill>
              </a:rPr>
              <a:t>Ivar Jacoboson</a:t>
            </a:r>
          </a:p>
        </p:txBody>
      </p:sp>
      <p:pic>
        <p:nvPicPr>
          <p:cNvPr id="7178" name="Picture 10" descr="grad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913" y="1670050"/>
            <a:ext cx="14747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 Box 11"/>
          <p:cNvSpPr txBox="1">
            <a:spLocks noChangeArrowheads="1"/>
          </p:cNvSpPr>
          <p:nvPr/>
        </p:nvSpPr>
        <p:spPr bwMode="auto">
          <a:xfrm>
            <a:off x="3973513" y="3606800"/>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66FF"/>
                </a:solidFill>
              </a:rPr>
              <a:t>Grady Booch</a:t>
            </a:r>
          </a:p>
        </p:txBody>
      </p:sp>
      <p:pic>
        <p:nvPicPr>
          <p:cNvPr id="7180" name="Picture 12" descr="James Rumbau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1670050"/>
            <a:ext cx="152241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3"/>
          <p:cNvSpPr txBox="1">
            <a:spLocks noChangeArrowheads="1"/>
          </p:cNvSpPr>
          <p:nvPr/>
        </p:nvSpPr>
        <p:spPr bwMode="auto">
          <a:xfrm>
            <a:off x="6350000" y="360680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66FF"/>
                </a:solidFill>
              </a:rPr>
              <a:t>James Rumbaugh</a:t>
            </a:r>
          </a:p>
        </p:txBody>
      </p:sp>
      <p:sp>
        <p:nvSpPr>
          <p:cNvPr id="7182" name="Text Box 14"/>
          <p:cNvSpPr txBox="1">
            <a:spLocks noChangeArrowheads="1"/>
          </p:cNvSpPr>
          <p:nvPr/>
        </p:nvSpPr>
        <p:spPr bwMode="auto">
          <a:xfrm>
            <a:off x="6300788" y="4700588"/>
            <a:ext cx="2016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0000FF"/>
                </a:solidFill>
              </a:rPr>
              <a:t>Object Modeling Technique(OMT)</a:t>
            </a:r>
          </a:p>
        </p:txBody>
      </p:sp>
      <p:sp>
        <p:nvSpPr>
          <p:cNvPr id="7183" name="AutoShape 15"/>
          <p:cNvSpPr>
            <a:spLocks noChangeArrowheads="1"/>
          </p:cNvSpPr>
          <p:nvPr/>
        </p:nvSpPr>
        <p:spPr bwMode="auto">
          <a:xfrm>
            <a:off x="6877050" y="4044950"/>
            <a:ext cx="485775" cy="649288"/>
          </a:xfrm>
          <a:prstGeom prst="upDownArrow">
            <a:avLst>
              <a:gd name="adj1" fmla="val 50000"/>
              <a:gd name="adj2" fmla="val 26732"/>
            </a:avLst>
          </a:prstGeom>
          <a:solidFill>
            <a:srgbClr val="FF9900"/>
          </a:solidFill>
          <a:ln w="12700" cap="sq" algn="ctr">
            <a:solidFill>
              <a:srgbClr val="FF00FF"/>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4" name="Text Box 16"/>
          <p:cNvSpPr txBox="1">
            <a:spLocks noChangeArrowheads="1"/>
          </p:cNvSpPr>
          <p:nvPr/>
        </p:nvSpPr>
        <p:spPr bwMode="auto">
          <a:xfrm>
            <a:off x="3635375" y="4765675"/>
            <a:ext cx="1871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b="1">
                <a:solidFill>
                  <a:srgbClr val="0000FF"/>
                </a:solidFill>
              </a:rPr>
              <a:t>Booch开发方法</a:t>
            </a:r>
            <a:endParaRPr lang="zh-CN" altLang="en-US" b="1">
              <a:solidFill>
                <a:srgbClr val="0000FF"/>
              </a:solidFill>
            </a:endParaRPr>
          </a:p>
        </p:txBody>
      </p:sp>
      <p:sp>
        <p:nvSpPr>
          <p:cNvPr id="7185" name="AutoShape 17"/>
          <p:cNvSpPr>
            <a:spLocks noChangeArrowheads="1"/>
          </p:cNvSpPr>
          <p:nvPr/>
        </p:nvSpPr>
        <p:spPr bwMode="auto">
          <a:xfrm>
            <a:off x="4230688" y="4046538"/>
            <a:ext cx="485775" cy="649287"/>
          </a:xfrm>
          <a:prstGeom prst="upDownArrow">
            <a:avLst>
              <a:gd name="adj1" fmla="val 50000"/>
              <a:gd name="adj2" fmla="val 26732"/>
            </a:avLst>
          </a:prstGeom>
          <a:solidFill>
            <a:srgbClr val="FF9900"/>
          </a:solidFill>
          <a:ln w="12700" cap="sq" algn="ctr">
            <a:solidFill>
              <a:srgbClr val="FF00FF"/>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6" name="Text Box 18"/>
          <p:cNvSpPr txBox="1">
            <a:spLocks noChangeArrowheads="1"/>
          </p:cNvSpPr>
          <p:nvPr/>
        </p:nvSpPr>
        <p:spPr bwMode="auto">
          <a:xfrm>
            <a:off x="898525" y="4694238"/>
            <a:ext cx="22336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b="1">
                <a:solidFill>
                  <a:srgbClr val="0000FF"/>
                </a:solidFill>
              </a:rPr>
              <a:t>Object-Oriented Software Engineering</a:t>
            </a:r>
            <a:r>
              <a:rPr lang="en-US" altLang="zh-CN" b="1">
                <a:solidFill>
                  <a:srgbClr val="0000FF"/>
                </a:solidFill>
              </a:rPr>
              <a:t>(</a:t>
            </a:r>
            <a:r>
              <a:rPr lang="en-US" altLang="en-US" b="1">
                <a:solidFill>
                  <a:srgbClr val="0000FF"/>
                </a:solidFill>
              </a:rPr>
              <a:t>OOSE</a:t>
            </a:r>
            <a:r>
              <a:rPr lang="en-US" altLang="zh-CN" b="1">
                <a:solidFill>
                  <a:srgbClr val="0000FF"/>
                </a:solidFill>
              </a:rPr>
              <a:t>)</a:t>
            </a:r>
          </a:p>
        </p:txBody>
      </p:sp>
      <p:sp>
        <p:nvSpPr>
          <p:cNvPr id="7187" name="AutoShape 19"/>
          <p:cNvSpPr>
            <a:spLocks noChangeArrowheads="1"/>
          </p:cNvSpPr>
          <p:nvPr/>
        </p:nvSpPr>
        <p:spPr bwMode="auto">
          <a:xfrm>
            <a:off x="1692275" y="4046538"/>
            <a:ext cx="485775" cy="649287"/>
          </a:xfrm>
          <a:prstGeom prst="upDownArrow">
            <a:avLst>
              <a:gd name="adj1" fmla="val 50000"/>
              <a:gd name="adj2" fmla="val 26732"/>
            </a:avLst>
          </a:prstGeom>
          <a:solidFill>
            <a:srgbClr val="FF9900"/>
          </a:solidFill>
          <a:ln w="12700" cap="sq" algn="ctr">
            <a:solidFill>
              <a:srgbClr val="FF00FF"/>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8" name="Text Box 20"/>
          <p:cNvSpPr txBox="1">
            <a:spLocks noChangeArrowheads="1"/>
          </p:cNvSpPr>
          <p:nvPr/>
        </p:nvSpPr>
        <p:spPr bwMode="auto">
          <a:xfrm>
            <a:off x="3635375" y="6311900"/>
            <a:ext cx="1871663" cy="469900"/>
          </a:xfrm>
          <a:prstGeom prst="rect">
            <a:avLst/>
          </a:prstGeom>
          <a:gradFill rotWithShape="1">
            <a:gsLst>
              <a:gs pos="0">
                <a:srgbClr val="FF3300"/>
              </a:gs>
              <a:gs pos="50000">
                <a:srgbClr val="761800"/>
              </a:gs>
              <a:gs pos="100000">
                <a:srgbClr val="FF3300"/>
              </a:gs>
            </a:gsLst>
            <a:lin ang="5400000" scaled="1"/>
          </a:gradFill>
          <a:ln w="12700" cap="sq" algn="ctr">
            <a:solidFill>
              <a:srgbClr val="00FF0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bg1"/>
                </a:solidFill>
              </a:rPr>
              <a:t>UML</a:t>
            </a:r>
          </a:p>
        </p:txBody>
      </p:sp>
      <p:sp>
        <p:nvSpPr>
          <p:cNvPr id="7189" name="AutoShape 21"/>
          <p:cNvSpPr>
            <a:spLocks noChangeArrowheads="1"/>
          </p:cNvSpPr>
          <p:nvPr/>
        </p:nvSpPr>
        <p:spPr bwMode="auto">
          <a:xfrm rot="2029863">
            <a:off x="2627313" y="5918200"/>
            <a:ext cx="1079500" cy="142875"/>
          </a:xfrm>
          <a:prstGeom prst="rightArrow">
            <a:avLst>
              <a:gd name="adj1" fmla="val 50000"/>
              <a:gd name="adj2" fmla="val 188889"/>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0" name="AutoShape 22"/>
          <p:cNvSpPr>
            <a:spLocks noChangeArrowheads="1"/>
          </p:cNvSpPr>
          <p:nvPr/>
        </p:nvSpPr>
        <p:spPr bwMode="auto">
          <a:xfrm rot="5400000">
            <a:off x="3960813" y="5594350"/>
            <a:ext cx="1079500" cy="142875"/>
          </a:xfrm>
          <a:prstGeom prst="rightArrow">
            <a:avLst>
              <a:gd name="adj1" fmla="val 50000"/>
              <a:gd name="adj2" fmla="val 188889"/>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1" name="AutoShape 23"/>
          <p:cNvSpPr>
            <a:spLocks noChangeArrowheads="1"/>
          </p:cNvSpPr>
          <p:nvPr/>
        </p:nvSpPr>
        <p:spPr bwMode="auto">
          <a:xfrm rot="7818848">
            <a:off x="5472113" y="5810250"/>
            <a:ext cx="1079500" cy="142875"/>
          </a:xfrm>
          <a:prstGeom prst="rightArrow">
            <a:avLst>
              <a:gd name="adj1" fmla="val 50000"/>
              <a:gd name="adj2" fmla="val 188889"/>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192" name="Picture 24" descr="0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300" y="3635375"/>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Picture 25" descr="u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613150"/>
            <a:ext cx="5746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Picture 26" descr="u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616325"/>
            <a:ext cx="5746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299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8195"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是一个通用的</a:t>
            </a:r>
            <a:r>
              <a:rPr lang="zh-CN" altLang="en-US" smtClean="0">
                <a:solidFill>
                  <a:srgbClr val="FF3300"/>
                </a:solidFill>
              </a:rPr>
              <a:t>可视化建模语言</a:t>
            </a:r>
            <a:r>
              <a:rPr lang="zh-CN" altLang="en-US" smtClean="0"/>
              <a:t>，不同于编程语言，它</a:t>
            </a:r>
            <a:r>
              <a:rPr lang="zh-CN" altLang="en-US" smtClean="0">
                <a:solidFill>
                  <a:srgbClr val="FF3300"/>
                </a:solidFill>
              </a:rPr>
              <a:t>通过一些标准的图形符号和文字来对系统进行建模</a:t>
            </a:r>
            <a:endParaRPr lang="en-US" altLang="zh-CN" smtClean="0">
              <a:solidFill>
                <a:srgbClr val="FF3300"/>
              </a:solidFill>
            </a:endParaRPr>
          </a:p>
          <a:p>
            <a:pPr eaLnBrk="1" hangingPunct="1"/>
            <a:r>
              <a:rPr lang="zh-CN" altLang="en-US" smtClean="0"/>
              <a:t>用于对软件进行描述、可视化处理、构造和建立软件系统制品的文档</a:t>
            </a:r>
            <a:endParaRPr lang="en-US" altLang="zh-CN" smtClean="0"/>
          </a:p>
          <a:p>
            <a:pPr eaLnBrk="1" hangingPunct="1"/>
            <a:r>
              <a:rPr lang="zh-CN" altLang="en-US" smtClean="0"/>
              <a:t>是一套总结了以往建模技术的经验并吸收了当今最优秀成果的标准建模方法</a:t>
            </a:r>
          </a:p>
        </p:txBody>
      </p:sp>
      <p:sp>
        <p:nvSpPr>
          <p:cNvPr id="81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2797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1028"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的结构</a:t>
            </a:r>
            <a:endParaRPr lang="en-US" altLang="zh-CN" smtClean="0"/>
          </a:p>
          <a:p>
            <a:pPr lvl="1" eaLnBrk="1" hangingPunct="1"/>
            <a:r>
              <a:rPr kumimoji="1" lang="en-US" altLang="en-US" smtClean="0"/>
              <a:t>视图(View)</a:t>
            </a:r>
            <a:endParaRPr kumimoji="1" lang="en-US" altLang="zh-CN" smtClean="0"/>
          </a:p>
          <a:p>
            <a:pPr lvl="1" eaLnBrk="1" hangingPunct="1"/>
            <a:endParaRPr lang="zh-CN" altLang="en-US" smtClean="0"/>
          </a:p>
        </p:txBody>
      </p:sp>
      <p:sp>
        <p:nvSpPr>
          <p:cNvPr id="102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7"/>
          <p:cNvGraphicFramePr>
            <a:graphicFrameLocks noChangeAspect="1"/>
          </p:cNvGraphicFramePr>
          <p:nvPr/>
        </p:nvGraphicFramePr>
        <p:xfrm>
          <a:off x="1255713" y="3124200"/>
          <a:ext cx="6669087" cy="2613025"/>
        </p:xfrm>
        <a:graphic>
          <a:graphicData uri="http://schemas.openxmlformats.org/presentationml/2006/ole">
            <mc:AlternateContent xmlns:mc="http://schemas.openxmlformats.org/markup-compatibility/2006">
              <mc:Choice xmlns:v="urn:schemas-microsoft-com:vml" Requires="v">
                <p:oleObj spid="_x0000_s1152" name="Visio" r:id="rId3" imgW="5338953" imgH="2082165" progId="Visio.Drawing.11">
                  <p:embed/>
                </p:oleObj>
              </mc:Choice>
              <mc:Fallback>
                <p:oleObj name="Visio" r:id="rId3" imgW="5338953" imgH="208216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3124200"/>
                        <a:ext cx="6669087" cy="261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1087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9219"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的结构</a:t>
            </a:r>
            <a:endParaRPr lang="en-US" altLang="zh-CN" smtClean="0"/>
          </a:p>
          <a:p>
            <a:pPr lvl="1"/>
            <a:r>
              <a:rPr kumimoji="1" lang="zh-CN" altLang="en-US" smtClean="0"/>
              <a:t>图</a:t>
            </a:r>
            <a:r>
              <a:rPr kumimoji="1" lang="en-US" altLang="zh-CN" smtClean="0"/>
              <a:t>(Diagram)</a:t>
            </a:r>
            <a:r>
              <a:rPr kumimoji="1" lang="zh-CN" altLang="en-US" smtClean="0"/>
              <a:t>：</a:t>
            </a:r>
            <a:r>
              <a:rPr kumimoji="1" lang="en-US" altLang="zh-CN" smtClean="0"/>
              <a:t>13</a:t>
            </a:r>
            <a:r>
              <a:rPr kumimoji="1" lang="zh-CN" altLang="en-US" smtClean="0"/>
              <a:t>种</a:t>
            </a:r>
            <a:r>
              <a:rPr kumimoji="1" lang="en-US" altLang="zh-CN" smtClean="0"/>
              <a:t>(UML 2.X)</a:t>
            </a:r>
          </a:p>
          <a:p>
            <a:pPr lvl="2" eaLnBrk="1" hangingPunct="1">
              <a:buFont typeface="Tahoma" panose="020B0604030504040204" pitchFamily="34" charset="0"/>
              <a:buChar char="•"/>
            </a:pPr>
            <a:r>
              <a:rPr kumimoji="1" lang="zh-CN" altLang="en-US" smtClean="0">
                <a:solidFill>
                  <a:srgbClr val="0000FF"/>
                </a:solidFill>
                <a:ea typeface="黑体" panose="02010609060101010101" pitchFamily="49" charset="-122"/>
              </a:rPr>
              <a:t>用例图</a:t>
            </a:r>
            <a:r>
              <a:rPr kumimoji="1" lang="en-US" altLang="zh-CN" smtClean="0">
                <a:solidFill>
                  <a:srgbClr val="0000FF"/>
                </a:solidFill>
                <a:ea typeface="黑体" panose="02010609060101010101" pitchFamily="49" charset="-122"/>
              </a:rPr>
              <a:t>(Use Case Diagram)</a:t>
            </a:r>
            <a:r>
              <a:rPr kumimoji="1" lang="zh-CN" altLang="en-US" smtClean="0">
                <a:solidFill>
                  <a:srgbClr val="0000FF"/>
                </a:solidFill>
                <a:ea typeface="黑体" panose="02010609060101010101" pitchFamily="49" charset="-122"/>
              </a:rPr>
              <a:t>，类图</a:t>
            </a:r>
            <a:r>
              <a:rPr kumimoji="1" lang="en-US" altLang="zh-CN" smtClean="0">
                <a:solidFill>
                  <a:srgbClr val="0000FF"/>
                </a:solidFill>
                <a:ea typeface="黑体" panose="02010609060101010101" pitchFamily="49" charset="-122"/>
              </a:rPr>
              <a:t>(Class Diagram)</a:t>
            </a:r>
            <a:r>
              <a:rPr kumimoji="1" lang="zh-CN" altLang="en-US" smtClean="0">
                <a:solidFill>
                  <a:srgbClr val="0000FF"/>
                </a:solidFill>
                <a:ea typeface="黑体" panose="02010609060101010101" pitchFamily="49" charset="-122"/>
              </a:rPr>
              <a:t>，对象图</a:t>
            </a:r>
            <a:r>
              <a:rPr kumimoji="1" lang="en-US" altLang="zh-CN" smtClean="0">
                <a:solidFill>
                  <a:srgbClr val="0000FF"/>
                </a:solidFill>
                <a:ea typeface="黑体" panose="02010609060101010101" pitchFamily="49" charset="-122"/>
              </a:rPr>
              <a:t>(Object Diagram)</a:t>
            </a:r>
            <a:r>
              <a:rPr kumimoji="1" lang="zh-CN" altLang="en-US" smtClean="0">
                <a:solidFill>
                  <a:srgbClr val="0000FF"/>
                </a:solidFill>
                <a:ea typeface="黑体" panose="02010609060101010101" pitchFamily="49" charset="-122"/>
              </a:rPr>
              <a:t>，包图</a:t>
            </a:r>
            <a:r>
              <a:rPr kumimoji="1" lang="en-US" altLang="zh-CN" smtClean="0">
                <a:solidFill>
                  <a:srgbClr val="0000FF"/>
                </a:solidFill>
                <a:ea typeface="黑体" panose="02010609060101010101" pitchFamily="49" charset="-122"/>
              </a:rPr>
              <a:t>(Package Diagram)</a:t>
            </a:r>
            <a:r>
              <a:rPr kumimoji="1" lang="zh-CN" altLang="en-US" smtClean="0">
                <a:solidFill>
                  <a:srgbClr val="0000FF"/>
                </a:solidFill>
                <a:ea typeface="黑体" panose="02010609060101010101" pitchFamily="49" charset="-122"/>
              </a:rPr>
              <a:t>，组合结构图</a:t>
            </a:r>
            <a:r>
              <a:rPr kumimoji="1" lang="en-US" altLang="zh-CN" smtClean="0">
                <a:solidFill>
                  <a:srgbClr val="0000FF"/>
                </a:solidFill>
                <a:ea typeface="黑体" panose="02010609060101010101" pitchFamily="49" charset="-122"/>
              </a:rPr>
              <a:t>(Composite Structure Diagram)</a:t>
            </a:r>
            <a:r>
              <a:rPr kumimoji="1" lang="zh-CN" altLang="en-US" smtClean="0">
                <a:solidFill>
                  <a:srgbClr val="0000FF"/>
                </a:solidFill>
                <a:ea typeface="黑体" panose="02010609060101010101" pitchFamily="49" charset="-122"/>
              </a:rPr>
              <a:t>，状态图</a:t>
            </a:r>
            <a:r>
              <a:rPr kumimoji="1" lang="en-US" altLang="zh-CN" smtClean="0">
                <a:solidFill>
                  <a:srgbClr val="0000FF"/>
                </a:solidFill>
                <a:ea typeface="黑体" panose="02010609060101010101" pitchFamily="49" charset="-122"/>
              </a:rPr>
              <a:t>(State Diagram)</a:t>
            </a:r>
            <a:r>
              <a:rPr kumimoji="1" lang="zh-CN" altLang="en-US" smtClean="0">
                <a:solidFill>
                  <a:srgbClr val="0000FF"/>
                </a:solidFill>
                <a:ea typeface="黑体" panose="02010609060101010101" pitchFamily="49" charset="-122"/>
              </a:rPr>
              <a:t>，活动图</a:t>
            </a:r>
            <a:r>
              <a:rPr kumimoji="1" lang="en-US" altLang="zh-CN" smtClean="0">
                <a:solidFill>
                  <a:srgbClr val="0000FF"/>
                </a:solidFill>
                <a:ea typeface="黑体" panose="02010609060101010101" pitchFamily="49" charset="-122"/>
              </a:rPr>
              <a:t>(Activity Diagram)</a:t>
            </a:r>
            <a:r>
              <a:rPr kumimoji="1" lang="zh-CN" altLang="en-US" smtClean="0">
                <a:solidFill>
                  <a:srgbClr val="0000FF"/>
                </a:solidFill>
                <a:ea typeface="黑体" panose="02010609060101010101" pitchFamily="49" charset="-122"/>
              </a:rPr>
              <a:t>，顺序图</a:t>
            </a:r>
            <a:r>
              <a:rPr kumimoji="1" lang="en-US" altLang="zh-CN" smtClean="0">
                <a:solidFill>
                  <a:srgbClr val="0000FF"/>
                </a:solidFill>
                <a:ea typeface="黑体" panose="02010609060101010101" pitchFamily="49" charset="-122"/>
              </a:rPr>
              <a:t>(Sequence Diagram)</a:t>
            </a:r>
            <a:r>
              <a:rPr kumimoji="1" lang="zh-CN" altLang="en-US" smtClean="0">
                <a:solidFill>
                  <a:srgbClr val="0000FF"/>
                </a:solidFill>
                <a:ea typeface="黑体" panose="02010609060101010101" pitchFamily="49" charset="-122"/>
              </a:rPr>
              <a:t>，通信图</a:t>
            </a:r>
            <a:r>
              <a:rPr kumimoji="1" lang="en-US" altLang="zh-CN" smtClean="0">
                <a:solidFill>
                  <a:srgbClr val="0000FF"/>
                </a:solidFill>
                <a:ea typeface="黑体" panose="02010609060101010101" pitchFamily="49" charset="-122"/>
              </a:rPr>
              <a:t>(Communication Diagram)</a:t>
            </a:r>
            <a:r>
              <a:rPr kumimoji="1" lang="zh-CN" altLang="en-US" smtClean="0">
                <a:solidFill>
                  <a:srgbClr val="0000FF"/>
                </a:solidFill>
                <a:ea typeface="黑体" panose="02010609060101010101" pitchFamily="49" charset="-122"/>
              </a:rPr>
              <a:t>，定时图</a:t>
            </a:r>
            <a:r>
              <a:rPr kumimoji="1" lang="en-US" altLang="zh-CN" smtClean="0">
                <a:solidFill>
                  <a:srgbClr val="0000FF"/>
                </a:solidFill>
                <a:ea typeface="黑体" panose="02010609060101010101" pitchFamily="49" charset="-122"/>
              </a:rPr>
              <a:t>(Timing Diagram)</a:t>
            </a:r>
            <a:r>
              <a:rPr kumimoji="1" lang="zh-CN" altLang="en-US" smtClean="0">
                <a:solidFill>
                  <a:srgbClr val="0000FF"/>
                </a:solidFill>
                <a:ea typeface="黑体" panose="02010609060101010101" pitchFamily="49" charset="-122"/>
              </a:rPr>
              <a:t>，交互概览图</a:t>
            </a:r>
            <a:r>
              <a:rPr kumimoji="1" lang="en-US" altLang="zh-CN" smtClean="0">
                <a:solidFill>
                  <a:srgbClr val="0000FF"/>
                </a:solidFill>
                <a:ea typeface="黑体" panose="02010609060101010101" pitchFamily="49" charset="-122"/>
              </a:rPr>
              <a:t>(Interaction Overview Diagram)</a:t>
            </a:r>
            <a:r>
              <a:rPr kumimoji="1" lang="zh-CN" altLang="en-US" smtClean="0">
                <a:solidFill>
                  <a:srgbClr val="0000FF"/>
                </a:solidFill>
                <a:ea typeface="黑体" panose="02010609060101010101" pitchFamily="49" charset="-122"/>
              </a:rPr>
              <a:t>，组件图</a:t>
            </a:r>
            <a:r>
              <a:rPr kumimoji="1" lang="en-US" altLang="zh-CN" smtClean="0">
                <a:solidFill>
                  <a:srgbClr val="0000FF"/>
                </a:solidFill>
                <a:ea typeface="黑体" panose="02010609060101010101" pitchFamily="49" charset="-122"/>
              </a:rPr>
              <a:t>(Component Diagram)</a:t>
            </a:r>
            <a:r>
              <a:rPr kumimoji="1" lang="zh-CN" altLang="en-US" smtClean="0">
                <a:solidFill>
                  <a:srgbClr val="0000FF"/>
                </a:solidFill>
                <a:ea typeface="黑体" panose="02010609060101010101" pitchFamily="49" charset="-122"/>
              </a:rPr>
              <a:t>，部署图</a:t>
            </a:r>
            <a:r>
              <a:rPr kumimoji="1" lang="en-US" altLang="zh-CN" smtClean="0">
                <a:solidFill>
                  <a:srgbClr val="0000FF"/>
                </a:solidFill>
                <a:ea typeface="黑体" panose="02010609060101010101" pitchFamily="49" charset="-122"/>
              </a:rPr>
              <a:t>(Deployment Diagram)</a:t>
            </a:r>
            <a:endParaRPr kumimoji="1" lang="en-US" altLang="en-US" smtClean="0">
              <a:ea typeface="黑体" panose="02010609060101010101" pitchFamily="49" charset="-122"/>
            </a:endParaRPr>
          </a:p>
          <a:p>
            <a:pPr lvl="2" eaLnBrk="1" hangingPunct="1"/>
            <a:endParaRPr lang="zh-CN" altLang="en-US" smtClean="0">
              <a:ea typeface="黑体" panose="02010609060101010101" pitchFamily="49" charset="-122"/>
            </a:endParaRPr>
          </a:p>
        </p:txBody>
      </p:sp>
      <p:sp>
        <p:nvSpPr>
          <p:cNvPr id="92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70575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10243"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的结构</a:t>
            </a:r>
            <a:endParaRPr lang="en-US" altLang="zh-CN" smtClean="0"/>
          </a:p>
          <a:p>
            <a:pPr lvl="1"/>
            <a:r>
              <a:rPr kumimoji="1" lang="zh-CN" altLang="en-US" smtClean="0"/>
              <a:t>模型元素</a:t>
            </a:r>
            <a:r>
              <a:rPr kumimoji="1" lang="en-US" altLang="zh-CN" smtClean="0"/>
              <a:t>(Model Element) </a:t>
            </a:r>
          </a:p>
          <a:p>
            <a:pPr lvl="2">
              <a:buFont typeface="Tahoma" panose="020B0604030504040204" pitchFamily="34" charset="0"/>
              <a:buChar char="•"/>
            </a:pPr>
            <a:r>
              <a:rPr kumimoji="1" lang="en-US" altLang="zh-CN" sz="2400" smtClean="0">
                <a:ea typeface="黑体" panose="02010609060101010101" pitchFamily="49" charset="-122"/>
              </a:rPr>
              <a:t>UML</a:t>
            </a:r>
            <a:r>
              <a:rPr kumimoji="1" lang="zh-CN" altLang="en-US" sz="2400" smtClean="0">
                <a:ea typeface="黑体" panose="02010609060101010101" pitchFamily="49" charset="-122"/>
              </a:rPr>
              <a:t>图中所使用的一些概念，对应于普通的面向对象概念</a:t>
            </a:r>
            <a:endParaRPr kumimoji="1" lang="en-US" altLang="zh-CN" sz="2400" smtClean="0">
              <a:ea typeface="黑体" panose="02010609060101010101" pitchFamily="49" charset="-122"/>
            </a:endParaRPr>
          </a:p>
          <a:p>
            <a:pPr lvl="2">
              <a:buFont typeface="Tahoma" panose="020B0604030504040204" pitchFamily="34" charset="0"/>
              <a:buChar char="•"/>
            </a:pPr>
            <a:r>
              <a:rPr kumimoji="1" lang="zh-CN" altLang="en-US" sz="2400" smtClean="0">
                <a:ea typeface="黑体" panose="02010609060101010101" pitchFamily="49" charset="-122"/>
              </a:rPr>
              <a:t>同一个模型元素可以在多个不同的</a:t>
            </a:r>
            <a:r>
              <a:rPr kumimoji="1" lang="en-US" altLang="zh-CN" sz="2400" smtClean="0">
                <a:ea typeface="黑体" panose="02010609060101010101" pitchFamily="49" charset="-122"/>
              </a:rPr>
              <a:t>UML</a:t>
            </a:r>
            <a:r>
              <a:rPr kumimoji="1" lang="zh-CN" altLang="en-US" sz="2400" smtClean="0">
                <a:ea typeface="黑体" panose="02010609060101010101" pitchFamily="49" charset="-122"/>
              </a:rPr>
              <a:t>图中使用，但是，无论在哪个图中，</a:t>
            </a:r>
            <a:r>
              <a:rPr kumimoji="1" lang="zh-CN" altLang="en-US" sz="2400" smtClean="0">
                <a:solidFill>
                  <a:srgbClr val="FF3300"/>
                </a:solidFill>
                <a:ea typeface="黑体" panose="02010609060101010101" pitchFamily="49" charset="-122"/>
              </a:rPr>
              <a:t>同一个模型元素都必须保持相同的意义并具有相同的符号</a:t>
            </a:r>
          </a:p>
          <a:p>
            <a:pPr lvl="1"/>
            <a:endParaRPr kumimoji="1" lang="en-US" altLang="zh-CN" smtClean="0"/>
          </a:p>
          <a:p>
            <a:pPr lvl="2" eaLnBrk="1" hangingPunct="1"/>
            <a:endParaRPr lang="zh-CN" altLang="en-US" smtClean="0">
              <a:ea typeface="黑体" panose="02010609060101010101" pitchFamily="49" charset="-122"/>
            </a:endParaRPr>
          </a:p>
        </p:txBody>
      </p:sp>
      <p:sp>
        <p:nvSpPr>
          <p:cNvPr id="102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40600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6324600" cy="685800"/>
          </a:xfrm>
        </p:spPr>
        <p:txBody>
          <a:bodyPr/>
          <a:lstStyle/>
          <a:p>
            <a:pPr eaLnBrk="1" hangingPunct="1"/>
            <a:r>
              <a:rPr lang="en-US" altLang="zh-CN" smtClean="0"/>
              <a:t>UML</a:t>
            </a:r>
            <a:r>
              <a:rPr lang="zh-CN" altLang="en-US" smtClean="0"/>
              <a:t>概述</a:t>
            </a:r>
          </a:p>
        </p:txBody>
      </p:sp>
      <p:sp>
        <p:nvSpPr>
          <p:cNvPr id="11267"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UML</a:t>
            </a:r>
            <a:r>
              <a:rPr lang="zh-CN" altLang="en-US" smtClean="0"/>
              <a:t>的结构</a:t>
            </a:r>
            <a:endParaRPr lang="en-US" altLang="zh-CN" smtClean="0"/>
          </a:p>
          <a:p>
            <a:pPr lvl="1"/>
            <a:r>
              <a:rPr kumimoji="1" lang="zh-CN" altLang="en-US" smtClean="0"/>
              <a:t>通用机制</a:t>
            </a:r>
            <a:r>
              <a:rPr kumimoji="1" lang="en-US" altLang="zh-CN" smtClean="0"/>
              <a:t>(General Mechanism)</a:t>
            </a:r>
          </a:p>
          <a:p>
            <a:pPr lvl="2">
              <a:buFont typeface="Arial" panose="020B0604020202020204" pitchFamily="34" charset="0"/>
              <a:buChar char="•"/>
            </a:pPr>
            <a:r>
              <a:rPr kumimoji="1" lang="en-US" altLang="zh-CN" sz="2400" smtClean="0">
                <a:ea typeface="黑体" panose="02010609060101010101" pitchFamily="49" charset="-122"/>
              </a:rPr>
              <a:t>UML</a:t>
            </a:r>
            <a:r>
              <a:rPr kumimoji="1" lang="zh-CN" altLang="en-US" sz="2400" smtClean="0">
                <a:ea typeface="黑体" panose="02010609060101010101" pitchFamily="49" charset="-122"/>
              </a:rPr>
              <a:t>提供的通用机制</a:t>
            </a:r>
            <a:r>
              <a:rPr kumimoji="1" lang="zh-CN" altLang="en-US" sz="2400" smtClean="0">
                <a:solidFill>
                  <a:srgbClr val="FF3300"/>
                </a:solidFill>
                <a:ea typeface="黑体" panose="02010609060101010101" pitchFamily="49" charset="-122"/>
              </a:rPr>
              <a:t>为模型元素提供额外的注释、语义和其他信息，</a:t>
            </a:r>
            <a:r>
              <a:rPr kumimoji="1" lang="zh-CN" altLang="en-US" sz="2400" smtClean="0">
                <a:ea typeface="黑体" panose="02010609060101010101" pitchFamily="49" charset="-122"/>
              </a:rPr>
              <a:t>包括</a:t>
            </a:r>
            <a:r>
              <a:rPr kumimoji="1" lang="zh-CN" altLang="en-US" sz="2400" smtClean="0">
                <a:solidFill>
                  <a:srgbClr val="FF3300"/>
                </a:solidFill>
                <a:ea typeface="黑体" panose="02010609060101010101" pitchFamily="49" charset="-122"/>
              </a:rPr>
              <a:t>扩展机制</a:t>
            </a:r>
            <a:r>
              <a:rPr kumimoji="1" lang="zh-CN" altLang="en-US" sz="2400" smtClean="0">
                <a:ea typeface="黑体" panose="02010609060101010101" pitchFamily="49" charset="-122"/>
              </a:rPr>
              <a:t>，允许用户对</a:t>
            </a:r>
            <a:r>
              <a:rPr kumimoji="1" lang="en-US" altLang="zh-CN" sz="2400" smtClean="0">
                <a:ea typeface="黑体" panose="02010609060101010101" pitchFamily="49" charset="-122"/>
              </a:rPr>
              <a:t>UML</a:t>
            </a:r>
            <a:r>
              <a:rPr kumimoji="1" lang="zh-CN" altLang="en-US" sz="2400" smtClean="0">
                <a:ea typeface="黑体" panose="02010609060101010101" pitchFamily="49" charset="-122"/>
              </a:rPr>
              <a:t>进行扩展</a:t>
            </a:r>
          </a:p>
          <a:p>
            <a:pPr lvl="1"/>
            <a:endParaRPr kumimoji="1" lang="en-US" altLang="zh-CN" smtClean="0"/>
          </a:p>
          <a:p>
            <a:pPr lvl="2" eaLnBrk="1" hangingPunct="1"/>
            <a:endParaRPr lang="zh-CN" altLang="en-US" smtClean="0">
              <a:ea typeface="黑体" panose="02010609060101010101" pitchFamily="49" charset="-122"/>
            </a:endParaRPr>
          </a:p>
        </p:txBody>
      </p:sp>
      <p:sp>
        <p:nvSpPr>
          <p:cNvPr id="112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87338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1891</TotalTime>
  <Words>2043</Words>
  <Application>Microsoft Office PowerPoint</Application>
  <PresentationFormat>全屏显示(4:3)</PresentationFormat>
  <Paragraphs>310</Paragraphs>
  <Slides>37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0" baseType="lpstr">
      <vt:lpstr>MS UI Gothic</vt:lpstr>
      <vt:lpstr>黑体</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UML概述</vt:lpstr>
      <vt:lpstr>UML概述</vt:lpstr>
      <vt:lpstr>UML概述</vt:lpstr>
      <vt:lpstr>UML概述</vt:lpstr>
      <vt:lpstr>UML概述</vt:lpstr>
      <vt:lpstr>UML概述</vt:lpstr>
      <vt:lpstr>UML概述</vt:lpstr>
      <vt:lpstr>类与类的UML表示</vt:lpstr>
      <vt:lpstr>类与类的UML表示</vt:lpstr>
      <vt:lpstr>类与类的UML表示</vt:lpstr>
      <vt:lpstr>类与类的UML表示</vt:lpstr>
      <vt:lpstr>类与类的UML表示</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补充知识</vt:lpstr>
      <vt:lpstr>补充知识</vt:lpstr>
      <vt:lpstr>补充知识</vt:lpstr>
      <vt:lpstr>补充知识</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848</cp:revision>
  <cp:lastPrinted>1601-01-01T00:00:00Z</cp:lastPrinted>
  <dcterms:created xsi:type="dcterms:W3CDTF">1601-01-01T00:00:00Z</dcterms:created>
  <dcterms:modified xsi:type="dcterms:W3CDTF">2018-04-05T15:18:55Z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