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43" autoAdjust="0"/>
    <p:restoredTop sz="94633" autoAdjust="0"/>
  </p:normalViewPr>
  <p:slideViewPr>
    <p:cSldViewPr>
      <p:cViewPr varScale="1">
        <p:scale>
          <a:sx n="85" d="100"/>
          <a:sy n="85" d="100"/>
        </p:scale>
        <p:origin x="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表格占位符 2"/>
          <p:cNvSpPr>
            <a:spLocks noGrp="1"/>
          </p:cNvSpPr>
          <p:nvPr>
            <p:ph type="tbl" idx="1"/>
          </p:nvPr>
        </p:nvSpPr>
        <p:spPr>
          <a:xfrm>
            <a:off x="381000" y="1752600"/>
            <a:ext cx="83820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C40B32-E1F2-4FC5-9C5C-4D982B69A6FC}" type="slidenum">
              <a:rPr lang="en-US" altLang="zh-CN"/>
              <a:pPr>
                <a:defRPr/>
              </a:pPr>
              <a:t>‹#›</a:t>
            </a:fld>
            <a:endParaRPr lang="en-US" altLang="zh-CN"/>
          </a:p>
        </p:txBody>
      </p:sp>
    </p:spTree>
    <p:extLst>
      <p:ext uri="{BB962C8B-B14F-4D97-AF65-F5344CB8AC3E}">
        <p14:creationId xmlns:p14="http://schemas.microsoft.com/office/powerpoint/2010/main" val="265303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7"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8" r:id="rId13"/>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a:solidFill>
                  <a:srgbClr val="FF6600"/>
                </a:solidFill>
              </a:rPr>
              <a:t>D</a:t>
            </a:r>
            <a:r>
              <a:rPr lang="en-US" altLang="zh-CN" b="1" dirty="0"/>
              <a:t>esign </a:t>
            </a:r>
            <a:r>
              <a:rPr lang="en-US" altLang="zh-CN" b="1" dirty="0">
                <a:solidFill>
                  <a:srgbClr val="FF6600"/>
                </a:solidFill>
              </a:rPr>
              <a:t>P</a:t>
            </a:r>
            <a:r>
              <a:rPr lang="en-US" altLang="zh-CN" b="1" dirty="0"/>
              <a:t>atterns</a:t>
            </a:r>
            <a:endParaRPr lang="zh-CN" altLang="en-US" b="1" dirty="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a:t>设计模式概述</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12291" name="Rectangle 3"/>
          <p:cNvSpPr>
            <a:spLocks noGrp="1" noChangeArrowheads="1"/>
          </p:cNvSpPr>
          <p:nvPr>
            <p:ph type="body" idx="1"/>
          </p:nvPr>
        </p:nvSpPr>
        <p:spPr>
          <a:xfrm>
            <a:off x="381000" y="1752600"/>
            <a:ext cx="8382000" cy="4419600"/>
          </a:xfrm>
        </p:spPr>
        <p:txBody>
          <a:bodyPr/>
          <a:lstStyle/>
          <a:p>
            <a:pPr eaLnBrk="1" hangingPunct="1"/>
            <a:r>
              <a:rPr lang="zh-CN" altLang="en-US" dirty="0"/>
              <a:t>重用第三方算法库时面临的问题</a:t>
            </a:r>
            <a:endParaRPr lang="en-US" altLang="zh-CN" dirty="0"/>
          </a:p>
          <a:p>
            <a:pPr lvl="1"/>
            <a:r>
              <a:rPr kumimoji="1" lang="zh-CN" altLang="en-US" dirty="0"/>
              <a:t>实例说明</a:t>
            </a:r>
            <a:endParaRPr kumimoji="1" lang="en-US" altLang="zh-CN" dirty="0"/>
          </a:p>
          <a:p>
            <a:pPr lvl="2">
              <a:buFont typeface="Arial" panose="020B0604020202020204" pitchFamily="34" charset="0"/>
              <a:buChar char="•"/>
            </a:pPr>
            <a:r>
              <a:rPr kumimoji="1" lang="zh-CN" altLang="en-US" sz="2400" dirty="0">
                <a:ea typeface="黑体" panose="02010609060101010101" pitchFamily="49" charset="-122"/>
              </a:rPr>
              <a:t>某软件公司在开发一个银行业务处理系统时需要对其中的机密数据进行加密处理，通过分析发现，用于加密的程序已经存在于一个第三方算法库中，但是</a:t>
            </a:r>
            <a:r>
              <a:rPr kumimoji="1" lang="zh-CN" altLang="en-US" sz="2400" dirty="0">
                <a:solidFill>
                  <a:srgbClr val="FF3300"/>
                </a:solidFill>
                <a:ea typeface="黑体" panose="02010609060101010101" pitchFamily="49" charset="-122"/>
              </a:rPr>
              <a:t>没有该算法库的源代码</a:t>
            </a:r>
            <a:r>
              <a:rPr kumimoji="1" lang="zh-CN" altLang="en-US" sz="2400" dirty="0">
                <a:ea typeface="黑体" panose="02010609060101010101" pitchFamily="49" charset="-122"/>
              </a:rPr>
              <a:t>。在系统初始设计阶段，已定义数据操作接口</a:t>
            </a:r>
            <a:r>
              <a:rPr kumimoji="1" lang="en-US" altLang="zh-CN" sz="2400" dirty="0" err="1">
                <a:ea typeface="黑体" panose="02010609060101010101" pitchFamily="49" charset="-122"/>
              </a:rPr>
              <a:t>DataOperation</a:t>
            </a:r>
            <a:r>
              <a:rPr kumimoji="1" lang="zh-CN" altLang="en-US" sz="2400" dirty="0">
                <a:ea typeface="黑体" panose="02010609060101010101" pitchFamily="49" charset="-122"/>
              </a:rPr>
              <a:t>，且该接口已被很多同事使用，对该接口的修改势必导致大量代码需要产生改动。</a:t>
            </a:r>
          </a:p>
        </p:txBody>
      </p:sp>
    </p:spTree>
    <p:extLst>
      <p:ext uri="{BB962C8B-B14F-4D97-AF65-F5344CB8AC3E}">
        <p14:creationId xmlns:p14="http://schemas.microsoft.com/office/powerpoint/2010/main" val="168590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13315" name="Rectangle 3"/>
          <p:cNvSpPr>
            <a:spLocks noGrp="1" noChangeArrowheads="1"/>
          </p:cNvSpPr>
          <p:nvPr>
            <p:ph type="body" idx="1"/>
          </p:nvPr>
        </p:nvSpPr>
        <p:spPr>
          <a:xfrm>
            <a:off x="381000" y="1752600"/>
            <a:ext cx="8382000" cy="4419600"/>
          </a:xfrm>
        </p:spPr>
        <p:txBody>
          <a:bodyPr/>
          <a:lstStyle/>
          <a:p>
            <a:pPr eaLnBrk="1" hangingPunct="1"/>
            <a:r>
              <a:rPr lang="zh-CN" altLang="en-US" dirty="0"/>
              <a:t>重用第三方算法库时面临的问题</a:t>
            </a:r>
          </a:p>
          <a:p>
            <a:pPr lvl="1"/>
            <a:r>
              <a:rPr kumimoji="1" lang="zh-CN" altLang="en-US" dirty="0"/>
              <a:t>问题</a:t>
            </a:r>
            <a:endParaRPr kumimoji="1" lang="en-US" altLang="zh-CN" dirty="0"/>
          </a:p>
          <a:p>
            <a:pPr lvl="2">
              <a:buFont typeface="Arial" panose="020B0604020202020204" pitchFamily="34" charset="0"/>
              <a:buChar char="•"/>
            </a:pPr>
            <a:r>
              <a:rPr kumimoji="1" lang="zh-CN" altLang="en-US" sz="2400" dirty="0">
                <a:ea typeface="黑体" panose="02010609060101010101" pitchFamily="49" charset="-122"/>
              </a:rPr>
              <a:t>如何在</a:t>
            </a:r>
            <a:r>
              <a:rPr lang="zh-CN" altLang="en-US" sz="2400" dirty="0">
                <a:solidFill>
                  <a:srgbClr val="FF3300"/>
                </a:solidFill>
                <a:ea typeface="黑体" panose="02010609060101010101" pitchFamily="49" charset="-122"/>
              </a:rPr>
              <a:t>既不修改现有接口</a:t>
            </a:r>
            <a:r>
              <a:rPr lang="zh-CN" altLang="en-US" sz="2400" dirty="0">
                <a:ea typeface="黑体" panose="02010609060101010101" pitchFamily="49" charset="-122"/>
              </a:rPr>
              <a:t>又</a:t>
            </a:r>
            <a:r>
              <a:rPr lang="zh-CN" altLang="en-US" sz="2400" dirty="0">
                <a:solidFill>
                  <a:srgbClr val="FF3300"/>
                </a:solidFill>
                <a:ea typeface="黑体" panose="02010609060101010101" pitchFamily="49" charset="-122"/>
              </a:rPr>
              <a:t>不需要算法库源代码</a:t>
            </a:r>
            <a:r>
              <a:rPr lang="zh-CN" altLang="en-US" sz="2400" dirty="0">
                <a:ea typeface="黑体" panose="02010609060101010101" pitchFamily="49" charset="-122"/>
              </a:rPr>
              <a:t>的基础上能够实现第三方算法库的重用是该软件公司开发人员必须面对的问题。</a:t>
            </a:r>
            <a:endParaRPr kumimoji="1" lang="zh-CN" altLang="en-US" sz="2400" dirty="0">
              <a:ea typeface="黑体" panose="02010609060101010101" pitchFamily="49" charset="-122"/>
            </a:endParaRPr>
          </a:p>
        </p:txBody>
      </p:sp>
      <p:sp>
        <p:nvSpPr>
          <p:cNvPr id="133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2467" name="Object 3"/>
          <p:cNvGraphicFramePr>
            <a:graphicFrameLocks noChangeAspect="1"/>
          </p:cNvGraphicFramePr>
          <p:nvPr>
            <p:extLst>
              <p:ext uri="{D42A27DB-BD31-4B8C-83A1-F6EECF244321}">
                <p14:modId xmlns:p14="http://schemas.microsoft.com/office/powerpoint/2010/main" val="210868800"/>
              </p:ext>
            </p:extLst>
          </p:nvPr>
        </p:nvGraphicFramePr>
        <p:xfrm>
          <a:off x="358588" y="4495800"/>
          <a:ext cx="9029700" cy="3886200"/>
        </p:xfrm>
        <a:graphic>
          <a:graphicData uri="http://schemas.openxmlformats.org/presentationml/2006/ole">
            <mc:AlternateContent xmlns:mc="http://schemas.openxmlformats.org/markup-compatibility/2006">
              <mc:Choice xmlns:v="urn:schemas-microsoft-com:vml" Requires="v">
                <p:oleObj name="Visio" r:id="rId2" imgW="7624585" imgH="3286868" progId="Visio.Drawing.11">
                  <p:embed/>
                </p:oleObj>
              </mc:Choice>
              <mc:Fallback>
                <p:oleObj name="Visio" r:id="rId2" imgW="7624585" imgH="3286868"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88" y="4495800"/>
                        <a:ext cx="9029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7151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49" name="Rectangle 3"/>
          <p:cNvSpPr txBox="1">
            <a:spLocks noChangeArrowheads="1"/>
          </p:cNvSpPr>
          <p:nvPr/>
        </p:nvSpPr>
        <p:spPr bwMode="auto">
          <a:xfrm>
            <a:off x="381000" y="1752600"/>
            <a:ext cx="8382000" cy="4495800"/>
          </a:xfrm>
          <a:prstGeom prst="rect">
            <a:avLst/>
          </a:prstGeom>
          <a:noFill/>
          <a:ln w="9525">
            <a:noFill/>
            <a:miter lim="800000"/>
            <a:headEnd/>
            <a:tailEnd/>
          </a:ln>
        </p:spPr>
        <p:txBody>
          <a:bodyPr/>
          <a:lstStyle/>
          <a:p>
            <a:pPr marL="742950" lvl="1" indent="-285750" eaLnBrk="1" hangingPunct="1">
              <a:lnSpc>
                <a:spcPct val="120000"/>
              </a:lnSpc>
              <a:spcBef>
                <a:spcPct val="20000"/>
              </a:spcBef>
              <a:buClr>
                <a:srgbClr val="0000FF"/>
              </a:buClr>
              <a:buFont typeface="Wingdings" pitchFamily="2" charset="2"/>
              <a:buChar char="ü"/>
              <a:defRPr/>
            </a:pPr>
            <a:endParaRPr lang="zh-CN" altLang="en-US" sz="2800" kern="0" dirty="0">
              <a:latin typeface="+mn-lt"/>
              <a:ea typeface="楷体_GB2312"/>
              <a:cs typeface="楷体_GB2312"/>
            </a:endParaRPr>
          </a:p>
          <a:p>
            <a:pPr marL="342900" indent="-342900">
              <a:buClr>
                <a:srgbClr val="0000FF"/>
              </a:buClr>
              <a:buSzPct val="90000"/>
              <a:buFont typeface="Wingdings" pitchFamily="2" charset="2"/>
              <a:buNone/>
              <a:defRPr/>
            </a:pPr>
            <a:endParaRPr lang="zh-CN" altLang="en-US" sz="2800" kern="0" dirty="0">
              <a:latin typeface="+mn-lt"/>
              <a:ea typeface="+mn-ea"/>
              <a:cs typeface="隶书" pitchFamily="49" charset="-122"/>
            </a:endParaRPr>
          </a:p>
          <a:p>
            <a:pPr marL="742950" lvl="1" indent="-285750" eaLnBrk="1" hangingPunct="1">
              <a:lnSpc>
                <a:spcPct val="120000"/>
              </a:lnSpc>
              <a:spcBef>
                <a:spcPct val="20000"/>
              </a:spcBef>
              <a:buClr>
                <a:srgbClr val="0000FF"/>
              </a:buClr>
              <a:buFont typeface="Wingdings" pitchFamily="2" charset="2"/>
              <a:buChar char="ü"/>
              <a:defRPr/>
            </a:pPr>
            <a:endParaRPr lang="zh-CN" altLang="en-US" sz="2400" kern="0" dirty="0">
              <a:latin typeface="+mn-lt"/>
              <a:ea typeface="楷体_GB2312"/>
              <a:cs typeface="楷体_GB2312"/>
            </a:endParaRPr>
          </a:p>
          <a:p>
            <a:pPr marL="742950" lvl="1" indent="-285750">
              <a:defRPr/>
            </a:pPr>
            <a:endParaRPr lang="en-US" altLang="zh-CN" sz="2400" b="1" kern="0" dirty="0">
              <a:solidFill>
                <a:srgbClr val="333333"/>
              </a:solidFill>
              <a:latin typeface="+mn-lt"/>
              <a:ea typeface="楷体_GB2312"/>
              <a:cs typeface="楷体_GB2312"/>
            </a:endParaRPr>
          </a:p>
        </p:txBody>
      </p:sp>
      <p:grpSp>
        <p:nvGrpSpPr>
          <p:cNvPr id="14340" name="组合 8"/>
          <p:cNvGrpSpPr>
            <a:grpSpLocks/>
          </p:cNvGrpSpPr>
          <p:nvPr/>
        </p:nvGrpSpPr>
        <p:grpSpPr bwMode="auto">
          <a:xfrm>
            <a:off x="2667000" y="1943100"/>
            <a:ext cx="3581400" cy="4305300"/>
            <a:chOff x="1600200" y="1828800"/>
            <a:chExt cx="3581400" cy="4305568"/>
          </a:xfrm>
        </p:grpSpPr>
        <p:pic>
          <p:nvPicPr>
            <p:cNvPr id="14342" name="图片 4" descr="2008121172857670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3581400" cy="430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2"/>
            <p:cNvSpPr txBox="1">
              <a:spLocks noChangeArrowheads="1"/>
            </p:cNvSpPr>
            <p:nvPr/>
          </p:nvSpPr>
          <p:spPr bwMode="auto">
            <a:xfrm>
              <a:off x="3657600" y="1866902"/>
              <a:ext cx="914400" cy="685843"/>
            </a:xfrm>
            <a:prstGeom prst="rect">
              <a:avLst/>
            </a:prstGeom>
            <a:noFill/>
            <a:ln w="9525">
              <a:noFill/>
              <a:miter lim="800000"/>
              <a:headEnd/>
              <a:tailEnd/>
            </a:ln>
          </p:spPr>
          <p:txBody>
            <a:bodyPr anchor="ctr"/>
            <a:lstStyle/>
            <a:p>
              <a:pPr eaLnBrk="1" hangingPunct="1">
                <a:defRPr/>
              </a:pPr>
              <a:r>
                <a:rPr lang="zh-CN" altLang="en-US" sz="2400" b="1" kern="0" dirty="0">
                  <a:solidFill>
                    <a:srgbClr val="008000"/>
                  </a:solidFill>
                  <a:latin typeface="+mj-lt"/>
                  <a:ea typeface="+mj-ea"/>
                  <a:cs typeface="+mj-cs"/>
                </a:rPr>
                <a:t>如何解决？</a:t>
              </a:r>
              <a:endParaRPr lang="en-US" altLang="zh-CN" sz="2400" b="1" kern="0" dirty="0">
                <a:solidFill>
                  <a:srgbClr val="008000"/>
                </a:solidFill>
                <a:latin typeface="+mj-lt"/>
                <a:ea typeface="+mj-ea"/>
                <a:cs typeface="+mj-cs"/>
              </a:endParaRPr>
            </a:p>
          </p:txBody>
        </p:sp>
      </p:grpSp>
      <p:pic>
        <p:nvPicPr>
          <p:cNvPr id="53" name="图片 9" descr="GAMMA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95718"/>
            <a:ext cx="4703763"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483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49" name="Rectangle 3"/>
          <p:cNvSpPr txBox="1">
            <a:spLocks noChangeArrowheads="1"/>
          </p:cNvSpPr>
          <p:nvPr/>
        </p:nvSpPr>
        <p:spPr bwMode="auto">
          <a:xfrm>
            <a:off x="381000" y="1752600"/>
            <a:ext cx="8382000" cy="4495800"/>
          </a:xfrm>
          <a:prstGeom prst="rect">
            <a:avLst/>
          </a:prstGeom>
          <a:noFill/>
          <a:ln w="9525">
            <a:noFill/>
            <a:miter lim="800000"/>
            <a:headEnd/>
            <a:tailEnd/>
          </a:ln>
        </p:spPr>
        <p:txBody>
          <a:bodyPr/>
          <a:lstStyle/>
          <a:p>
            <a:pPr marL="742950" lvl="1" indent="-285750" eaLnBrk="1" hangingPunct="1">
              <a:lnSpc>
                <a:spcPct val="120000"/>
              </a:lnSpc>
              <a:spcBef>
                <a:spcPct val="20000"/>
              </a:spcBef>
              <a:buClr>
                <a:srgbClr val="0000FF"/>
              </a:buClr>
              <a:buFont typeface="Wingdings" pitchFamily="2" charset="2"/>
              <a:buChar char="ü"/>
              <a:defRPr/>
            </a:pPr>
            <a:endParaRPr lang="zh-CN" altLang="en-US" sz="2800" kern="0" dirty="0">
              <a:latin typeface="+mn-lt"/>
              <a:ea typeface="楷体_GB2312"/>
              <a:cs typeface="楷体_GB2312"/>
            </a:endParaRPr>
          </a:p>
          <a:p>
            <a:pPr marL="342900" indent="-342900">
              <a:buClr>
                <a:srgbClr val="0000FF"/>
              </a:buClr>
              <a:buSzPct val="90000"/>
              <a:buFont typeface="Wingdings" pitchFamily="2" charset="2"/>
              <a:buNone/>
              <a:defRPr/>
            </a:pPr>
            <a:endParaRPr lang="zh-CN" altLang="en-US" sz="2800" kern="0" dirty="0">
              <a:latin typeface="+mn-lt"/>
              <a:ea typeface="+mn-ea"/>
              <a:cs typeface="隶书" pitchFamily="49" charset="-122"/>
            </a:endParaRPr>
          </a:p>
          <a:p>
            <a:pPr marL="742950" lvl="1" indent="-285750" eaLnBrk="1" hangingPunct="1">
              <a:lnSpc>
                <a:spcPct val="120000"/>
              </a:lnSpc>
              <a:spcBef>
                <a:spcPct val="20000"/>
              </a:spcBef>
              <a:buClr>
                <a:srgbClr val="0000FF"/>
              </a:buClr>
              <a:buFont typeface="Wingdings" pitchFamily="2" charset="2"/>
              <a:buChar char="ü"/>
              <a:defRPr/>
            </a:pPr>
            <a:endParaRPr lang="zh-CN" altLang="en-US" sz="2400" kern="0" dirty="0">
              <a:latin typeface="+mn-lt"/>
              <a:ea typeface="楷体_GB2312"/>
              <a:cs typeface="楷体_GB2312"/>
            </a:endParaRPr>
          </a:p>
          <a:p>
            <a:pPr marL="742950" lvl="1" indent="-285750">
              <a:defRPr/>
            </a:pPr>
            <a:endParaRPr lang="en-US" altLang="zh-CN" sz="2400" b="1" kern="0" dirty="0">
              <a:solidFill>
                <a:srgbClr val="333333"/>
              </a:solidFill>
              <a:latin typeface="+mn-lt"/>
              <a:ea typeface="楷体_GB2312"/>
              <a:cs typeface="楷体_GB2312"/>
            </a:endParaRPr>
          </a:p>
        </p:txBody>
      </p:sp>
      <p:pic>
        <p:nvPicPr>
          <p:cNvPr id="15364" name="图片 7" descr="18657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1905000"/>
            <a:ext cx="3486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09600" y="2819400"/>
            <a:ext cx="3886200" cy="1938992"/>
          </a:xfrm>
          <a:prstGeom prst="rect">
            <a:avLst/>
          </a:prstGeom>
          <a:solidFill>
            <a:srgbClr val="FF3300"/>
          </a:solidFill>
          <a:ln>
            <a:solidFill>
              <a:srgbClr val="00B0F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zh-CN" altLang="en-US"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rPr>
              <a:t>欢迎进入模式世界</a:t>
            </a:r>
            <a:r>
              <a:rPr lang="en-US" altLang="zh-CN"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rPr>
              <a:t>!</a:t>
            </a:r>
            <a:endParaRPr lang="zh-CN" altLang="en-US" sz="6000" b="1" dirty="0">
              <a:ln w="18000">
                <a:solidFill>
                  <a:schemeClr val="bg1">
                    <a:lumMod val="85000"/>
                  </a:schemeClr>
                </a:solidFill>
                <a:prstDash val="solid"/>
                <a:miter lim="800000"/>
              </a:ln>
              <a:solidFill>
                <a:srgbClr val="FFFFFF"/>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15552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dirty="0"/>
              <a:t>设计模式的诞生与发展</a:t>
            </a:r>
          </a:p>
        </p:txBody>
      </p:sp>
      <p:sp>
        <p:nvSpPr>
          <p:cNvPr id="16387" name="Rectangle 3"/>
          <p:cNvSpPr>
            <a:spLocks noGrp="1" noChangeArrowheads="1"/>
          </p:cNvSpPr>
          <p:nvPr>
            <p:ph type="body" idx="1"/>
          </p:nvPr>
        </p:nvSpPr>
        <p:spPr>
          <a:xfrm>
            <a:off x="381000" y="1752600"/>
            <a:ext cx="8382000" cy="4419600"/>
          </a:xfrm>
        </p:spPr>
        <p:txBody>
          <a:bodyPr/>
          <a:lstStyle/>
          <a:p>
            <a:pPr eaLnBrk="1" hangingPunct="1"/>
            <a:r>
              <a:rPr kumimoji="1" lang="zh-CN" altLang="en-US" dirty="0"/>
              <a:t>模式的诞生与定义 </a:t>
            </a:r>
          </a:p>
          <a:p>
            <a:pPr lvl="1" eaLnBrk="1" hangingPunct="1"/>
            <a:r>
              <a:rPr kumimoji="1" lang="zh-CN" altLang="en-US" sz="2000" dirty="0"/>
              <a:t>模式</a:t>
            </a:r>
            <a:r>
              <a:rPr kumimoji="1" lang="en-US" altLang="zh-CN" sz="2000" dirty="0"/>
              <a:t>(Pattern)</a:t>
            </a:r>
            <a:r>
              <a:rPr kumimoji="1" lang="zh-CN" altLang="en-US" sz="2000" dirty="0"/>
              <a:t>起源于</a:t>
            </a:r>
            <a:r>
              <a:rPr kumimoji="1" lang="zh-CN" altLang="en-US" sz="2000" dirty="0">
                <a:solidFill>
                  <a:srgbClr val="FF3300"/>
                </a:solidFill>
              </a:rPr>
              <a:t>建筑业</a:t>
            </a:r>
            <a:r>
              <a:rPr kumimoji="1" lang="zh-CN" altLang="en-US" sz="2000" dirty="0"/>
              <a:t>而非软件业</a:t>
            </a:r>
          </a:p>
          <a:p>
            <a:pPr lvl="1" eaLnBrk="1" hangingPunct="1"/>
            <a:r>
              <a:rPr kumimoji="1" lang="zh-CN" altLang="en-US" sz="2000" dirty="0"/>
              <a:t>模式之父</a:t>
            </a:r>
            <a:r>
              <a:rPr kumimoji="1" lang="en-US" altLang="zh-CN" sz="2000" dirty="0"/>
              <a:t>——</a:t>
            </a:r>
            <a:r>
              <a:rPr kumimoji="1" lang="zh-CN" altLang="en-US" sz="2000" dirty="0"/>
              <a:t>美国加利佛尼亚大学环境结构中心研究所所长</a:t>
            </a:r>
            <a:r>
              <a:rPr kumimoji="1" lang="en-US" altLang="zh-CN" sz="2000" dirty="0">
                <a:solidFill>
                  <a:srgbClr val="FF3300"/>
                </a:solidFill>
              </a:rPr>
              <a:t>Christopher Alexander</a:t>
            </a:r>
            <a:r>
              <a:rPr kumimoji="1" lang="zh-CN" altLang="en-US" sz="2000" dirty="0">
                <a:solidFill>
                  <a:srgbClr val="FF3300"/>
                </a:solidFill>
              </a:rPr>
              <a:t>博士</a:t>
            </a:r>
          </a:p>
          <a:p>
            <a:pPr lvl="1" eaLnBrk="1" hangingPunct="1"/>
            <a:r>
              <a:rPr kumimoji="1" lang="en-US" altLang="zh-CN" sz="2000" dirty="0"/>
              <a:t>《A Pattern Language: Towns, Buildings, Construction》——253</a:t>
            </a:r>
            <a:r>
              <a:rPr kumimoji="1" lang="zh-CN" altLang="en-US" sz="2000" dirty="0"/>
              <a:t>个建筑和城市规划模式</a:t>
            </a:r>
          </a:p>
          <a:p>
            <a:pPr lvl="1" eaLnBrk="1" hangingPunct="1"/>
            <a:r>
              <a:rPr kumimoji="1" lang="zh-CN" altLang="en-US" sz="2000" dirty="0"/>
              <a:t>模式</a:t>
            </a:r>
          </a:p>
          <a:p>
            <a:pPr lvl="2" eaLnBrk="1" hangingPunct="1">
              <a:buFont typeface="Tahoma" panose="020B0604030504040204" pitchFamily="34" charset="0"/>
              <a:buChar char="•"/>
            </a:pPr>
            <a:r>
              <a:rPr kumimoji="1" lang="en-US" altLang="zh-CN" sz="1800" dirty="0">
                <a:solidFill>
                  <a:srgbClr val="FF3300"/>
                </a:solidFill>
                <a:ea typeface="黑体" panose="02010609060101010101" pitchFamily="49" charset="-122"/>
              </a:rPr>
              <a:t>Context</a:t>
            </a:r>
            <a:r>
              <a:rPr kumimoji="1" lang="zh-CN" altLang="en-US" sz="1800" dirty="0">
                <a:ea typeface="黑体" panose="02010609060101010101" pitchFamily="49" charset="-122"/>
              </a:rPr>
              <a:t>（模式可适用的前提条件）</a:t>
            </a:r>
          </a:p>
          <a:p>
            <a:pPr lvl="2" eaLnBrk="1" hangingPunct="1">
              <a:buFont typeface="Tahoma" panose="020B0604030504040204" pitchFamily="34" charset="0"/>
              <a:buChar char="•"/>
            </a:pPr>
            <a:r>
              <a:rPr kumimoji="1" lang="en-US" altLang="zh-CN" sz="1800" dirty="0">
                <a:solidFill>
                  <a:srgbClr val="FF3300"/>
                </a:solidFill>
                <a:ea typeface="黑体" panose="02010609060101010101" pitchFamily="49" charset="-122"/>
              </a:rPr>
              <a:t>Theme</a:t>
            </a:r>
            <a:r>
              <a:rPr kumimoji="1" lang="zh-CN" altLang="en-US" sz="1800" dirty="0">
                <a:solidFill>
                  <a:srgbClr val="FF3300"/>
                </a:solidFill>
                <a:ea typeface="黑体" panose="02010609060101010101" pitchFamily="49" charset="-122"/>
              </a:rPr>
              <a:t>或</a:t>
            </a:r>
            <a:r>
              <a:rPr kumimoji="1" lang="en-US" altLang="zh-CN" sz="1800" dirty="0">
                <a:solidFill>
                  <a:srgbClr val="FF3300"/>
                </a:solidFill>
                <a:ea typeface="黑体" panose="02010609060101010101" pitchFamily="49" charset="-122"/>
              </a:rPr>
              <a:t>Problem</a:t>
            </a:r>
            <a:r>
              <a:rPr kumimoji="1" lang="zh-CN" altLang="en-US" sz="1800" dirty="0">
                <a:ea typeface="黑体" panose="02010609060101010101" pitchFamily="49" charset="-122"/>
              </a:rPr>
              <a:t>（在特定条件下要解决的目标问题）</a:t>
            </a:r>
          </a:p>
          <a:p>
            <a:pPr lvl="2" eaLnBrk="1" hangingPunct="1">
              <a:buFont typeface="Tahoma" panose="020B0604030504040204" pitchFamily="34" charset="0"/>
              <a:buChar char="•"/>
            </a:pPr>
            <a:r>
              <a:rPr kumimoji="1" lang="en-US" altLang="zh-CN" sz="1800" dirty="0">
                <a:solidFill>
                  <a:srgbClr val="FF3300"/>
                </a:solidFill>
                <a:ea typeface="黑体" panose="02010609060101010101" pitchFamily="49" charset="-122"/>
              </a:rPr>
              <a:t>Solution</a:t>
            </a:r>
            <a:r>
              <a:rPr kumimoji="1" lang="zh-CN" altLang="en-US" sz="1800" dirty="0">
                <a:ea typeface="黑体" panose="02010609060101010101" pitchFamily="49" charset="-122"/>
              </a:rPr>
              <a:t>（对目标问题求解过程中各种物理关系的记述）</a:t>
            </a:r>
          </a:p>
        </p:txBody>
      </p:sp>
    </p:spTree>
    <p:extLst>
      <p:ext uri="{BB962C8B-B14F-4D97-AF65-F5344CB8AC3E}">
        <p14:creationId xmlns:p14="http://schemas.microsoft.com/office/powerpoint/2010/main" val="412309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5334000" cy="685800"/>
          </a:xfrm>
        </p:spPr>
        <p:txBody>
          <a:bodyPr/>
          <a:lstStyle/>
          <a:p>
            <a:pPr eaLnBrk="1" hangingPunct="1"/>
            <a:r>
              <a:rPr lang="zh-CN" altLang="en-US"/>
              <a:t>设计模式的诞生与发展</a:t>
            </a:r>
          </a:p>
        </p:txBody>
      </p:sp>
      <p:sp>
        <p:nvSpPr>
          <p:cNvPr id="17411" name="Rectangle 3"/>
          <p:cNvSpPr>
            <a:spLocks noGrp="1" noChangeArrowheads="1"/>
          </p:cNvSpPr>
          <p:nvPr>
            <p:ph type="body" idx="1"/>
          </p:nvPr>
        </p:nvSpPr>
        <p:spPr/>
        <p:txBody>
          <a:bodyPr/>
          <a:lstStyle/>
          <a:p>
            <a:pPr eaLnBrk="1" hangingPunct="1"/>
            <a:endParaRPr kumimoji="1" lang="zh-CN" altLang="zh-CN" dirty="0">
              <a:solidFill>
                <a:schemeClr val="tx1"/>
              </a:solidFill>
            </a:endParaRPr>
          </a:p>
        </p:txBody>
      </p:sp>
      <p:sp>
        <p:nvSpPr>
          <p:cNvPr id="17412" name="Text Box 7"/>
          <p:cNvSpPr txBox="1">
            <a:spLocks noChangeArrowheads="1"/>
          </p:cNvSpPr>
          <p:nvPr/>
        </p:nvSpPr>
        <p:spPr bwMode="auto">
          <a:xfrm>
            <a:off x="946150" y="2224088"/>
            <a:ext cx="294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a:solidFill>
                  <a:srgbClr val="FF3300"/>
                </a:solidFill>
                <a:latin typeface="Arial" panose="020B0604020202020204" pitchFamily="34" charset="0"/>
                <a:ea typeface="宋体" panose="02010600030101010101" pitchFamily="2" charset="-122"/>
              </a:rPr>
              <a:t>Christopher Alexander</a:t>
            </a:r>
          </a:p>
        </p:txBody>
      </p:sp>
      <p:pic>
        <p:nvPicPr>
          <p:cNvPr id="174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62000"/>
            <a:ext cx="24828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71" y="2743200"/>
            <a:ext cx="79819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37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019800" cy="685800"/>
          </a:xfrm>
        </p:spPr>
        <p:txBody>
          <a:bodyPr/>
          <a:lstStyle/>
          <a:p>
            <a:pPr eaLnBrk="1" hangingPunct="1"/>
            <a:r>
              <a:rPr lang="zh-CN" altLang="en-US"/>
              <a:t>设计模式的诞生与发展</a:t>
            </a:r>
          </a:p>
        </p:txBody>
      </p:sp>
      <p:sp>
        <p:nvSpPr>
          <p:cNvPr id="18435"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a:solidFill>
                <a:schemeClr val="tx1"/>
              </a:solidFill>
            </a:endParaRPr>
          </a:p>
          <a:p>
            <a:pPr eaLnBrk="1" hangingPunct="1"/>
            <a:endParaRPr kumimoji="1" lang="en-US" altLang="zh-CN">
              <a:solidFill>
                <a:schemeClr val="tx1"/>
              </a:solidFill>
            </a:endParaRPr>
          </a:p>
        </p:txBody>
      </p:sp>
      <p:sp>
        <p:nvSpPr>
          <p:cNvPr id="18436" name="Rectangle 8"/>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200150" indent="-28575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kumimoji="1" lang="zh-CN" altLang="en-US" dirty="0"/>
              <a:t>模式的诞生与定义 </a:t>
            </a:r>
          </a:p>
          <a:p>
            <a:pPr lvl="1" eaLnBrk="1" hangingPunct="1">
              <a:lnSpc>
                <a:spcPct val="110000"/>
              </a:lnSpc>
            </a:pPr>
            <a:r>
              <a:rPr kumimoji="1" lang="en-US" altLang="zh-CN" dirty="0"/>
              <a:t>Alexander</a:t>
            </a:r>
            <a:r>
              <a:rPr kumimoji="1" lang="zh-CN" altLang="en-US" dirty="0"/>
              <a:t>给出了关于模式的经典定义：</a:t>
            </a:r>
            <a:endParaRPr kumimoji="1" lang="en-US" altLang="zh-CN" dirty="0"/>
          </a:p>
          <a:p>
            <a:pPr lvl="2" eaLnBrk="1" hangingPunct="1">
              <a:lnSpc>
                <a:spcPct val="110000"/>
              </a:lnSpc>
              <a:buClr>
                <a:srgbClr val="FF0000"/>
              </a:buClr>
              <a:buFont typeface="Tahoma" panose="020B0604030504040204" pitchFamily="34" charset="0"/>
              <a:buChar char="•"/>
            </a:pPr>
            <a:r>
              <a:rPr kumimoji="1" lang="zh-CN" altLang="en-US" sz="2400" b="1" dirty="0">
                <a:ea typeface="楷体_GB2312" pitchFamily="49" charset="-122"/>
              </a:rPr>
              <a:t>每个模式都描述了一个</a:t>
            </a:r>
            <a:r>
              <a:rPr kumimoji="1" lang="zh-CN" altLang="en-US" sz="2400" b="1" dirty="0">
                <a:solidFill>
                  <a:srgbClr val="FF3300"/>
                </a:solidFill>
                <a:ea typeface="楷体_GB2312" pitchFamily="49" charset="-122"/>
              </a:rPr>
              <a:t>在我们的环境中不断出现的问题</a:t>
            </a:r>
            <a:r>
              <a:rPr kumimoji="1" lang="zh-CN" altLang="en-US" sz="2400" b="1" dirty="0">
                <a:ea typeface="楷体_GB2312" pitchFamily="49" charset="-122"/>
              </a:rPr>
              <a:t>，然后描述了该问题的</a:t>
            </a:r>
            <a:r>
              <a:rPr kumimoji="1" lang="zh-CN" altLang="en-US" sz="2400" b="1" dirty="0">
                <a:solidFill>
                  <a:srgbClr val="FF3300"/>
                </a:solidFill>
                <a:ea typeface="楷体_GB2312" pitchFamily="49" charset="-122"/>
              </a:rPr>
              <a:t>解决方案的核心</a:t>
            </a:r>
            <a:r>
              <a:rPr kumimoji="1" lang="zh-CN" altLang="en-US" sz="2400" b="1" dirty="0">
                <a:ea typeface="楷体_GB2312" pitchFamily="49" charset="-122"/>
              </a:rPr>
              <a:t>，通过这种方式，人们可以无数次地</a:t>
            </a:r>
            <a:r>
              <a:rPr kumimoji="1" lang="zh-CN" altLang="en-US" sz="2400" b="1" dirty="0">
                <a:solidFill>
                  <a:srgbClr val="FF3300"/>
                </a:solidFill>
                <a:ea typeface="楷体_GB2312" pitchFamily="49" charset="-122"/>
              </a:rPr>
              <a:t>重用那些已有的解决方案</a:t>
            </a:r>
            <a:r>
              <a:rPr kumimoji="1" lang="zh-CN" altLang="en-US" sz="2400" b="1" dirty="0">
                <a:ea typeface="楷体_GB2312" pitchFamily="49" charset="-122"/>
              </a:rPr>
              <a:t>，无须再重复相同的工作</a:t>
            </a:r>
          </a:p>
        </p:txBody>
      </p:sp>
      <p:graphicFrame>
        <p:nvGraphicFramePr>
          <p:cNvPr id="5" name="表格 4"/>
          <p:cNvGraphicFramePr>
            <a:graphicFrameLocks noGrp="1"/>
          </p:cNvGraphicFramePr>
          <p:nvPr/>
        </p:nvGraphicFramePr>
        <p:xfrm>
          <a:off x="762000" y="4906963"/>
          <a:ext cx="7467600" cy="1341437"/>
        </p:xfrm>
        <a:graphic>
          <a:graphicData uri="http://schemas.openxmlformats.org/drawingml/2006/table">
            <a:tbl>
              <a:tblPr/>
              <a:tblGrid>
                <a:gridCol w="7467600">
                  <a:extLst>
                    <a:ext uri="{9D8B030D-6E8A-4147-A177-3AD203B41FA5}">
                      <a16:colId xmlns:a16="http://schemas.microsoft.com/office/drawing/2014/main" val="20000"/>
                    </a:ext>
                  </a:extLst>
                </a:gridCol>
              </a:tblGrid>
              <a:tr h="1341437">
                <a:tc>
                  <a:txBody>
                    <a:bodyPr/>
                    <a:lstStyle/>
                    <a:p>
                      <a:pPr algn="just">
                        <a:spcAft>
                          <a:spcPts val="0"/>
                        </a:spcAft>
                      </a:pPr>
                      <a:r>
                        <a:rPr lang="en-US" altLang="zh-CN" sz="2200" b="1" kern="100" dirty="0">
                          <a:latin typeface="Times New Roman"/>
                          <a:ea typeface="宋体"/>
                          <a:cs typeface="Times New Roman"/>
                        </a:rPr>
                        <a:t>    </a:t>
                      </a:r>
                      <a:r>
                        <a:rPr lang="zh-CN" sz="2200" b="1" kern="100" dirty="0">
                          <a:latin typeface="Times New Roman"/>
                          <a:ea typeface="宋体"/>
                          <a:cs typeface="Times New Roman"/>
                        </a:rPr>
                        <a:t>模式是</a:t>
                      </a:r>
                      <a:r>
                        <a:rPr lang="zh-CN" sz="2200" b="1" kern="100" dirty="0">
                          <a:solidFill>
                            <a:srgbClr val="FF3300"/>
                          </a:solidFill>
                          <a:latin typeface="Times New Roman"/>
                          <a:ea typeface="宋体"/>
                          <a:cs typeface="Times New Roman"/>
                        </a:rPr>
                        <a:t>在特定环境下</a:t>
                      </a:r>
                      <a:r>
                        <a:rPr lang="zh-CN" sz="2200" b="1" kern="100" dirty="0">
                          <a:latin typeface="Times New Roman"/>
                          <a:ea typeface="宋体"/>
                          <a:cs typeface="Times New Roman"/>
                        </a:rPr>
                        <a:t>人们解决某类重复出现</a:t>
                      </a:r>
                      <a:r>
                        <a:rPr lang="zh-CN" sz="2200" b="1" kern="100" dirty="0">
                          <a:solidFill>
                            <a:srgbClr val="FF3300"/>
                          </a:solidFill>
                          <a:latin typeface="Times New Roman"/>
                          <a:ea typeface="宋体"/>
                          <a:cs typeface="Times New Roman"/>
                        </a:rPr>
                        <a:t>问题</a:t>
                      </a:r>
                      <a:r>
                        <a:rPr lang="zh-CN" sz="2200" b="1" kern="100" dirty="0">
                          <a:latin typeface="Times New Roman"/>
                          <a:ea typeface="宋体"/>
                          <a:cs typeface="Times New Roman"/>
                        </a:rPr>
                        <a:t>的一套成功或有效的</a:t>
                      </a:r>
                      <a:r>
                        <a:rPr lang="zh-CN" sz="2200" b="1" kern="100" dirty="0">
                          <a:solidFill>
                            <a:srgbClr val="FF3300"/>
                          </a:solidFill>
                          <a:latin typeface="Times New Roman"/>
                          <a:ea typeface="宋体"/>
                          <a:cs typeface="Times New Roman"/>
                        </a:rPr>
                        <a:t>解决方案</a:t>
                      </a:r>
                      <a:r>
                        <a:rPr lang="zh-CN" sz="2200" b="1" kern="100" dirty="0">
                          <a:latin typeface="Times New Roman"/>
                          <a:ea typeface="宋体"/>
                          <a:cs typeface="Times New Roman"/>
                        </a:rPr>
                        <a:t>。</a:t>
                      </a:r>
                    </a:p>
                    <a:p>
                      <a:pPr algn="just">
                        <a:spcAft>
                          <a:spcPts val="0"/>
                        </a:spcAft>
                      </a:pPr>
                      <a:r>
                        <a:rPr lang="en-US" sz="2200" b="1" kern="100" dirty="0">
                          <a:latin typeface="Times New Roman"/>
                          <a:ea typeface="宋体"/>
                          <a:cs typeface="Times New Roman"/>
                        </a:rPr>
                        <a:t>    A pattern is a successful or efficient </a:t>
                      </a:r>
                      <a:r>
                        <a:rPr lang="en-US" sz="2200" b="1" kern="100" dirty="0">
                          <a:solidFill>
                            <a:srgbClr val="FF3300"/>
                          </a:solidFill>
                          <a:latin typeface="Times New Roman"/>
                          <a:ea typeface="宋体"/>
                          <a:cs typeface="Times New Roman"/>
                        </a:rPr>
                        <a:t>solution</a:t>
                      </a:r>
                      <a:r>
                        <a:rPr lang="en-US" sz="2200" b="1" kern="100" dirty="0">
                          <a:latin typeface="Times New Roman"/>
                          <a:ea typeface="宋体"/>
                          <a:cs typeface="Times New Roman"/>
                        </a:rPr>
                        <a:t> to a recurring </a:t>
                      </a:r>
                      <a:r>
                        <a:rPr lang="en-US" sz="2200" b="1" kern="100" dirty="0">
                          <a:solidFill>
                            <a:srgbClr val="FF3300"/>
                          </a:solidFill>
                          <a:latin typeface="Times New Roman"/>
                          <a:ea typeface="宋体"/>
                          <a:cs typeface="Times New Roman"/>
                        </a:rPr>
                        <a:t>problem</a:t>
                      </a:r>
                      <a:r>
                        <a:rPr lang="en-US" sz="2200" b="1" kern="100" dirty="0">
                          <a:latin typeface="Times New Roman"/>
                          <a:ea typeface="宋体"/>
                          <a:cs typeface="Times New Roman"/>
                        </a:rPr>
                        <a:t> within a </a:t>
                      </a:r>
                      <a:r>
                        <a:rPr lang="en-US" sz="2200" b="1" kern="100" dirty="0">
                          <a:solidFill>
                            <a:srgbClr val="FF3300"/>
                          </a:solidFill>
                          <a:latin typeface="Times New Roman"/>
                          <a:ea typeface="宋体"/>
                          <a:cs typeface="Times New Roman"/>
                        </a:rPr>
                        <a:t>context</a:t>
                      </a:r>
                      <a:r>
                        <a:rPr lang="en-US" sz="2200" b="1" kern="100" dirty="0">
                          <a:latin typeface="Times New Roman"/>
                          <a:ea typeface="宋体"/>
                          <a:cs typeface="Times New Roman"/>
                        </a:rPr>
                        <a:t>.</a:t>
                      </a:r>
                      <a:endParaRPr lang="zh-CN" sz="22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510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096000" cy="685800"/>
          </a:xfrm>
        </p:spPr>
        <p:txBody>
          <a:bodyPr/>
          <a:lstStyle/>
          <a:p>
            <a:pPr eaLnBrk="1" hangingPunct="1"/>
            <a:r>
              <a:rPr lang="zh-CN" altLang="en-US"/>
              <a:t>设计模式的诞生与发展</a:t>
            </a:r>
          </a:p>
        </p:txBody>
      </p:sp>
      <p:sp>
        <p:nvSpPr>
          <p:cNvPr id="19459"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a:solidFill>
                <a:schemeClr val="tx1"/>
              </a:solidFill>
            </a:endParaRPr>
          </a:p>
          <a:p>
            <a:pPr eaLnBrk="1" hangingPunct="1"/>
            <a:endParaRPr kumimoji="1" lang="en-US" altLang="zh-CN">
              <a:solidFill>
                <a:schemeClr val="tx1"/>
              </a:solidFill>
            </a:endParaRPr>
          </a:p>
        </p:txBody>
      </p:sp>
      <p:sp>
        <p:nvSpPr>
          <p:cNvPr id="1946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kumimoji="1" lang="zh-CN" altLang="en-US" dirty="0"/>
              <a:t>软件模式概述 </a:t>
            </a:r>
          </a:p>
          <a:p>
            <a:pPr lvl="1" eaLnBrk="1" hangingPunct="1">
              <a:lnSpc>
                <a:spcPct val="110000"/>
              </a:lnSpc>
            </a:pPr>
            <a:r>
              <a:rPr kumimoji="1" lang="en-US" altLang="zh-CN" sz="2200" dirty="0"/>
              <a:t>20</a:t>
            </a:r>
            <a:r>
              <a:rPr kumimoji="1" lang="zh-CN" altLang="en-US" sz="2200" dirty="0"/>
              <a:t>世纪</a:t>
            </a:r>
            <a:r>
              <a:rPr kumimoji="1" lang="en-US" altLang="zh-CN" sz="2200" dirty="0"/>
              <a:t>80</a:t>
            </a:r>
            <a:r>
              <a:rPr kumimoji="1" lang="zh-CN" altLang="en-US" sz="2200" dirty="0"/>
              <a:t>年代末，软件工程界开始关注</a:t>
            </a:r>
            <a:r>
              <a:rPr kumimoji="1" lang="en-US" altLang="zh-CN" sz="2200" dirty="0"/>
              <a:t>Christopher Alexander</a:t>
            </a:r>
            <a:r>
              <a:rPr kumimoji="1" lang="zh-CN" altLang="en-US" sz="2200" dirty="0"/>
              <a:t>等在这一住宅、公共建筑与城市规划领域的重大突破</a:t>
            </a:r>
            <a:endParaRPr kumimoji="1" lang="en-US" altLang="zh-CN" sz="2200" dirty="0"/>
          </a:p>
          <a:p>
            <a:pPr lvl="1" eaLnBrk="1" hangingPunct="1">
              <a:lnSpc>
                <a:spcPct val="110000"/>
              </a:lnSpc>
            </a:pPr>
            <a:r>
              <a:rPr kumimoji="1" lang="zh-CN" altLang="en-US" sz="2200" dirty="0"/>
              <a:t>“四人组</a:t>
            </a:r>
            <a:r>
              <a:rPr kumimoji="1" lang="en-US" altLang="zh-CN" sz="2200" dirty="0"/>
              <a:t>(</a:t>
            </a:r>
            <a:r>
              <a:rPr kumimoji="1" lang="en-US" altLang="zh-CN" sz="2200" dirty="0">
                <a:solidFill>
                  <a:srgbClr val="FF3300"/>
                </a:solidFill>
              </a:rPr>
              <a:t>Gang of Four</a:t>
            </a:r>
            <a:r>
              <a:rPr kumimoji="1" lang="zh-CN" altLang="en-US" sz="2200" dirty="0">
                <a:solidFill>
                  <a:srgbClr val="FF3300"/>
                </a:solidFill>
              </a:rPr>
              <a:t>，</a:t>
            </a:r>
            <a:r>
              <a:rPr kumimoji="1" lang="en-US" altLang="zh-CN" sz="2200" dirty="0" err="1">
                <a:solidFill>
                  <a:srgbClr val="FF3300"/>
                </a:solidFill>
              </a:rPr>
              <a:t>GoF</a:t>
            </a:r>
            <a:r>
              <a:rPr kumimoji="1" lang="zh-CN" altLang="en-US" sz="2200" dirty="0">
                <a:solidFill>
                  <a:srgbClr val="FF3300"/>
                </a:solidFill>
              </a:rPr>
              <a:t>，分别是</a:t>
            </a:r>
            <a:r>
              <a:rPr kumimoji="1" lang="en-US" altLang="zh-CN" sz="2200" dirty="0">
                <a:solidFill>
                  <a:srgbClr val="FF3300"/>
                </a:solidFill>
              </a:rPr>
              <a:t>Erich Gamma, Richard Helm, Ralph Johnson</a:t>
            </a:r>
            <a:r>
              <a:rPr kumimoji="1" lang="zh-CN" altLang="en-US" sz="2200" dirty="0">
                <a:solidFill>
                  <a:srgbClr val="FF3300"/>
                </a:solidFill>
              </a:rPr>
              <a:t>和</a:t>
            </a:r>
            <a:r>
              <a:rPr kumimoji="1" lang="en-US" altLang="zh-CN" sz="2200" dirty="0">
                <a:solidFill>
                  <a:srgbClr val="FF3300"/>
                </a:solidFill>
              </a:rPr>
              <a:t>John </a:t>
            </a:r>
            <a:r>
              <a:rPr kumimoji="1" lang="en-US" altLang="zh-CN" sz="2200" dirty="0" err="1">
                <a:solidFill>
                  <a:srgbClr val="FF3300"/>
                </a:solidFill>
              </a:rPr>
              <a:t>Vlissides</a:t>
            </a:r>
            <a:r>
              <a:rPr kumimoji="1" lang="en-US" altLang="zh-CN" sz="2200" dirty="0"/>
              <a:t>)</a:t>
            </a:r>
            <a:r>
              <a:rPr kumimoji="1" lang="zh-CN" altLang="en-US" sz="2200" dirty="0"/>
              <a:t>”于</a:t>
            </a:r>
            <a:r>
              <a:rPr kumimoji="1" lang="en-US" altLang="zh-CN" sz="2200" dirty="0"/>
              <a:t>1994</a:t>
            </a:r>
            <a:r>
              <a:rPr kumimoji="1" lang="zh-CN" altLang="en-US" sz="2200" dirty="0"/>
              <a:t>年归纳发表了</a:t>
            </a:r>
            <a:r>
              <a:rPr kumimoji="1" lang="en-US" altLang="zh-CN" sz="2200" dirty="0"/>
              <a:t>23</a:t>
            </a:r>
            <a:r>
              <a:rPr kumimoji="1" lang="zh-CN" altLang="en-US" sz="2200" dirty="0"/>
              <a:t>种在软件开发中使用频率较高的设计模式，旨在</a:t>
            </a:r>
            <a:r>
              <a:rPr kumimoji="1" lang="zh-CN" altLang="en-US" sz="2200" dirty="0">
                <a:solidFill>
                  <a:srgbClr val="FF3300"/>
                </a:solidFill>
              </a:rPr>
              <a:t>用模式来统一沟通面向对象方法在分析、设计和实现间的鸿沟</a:t>
            </a:r>
            <a:endParaRPr kumimoji="1" lang="zh-CN" altLang="en-US" sz="2200" dirty="0"/>
          </a:p>
        </p:txBody>
      </p:sp>
    </p:spTree>
    <p:extLst>
      <p:ext uri="{BB962C8B-B14F-4D97-AF65-F5344CB8AC3E}">
        <p14:creationId xmlns:p14="http://schemas.microsoft.com/office/powerpoint/2010/main" val="374391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5943600" cy="685800"/>
          </a:xfrm>
        </p:spPr>
        <p:txBody>
          <a:bodyPr/>
          <a:lstStyle/>
          <a:p>
            <a:pPr eaLnBrk="1" hangingPunct="1"/>
            <a:r>
              <a:rPr lang="zh-CN" altLang="en-US"/>
              <a:t>设计模式的诞生与发展</a:t>
            </a:r>
          </a:p>
        </p:txBody>
      </p:sp>
      <p:sp>
        <p:nvSpPr>
          <p:cNvPr id="20483" name="Rectangle 3"/>
          <p:cNvSpPr>
            <a:spLocks noGrp="1" noChangeArrowheads="1"/>
          </p:cNvSpPr>
          <p:nvPr>
            <p:ph type="body" idx="1"/>
          </p:nvPr>
        </p:nvSpPr>
        <p:spPr/>
        <p:txBody>
          <a:bodyPr/>
          <a:lstStyle/>
          <a:p>
            <a:pPr algn="just">
              <a:lnSpc>
                <a:spcPts val="4000"/>
              </a:lnSpc>
              <a:buClr>
                <a:srgbClr val="0000FF"/>
              </a:buClr>
              <a:buSzPct val="90000"/>
              <a:buFont typeface="Wingdings" panose="05000000000000000000" pitchFamily="2" charset="2"/>
              <a:buNone/>
            </a:pPr>
            <a:endParaRPr kumimoji="1" lang="en-US" altLang="zh-CN">
              <a:solidFill>
                <a:schemeClr val="tx1"/>
              </a:solidFill>
            </a:endParaRPr>
          </a:p>
          <a:p>
            <a:pPr eaLnBrk="1" hangingPunct="1"/>
            <a:endParaRPr kumimoji="1" lang="en-US" altLang="zh-CN">
              <a:solidFill>
                <a:schemeClr val="tx1"/>
              </a:solidFill>
            </a:endParaRPr>
          </a:p>
        </p:txBody>
      </p:sp>
      <p:sp>
        <p:nvSpPr>
          <p:cNvPr id="2048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10000"/>
              </a:lnSpc>
            </a:pPr>
            <a:endParaRPr kumimoji="1" lang="zh-CN" altLang="zh-CN" sz="2400"/>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094287"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2" name="Text Box 8"/>
          <p:cNvSpPr txBox="1">
            <a:spLocks noChangeArrowheads="1"/>
          </p:cNvSpPr>
          <p:nvPr/>
        </p:nvSpPr>
        <p:spPr bwMode="auto">
          <a:xfrm>
            <a:off x="6589713" y="3200400"/>
            <a:ext cx="2300287" cy="1077913"/>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rgbClr val="FF3300"/>
                </a:solidFill>
                <a:effectLst>
                  <a:outerShdw blurRad="38100" dist="38100" dir="2700000" algn="tl">
                    <a:srgbClr val="C0C0C0"/>
                  </a:outerShdw>
                </a:effectLst>
                <a:latin typeface="Arial" charset="0"/>
              </a:rPr>
              <a:t>Gang of</a:t>
            </a:r>
          </a:p>
          <a:p>
            <a:pPr eaLnBrk="1" hangingPunct="1">
              <a:defRPr/>
            </a:pPr>
            <a:r>
              <a:rPr lang="en-US" altLang="zh-CN" sz="3200" b="1" dirty="0">
                <a:solidFill>
                  <a:srgbClr val="FF3300"/>
                </a:solidFill>
                <a:effectLst>
                  <a:outerShdw blurRad="38100" dist="38100" dir="2700000" algn="tl">
                    <a:srgbClr val="C0C0C0"/>
                  </a:outerShdw>
                </a:effectLst>
                <a:latin typeface="Arial" charset="0"/>
              </a:rPr>
              <a:t>Four (</a:t>
            </a:r>
            <a:r>
              <a:rPr lang="en-US" altLang="zh-CN" sz="3200" b="1" dirty="0" err="1">
                <a:solidFill>
                  <a:srgbClr val="FF3300"/>
                </a:solidFill>
                <a:effectLst>
                  <a:outerShdw blurRad="38100" dist="38100" dir="2700000" algn="tl">
                    <a:srgbClr val="C0C0C0"/>
                  </a:outerShdw>
                </a:effectLst>
                <a:latin typeface="Arial" charset="0"/>
              </a:rPr>
              <a:t>GoF</a:t>
            </a:r>
            <a:r>
              <a:rPr lang="en-US" altLang="zh-CN" sz="3200" b="1" dirty="0">
                <a:solidFill>
                  <a:srgbClr val="FF3300"/>
                </a:solidFill>
                <a:effectLst>
                  <a:outerShdw blurRad="38100" dist="38100" dir="2700000" algn="tl">
                    <a:srgbClr val="C0C0C0"/>
                  </a:outerShdw>
                </a:effectLst>
                <a:latin typeface="Arial" charset="0"/>
              </a:rPr>
              <a:t>)</a:t>
            </a:r>
          </a:p>
        </p:txBody>
      </p:sp>
    </p:spTree>
    <p:extLst>
      <p:ext uri="{BB962C8B-B14F-4D97-AF65-F5344CB8AC3E}">
        <p14:creationId xmlns:p14="http://schemas.microsoft.com/office/powerpoint/2010/main" val="283495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172200" cy="685800"/>
          </a:xfrm>
        </p:spPr>
        <p:txBody>
          <a:bodyPr/>
          <a:lstStyle/>
          <a:p>
            <a:pPr eaLnBrk="1" hangingPunct="1"/>
            <a:r>
              <a:rPr lang="zh-CN" altLang="en-US"/>
              <a:t>设计模式的诞生与发展</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10874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6"/>
          <p:cNvSpPr>
            <a:spLocks noChangeArrowheads="1"/>
          </p:cNvSpPr>
          <p:nvPr/>
        </p:nvSpPr>
        <p:spPr bwMode="auto">
          <a:xfrm>
            <a:off x="2133600" y="2333625"/>
            <a:ext cx="181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a:solidFill>
                  <a:srgbClr val="FF3300"/>
                </a:solidFill>
                <a:latin typeface="Arial" panose="020B0604020202020204" pitchFamily="34" charset="0"/>
                <a:ea typeface="宋体" panose="02010600030101010101" pitchFamily="2" charset="-122"/>
              </a:rPr>
              <a:t>Erich Gamma</a:t>
            </a:r>
          </a:p>
        </p:txBody>
      </p:sp>
      <p:sp>
        <p:nvSpPr>
          <p:cNvPr id="21509" name="Rectangle 8"/>
          <p:cNvSpPr>
            <a:spLocks noChangeArrowheads="1"/>
          </p:cNvSpPr>
          <p:nvPr/>
        </p:nvSpPr>
        <p:spPr bwMode="auto">
          <a:xfrm>
            <a:off x="4343400" y="2159000"/>
            <a:ext cx="419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dirty="0">
                <a:latin typeface="Arial" panose="020B0604020202020204" pitchFamily="34" charset="0"/>
                <a:ea typeface="宋体" panose="02010600030101010101" pitchFamily="2" charset="-122"/>
              </a:rPr>
              <a:t>苏黎世大学计算机科学博士，是</a:t>
            </a:r>
            <a:r>
              <a:rPr lang="en-US" altLang="zh-CN" sz="1800" b="1" dirty="0">
                <a:latin typeface="Arial" panose="020B0604020202020204" pitchFamily="34" charset="0"/>
                <a:ea typeface="宋体" panose="02010600030101010101" pitchFamily="2" charset="-122"/>
              </a:rPr>
              <a:t>Eclipse</a:t>
            </a:r>
            <a:r>
              <a:rPr lang="zh-CN" altLang="en-US" sz="1800" b="1" dirty="0">
                <a:latin typeface="Arial" panose="020B0604020202020204" pitchFamily="34" charset="0"/>
                <a:ea typeface="宋体" panose="02010600030101010101" pitchFamily="2" charset="-122"/>
              </a:rPr>
              <a:t>、 </a:t>
            </a:r>
            <a:r>
              <a:rPr lang="en-US" altLang="zh-CN" sz="1800" b="1" dirty="0">
                <a:latin typeface="Arial" panose="020B0604020202020204" pitchFamily="34" charset="0"/>
                <a:ea typeface="宋体" panose="02010600030101010101" pitchFamily="2" charset="-122"/>
              </a:rPr>
              <a:t>JUnit </a:t>
            </a:r>
            <a:r>
              <a:rPr lang="zh-CN" altLang="en-US" sz="1800" b="1" dirty="0">
                <a:latin typeface="Arial" panose="020B0604020202020204" pitchFamily="34" charset="0"/>
                <a:ea typeface="宋体" panose="02010600030101010101" pitchFamily="2" charset="-122"/>
              </a:rPr>
              <a:t>等项目的负责人</a:t>
            </a:r>
          </a:p>
        </p:txBody>
      </p:sp>
      <p:pic>
        <p:nvPicPr>
          <p:cNvPr id="215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4510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3" name="Rectangle 11"/>
          <p:cNvSpPr>
            <a:spLocks noChangeArrowheads="1"/>
          </p:cNvSpPr>
          <p:nvPr/>
        </p:nvSpPr>
        <p:spPr bwMode="auto">
          <a:xfrm>
            <a:off x="2101850" y="5424488"/>
            <a:ext cx="1784350" cy="36671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en-US" altLang="zh-CN" b="1" dirty="0">
                <a:solidFill>
                  <a:srgbClr val="FF3300"/>
                </a:solidFill>
              </a:rPr>
              <a:t>John </a:t>
            </a:r>
            <a:r>
              <a:rPr lang="en-US" altLang="zh-CN" b="1" dirty="0" err="1">
                <a:solidFill>
                  <a:srgbClr val="FF3300"/>
                </a:solidFill>
              </a:rPr>
              <a:t>Vlissides</a:t>
            </a:r>
            <a:endParaRPr lang="en-US" altLang="zh-CN" b="1" dirty="0">
              <a:solidFill>
                <a:srgbClr val="FF3300"/>
              </a:solidFill>
            </a:endParaRPr>
          </a:p>
        </p:txBody>
      </p:sp>
      <p:sp>
        <p:nvSpPr>
          <p:cNvPr id="21512" name="Rectangle 12"/>
          <p:cNvSpPr>
            <a:spLocks noChangeArrowheads="1"/>
          </p:cNvSpPr>
          <p:nvPr/>
        </p:nvSpPr>
        <p:spPr bwMode="auto">
          <a:xfrm>
            <a:off x="4362450" y="5181600"/>
            <a:ext cx="4400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Arial" panose="020B0604020202020204" pitchFamily="34" charset="0"/>
                <a:ea typeface="宋体" panose="02010600030101010101" pitchFamily="2" charset="-122"/>
              </a:rPr>
              <a:t>斯坦福大学计算机科学博士，原</a:t>
            </a:r>
            <a:r>
              <a:rPr lang="en-US" altLang="zh-CN" sz="1800" b="1">
                <a:latin typeface="Arial" panose="020B0604020202020204" pitchFamily="34" charset="0"/>
                <a:ea typeface="宋体" panose="02010600030101010101" pitchFamily="2" charset="-122"/>
              </a:rPr>
              <a:t>IBM</a:t>
            </a:r>
            <a:r>
              <a:rPr lang="zh-CN" altLang="en-US" sz="1800" b="1">
                <a:latin typeface="Arial" panose="020B0604020202020204" pitchFamily="34" charset="0"/>
                <a:ea typeface="宋体" panose="02010600030101010101" pitchFamily="2" charset="-122"/>
              </a:rPr>
              <a:t>研究员，</a:t>
            </a:r>
            <a:r>
              <a:rPr lang="zh-CN" altLang="en-US" sz="1800" b="1">
                <a:solidFill>
                  <a:schemeClr val="tx1"/>
                </a:solidFill>
                <a:latin typeface="Arial" panose="020B0604020202020204" pitchFamily="34" charset="0"/>
                <a:ea typeface="宋体" panose="02010600030101010101" pitchFamily="2" charset="-122"/>
              </a:rPr>
              <a:t>于</a:t>
            </a:r>
            <a:r>
              <a:rPr lang="en-US" altLang="zh-CN" sz="1800" b="1">
                <a:solidFill>
                  <a:schemeClr val="tx1"/>
                </a:solidFill>
                <a:latin typeface="Arial" panose="020B0604020202020204" pitchFamily="34" charset="0"/>
                <a:ea typeface="宋体" panose="02010600030101010101" pitchFamily="2" charset="-122"/>
              </a:rPr>
              <a:t>2005</a:t>
            </a:r>
            <a:r>
              <a:rPr lang="zh-CN" altLang="en-US" sz="1800" b="1">
                <a:solidFill>
                  <a:schemeClr val="tx1"/>
                </a:solidFill>
                <a:latin typeface="Arial" panose="020B0604020202020204" pitchFamily="34" charset="0"/>
                <a:ea typeface="宋体" panose="02010600030101010101" pitchFamily="2" charset="-122"/>
              </a:rPr>
              <a:t>年</a:t>
            </a:r>
            <a:r>
              <a:rPr lang="en-US" altLang="zh-CN" sz="1800" b="1">
                <a:solidFill>
                  <a:schemeClr val="tx1"/>
                </a:solidFill>
                <a:latin typeface="Arial" panose="020B0604020202020204" pitchFamily="34" charset="0"/>
                <a:ea typeface="宋体" panose="02010600030101010101" pitchFamily="2" charset="-122"/>
              </a:rPr>
              <a:t>11</a:t>
            </a:r>
            <a:r>
              <a:rPr lang="zh-CN" altLang="en-US" sz="1800" b="1">
                <a:solidFill>
                  <a:schemeClr val="tx1"/>
                </a:solidFill>
                <a:latin typeface="Arial" panose="020B0604020202020204" pitchFamily="34" charset="0"/>
                <a:ea typeface="宋体" panose="02010600030101010101" pitchFamily="2" charset="-122"/>
              </a:rPr>
              <a:t>月</a:t>
            </a:r>
            <a:r>
              <a:rPr lang="en-US" altLang="zh-CN" sz="1800" b="1">
                <a:solidFill>
                  <a:schemeClr val="tx1"/>
                </a:solidFill>
                <a:latin typeface="Arial" panose="020B0604020202020204" pitchFamily="34" charset="0"/>
                <a:ea typeface="宋体" panose="02010600030101010101" pitchFamily="2" charset="-122"/>
              </a:rPr>
              <a:t>24</a:t>
            </a:r>
            <a:r>
              <a:rPr lang="zh-CN" altLang="en-US" sz="1800" b="1">
                <a:solidFill>
                  <a:schemeClr val="tx1"/>
                </a:solidFill>
                <a:latin typeface="Arial" panose="020B0604020202020204" pitchFamily="34" charset="0"/>
                <a:ea typeface="宋体" panose="02010600030101010101" pitchFamily="2" charset="-122"/>
              </a:rPr>
              <a:t>日因脑瘤去世，享年</a:t>
            </a:r>
            <a:r>
              <a:rPr lang="en-US" altLang="zh-CN" sz="1800" b="1">
                <a:solidFill>
                  <a:schemeClr val="tx1"/>
                </a:solidFill>
                <a:latin typeface="Arial" panose="020B0604020202020204" pitchFamily="34" charset="0"/>
                <a:ea typeface="宋体" panose="02010600030101010101" pitchFamily="2" charset="-122"/>
              </a:rPr>
              <a:t>44</a:t>
            </a:r>
            <a:r>
              <a:rPr lang="zh-CN" altLang="en-US" sz="1800" b="1">
                <a:solidFill>
                  <a:schemeClr val="tx1"/>
                </a:solidFill>
                <a:latin typeface="Arial" panose="020B0604020202020204" pitchFamily="34" charset="0"/>
                <a:ea typeface="宋体" panose="02010600030101010101" pitchFamily="2" charset="-122"/>
              </a:rPr>
              <a:t>岁</a:t>
            </a:r>
          </a:p>
        </p:txBody>
      </p:sp>
      <p:pic>
        <p:nvPicPr>
          <p:cNvPr id="215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124200"/>
            <a:ext cx="1028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Rectangle 14"/>
          <p:cNvSpPr>
            <a:spLocks noChangeArrowheads="1"/>
          </p:cNvSpPr>
          <p:nvPr/>
        </p:nvSpPr>
        <p:spPr bwMode="auto">
          <a:xfrm>
            <a:off x="2152650" y="4510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800" b="1">
                <a:solidFill>
                  <a:srgbClr val="FF3300"/>
                </a:solidFill>
                <a:latin typeface="Arial" panose="020B0604020202020204" pitchFamily="34" charset="0"/>
                <a:ea typeface="宋体" panose="02010600030101010101" pitchFamily="2" charset="-122"/>
              </a:rPr>
              <a:t>Ralph Johnson</a:t>
            </a:r>
            <a:r>
              <a:rPr lang="en-US" altLang="zh-CN" sz="1800">
                <a:solidFill>
                  <a:srgbClr val="FF3300"/>
                </a:solidFill>
                <a:latin typeface="Arial" panose="020B0604020202020204" pitchFamily="34" charset="0"/>
                <a:ea typeface="宋体" panose="02010600030101010101" pitchFamily="2" charset="-122"/>
              </a:rPr>
              <a:t> </a:t>
            </a:r>
          </a:p>
        </p:txBody>
      </p:sp>
      <p:sp>
        <p:nvSpPr>
          <p:cNvPr id="21515" name="Rectangle 15"/>
          <p:cNvSpPr>
            <a:spLocks noChangeArrowheads="1"/>
          </p:cNvSpPr>
          <p:nvPr/>
        </p:nvSpPr>
        <p:spPr bwMode="auto">
          <a:xfrm>
            <a:off x="4343400" y="3240088"/>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solidFill>
                  <a:schemeClr val="tx1"/>
                </a:solidFill>
                <a:latin typeface="Arial" panose="020B0604020202020204" pitchFamily="34" charset="0"/>
                <a:ea typeface="宋体" panose="02010600030101010101" pitchFamily="2" charset="-122"/>
              </a:rPr>
              <a:t>墨尔本大学计算机科学博士，原</a:t>
            </a:r>
            <a:r>
              <a:rPr lang="en-US" altLang="zh-CN" sz="1800" b="1">
                <a:solidFill>
                  <a:schemeClr val="tx1"/>
                </a:solidFill>
                <a:latin typeface="Arial" panose="020B0604020202020204" pitchFamily="34" charset="0"/>
                <a:ea typeface="宋体" panose="02010600030101010101" pitchFamily="2" charset="-122"/>
              </a:rPr>
              <a:t>IBM </a:t>
            </a:r>
            <a:r>
              <a:rPr lang="zh-CN" altLang="en-US" sz="1800" b="1">
                <a:solidFill>
                  <a:schemeClr val="tx1"/>
                </a:solidFill>
                <a:latin typeface="Arial" panose="020B0604020202020204" pitchFamily="34" charset="0"/>
                <a:ea typeface="宋体" panose="02010600030101010101" pitchFamily="2" charset="-122"/>
              </a:rPr>
              <a:t>研究员，现供职于波士顿顾问集团</a:t>
            </a:r>
          </a:p>
        </p:txBody>
      </p:sp>
      <p:pic>
        <p:nvPicPr>
          <p:cNvPr id="2151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52900"/>
            <a:ext cx="1079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Rectangle 17"/>
          <p:cNvSpPr>
            <a:spLocks noChangeArrowheads="1"/>
          </p:cNvSpPr>
          <p:nvPr/>
        </p:nvSpPr>
        <p:spPr bwMode="auto">
          <a:xfrm>
            <a:off x="2133600" y="3352800"/>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800" b="1">
                <a:solidFill>
                  <a:srgbClr val="FF3300"/>
                </a:solidFill>
                <a:latin typeface="Arial" panose="020B0604020202020204" pitchFamily="34" charset="0"/>
                <a:ea typeface="宋体" panose="02010600030101010101" pitchFamily="2" charset="-122"/>
              </a:rPr>
              <a:t>Richard Helm</a:t>
            </a:r>
          </a:p>
        </p:txBody>
      </p:sp>
      <p:sp>
        <p:nvSpPr>
          <p:cNvPr id="21518" name="Rectangle 18"/>
          <p:cNvSpPr>
            <a:spLocks noChangeArrowheads="1"/>
          </p:cNvSpPr>
          <p:nvPr/>
        </p:nvSpPr>
        <p:spPr bwMode="auto">
          <a:xfrm>
            <a:off x="4343400" y="419100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solidFill>
                  <a:schemeClr val="tx1"/>
                </a:solidFill>
                <a:latin typeface="Arial" panose="020B0604020202020204" pitchFamily="34" charset="0"/>
                <a:ea typeface="宋体" panose="02010600030101010101" pitchFamily="2" charset="-122"/>
              </a:rPr>
              <a:t>康奈尔大学计算机科学博士，伊利诺伊大学教授</a:t>
            </a:r>
          </a:p>
        </p:txBody>
      </p:sp>
      <p:sp>
        <p:nvSpPr>
          <p:cNvPr id="131091" name="Text Box 19"/>
          <p:cNvSpPr txBox="1">
            <a:spLocks noChangeArrowheads="1"/>
          </p:cNvSpPr>
          <p:nvPr/>
        </p:nvSpPr>
        <p:spPr bwMode="auto">
          <a:xfrm>
            <a:off x="6096000" y="1401763"/>
            <a:ext cx="2971800" cy="579437"/>
          </a:xfrm>
          <a:prstGeom prst="rect">
            <a:avLst/>
          </a:prstGeom>
          <a:noFill/>
          <a:ln w="9525">
            <a:noFill/>
            <a:miter lim="800000"/>
            <a:headEnd/>
            <a:tailEnd/>
          </a:ln>
          <a:effectLst/>
        </p:spPr>
        <p:txBody>
          <a:bodyPr>
            <a:spAutoFit/>
          </a:bodyPr>
          <a:lstStyle/>
          <a:p>
            <a:pPr eaLnBrk="1" hangingPunct="1">
              <a:defRPr/>
            </a:pPr>
            <a:r>
              <a:rPr lang="en-US" altLang="zh-CN" sz="3200" b="1">
                <a:solidFill>
                  <a:srgbClr val="FF3300"/>
                </a:solidFill>
                <a:effectLst>
                  <a:outerShdw blurRad="38100" dist="38100" dir="2700000" algn="tl">
                    <a:srgbClr val="C0C0C0"/>
                  </a:outerShdw>
                </a:effectLst>
                <a:latin typeface="Arial" charset="0"/>
              </a:rPr>
              <a:t>Gang of Four</a:t>
            </a:r>
          </a:p>
        </p:txBody>
      </p:sp>
    </p:spTree>
    <p:extLst>
      <p:ext uri="{BB962C8B-B14F-4D97-AF65-F5344CB8AC3E}">
        <p14:creationId xmlns:p14="http://schemas.microsoft.com/office/powerpoint/2010/main" val="172101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大纲</a:t>
            </a:r>
          </a:p>
        </p:txBody>
      </p:sp>
      <p:sp>
        <p:nvSpPr>
          <p:cNvPr id="4099" name="Rectangle 3"/>
          <p:cNvSpPr>
            <a:spLocks noGrp="1" noChangeArrowheads="1"/>
          </p:cNvSpPr>
          <p:nvPr>
            <p:ph type="body" idx="1"/>
          </p:nvPr>
        </p:nvSpPr>
        <p:spPr/>
        <p:txBody>
          <a:bodyPr/>
          <a:lstStyle/>
          <a:p>
            <a:pPr eaLnBrk="1" hangingPunct="1"/>
            <a:r>
              <a:rPr lang="zh-CN" altLang="en-US" dirty="0"/>
              <a:t>引言</a:t>
            </a:r>
            <a:endParaRPr lang="en-US" altLang="zh-CN" dirty="0"/>
          </a:p>
          <a:p>
            <a:r>
              <a:rPr lang="zh-CN" altLang="en-US" dirty="0"/>
              <a:t>设计模式的诞生与发展</a:t>
            </a:r>
          </a:p>
          <a:p>
            <a:pPr eaLnBrk="1" hangingPunct="1"/>
            <a:r>
              <a:rPr lang="zh-CN" altLang="en-US" dirty="0"/>
              <a:t>设计模式的定义与分类</a:t>
            </a:r>
            <a:endParaRPr lang="en-US" altLang="zh-CN" dirty="0"/>
          </a:p>
          <a:p>
            <a:pPr eaLnBrk="1" hangingPunct="1"/>
            <a:r>
              <a:rPr lang="en-US" altLang="zh-CN" dirty="0" err="1"/>
              <a:t>GoF</a:t>
            </a:r>
            <a:r>
              <a:rPr lang="zh-CN" altLang="en-US" dirty="0"/>
              <a:t>设计模式简介</a:t>
            </a:r>
            <a:endParaRPr lang="en-US" altLang="zh-CN" dirty="0"/>
          </a:p>
          <a:p>
            <a:pPr eaLnBrk="1" hangingPunct="1"/>
            <a:r>
              <a:rPr lang="zh-CN" altLang="en-US" dirty="0"/>
              <a:t>设计模式的优点</a:t>
            </a:r>
          </a:p>
          <a:p>
            <a:pPr eaLnBrk="1" hangingPunct="1"/>
            <a:endParaRPr lang="en-US" altLang="zh-CN"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443288"/>
            <a:ext cx="237331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9" descr="GAMMA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5588"/>
            <a:ext cx="2449513"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39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5943600" cy="685800"/>
          </a:xfrm>
        </p:spPr>
        <p:txBody>
          <a:bodyPr/>
          <a:lstStyle/>
          <a:p>
            <a:pPr eaLnBrk="1" hangingPunct="1"/>
            <a:r>
              <a:rPr lang="zh-CN" altLang="en-US"/>
              <a:t>设计模式的诞生与发展</a:t>
            </a:r>
          </a:p>
        </p:txBody>
      </p:sp>
      <p:sp>
        <p:nvSpPr>
          <p:cNvPr id="22531" name="Rectangle 3"/>
          <p:cNvSpPr>
            <a:spLocks noGrp="1" noChangeArrowheads="1"/>
          </p:cNvSpPr>
          <p:nvPr>
            <p:ph type="body" idx="1"/>
          </p:nvPr>
        </p:nvSpPr>
        <p:spPr/>
        <p:txBody>
          <a:bodyPr/>
          <a:lstStyle/>
          <a:p>
            <a:pPr eaLnBrk="1" hangingPunct="1"/>
            <a:r>
              <a:rPr kumimoji="1" lang="zh-CN" altLang="en-US" dirty="0"/>
              <a:t>软件模式概述 </a:t>
            </a:r>
            <a:endParaRPr lang="zh-CN" altLang="en-US" dirty="0"/>
          </a:p>
          <a:p>
            <a:pPr lvl="1" eaLnBrk="1" hangingPunct="1"/>
            <a:r>
              <a:rPr lang="zh-CN" altLang="en-US" dirty="0"/>
              <a:t>软件模式：</a:t>
            </a:r>
            <a:r>
              <a:rPr lang="zh-CN" altLang="en-US" dirty="0">
                <a:solidFill>
                  <a:srgbClr val="FF3300"/>
                </a:solidFill>
              </a:rPr>
              <a:t>在一定条件下的软件开发问题及其解法</a:t>
            </a:r>
            <a:endParaRPr lang="en-US" altLang="zh-CN" dirty="0">
              <a:solidFill>
                <a:srgbClr val="FF3300"/>
              </a:solidFill>
            </a:endParaRPr>
          </a:p>
          <a:p>
            <a:pPr lvl="2" eaLnBrk="1" hangingPunct="1">
              <a:buFont typeface="Tahoma" panose="020B0604030504040204" pitchFamily="34" charset="0"/>
              <a:buChar char="•"/>
            </a:pPr>
            <a:r>
              <a:rPr lang="zh-CN" altLang="en-US" sz="2400" dirty="0">
                <a:ea typeface="黑体" panose="02010609060101010101" pitchFamily="49" charset="-122"/>
              </a:rPr>
              <a:t> 问题描述</a:t>
            </a:r>
            <a:endParaRPr lang="en-US" altLang="zh-CN" sz="2400" dirty="0">
              <a:ea typeface="黑体" panose="02010609060101010101" pitchFamily="49" charset="-122"/>
            </a:endParaRPr>
          </a:p>
          <a:p>
            <a:pPr lvl="2" eaLnBrk="1" hangingPunct="1">
              <a:buFont typeface="Tahoma" panose="020B0604030504040204" pitchFamily="34" charset="0"/>
              <a:buChar char="•"/>
            </a:pPr>
            <a:r>
              <a:rPr lang="zh-CN" altLang="en-US" sz="2400" dirty="0">
                <a:ea typeface="黑体" panose="02010609060101010101" pitchFamily="49" charset="-122"/>
              </a:rPr>
              <a:t> 前提条件（环境或约束条件）</a:t>
            </a:r>
            <a:endParaRPr lang="en-US" altLang="zh-CN" sz="2400" dirty="0">
              <a:ea typeface="黑体" panose="02010609060101010101" pitchFamily="49" charset="-122"/>
            </a:endParaRPr>
          </a:p>
          <a:p>
            <a:pPr lvl="2" eaLnBrk="1" hangingPunct="1">
              <a:buFont typeface="Tahoma" panose="020B0604030504040204" pitchFamily="34" charset="0"/>
              <a:buChar char="•"/>
            </a:pPr>
            <a:r>
              <a:rPr lang="zh-CN" altLang="en-US" sz="2400" dirty="0">
                <a:ea typeface="黑体" panose="02010609060101010101" pitchFamily="49" charset="-122"/>
              </a:rPr>
              <a:t> 解法</a:t>
            </a:r>
            <a:endParaRPr lang="en-US" altLang="zh-CN" sz="2400" dirty="0">
              <a:ea typeface="黑体" panose="02010609060101010101" pitchFamily="49" charset="-122"/>
            </a:endParaRPr>
          </a:p>
          <a:p>
            <a:pPr lvl="2" eaLnBrk="1" hangingPunct="1">
              <a:buFont typeface="Tahoma" panose="020B0604030504040204" pitchFamily="34" charset="0"/>
              <a:buChar char="•"/>
            </a:pPr>
            <a:r>
              <a:rPr lang="zh-CN" altLang="en-US" sz="2400" dirty="0">
                <a:ea typeface="黑体" panose="02010609060101010101" pitchFamily="49" charset="-122"/>
              </a:rPr>
              <a:t> 效果</a:t>
            </a:r>
            <a:endParaRPr lang="zh-CN" altLang="en-US" sz="2400" dirty="0">
              <a:solidFill>
                <a:srgbClr val="FF3300"/>
              </a:solidFill>
              <a:ea typeface="黑体" panose="02010609060101010101" pitchFamily="49" charset="-122"/>
            </a:endParaRPr>
          </a:p>
        </p:txBody>
      </p:sp>
    </p:spTree>
    <p:extLst>
      <p:ext uri="{BB962C8B-B14F-4D97-AF65-F5344CB8AC3E}">
        <p14:creationId xmlns:p14="http://schemas.microsoft.com/office/powerpoint/2010/main" val="370859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5562600" cy="685800"/>
          </a:xfrm>
        </p:spPr>
        <p:txBody>
          <a:bodyPr/>
          <a:lstStyle/>
          <a:p>
            <a:pPr eaLnBrk="1" hangingPunct="1"/>
            <a:r>
              <a:rPr lang="zh-CN" altLang="en-US"/>
              <a:t>设计模式的诞生与发展</a:t>
            </a:r>
          </a:p>
        </p:txBody>
      </p:sp>
      <p:sp>
        <p:nvSpPr>
          <p:cNvPr id="23555" name="Rectangle 20"/>
          <p:cNvSpPr>
            <a:spLocks noGrp="1" noChangeArrowheads="1"/>
          </p:cNvSpPr>
          <p:nvPr>
            <p:ph type="body" idx="1"/>
          </p:nvPr>
        </p:nvSpPr>
        <p:spPr/>
        <p:txBody>
          <a:bodyPr/>
          <a:lstStyle/>
          <a:p>
            <a:pPr eaLnBrk="1" hangingPunct="1"/>
            <a:r>
              <a:rPr kumimoji="1" lang="zh-CN" altLang="en-US"/>
              <a:t>软件模式概述</a:t>
            </a:r>
          </a:p>
        </p:txBody>
      </p:sp>
      <p:sp>
        <p:nvSpPr>
          <p:cNvPr id="23556" name="Rectangle 22"/>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35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3558" name="Object 6"/>
          <p:cNvGraphicFramePr>
            <a:graphicFrameLocks noChangeAspect="1"/>
          </p:cNvGraphicFramePr>
          <p:nvPr/>
        </p:nvGraphicFramePr>
        <p:xfrm>
          <a:off x="990600" y="1752600"/>
          <a:ext cx="7658100" cy="4972050"/>
        </p:xfrm>
        <a:graphic>
          <a:graphicData uri="http://schemas.openxmlformats.org/presentationml/2006/ole">
            <mc:AlternateContent xmlns:mc="http://schemas.openxmlformats.org/markup-compatibility/2006">
              <mc:Choice xmlns:v="urn:schemas-microsoft-com:vml" Requires="v">
                <p:oleObj name="Visio" r:id="rId2" imgW="6958881" imgH="4514715" progId="Visio.Drawing.11">
                  <p:embed/>
                </p:oleObj>
              </mc:Choice>
              <mc:Fallback>
                <p:oleObj name="Visio" r:id="rId2" imgW="6958881" imgH="4514715"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76581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871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5562600" cy="685800"/>
          </a:xfrm>
        </p:spPr>
        <p:txBody>
          <a:bodyPr/>
          <a:lstStyle/>
          <a:p>
            <a:pPr eaLnBrk="1" hangingPunct="1"/>
            <a:r>
              <a:rPr lang="zh-CN" altLang="en-US"/>
              <a:t>设计模式的诞生与发展</a:t>
            </a:r>
          </a:p>
        </p:txBody>
      </p:sp>
      <p:sp>
        <p:nvSpPr>
          <p:cNvPr id="24579" name="Rectangle 3"/>
          <p:cNvSpPr>
            <a:spLocks noGrp="1" noChangeArrowheads="1"/>
          </p:cNvSpPr>
          <p:nvPr>
            <p:ph type="body" idx="1"/>
          </p:nvPr>
        </p:nvSpPr>
        <p:spPr/>
        <p:txBody>
          <a:bodyPr/>
          <a:lstStyle/>
          <a:p>
            <a:pPr eaLnBrk="1" hangingPunct="1"/>
            <a:r>
              <a:rPr kumimoji="1" lang="zh-CN" altLang="en-US" dirty="0"/>
              <a:t>软件模式概述</a:t>
            </a:r>
          </a:p>
          <a:p>
            <a:pPr lvl="1" eaLnBrk="1" hangingPunct="1"/>
            <a:r>
              <a:rPr kumimoji="1" lang="zh-CN" altLang="en-US" dirty="0">
                <a:solidFill>
                  <a:srgbClr val="FF3300"/>
                </a:solidFill>
              </a:rPr>
              <a:t>大三律</a:t>
            </a:r>
            <a:r>
              <a:rPr kumimoji="1" lang="en-US" altLang="zh-CN" dirty="0">
                <a:solidFill>
                  <a:srgbClr val="FF3300"/>
                </a:solidFill>
              </a:rPr>
              <a:t>(Rule of Three)</a:t>
            </a:r>
          </a:p>
          <a:p>
            <a:pPr lvl="2" eaLnBrk="1" hangingPunct="1">
              <a:buFont typeface="Tahoma" panose="020B0604030504040204" pitchFamily="34" charset="0"/>
              <a:buChar char="•"/>
            </a:pPr>
            <a:r>
              <a:rPr kumimoji="1" lang="zh-CN" altLang="en-US" sz="2400" dirty="0">
                <a:ea typeface="黑体" panose="02010609060101010101" pitchFamily="49" charset="-122"/>
              </a:rPr>
              <a:t>只有经过</a:t>
            </a:r>
            <a:r>
              <a:rPr kumimoji="1" lang="en-US" altLang="zh-CN" sz="2400" dirty="0">
                <a:solidFill>
                  <a:srgbClr val="FF3300"/>
                </a:solidFill>
                <a:ea typeface="黑体" panose="02010609060101010101" pitchFamily="49" charset="-122"/>
              </a:rPr>
              <a:t>3</a:t>
            </a:r>
            <a:r>
              <a:rPr kumimoji="1" lang="zh-CN" altLang="en-US" sz="2400" dirty="0">
                <a:solidFill>
                  <a:srgbClr val="FF3300"/>
                </a:solidFill>
                <a:ea typeface="黑体" panose="02010609060101010101" pitchFamily="49" charset="-122"/>
              </a:rPr>
              <a:t>个以上不同类型（或不同领域）的系统</a:t>
            </a:r>
            <a:r>
              <a:rPr kumimoji="1" lang="zh-CN" altLang="en-US" sz="2400" dirty="0">
                <a:ea typeface="黑体" panose="02010609060101010101" pitchFamily="49" charset="-122"/>
              </a:rPr>
              <a:t>的校验，一个解决方案才能从候选模式升格为模式</a:t>
            </a:r>
          </a:p>
        </p:txBody>
      </p:sp>
      <p:sp>
        <p:nvSpPr>
          <p:cNvPr id="24580"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3071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5562600" cy="685800"/>
          </a:xfrm>
        </p:spPr>
        <p:txBody>
          <a:bodyPr/>
          <a:lstStyle/>
          <a:p>
            <a:pPr eaLnBrk="1" hangingPunct="1"/>
            <a:r>
              <a:rPr lang="zh-CN" altLang="en-US"/>
              <a:t>设计模式的诞生与发展</a:t>
            </a:r>
          </a:p>
        </p:txBody>
      </p:sp>
      <p:sp>
        <p:nvSpPr>
          <p:cNvPr id="2560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kumimoji="1" lang="zh-CN" altLang="en-US" dirty="0"/>
              <a:t>设计模式的发展 </a:t>
            </a:r>
          </a:p>
          <a:p>
            <a:pPr lvl="1" eaLnBrk="1" hangingPunct="1">
              <a:lnSpc>
                <a:spcPct val="100000"/>
              </a:lnSpc>
            </a:pPr>
            <a:r>
              <a:rPr kumimoji="1" lang="en-US" altLang="zh-CN" sz="1800" dirty="0">
                <a:solidFill>
                  <a:srgbClr val="FF3300"/>
                </a:solidFill>
              </a:rPr>
              <a:t>1987</a:t>
            </a:r>
            <a:r>
              <a:rPr kumimoji="1" lang="zh-CN" altLang="en-US" sz="1800" dirty="0">
                <a:solidFill>
                  <a:srgbClr val="FF3300"/>
                </a:solidFill>
              </a:rPr>
              <a:t>年</a:t>
            </a:r>
            <a:r>
              <a:rPr kumimoji="1" lang="zh-CN" altLang="en-US" sz="1800" dirty="0"/>
              <a:t>，</a:t>
            </a:r>
            <a:r>
              <a:rPr kumimoji="1" lang="en-US" altLang="zh-CN" sz="1800" dirty="0"/>
              <a:t>Kent Beck</a:t>
            </a:r>
            <a:r>
              <a:rPr kumimoji="1" lang="zh-CN" altLang="en-US" sz="1800" dirty="0"/>
              <a:t>和</a:t>
            </a:r>
            <a:r>
              <a:rPr kumimoji="1" lang="en-US" altLang="zh-CN" sz="1800" dirty="0"/>
              <a:t>Ward Cunningham</a:t>
            </a:r>
            <a:r>
              <a:rPr kumimoji="1" lang="zh-CN" altLang="en-US" sz="1800" dirty="0"/>
              <a:t>借鉴</a:t>
            </a:r>
            <a:r>
              <a:rPr kumimoji="1" lang="en-US" altLang="zh-CN" sz="1800" dirty="0"/>
              <a:t>Alexander</a:t>
            </a:r>
            <a:r>
              <a:rPr kumimoji="1" lang="zh-CN" altLang="en-US" sz="1800" dirty="0"/>
              <a:t>的模式思想在程序开发中开始应用一些模式 ，在</a:t>
            </a:r>
            <a:r>
              <a:rPr kumimoji="1" lang="en-US" altLang="zh-CN" sz="1800" dirty="0"/>
              <a:t>OOPSLA</a:t>
            </a:r>
            <a:r>
              <a:rPr kumimoji="1" lang="zh-CN" altLang="en-US" sz="1800" dirty="0"/>
              <a:t>会议上发表了他们的成果</a:t>
            </a:r>
          </a:p>
          <a:p>
            <a:pPr lvl="1" eaLnBrk="1" hangingPunct="1">
              <a:lnSpc>
                <a:spcPct val="100000"/>
              </a:lnSpc>
            </a:pPr>
            <a:r>
              <a:rPr kumimoji="1" lang="en-US" altLang="zh-CN" sz="1800" dirty="0">
                <a:solidFill>
                  <a:srgbClr val="FF3300"/>
                </a:solidFill>
              </a:rPr>
              <a:t>1990</a:t>
            </a:r>
            <a:r>
              <a:rPr kumimoji="1" lang="zh-CN" altLang="en-US" sz="1800" dirty="0">
                <a:solidFill>
                  <a:srgbClr val="FF3300"/>
                </a:solidFill>
              </a:rPr>
              <a:t>年</a:t>
            </a:r>
            <a:r>
              <a:rPr kumimoji="1" lang="zh-CN" altLang="en-US" sz="1800" dirty="0"/>
              <a:t>，</a:t>
            </a:r>
            <a:r>
              <a:rPr kumimoji="1" lang="en-US" altLang="zh-CN" sz="1800" dirty="0"/>
              <a:t>OOPSLA</a:t>
            </a:r>
            <a:r>
              <a:rPr kumimoji="1" lang="zh-CN" altLang="en-US" sz="1800" dirty="0"/>
              <a:t>与</a:t>
            </a:r>
            <a:r>
              <a:rPr kumimoji="1" lang="en-US" altLang="zh-CN" sz="1800" dirty="0"/>
              <a:t>ECOOP</a:t>
            </a:r>
            <a:r>
              <a:rPr kumimoji="1" lang="zh-CN" altLang="en-US" sz="1800" dirty="0"/>
              <a:t>联合举办，</a:t>
            </a:r>
            <a:r>
              <a:rPr kumimoji="1" lang="en-US" altLang="zh-CN" sz="1800" dirty="0"/>
              <a:t>Erich Gamma</a:t>
            </a:r>
            <a:r>
              <a:rPr kumimoji="1" lang="zh-CN" altLang="en-US" sz="1800" dirty="0"/>
              <a:t>和</a:t>
            </a:r>
            <a:r>
              <a:rPr kumimoji="1" lang="en-US" altLang="zh-CN" sz="1800" dirty="0"/>
              <a:t>Richard Helm</a:t>
            </a:r>
            <a:r>
              <a:rPr kumimoji="1" lang="zh-CN" altLang="en-US" sz="1800" dirty="0"/>
              <a:t>等人开始讨论有关模式的话题</a:t>
            </a:r>
            <a:r>
              <a:rPr kumimoji="1" lang="en-US" altLang="zh-CN" sz="1800" dirty="0"/>
              <a:t>(Bruce Anderson</a:t>
            </a:r>
            <a:r>
              <a:rPr kumimoji="1" lang="zh-CN" altLang="en-US" sz="1800" dirty="0"/>
              <a:t>主持</a:t>
            </a:r>
            <a:r>
              <a:rPr kumimoji="1" lang="en-US" altLang="zh-CN" sz="1800" dirty="0"/>
              <a:t>)</a:t>
            </a:r>
            <a:r>
              <a:rPr kumimoji="1" lang="zh-CN" altLang="en-US" sz="1800" dirty="0"/>
              <a:t>，“四人组” 正式成立，并开始着手进行设计模式的分类整理工作</a:t>
            </a:r>
          </a:p>
          <a:p>
            <a:pPr lvl="1" eaLnBrk="1" hangingPunct="1">
              <a:lnSpc>
                <a:spcPct val="100000"/>
              </a:lnSpc>
            </a:pPr>
            <a:r>
              <a:rPr kumimoji="1" lang="en-US" altLang="zh-CN" sz="1800" dirty="0">
                <a:solidFill>
                  <a:srgbClr val="FF3300"/>
                </a:solidFill>
              </a:rPr>
              <a:t>1991 </a:t>
            </a:r>
            <a:r>
              <a:rPr kumimoji="1" lang="zh-CN" altLang="en-US" sz="1800" dirty="0">
                <a:solidFill>
                  <a:srgbClr val="FF3300"/>
                </a:solidFill>
              </a:rPr>
              <a:t>年</a:t>
            </a:r>
            <a:r>
              <a:rPr kumimoji="1" lang="zh-CN" altLang="en-US" sz="1800" dirty="0"/>
              <a:t>，</a:t>
            </a:r>
            <a:r>
              <a:rPr kumimoji="1" lang="en-US" altLang="zh-CN" sz="1800" dirty="0"/>
              <a:t>OOPSLA</a:t>
            </a:r>
            <a:r>
              <a:rPr kumimoji="1" lang="zh-CN" altLang="en-US" sz="1800" dirty="0"/>
              <a:t>，</a:t>
            </a:r>
            <a:r>
              <a:rPr kumimoji="1" lang="en-US" altLang="zh-CN" sz="1800" dirty="0"/>
              <a:t>Bruce Anderson</a:t>
            </a:r>
            <a:r>
              <a:rPr kumimoji="1" lang="zh-CN" altLang="en-US" sz="1800" dirty="0"/>
              <a:t>主持了首次针对设计模式的研讨会 </a:t>
            </a:r>
          </a:p>
          <a:p>
            <a:pPr lvl="1" eaLnBrk="1" hangingPunct="1">
              <a:lnSpc>
                <a:spcPct val="100000"/>
              </a:lnSpc>
            </a:pPr>
            <a:r>
              <a:rPr kumimoji="1" lang="en-US" altLang="zh-CN" sz="1800" dirty="0">
                <a:solidFill>
                  <a:srgbClr val="FF3300"/>
                </a:solidFill>
              </a:rPr>
              <a:t>1992 </a:t>
            </a:r>
            <a:r>
              <a:rPr kumimoji="1" lang="zh-CN" altLang="en-US" sz="1800" dirty="0">
                <a:solidFill>
                  <a:srgbClr val="FF3300"/>
                </a:solidFill>
              </a:rPr>
              <a:t>年</a:t>
            </a:r>
            <a:r>
              <a:rPr kumimoji="1" lang="zh-CN" altLang="en-US" sz="1800" dirty="0"/>
              <a:t>，</a:t>
            </a:r>
            <a:r>
              <a:rPr kumimoji="1" lang="en-US" altLang="zh-CN" sz="1800" dirty="0"/>
              <a:t>OOPSLA </a:t>
            </a:r>
            <a:r>
              <a:rPr kumimoji="1" lang="zh-CN" altLang="en-US" sz="1800" dirty="0"/>
              <a:t>，</a:t>
            </a:r>
            <a:r>
              <a:rPr kumimoji="1" lang="en-US" altLang="zh-CN" sz="1800" dirty="0"/>
              <a:t>Anderson</a:t>
            </a:r>
            <a:r>
              <a:rPr kumimoji="1" lang="zh-CN" altLang="en-US" sz="1800" dirty="0"/>
              <a:t>再度主持研讨会，模式已经逐渐成为人们讨论的话题</a:t>
            </a:r>
          </a:p>
          <a:p>
            <a:pPr lvl="1" eaLnBrk="1" hangingPunct="1">
              <a:lnSpc>
                <a:spcPct val="100000"/>
              </a:lnSpc>
            </a:pPr>
            <a:r>
              <a:rPr lang="zh-CN" altLang="en-US" sz="1800" dirty="0">
                <a:solidFill>
                  <a:schemeClr val="tx1"/>
                </a:solidFill>
              </a:rPr>
              <a:t>注</a:t>
            </a:r>
            <a:r>
              <a:rPr lang="en-US" altLang="zh-CN" sz="1800" dirty="0">
                <a:solidFill>
                  <a:schemeClr val="tx1"/>
                </a:solidFill>
              </a:rPr>
              <a:t>:</a:t>
            </a:r>
            <a:r>
              <a:rPr lang="en-US" altLang="zh-CN" sz="1800" dirty="0">
                <a:solidFill>
                  <a:srgbClr val="FF3300"/>
                </a:solidFill>
              </a:rPr>
              <a:t> OOPSLA (Object-Oriented Programming, Systems, Languages &amp; Applications</a:t>
            </a:r>
            <a:r>
              <a:rPr lang="zh-CN" altLang="en-US" sz="1800" dirty="0">
                <a:solidFill>
                  <a:srgbClr val="FF3300"/>
                </a:solidFill>
              </a:rPr>
              <a:t>，</a:t>
            </a:r>
            <a:r>
              <a:rPr kumimoji="1" lang="zh-CN" altLang="en-US" sz="1800" dirty="0"/>
              <a:t>面向对象编程、系统、语言和应用大会</a:t>
            </a:r>
            <a:r>
              <a:rPr lang="en-US" altLang="zh-CN" sz="1800" dirty="0">
                <a:solidFill>
                  <a:srgbClr val="FF3300"/>
                </a:solidFill>
              </a:rPr>
              <a:t>)</a:t>
            </a:r>
            <a:r>
              <a:rPr kumimoji="1" lang="zh-CN" altLang="en-US" sz="1800" dirty="0"/>
              <a:t>，编程语言及软件工程国际顶级会议，</a:t>
            </a:r>
            <a:r>
              <a:rPr kumimoji="1" lang="en-US" altLang="zh-CN" sz="1800" dirty="0"/>
              <a:t>2010</a:t>
            </a:r>
            <a:r>
              <a:rPr kumimoji="1" lang="zh-CN" altLang="en-US" sz="1800" dirty="0"/>
              <a:t>年改为</a:t>
            </a:r>
            <a:r>
              <a:rPr lang="en-US" altLang="zh-CN" sz="1800" dirty="0">
                <a:solidFill>
                  <a:srgbClr val="FF3300"/>
                </a:solidFill>
              </a:rPr>
              <a:t>SPLASH --- Systems, Programming, Languages and Applications: Software for Humanity </a:t>
            </a:r>
            <a:endParaRPr kumimoji="1" lang="en-US" altLang="zh-CN" sz="1800" dirty="0">
              <a:solidFill>
                <a:srgbClr val="FF3300"/>
              </a:solidFill>
            </a:endParaRPr>
          </a:p>
          <a:p>
            <a:pPr lvl="1" eaLnBrk="1" hangingPunct="1">
              <a:lnSpc>
                <a:spcPct val="100000"/>
              </a:lnSpc>
            </a:pPr>
            <a:endParaRPr kumimoji="1" lang="en-US" altLang="zh-CN" sz="1800" dirty="0">
              <a:solidFill>
                <a:srgbClr val="FF3300"/>
              </a:solidFill>
            </a:endParaRPr>
          </a:p>
        </p:txBody>
      </p:sp>
      <p:sp>
        <p:nvSpPr>
          <p:cNvPr id="25604"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4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5562600" cy="685800"/>
          </a:xfrm>
        </p:spPr>
        <p:txBody>
          <a:bodyPr/>
          <a:lstStyle/>
          <a:p>
            <a:pPr eaLnBrk="1" hangingPunct="1"/>
            <a:r>
              <a:rPr lang="zh-CN" altLang="en-US"/>
              <a:t>设计模式的诞生与发展</a:t>
            </a:r>
          </a:p>
        </p:txBody>
      </p:sp>
      <p:sp>
        <p:nvSpPr>
          <p:cNvPr id="26627" name="Rectangle 3"/>
          <p:cNvSpPr>
            <a:spLocks noGrp="1" noChangeArrowheads="1"/>
          </p:cNvSpPr>
          <p:nvPr>
            <p:ph type="body" idx="1"/>
          </p:nvPr>
        </p:nvSpPr>
        <p:spPr>
          <a:xfrm>
            <a:off x="381000" y="1752600"/>
            <a:ext cx="8382000" cy="4495800"/>
          </a:xfrm>
        </p:spPr>
        <p:txBody>
          <a:bodyPr/>
          <a:lstStyle/>
          <a:p>
            <a:pPr eaLnBrk="1" hangingPunct="1"/>
            <a:r>
              <a:rPr kumimoji="1" lang="zh-CN" altLang="en-US" dirty="0"/>
              <a:t>设计模式的发展 </a:t>
            </a:r>
          </a:p>
          <a:p>
            <a:pPr lvl="1" eaLnBrk="1" hangingPunct="1"/>
            <a:r>
              <a:rPr kumimoji="1" lang="en-US" altLang="zh-CN" sz="1800" dirty="0">
                <a:solidFill>
                  <a:srgbClr val="FF3300"/>
                </a:solidFill>
              </a:rPr>
              <a:t>1993</a:t>
            </a:r>
            <a:r>
              <a:rPr kumimoji="1" lang="zh-CN" altLang="en-US" sz="1800" dirty="0">
                <a:solidFill>
                  <a:srgbClr val="FF3300"/>
                </a:solidFill>
              </a:rPr>
              <a:t>年</a:t>
            </a:r>
            <a:r>
              <a:rPr kumimoji="1" lang="zh-CN" altLang="en-US" sz="1800" dirty="0"/>
              <a:t>，</a:t>
            </a:r>
            <a:r>
              <a:rPr kumimoji="1" lang="en-US" altLang="zh-CN" sz="1800" dirty="0"/>
              <a:t>Kent Beck </a:t>
            </a:r>
            <a:r>
              <a:rPr kumimoji="1" lang="zh-CN" altLang="en-US" sz="1800" dirty="0"/>
              <a:t>和 </a:t>
            </a:r>
            <a:r>
              <a:rPr kumimoji="1" lang="en-US" altLang="zh-CN" sz="1800" dirty="0"/>
              <a:t>Grady </a:t>
            </a:r>
            <a:r>
              <a:rPr kumimoji="1" lang="en-US" altLang="zh-CN" sz="1800" dirty="0" err="1"/>
              <a:t>Booch</a:t>
            </a:r>
            <a:r>
              <a:rPr kumimoji="1" lang="en-US" altLang="zh-CN" sz="1800" dirty="0"/>
              <a:t> </a:t>
            </a:r>
            <a:r>
              <a:rPr kumimoji="1" lang="zh-CN" altLang="en-US" sz="1800" dirty="0"/>
              <a:t>赞助了第一次关于设计模式的会议，这个设计模式研究组织发展成为著名的</a:t>
            </a:r>
            <a:r>
              <a:rPr kumimoji="1" lang="en-US" altLang="zh-CN" sz="1800" dirty="0"/>
              <a:t>Hillside Group</a:t>
            </a:r>
            <a:r>
              <a:rPr kumimoji="1" lang="zh-CN" altLang="en-US" sz="1800" dirty="0"/>
              <a:t>研究组</a:t>
            </a:r>
          </a:p>
          <a:p>
            <a:pPr lvl="1" eaLnBrk="1" hangingPunct="1"/>
            <a:r>
              <a:rPr kumimoji="1" lang="en-US" altLang="zh-CN" sz="1800" dirty="0">
                <a:solidFill>
                  <a:srgbClr val="FF3300"/>
                </a:solidFill>
              </a:rPr>
              <a:t>1994 </a:t>
            </a:r>
            <a:r>
              <a:rPr kumimoji="1" lang="zh-CN" altLang="en-US" sz="1800" dirty="0">
                <a:solidFill>
                  <a:srgbClr val="FF3300"/>
                </a:solidFill>
              </a:rPr>
              <a:t>年</a:t>
            </a:r>
            <a:r>
              <a:rPr kumimoji="1" lang="zh-CN" altLang="en-US" sz="1800" dirty="0"/>
              <a:t>，由</a:t>
            </a:r>
            <a:r>
              <a:rPr kumimoji="1" lang="en-US" altLang="zh-CN" sz="1800" dirty="0"/>
              <a:t>Hillside Group</a:t>
            </a:r>
            <a:r>
              <a:rPr kumimoji="1" lang="zh-CN" altLang="en-US" sz="1800" dirty="0"/>
              <a:t>发起，在美国伊利诺伊州</a:t>
            </a:r>
            <a:r>
              <a:rPr kumimoji="1" lang="en-US" altLang="zh-CN" sz="1800" dirty="0"/>
              <a:t>(Illinois)</a:t>
            </a:r>
            <a:r>
              <a:rPr kumimoji="1" lang="zh-CN" altLang="en-US" sz="1800" dirty="0"/>
              <a:t>的</a:t>
            </a:r>
            <a:r>
              <a:rPr kumimoji="1" lang="en-US" altLang="zh-CN" sz="1800" dirty="0"/>
              <a:t>Allerton Park</a:t>
            </a:r>
            <a:r>
              <a:rPr kumimoji="1" lang="zh-CN" altLang="en-US" sz="1800" dirty="0"/>
              <a:t>召开了第</a:t>
            </a:r>
            <a:r>
              <a:rPr kumimoji="1" lang="en-US" altLang="zh-CN" sz="1800" dirty="0"/>
              <a:t>1</a:t>
            </a:r>
            <a:r>
              <a:rPr kumimoji="1" lang="zh-CN" altLang="en-US" sz="1800" dirty="0"/>
              <a:t>届关于面向对象模式的世界性会议，名为</a:t>
            </a:r>
            <a:r>
              <a:rPr kumimoji="1" lang="en-US" altLang="zh-CN" sz="1800" dirty="0" err="1">
                <a:solidFill>
                  <a:srgbClr val="FF3300"/>
                </a:solidFill>
              </a:rPr>
              <a:t>PLoP</a:t>
            </a:r>
            <a:r>
              <a:rPr kumimoji="1" lang="en-US" altLang="zh-CN" sz="1800" dirty="0">
                <a:solidFill>
                  <a:srgbClr val="FF3300"/>
                </a:solidFill>
              </a:rPr>
              <a:t>(Pattern Languages of Programs, </a:t>
            </a:r>
            <a:r>
              <a:rPr kumimoji="1" lang="zh-CN" altLang="en-US" sz="1800" dirty="0">
                <a:solidFill>
                  <a:srgbClr val="FF3300"/>
                </a:solidFill>
              </a:rPr>
              <a:t>编程语言模式会议</a:t>
            </a:r>
            <a:r>
              <a:rPr kumimoji="1" lang="en-US" altLang="zh-CN" sz="1800" dirty="0">
                <a:solidFill>
                  <a:srgbClr val="FF3300"/>
                </a:solidFill>
              </a:rPr>
              <a:t>)</a:t>
            </a:r>
            <a:r>
              <a:rPr kumimoji="1" lang="zh-CN" altLang="en-US" sz="1800" dirty="0"/>
              <a:t>，简称</a:t>
            </a:r>
            <a:r>
              <a:rPr kumimoji="1" lang="en-US" altLang="zh-CN" sz="1800" dirty="0"/>
              <a:t>PLoP‘94</a:t>
            </a:r>
            <a:endParaRPr kumimoji="1" lang="zh-CN" altLang="en-US" sz="1800" dirty="0"/>
          </a:p>
          <a:p>
            <a:pPr lvl="1" eaLnBrk="1" hangingPunct="1"/>
            <a:r>
              <a:rPr kumimoji="1" lang="en-US" altLang="zh-CN" sz="1800" dirty="0">
                <a:solidFill>
                  <a:srgbClr val="FF3300"/>
                </a:solidFill>
              </a:rPr>
              <a:t>1995</a:t>
            </a:r>
            <a:r>
              <a:rPr kumimoji="1" lang="zh-CN" altLang="en-US" sz="1800" dirty="0">
                <a:solidFill>
                  <a:srgbClr val="FF3300"/>
                </a:solidFill>
              </a:rPr>
              <a:t>年</a:t>
            </a:r>
            <a:r>
              <a:rPr kumimoji="1" lang="zh-CN" altLang="en-US" sz="1800" dirty="0"/>
              <a:t>，</a:t>
            </a:r>
            <a:r>
              <a:rPr kumimoji="1" lang="en-US" altLang="zh-CN" sz="1800" dirty="0"/>
              <a:t>PLoP‘95 </a:t>
            </a:r>
            <a:r>
              <a:rPr kumimoji="1" lang="zh-CN" altLang="en-US" sz="1800" dirty="0"/>
              <a:t>仍在伊利诺伊州的</a:t>
            </a:r>
            <a:r>
              <a:rPr kumimoji="1" lang="en-US" altLang="zh-CN" sz="1800" dirty="0"/>
              <a:t>Allerton Park</a:t>
            </a:r>
            <a:r>
              <a:rPr kumimoji="1" lang="zh-CN" altLang="en-US" sz="1800" dirty="0"/>
              <a:t>举行 ，“四人组”出版了</a:t>
            </a:r>
            <a:r>
              <a:rPr kumimoji="1" lang="en-US" altLang="zh-CN" sz="1800" dirty="0"/>
              <a:t>《</a:t>
            </a:r>
            <a:r>
              <a:rPr kumimoji="1" lang="zh-CN" altLang="en-US" sz="1800" dirty="0"/>
              <a:t>设计模式：可复用面向对象软件的基础</a:t>
            </a:r>
            <a:r>
              <a:rPr kumimoji="1" lang="en-US" altLang="zh-CN" sz="1800" dirty="0"/>
              <a:t>》(</a:t>
            </a:r>
            <a:r>
              <a:rPr kumimoji="1" lang="en-US" altLang="zh-CN" sz="1800" dirty="0">
                <a:solidFill>
                  <a:srgbClr val="FF3300"/>
                </a:solidFill>
              </a:rPr>
              <a:t>Design Patterns: Elements of Reusable Object-Oriented Software</a:t>
            </a:r>
            <a:r>
              <a:rPr kumimoji="1" lang="en-US" altLang="zh-CN" sz="1800" dirty="0"/>
              <a:t>)</a:t>
            </a:r>
            <a:r>
              <a:rPr kumimoji="1" lang="zh-CN" altLang="en-US" sz="1800" dirty="0"/>
              <a:t>一书，本书成为</a:t>
            </a:r>
            <a:r>
              <a:rPr kumimoji="1" lang="en-US" altLang="zh-CN" sz="1800" dirty="0"/>
              <a:t>1995</a:t>
            </a:r>
            <a:r>
              <a:rPr kumimoji="1" lang="zh-CN" altLang="en-US" sz="1800" dirty="0"/>
              <a:t>年最抢手的面向对象书籍，也成为设计模式的经典书籍 </a:t>
            </a:r>
          </a:p>
          <a:p>
            <a:pPr lvl="1" eaLnBrk="1" hangingPunct="1"/>
            <a:endParaRPr kumimoji="1" lang="en-US" altLang="zh-CN" sz="1800" dirty="0"/>
          </a:p>
        </p:txBody>
      </p:sp>
      <p:sp>
        <p:nvSpPr>
          <p:cNvPr id="26628"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866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5562600" cy="685800"/>
          </a:xfrm>
        </p:spPr>
        <p:txBody>
          <a:bodyPr/>
          <a:lstStyle/>
          <a:p>
            <a:pPr eaLnBrk="1" hangingPunct="1"/>
            <a:r>
              <a:rPr lang="zh-CN" altLang="en-US"/>
              <a:t>设计模式的诞生与发展</a:t>
            </a:r>
          </a:p>
        </p:txBody>
      </p:sp>
      <p:sp>
        <p:nvSpPr>
          <p:cNvPr id="27651" name="Rectangle 3"/>
          <p:cNvSpPr>
            <a:spLocks noGrp="1" noChangeArrowheads="1"/>
          </p:cNvSpPr>
          <p:nvPr>
            <p:ph type="body" idx="1"/>
          </p:nvPr>
        </p:nvSpPr>
        <p:spPr>
          <a:xfrm>
            <a:off x="381000" y="1752600"/>
            <a:ext cx="8382000" cy="4495800"/>
          </a:xfrm>
        </p:spPr>
        <p:txBody>
          <a:bodyPr/>
          <a:lstStyle/>
          <a:p>
            <a:pPr eaLnBrk="1" hangingPunct="1"/>
            <a:r>
              <a:rPr kumimoji="1" lang="zh-CN" altLang="en-US" dirty="0"/>
              <a:t>设计模式的发展 </a:t>
            </a:r>
          </a:p>
          <a:p>
            <a:pPr lvl="1" eaLnBrk="1" hangingPunct="1"/>
            <a:r>
              <a:rPr kumimoji="1" lang="zh-CN" altLang="en-US" sz="2200" dirty="0"/>
              <a:t>从</a:t>
            </a:r>
            <a:r>
              <a:rPr kumimoji="1" lang="en-US" altLang="zh-CN" sz="2200" dirty="0"/>
              <a:t>1995</a:t>
            </a:r>
            <a:r>
              <a:rPr kumimoji="1" lang="zh-CN" altLang="en-US" sz="2200" dirty="0"/>
              <a:t>年至今，设计模式在软件开发中得以广泛应用，在</a:t>
            </a:r>
            <a:r>
              <a:rPr kumimoji="1" lang="en-US" altLang="zh-CN" sz="2200" dirty="0">
                <a:solidFill>
                  <a:srgbClr val="FF3300"/>
                </a:solidFill>
              </a:rPr>
              <a:t>Sun</a:t>
            </a:r>
            <a:r>
              <a:rPr kumimoji="1" lang="zh-CN" altLang="en-US" sz="2200" dirty="0">
                <a:solidFill>
                  <a:srgbClr val="FF3300"/>
                </a:solidFill>
              </a:rPr>
              <a:t>的</a:t>
            </a:r>
            <a:r>
              <a:rPr kumimoji="1" lang="en-US" altLang="zh-CN" sz="2200" dirty="0">
                <a:solidFill>
                  <a:srgbClr val="FF3300"/>
                </a:solidFill>
              </a:rPr>
              <a:t>Java SE/Java EE</a:t>
            </a:r>
            <a:r>
              <a:rPr kumimoji="1" lang="zh-CN" altLang="en-US" sz="2200" dirty="0">
                <a:solidFill>
                  <a:srgbClr val="FF3300"/>
                </a:solidFill>
              </a:rPr>
              <a:t>平台</a:t>
            </a:r>
            <a:r>
              <a:rPr kumimoji="1" lang="zh-CN" altLang="en-US" sz="2200" dirty="0"/>
              <a:t>和</a:t>
            </a:r>
            <a:r>
              <a:rPr kumimoji="1" lang="en-US" altLang="zh-CN" sz="2200" dirty="0">
                <a:solidFill>
                  <a:srgbClr val="FF3300"/>
                </a:solidFill>
              </a:rPr>
              <a:t>Microsoft</a:t>
            </a:r>
            <a:r>
              <a:rPr kumimoji="1" lang="zh-CN" altLang="en-US" sz="2200" dirty="0">
                <a:solidFill>
                  <a:srgbClr val="FF3300"/>
                </a:solidFill>
              </a:rPr>
              <a:t>的</a:t>
            </a:r>
            <a:r>
              <a:rPr kumimoji="1" lang="en-US" altLang="zh-CN" sz="2200" dirty="0">
                <a:solidFill>
                  <a:srgbClr val="FF3300"/>
                </a:solidFill>
              </a:rPr>
              <a:t>.NET</a:t>
            </a:r>
            <a:r>
              <a:rPr kumimoji="1" lang="zh-CN" altLang="en-US" sz="2200" dirty="0">
                <a:solidFill>
                  <a:srgbClr val="FF3300"/>
                </a:solidFill>
              </a:rPr>
              <a:t>平台</a:t>
            </a:r>
            <a:r>
              <a:rPr kumimoji="1" lang="zh-CN" altLang="en-US" sz="2200" dirty="0"/>
              <a:t>设计中应用了大量的设计模式</a:t>
            </a:r>
            <a:endParaRPr kumimoji="1" lang="en-US" altLang="zh-CN" sz="2200" dirty="0"/>
          </a:p>
          <a:p>
            <a:pPr lvl="2" eaLnBrk="1" hangingPunct="1">
              <a:buFont typeface="Arial" panose="020B0604020202020204" pitchFamily="34" charset="0"/>
              <a:buChar char="•"/>
            </a:pPr>
            <a:r>
              <a:rPr lang="zh-CN" altLang="en-US" sz="1800" dirty="0">
                <a:ea typeface="黑体" panose="02010609060101010101" pitchFamily="49" charset="-122"/>
              </a:rPr>
              <a:t>轻量级框架：</a:t>
            </a:r>
            <a:r>
              <a:rPr lang="en-US" altLang="zh-CN" sz="1800" dirty="0">
                <a:ea typeface="黑体" panose="02010609060101010101" pitchFamily="49" charset="-122"/>
              </a:rPr>
              <a:t>Struts</a:t>
            </a:r>
            <a:r>
              <a:rPr lang="zh-CN" altLang="en-US" sz="1800" dirty="0">
                <a:ea typeface="黑体" panose="02010609060101010101" pitchFamily="49" charset="-122"/>
              </a:rPr>
              <a:t>、</a:t>
            </a:r>
            <a:r>
              <a:rPr lang="en-US" altLang="zh-CN" sz="1800" dirty="0">
                <a:ea typeface="黑体" panose="02010609060101010101" pitchFamily="49" charset="-122"/>
              </a:rPr>
              <a:t>Spring</a:t>
            </a:r>
            <a:r>
              <a:rPr lang="zh-CN" altLang="en-US" sz="1800" dirty="0">
                <a:ea typeface="黑体" panose="02010609060101010101" pitchFamily="49" charset="-122"/>
              </a:rPr>
              <a:t>、</a:t>
            </a:r>
            <a:r>
              <a:rPr lang="en-US" altLang="zh-CN" sz="1800" dirty="0">
                <a:ea typeface="黑体" panose="02010609060101010101" pitchFamily="49" charset="-122"/>
              </a:rPr>
              <a:t>Hibernate</a:t>
            </a:r>
            <a:r>
              <a:rPr lang="zh-CN" altLang="en-US" sz="1800" dirty="0">
                <a:ea typeface="黑体" panose="02010609060101010101" pitchFamily="49" charset="-122"/>
              </a:rPr>
              <a:t>、</a:t>
            </a:r>
            <a:r>
              <a:rPr lang="en-US" altLang="zh-CN" sz="1800" dirty="0">
                <a:ea typeface="黑体" panose="02010609060101010101" pitchFamily="49" charset="-122"/>
              </a:rPr>
              <a:t>JUnit</a:t>
            </a:r>
            <a:r>
              <a:rPr lang="zh-CN" altLang="en-US" sz="1800" dirty="0">
                <a:ea typeface="黑体" panose="02010609060101010101" pitchFamily="49" charset="-122"/>
              </a:rPr>
              <a:t>、</a:t>
            </a:r>
            <a:r>
              <a:rPr lang="en-US" altLang="zh-CN" sz="1600" dirty="0">
                <a:ea typeface="黑体" panose="02010609060101010101" pitchFamily="49" charset="-122"/>
              </a:rPr>
              <a:t>NHibernate</a:t>
            </a:r>
            <a:r>
              <a:rPr lang="zh-CN" altLang="en-US" sz="1600" dirty="0">
                <a:ea typeface="黑体" panose="02010609060101010101" pitchFamily="49" charset="-122"/>
              </a:rPr>
              <a:t>、</a:t>
            </a:r>
            <a:r>
              <a:rPr lang="en-US" altLang="zh-CN" sz="1600" dirty="0" err="1">
                <a:ea typeface="黑体" panose="02010609060101010101" pitchFamily="49" charset="-122"/>
              </a:rPr>
              <a:t>NUnit</a:t>
            </a:r>
            <a:r>
              <a:rPr lang="en-US" altLang="zh-CN" sz="1800" dirty="0">
                <a:ea typeface="黑体" panose="02010609060101010101" pitchFamily="49" charset="-122"/>
              </a:rPr>
              <a:t> ……</a:t>
            </a:r>
            <a:endParaRPr kumimoji="1" lang="en-US" altLang="zh-CN" sz="1800" dirty="0">
              <a:ea typeface="黑体" panose="02010609060101010101" pitchFamily="49" charset="-122"/>
            </a:endParaRPr>
          </a:p>
          <a:p>
            <a:pPr lvl="2" eaLnBrk="1" hangingPunct="1">
              <a:buFont typeface="Arial" panose="020B0604020202020204" pitchFamily="34" charset="0"/>
              <a:buChar char="•"/>
            </a:pPr>
            <a:r>
              <a:rPr kumimoji="1" lang="zh-CN" altLang="en-US" sz="1800" dirty="0">
                <a:ea typeface="黑体" panose="02010609060101010101" pitchFamily="49" charset="-122"/>
              </a:rPr>
              <a:t>语言：</a:t>
            </a:r>
            <a:r>
              <a:rPr kumimoji="1" lang="en-US" altLang="zh-CN" sz="1800" dirty="0">
                <a:ea typeface="黑体" panose="02010609060101010101" pitchFamily="49" charset="-122"/>
              </a:rPr>
              <a:t>C++</a:t>
            </a:r>
            <a:r>
              <a:rPr kumimoji="1" lang="zh-CN" altLang="en-US" sz="1800" dirty="0">
                <a:ea typeface="黑体" panose="02010609060101010101" pitchFamily="49" charset="-122"/>
              </a:rPr>
              <a:t>、</a:t>
            </a:r>
            <a:r>
              <a:rPr kumimoji="1" lang="en-US" altLang="zh-CN" sz="1800" dirty="0">
                <a:ea typeface="黑体" panose="02010609060101010101" pitchFamily="49" charset="-122"/>
              </a:rPr>
              <a:t>Java</a:t>
            </a:r>
            <a:r>
              <a:rPr kumimoji="1" lang="zh-CN" altLang="en-US" sz="1800" dirty="0">
                <a:ea typeface="黑体" panose="02010609060101010101" pitchFamily="49" charset="-122"/>
              </a:rPr>
              <a:t>、</a:t>
            </a:r>
            <a:r>
              <a:rPr kumimoji="1" lang="en-US" altLang="zh-CN" sz="1800" dirty="0">
                <a:ea typeface="黑体" panose="02010609060101010101" pitchFamily="49" charset="-122"/>
              </a:rPr>
              <a:t>C#</a:t>
            </a:r>
            <a:r>
              <a:rPr kumimoji="1" lang="zh-CN" altLang="en-US" sz="1800" dirty="0">
                <a:ea typeface="黑体" panose="02010609060101010101" pitchFamily="49" charset="-122"/>
              </a:rPr>
              <a:t>、</a:t>
            </a:r>
            <a:r>
              <a:rPr kumimoji="1" lang="en-US" altLang="zh-CN" sz="1800" dirty="0">
                <a:ea typeface="黑体" panose="02010609060101010101" pitchFamily="49" charset="-122"/>
              </a:rPr>
              <a:t>Objective-C</a:t>
            </a:r>
            <a:r>
              <a:rPr kumimoji="1" lang="zh-CN" altLang="en-US" sz="1800" dirty="0">
                <a:ea typeface="黑体" panose="02010609060101010101" pitchFamily="49" charset="-122"/>
              </a:rPr>
              <a:t>、</a:t>
            </a:r>
            <a:r>
              <a:rPr lang="en-US" sz="1800" dirty="0">
                <a:ea typeface="黑体" panose="02010609060101010101" pitchFamily="49" charset="-122"/>
              </a:rPr>
              <a:t> </a:t>
            </a:r>
            <a:r>
              <a:rPr lang="en-US" altLang="zh-CN" sz="1800" dirty="0">
                <a:ea typeface="黑体" panose="02010609060101010101" pitchFamily="49" charset="-122"/>
              </a:rPr>
              <a:t>VB.net</a:t>
            </a:r>
            <a:r>
              <a:rPr lang="zh-CN" altLang="en-US" sz="1800" dirty="0">
                <a:ea typeface="黑体" panose="02010609060101010101" pitchFamily="49" charset="-122"/>
              </a:rPr>
              <a:t>、</a:t>
            </a:r>
            <a:r>
              <a:rPr lang="en-US" altLang="zh-CN" sz="1800" dirty="0">
                <a:ea typeface="黑体" panose="02010609060101010101" pitchFamily="49" charset="-122"/>
              </a:rPr>
              <a:t>Smalltalk</a:t>
            </a:r>
            <a:r>
              <a:rPr lang="zh-CN" altLang="en-US" sz="1800" dirty="0">
                <a:ea typeface="黑体" panose="02010609060101010101" pitchFamily="49" charset="-122"/>
              </a:rPr>
              <a:t>、</a:t>
            </a:r>
            <a:r>
              <a:rPr lang="en-US" altLang="zh-CN" sz="1800" dirty="0">
                <a:ea typeface="黑体" panose="02010609060101010101" pitchFamily="49" charset="-122"/>
              </a:rPr>
              <a:t>PHP</a:t>
            </a:r>
            <a:r>
              <a:rPr lang="zh-CN" altLang="en-US" sz="1800" dirty="0">
                <a:ea typeface="黑体" panose="02010609060101010101" pitchFamily="49" charset="-122"/>
              </a:rPr>
              <a:t>、</a:t>
            </a:r>
            <a:r>
              <a:rPr lang="en-US" sz="1800" dirty="0">
                <a:ea typeface="黑体" panose="02010609060101010101" pitchFamily="49" charset="-122"/>
              </a:rPr>
              <a:t> </a:t>
            </a:r>
            <a:r>
              <a:rPr lang="en-US" altLang="zh-CN" sz="1800" dirty="0">
                <a:ea typeface="黑体" panose="02010609060101010101" pitchFamily="49" charset="-122"/>
              </a:rPr>
              <a:t>Delphi</a:t>
            </a:r>
            <a:r>
              <a:rPr lang="zh-CN" altLang="en-US" sz="1800" dirty="0">
                <a:ea typeface="黑体" panose="02010609060101010101" pitchFamily="49" charset="-122"/>
              </a:rPr>
              <a:t>、</a:t>
            </a:r>
            <a:r>
              <a:rPr lang="en-US" altLang="zh-CN" sz="1800" dirty="0">
                <a:ea typeface="黑体" panose="02010609060101010101" pitchFamily="49" charset="-122"/>
              </a:rPr>
              <a:t>JavaScript</a:t>
            </a:r>
            <a:r>
              <a:rPr lang="zh-CN" altLang="en-US" sz="1800" dirty="0">
                <a:ea typeface="黑体" panose="02010609060101010101" pitchFamily="49" charset="-122"/>
              </a:rPr>
              <a:t>、</a:t>
            </a:r>
            <a:r>
              <a:rPr lang="en-US" altLang="zh-CN" sz="1800" dirty="0">
                <a:ea typeface="黑体" panose="02010609060101010101" pitchFamily="49" charset="-122"/>
              </a:rPr>
              <a:t>Ruby……</a:t>
            </a:r>
          </a:p>
          <a:p>
            <a:pPr lvl="2" eaLnBrk="1" hangingPunct="1">
              <a:buFont typeface="Arial" panose="020B0604020202020204" pitchFamily="34" charset="0"/>
              <a:buChar char="•"/>
            </a:pPr>
            <a:r>
              <a:rPr kumimoji="1" lang="zh-CN" altLang="en-US" sz="1800" dirty="0">
                <a:ea typeface="黑体" panose="02010609060101010101" pitchFamily="49" charset="-122"/>
              </a:rPr>
              <a:t>得到越来越多的企业和高校的关注与重视</a:t>
            </a:r>
            <a:endParaRPr kumimoji="1" lang="en-US" altLang="zh-CN" sz="1800" dirty="0">
              <a:ea typeface="黑体" panose="02010609060101010101" pitchFamily="49" charset="-122"/>
            </a:endParaRPr>
          </a:p>
          <a:p>
            <a:pPr lvl="2" eaLnBrk="1" hangingPunct="1">
              <a:buFont typeface="Arial" panose="020B0604020202020204" pitchFamily="34" charset="0"/>
              <a:buChar char="•"/>
            </a:pPr>
            <a:r>
              <a:rPr lang="zh-CN" altLang="en-US" sz="1800" dirty="0">
                <a:ea typeface="黑体" panose="02010609060101010101" pitchFamily="49" charset="-122"/>
              </a:rPr>
              <a:t>越来越多的书籍和网站</a:t>
            </a:r>
            <a:endParaRPr lang="en-US" altLang="zh-CN" sz="1800" dirty="0">
              <a:ea typeface="黑体" panose="02010609060101010101" pitchFamily="49" charset="-122"/>
            </a:endParaRPr>
          </a:p>
        </p:txBody>
      </p:sp>
      <p:sp>
        <p:nvSpPr>
          <p:cNvPr id="27652" name="Rectangle 4"/>
          <p:cNvSpPr>
            <a:spLocks noChangeArrowheads="1"/>
          </p:cNvSpPr>
          <p:nvPr/>
        </p:nvSpPr>
        <p:spPr bwMode="auto">
          <a:xfrm>
            <a:off x="0" y="195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9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5867400" cy="685800"/>
          </a:xfrm>
        </p:spPr>
        <p:txBody>
          <a:bodyPr/>
          <a:lstStyle/>
          <a:p>
            <a:pPr eaLnBrk="1" hangingPunct="1"/>
            <a:r>
              <a:rPr lang="zh-CN" altLang="en-US"/>
              <a:t>设计模式的定义与分类 </a:t>
            </a:r>
          </a:p>
        </p:txBody>
      </p:sp>
      <p:sp>
        <p:nvSpPr>
          <p:cNvPr id="28675" name="Rectangle 3"/>
          <p:cNvSpPr>
            <a:spLocks noGrp="1" noChangeArrowheads="1"/>
          </p:cNvSpPr>
          <p:nvPr>
            <p:ph type="body" idx="1"/>
          </p:nvPr>
        </p:nvSpPr>
        <p:spPr/>
        <p:txBody>
          <a:bodyPr/>
          <a:lstStyle/>
          <a:p>
            <a:pPr eaLnBrk="1" hangingPunct="1"/>
            <a:r>
              <a:rPr lang="zh-CN" altLang="en-US" dirty="0"/>
              <a:t>设计模式的定义 </a:t>
            </a:r>
            <a:endParaRPr lang="zh-CN" altLang="en-US" dirty="0">
              <a:solidFill>
                <a:srgbClr val="FF3300"/>
              </a:solidFill>
            </a:endParaRPr>
          </a:p>
          <a:p>
            <a:pPr lvl="1" eaLnBrk="1" hangingPunct="1"/>
            <a:r>
              <a:rPr lang="zh-CN" altLang="en-US" dirty="0">
                <a:solidFill>
                  <a:srgbClr val="FF3300"/>
                </a:solidFill>
              </a:rPr>
              <a:t>设计模式</a:t>
            </a:r>
            <a:r>
              <a:rPr lang="en-US" altLang="zh-CN" dirty="0">
                <a:solidFill>
                  <a:srgbClr val="FF3300"/>
                </a:solidFill>
              </a:rPr>
              <a:t>(Design Pattern)</a:t>
            </a:r>
          </a:p>
          <a:p>
            <a:pPr lvl="2" eaLnBrk="1" hangingPunct="1">
              <a:buFont typeface="Tahoma" panose="020B0604030504040204" pitchFamily="34" charset="0"/>
              <a:buChar char="•"/>
            </a:pPr>
            <a:r>
              <a:rPr lang="zh-CN" altLang="en-US" sz="2200" dirty="0">
                <a:ea typeface="黑体" panose="02010609060101010101" pitchFamily="49" charset="-122"/>
              </a:rPr>
              <a:t>一套</a:t>
            </a:r>
            <a:r>
              <a:rPr lang="zh-CN" altLang="en-US" sz="2200" dirty="0">
                <a:solidFill>
                  <a:srgbClr val="FF3300"/>
                </a:solidFill>
                <a:ea typeface="黑体" panose="02010609060101010101" pitchFamily="49" charset="-122"/>
              </a:rPr>
              <a:t>被反复使用的</a:t>
            </a:r>
            <a:r>
              <a:rPr lang="zh-CN" altLang="en-US" sz="2200" dirty="0">
                <a:ea typeface="黑体" panose="02010609060101010101" pitchFamily="49" charset="-122"/>
              </a:rPr>
              <a:t>、</a:t>
            </a:r>
            <a:r>
              <a:rPr lang="zh-CN" altLang="en-US" sz="2200" dirty="0">
                <a:solidFill>
                  <a:srgbClr val="FF3300"/>
                </a:solidFill>
                <a:ea typeface="黑体" panose="02010609060101010101" pitchFamily="49" charset="-122"/>
              </a:rPr>
              <a:t>多数人知晓的</a:t>
            </a:r>
            <a:r>
              <a:rPr lang="zh-CN" altLang="en-US" sz="2200" dirty="0">
                <a:ea typeface="黑体" panose="02010609060101010101" pitchFamily="49" charset="-122"/>
              </a:rPr>
              <a:t>、</a:t>
            </a:r>
            <a:r>
              <a:rPr lang="zh-CN" altLang="en-US" sz="2200" dirty="0">
                <a:solidFill>
                  <a:srgbClr val="FF3300"/>
                </a:solidFill>
                <a:ea typeface="黑体" panose="02010609060101010101" pitchFamily="49" charset="-122"/>
              </a:rPr>
              <a:t>经过分类编目的</a:t>
            </a:r>
            <a:r>
              <a:rPr lang="zh-CN" altLang="en-US" sz="2200" dirty="0">
                <a:ea typeface="黑体" panose="02010609060101010101" pitchFamily="49" charset="-122"/>
              </a:rPr>
              <a:t>、</a:t>
            </a:r>
            <a:r>
              <a:rPr lang="zh-CN" altLang="en-US" sz="2200" dirty="0">
                <a:solidFill>
                  <a:srgbClr val="FF3300"/>
                </a:solidFill>
                <a:ea typeface="黑体" panose="02010609060101010101" pitchFamily="49" charset="-122"/>
              </a:rPr>
              <a:t>代码设计经验的</a:t>
            </a:r>
            <a:r>
              <a:rPr lang="zh-CN" altLang="en-US" sz="2200" dirty="0">
                <a:ea typeface="黑体" panose="02010609060101010101" pitchFamily="49" charset="-122"/>
              </a:rPr>
              <a:t>总结</a:t>
            </a:r>
            <a:endParaRPr lang="en-US" altLang="zh-CN" sz="2200" dirty="0">
              <a:ea typeface="黑体" panose="02010609060101010101" pitchFamily="49" charset="-122"/>
            </a:endParaRPr>
          </a:p>
          <a:p>
            <a:pPr lvl="2" eaLnBrk="1" hangingPunct="1">
              <a:buFont typeface="Tahoma" panose="020B0604030504040204" pitchFamily="34" charset="0"/>
              <a:buChar char="•"/>
            </a:pPr>
            <a:r>
              <a:rPr lang="zh-CN" altLang="en-US" sz="2200" dirty="0">
                <a:ea typeface="黑体" panose="02010609060101010101" pitchFamily="49" charset="-122"/>
              </a:rPr>
              <a:t>是一种用于对软件系统中不断重现的设计问题的</a:t>
            </a:r>
            <a:r>
              <a:rPr lang="zh-CN" altLang="en-US" sz="2200" dirty="0">
                <a:solidFill>
                  <a:srgbClr val="FF3300"/>
                </a:solidFill>
                <a:ea typeface="黑体" panose="02010609060101010101" pitchFamily="49" charset="-122"/>
              </a:rPr>
              <a:t>解决方案</a:t>
            </a:r>
            <a:r>
              <a:rPr lang="zh-CN" altLang="en-US" sz="2200" dirty="0">
                <a:ea typeface="黑体" panose="02010609060101010101" pitchFamily="49" charset="-122"/>
              </a:rPr>
              <a:t>进行</a:t>
            </a:r>
            <a:r>
              <a:rPr lang="zh-CN" altLang="en-US" sz="2200" dirty="0">
                <a:solidFill>
                  <a:srgbClr val="FF3300"/>
                </a:solidFill>
                <a:ea typeface="黑体" panose="02010609060101010101" pitchFamily="49" charset="-122"/>
              </a:rPr>
              <a:t>文档化</a:t>
            </a:r>
            <a:r>
              <a:rPr lang="zh-CN" altLang="en-US" sz="2200" dirty="0">
                <a:ea typeface="黑体" panose="02010609060101010101" pitchFamily="49" charset="-122"/>
              </a:rPr>
              <a:t>的技术</a:t>
            </a:r>
            <a:endParaRPr lang="en-US" altLang="zh-CN" sz="2200" dirty="0">
              <a:ea typeface="黑体" panose="02010609060101010101" pitchFamily="49" charset="-122"/>
            </a:endParaRPr>
          </a:p>
          <a:p>
            <a:pPr lvl="2" eaLnBrk="1" hangingPunct="1">
              <a:buFont typeface="Tahoma" panose="020B0604030504040204" pitchFamily="34" charset="0"/>
              <a:buChar char="•"/>
            </a:pPr>
            <a:r>
              <a:rPr lang="zh-CN" altLang="en-US" sz="2200" dirty="0">
                <a:ea typeface="黑体" panose="02010609060101010101" pitchFamily="49" charset="-122"/>
              </a:rPr>
              <a:t>是一种</a:t>
            </a:r>
            <a:r>
              <a:rPr lang="zh-CN" altLang="en-US" sz="2200" dirty="0">
                <a:solidFill>
                  <a:srgbClr val="FF3300"/>
                </a:solidFill>
                <a:ea typeface="黑体" panose="02010609060101010101" pitchFamily="49" charset="-122"/>
              </a:rPr>
              <a:t>共享专家设计经验</a:t>
            </a:r>
            <a:r>
              <a:rPr lang="zh-CN" altLang="en-US" sz="2200" dirty="0">
                <a:ea typeface="黑体" panose="02010609060101010101" pitchFamily="49" charset="-122"/>
              </a:rPr>
              <a:t>的技术</a:t>
            </a:r>
            <a:endParaRPr lang="en-US" altLang="zh-CN" sz="2200" dirty="0">
              <a:ea typeface="黑体" panose="02010609060101010101" pitchFamily="49" charset="-122"/>
            </a:endParaRPr>
          </a:p>
          <a:p>
            <a:pPr lvl="2" eaLnBrk="1" hangingPunct="1">
              <a:buFont typeface="Tahoma" panose="020B0604030504040204" pitchFamily="34" charset="0"/>
              <a:buChar char="•"/>
            </a:pPr>
            <a:r>
              <a:rPr lang="zh-CN" altLang="en-US" sz="2200" dirty="0">
                <a:ea typeface="黑体" panose="02010609060101010101" pitchFamily="49" charset="-122"/>
              </a:rPr>
              <a:t>目的：</a:t>
            </a:r>
            <a:r>
              <a:rPr lang="zh-CN" altLang="en-US" sz="2200" dirty="0">
                <a:solidFill>
                  <a:srgbClr val="FF3300"/>
                </a:solidFill>
                <a:ea typeface="黑体" panose="02010609060101010101" pitchFamily="49" charset="-122"/>
              </a:rPr>
              <a:t>为了可重用代码</a:t>
            </a:r>
            <a:r>
              <a:rPr lang="zh-CN" altLang="en-US" sz="2200" dirty="0">
                <a:ea typeface="黑体" panose="02010609060101010101" pitchFamily="49" charset="-122"/>
              </a:rPr>
              <a:t>、</a:t>
            </a:r>
            <a:r>
              <a:rPr lang="zh-CN" altLang="en-US" sz="2200" dirty="0">
                <a:solidFill>
                  <a:srgbClr val="FF3300"/>
                </a:solidFill>
                <a:ea typeface="黑体" panose="02010609060101010101" pitchFamily="49" charset="-122"/>
              </a:rPr>
              <a:t>让代码更容易被他人理解</a:t>
            </a:r>
            <a:r>
              <a:rPr lang="zh-CN" altLang="en-US" sz="2200" dirty="0">
                <a:ea typeface="黑体" panose="02010609060101010101" pitchFamily="49" charset="-122"/>
              </a:rPr>
              <a:t>、</a:t>
            </a:r>
            <a:r>
              <a:rPr lang="zh-CN" altLang="en-US" sz="2200" dirty="0">
                <a:solidFill>
                  <a:srgbClr val="FF3300"/>
                </a:solidFill>
                <a:ea typeface="黑体" panose="02010609060101010101" pitchFamily="49" charset="-122"/>
              </a:rPr>
              <a:t>提高代码可靠性</a:t>
            </a:r>
            <a:endParaRPr lang="en-US" altLang="zh-CN" sz="2200" dirty="0">
              <a:ea typeface="黑体" panose="02010609060101010101" pitchFamily="49" charset="-122"/>
            </a:endParaRPr>
          </a:p>
          <a:p>
            <a:pPr eaLnBrk="1" hangingPunct="1"/>
            <a:endParaRPr lang="en-US" altLang="zh-CN" dirty="0"/>
          </a:p>
        </p:txBody>
      </p:sp>
    </p:spTree>
    <p:extLst>
      <p:ext uri="{BB962C8B-B14F-4D97-AF65-F5344CB8AC3E}">
        <p14:creationId xmlns:p14="http://schemas.microsoft.com/office/powerpoint/2010/main" val="24004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5867400" cy="685800"/>
          </a:xfrm>
        </p:spPr>
        <p:txBody>
          <a:bodyPr/>
          <a:lstStyle/>
          <a:p>
            <a:pPr eaLnBrk="1" hangingPunct="1"/>
            <a:r>
              <a:rPr lang="zh-CN" altLang="en-US"/>
              <a:t>设计模式的定义与分类 </a:t>
            </a:r>
          </a:p>
        </p:txBody>
      </p:sp>
      <p:sp>
        <p:nvSpPr>
          <p:cNvPr id="29699" name="Rectangle 3"/>
          <p:cNvSpPr>
            <a:spLocks noGrp="1" noChangeArrowheads="1"/>
          </p:cNvSpPr>
          <p:nvPr>
            <p:ph type="body" idx="1"/>
          </p:nvPr>
        </p:nvSpPr>
        <p:spPr/>
        <p:txBody>
          <a:bodyPr/>
          <a:lstStyle/>
          <a:p>
            <a:pPr eaLnBrk="1" hangingPunct="1"/>
            <a:r>
              <a:rPr lang="zh-CN" altLang="en-US"/>
              <a:t>设计模式的定义 </a:t>
            </a:r>
            <a:endParaRPr lang="zh-CN" altLang="en-US">
              <a:solidFill>
                <a:srgbClr val="FF3300"/>
              </a:solidFill>
            </a:endParaRPr>
          </a:p>
          <a:p>
            <a:pPr lvl="2" eaLnBrk="1" hangingPunct="1">
              <a:buFont typeface="Wingdings" panose="05000000000000000000" pitchFamily="2" charset="2"/>
              <a:buChar char="Ø"/>
            </a:pPr>
            <a:endParaRPr lang="zh-CN" altLang="en-US" sz="2200">
              <a:ea typeface="黑体" panose="02010609060101010101" pitchFamily="49" charset="-122"/>
            </a:endParaRPr>
          </a:p>
          <a:p>
            <a:pPr lvl="1" eaLnBrk="1" hangingPunct="1"/>
            <a:endParaRPr lang="zh-CN" altLang="en-US"/>
          </a:p>
          <a:p>
            <a:pPr eaLnBrk="1" hangingPunct="1"/>
            <a:endParaRPr lang="en-US" altLang="zh-CN"/>
          </a:p>
        </p:txBody>
      </p:sp>
      <p:graphicFrame>
        <p:nvGraphicFramePr>
          <p:cNvPr id="4" name="表格 3"/>
          <p:cNvGraphicFramePr>
            <a:graphicFrameLocks noGrp="1"/>
          </p:cNvGraphicFramePr>
          <p:nvPr/>
        </p:nvGraphicFramePr>
        <p:xfrm>
          <a:off x="381000" y="2667000"/>
          <a:ext cx="8458200" cy="2560638"/>
        </p:xfrm>
        <a:graphic>
          <a:graphicData uri="http://schemas.openxmlformats.org/drawingml/2006/table">
            <a:tbl>
              <a:tblPr/>
              <a:tblGrid>
                <a:gridCol w="8458200">
                  <a:extLst>
                    <a:ext uri="{9D8B030D-6E8A-4147-A177-3AD203B41FA5}">
                      <a16:colId xmlns:a16="http://schemas.microsoft.com/office/drawing/2014/main" val="20000"/>
                    </a:ext>
                  </a:extLst>
                </a:gridCol>
              </a:tblGrid>
              <a:tr h="2560638">
                <a:tc>
                  <a:txBody>
                    <a:bodyPr/>
                    <a:lstStyle/>
                    <a:p>
                      <a:pPr indent="262255" algn="l">
                        <a:spcAft>
                          <a:spcPts val="0"/>
                        </a:spcAft>
                      </a:pPr>
                      <a:r>
                        <a:rPr lang="zh-CN" altLang="en-US" sz="2400" b="1" kern="100" dirty="0">
                          <a:latin typeface="Times New Roman"/>
                          <a:ea typeface="宋体"/>
                          <a:cs typeface="Times New Roman"/>
                        </a:rPr>
                        <a:t>设计模式是</a:t>
                      </a:r>
                      <a:r>
                        <a:rPr lang="zh-CN" altLang="en-US" sz="2400" b="1" kern="100" dirty="0">
                          <a:solidFill>
                            <a:srgbClr val="FF3300"/>
                          </a:solidFill>
                          <a:latin typeface="Times New Roman"/>
                          <a:ea typeface="宋体"/>
                          <a:cs typeface="Times New Roman"/>
                        </a:rPr>
                        <a:t>在特定环境下</a:t>
                      </a:r>
                      <a:r>
                        <a:rPr lang="zh-CN" altLang="en-US" sz="2400" b="1" kern="100" dirty="0">
                          <a:latin typeface="Times New Roman"/>
                          <a:ea typeface="宋体"/>
                          <a:cs typeface="Times New Roman"/>
                        </a:rPr>
                        <a:t>为解决</a:t>
                      </a:r>
                      <a:r>
                        <a:rPr lang="zh-CN" altLang="en-US" sz="2400" b="1" kern="100" dirty="0">
                          <a:solidFill>
                            <a:srgbClr val="FF3300"/>
                          </a:solidFill>
                          <a:latin typeface="Times New Roman"/>
                          <a:ea typeface="宋体"/>
                          <a:cs typeface="Times New Roman"/>
                        </a:rPr>
                        <a:t>某一通用软件设计问题</a:t>
                      </a:r>
                      <a:r>
                        <a:rPr lang="zh-CN" altLang="en-US" sz="2400" b="1" kern="100" dirty="0">
                          <a:latin typeface="Times New Roman"/>
                          <a:ea typeface="宋体"/>
                          <a:cs typeface="Times New Roman"/>
                        </a:rPr>
                        <a:t>提供的</a:t>
                      </a:r>
                      <a:r>
                        <a:rPr lang="zh-CN" altLang="en-US" sz="2400" b="1" kern="100" dirty="0">
                          <a:solidFill>
                            <a:srgbClr val="FF3300"/>
                          </a:solidFill>
                          <a:latin typeface="Times New Roman"/>
                          <a:ea typeface="宋体"/>
                          <a:cs typeface="Times New Roman"/>
                        </a:rPr>
                        <a:t>一套定制的解决方案</a:t>
                      </a:r>
                      <a:r>
                        <a:rPr lang="zh-CN" altLang="en-US" sz="2400" b="1" kern="100" dirty="0">
                          <a:latin typeface="Times New Roman"/>
                          <a:ea typeface="宋体"/>
                          <a:cs typeface="Times New Roman"/>
                        </a:rPr>
                        <a:t>，该方案描述了对象和类之间的相互作用。</a:t>
                      </a:r>
                      <a:endParaRPr lang="en-US" altLang="zh-CN" sz="2400" b="1" kern="100" dirty="0">
                        <a:latin typeface="Times New Roman"/>
                        <a:ea typeface="宋体"/>
                        <a:cs typeface="Times New Roman"/>
                      </a:endParaRPr>
                    </a:p>
                    <a:p>
                      <a:pPr indent="262255" algn="l">
                        <a:spcAft>
                          <a:spcPts val="0"/>
                        </a:spcAft>
                      </a:pPr>
                      <a:endParaRPr lang="zh-CN" altLang="en-US" sz="2400" b="1" kern="100" dirty="0">
                        <a:latin typeface="Times New Roman"/>
                        <a:ea typeface="宋体"/>
                        <a:cs typeface="Times New Roman"/>
                      </a:endParaRPr>
                    </a:p>
                    <a:p>
                      <a:pPr indent="262255" algn="l">
                        <a:spcAft>
                          <a:spcPts val="0"/>
                        </a:spcAft>
                      </a:pPr>
                      <a:r>
                        <a:rPr lang="en-US" altLang="zh-CN" sz="2400" b="1" kern="100" dirty="0">
                          <a:latin typeface="Times New Roman"/>
                          <a:ea typeface="宋体"/>
                          <a:cs typeface="Times New Roman"/>
                        </a:rPr>
                        <a:t>Design patterns are descriptions of communicating objects and classes that are customized to </a:t>
                      </a:r>
                      <a:r>
                        <a:rPr lang="en-US" altLang="zh-CN" sz="2400" b="1" kern="100" dirty="0">
                          <a:solidFill>
                            <a:srgbClr val="FF3300"/>
                          </a:solidFill>
                          <a:latin typeface="Times New Roman"/>
                          <a:ea typeface="宋体"/>
                          <a:cs typeface="Times New Roman"/>
                        </a:rPr>
                        <a:t>solve</a:t>
                      </a:r>
                      <a:r>
                        <a:rPr lang="en-US" altLang="zh-CN" sz="2400" b="1" kern="100" dirty="0">
                          <a:latin typeface="Times New Roman"/>
                          <a:ea typeface="宋体"/>
                          <a:cs typeface="Times New Roman"/>
                        </a:rPr>
                        <a:t> a general </a:t>
                      </a:r>
                      <a:r>
                        <a:rPr lang="en-US" altLang="zh-CN" sz="2400" b="1" kern="100" dirty="0">
                          <a:solidFill>
                            <a:srgbClr val="FF3300"/>
                          </a:solidFill>
                          <a:latin typeface="Times New Roman"/>
                          <a:ea typeface="宋体"/>
                          <a:cs typeface="Times New Roman"/>
                        </a:rPr>
                        <a:t>design</a:t>
                      </a:r>
                      <a:r>
                        <a:rPr lang="en-US" altLang="zh-CN" sz="2400" b="1" kern="100" dirty="0">
                          <a:latin typeface="Times New Roman"/>
                          <a:ea typeface="宋体"/>
                          <a:cs typeface="Times New Roman"/>
                        </a:rPr>
                        <a:t> </a:t>
                      </a:r>
                      <a:r>
                        <a:rPr lang="en-US" altLang="zh-CN" sz="2400" b="1" kern="100" dirty="0">
                          <a:solidFill>
                            <a:srgbClr val="FF3300"/>
                          </a:solidFill>
                          <a:latin typeface="Times New Roman"/>
                          <a:ea typeface="宋体"/>
                          <a:cs typeface="Times New Roman"/>
                        </a:rPr>
                        <a:t>problem</a:t>
                      </a:r>
                      <a:r>
                        <a:rPr lang="en-US" altLang="zh-CN" sz="2400" b="1" kern="100" dirty="0">
                          <a:latin typeface="Times New Roman"/>
                          <a:ea typeface="宋体"/>
                          <a:cs typeface="Times New Roman"/>
                        </a:rPr>
                        <a:t> in a particular </a:t>
                      </a:r>
                      <a:r>
                        <a:rPr lang="en-US" altLang="zh-CN" sz="2400" b="1" kern="100" dirty="0">
                          <a:solidFill>
                            <a:srgbClr val="FF3300"/>
                          </a:solidFill>
                          <a:latin typeface="Times New Roman"/>
                          <a:ea typeface="宋体"/>
                          <a:cs typeface="Times New Roman"/>
                        </a:rPr>
                        <a:t>context</a:t>
                      </a:r>
                      <a:r>
                        <a:rPr lang="en-US" altLang="zh-CN" sz="2400" b="1" kern="100" dirty="0">
                          <a:latin typeface="Times New Roman"/>
                          <a:ea typeface="宋体"/>
                          <a:cs typeface="Times New Roman"/>
                        </a:rPr>
                        <a:t>.</a:t>
                      </a:r>
                      <a:endParaRPr lang="zh-CN" sz="2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695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5638800" cy="685800"/>
          </a:xfrm>
        </p:spPr>
        <p:txBody>
          <a:bodyPr/>
          <a:lstStyle/>
          <a:p>
            <a:pPr eaLnBrk="1" hangingPunct="1"/>
            <a:r>
              <a:rPr lang="zh-CN" altLang="en-US"/>
              <a:t>设计模式的定义与分类</a:t>
            </a:r>
          </a:p>
        </p:txBody>
      </p:sp>
      <p:sp>
        <p:nvSpPr>
          <p:cNvPr id="30723" name="Rectangle 3"/>
          <p:cNvSpPr>
            <a:spLocks noGrp="1" noChangeArrowheads="1"/>
          </p:cNvSpPr>
          <p:nvPr>
            <p:ph type="body" idx="1"/>
          </p:nvPr>
        </p:nvSpPr>
        <p:spPr/>
        <p:txBody>
          <a:bodyPr/>
          <a:lstStyle/>
          <a:p>
            <a:pPr eaLnBrk="1" hangingPunct="1"/>
            <a:r>
              <a:rPr lang="zh-CN" altLang="en-US"/>
              <a:t>设计模式的基本要素 </a:t>
            </a:r>
            <a:endParaRPr lang="zh-CN" altLang="en-US" sz="2800"/>
          </a:p>
          <a:p>
            <a:pPr lvl="1" eaLnBrk="1" hangingPunct="1"/>
            <a:r>
              <a:rPr lang="zh-CN" altLang="en-US"/>
              <a:t>设计模式一般包含模式名称、问题、目的、解决方案、效果、实例代码和相关设计模式等基本要素，</a:t>
            </a:r>
            <a:r>
              <a:rPr lang="en-US" altLang="zh-CN">
                <a:solidFill>
                  <a:srgbClr val="FF3300"/>
                </a:solidFill>
              </a:rPr>
              <a:t>4</a:t>
            </a:r>
            <a:r>
              <a:rPr lang="zh-CN" altLang="en-US">
                <a:solidFill>
                  <a:srgbClr val="FF3300"/>
                </a:solidFill>
              </a:rPr>
              <a:t>个关键要素</a:t>
            </a:r>
            <a:r>
              <a:rPr lang="zh-CN" altLang="en-US"/>
              <a:t>如下：</a:t>
            </a:r>
            <a:endParaRPr lang="en-US" altLang="zh-CN"/>
          </a:p>
          <a:p>
            <a:pPr lvl="2" eaLnBrk="1" hangingPunct="1">
              <a:buFont typeface="Tahoma" panose="020B0604030504040204" pitchFamily="34" charset="0"/>
              <a:buChar char="•"/>
            </a:pPr>
            <a:r>
              <a:rPr lang="zh-CN" altLang="en-US" sz="2400">
                <a:solidFill>
                  <a:srgbClr val="FF3300"/>
                </a:solidFill>
                <a:ea typeface="黑体" panose="02010609060101010101" pitchFamily="49" charset="-122"/>
              </a:rPr>
              <a:t>模式名称 </a:t>
            </a:r>
            <a:r>
              <a:rPr lang="en-US" altLang="zh-CN" sz="2400">
                <a:ea typeface="黑体" panose="02010609060101010101" pitchFamily="49" charset="-122"/>
              </a:rPr>
              <a:t>(Pattern Name) </a:t>
            </a:r>
          </a:p>
          <a:p>
            <a:pPr lvl="2" eaLnBrk="1" hangingPunct="1">
              <a:buFont typeface="Tahoma" panose="020B0604030504040204" pitchFamily="34" charset="0"/>
              <a:buChar char="•"/>
            </a:pPr>
            <a:r>
              <a:rPr lang="zh-CN" altLang="en-US" sz="2400">
                <a:solidFill>
                  <a:srgbClr val="FF3300"/>
                </a:solidFill>
                <a:ea typeface="黑体" panose="02010609060101010101" pitchFamily="49" charset="-122"/>
              </a:rPr>
              <a:t>问题 </a:t>
            </a:r>
            <a:r>
              <a:rPr lang="en-US" altLang="zh-CN" sz="2400">
                <a:ea typeface="黑体" panose="02010609060101010101" pitchFamily="49" charset="-122"/>
              </a:rPr>
              <a:t>(Problem) </a:t>
            </a:r>
          </a:p>
          <a:p>
            <a:pPr lvl="2" eaLnBrk="1" hangingPunct="1">
              <a:buFont typeface="Tahoma" panose="020B0604030504040204" pitchFamily="34" charset="0"/>
              <a:buChar char="•"/>
            </a:pPr>
            <a:r>
              <a:rPr lang="zh-CN" altLang="en-US" sz="2400">
                <a:solidFill>
                  <a:srgbClr val="FF3300"/>
                </a:solidFill>
                <a:ea typeface="黑体" panose="02010609060101010101" pitchFamily="49" charset="-122"/>
              </a:rPr>
              <a:t>解决方案 </a:t>
            </a:r>
            <a:r>
              <a:rPr lang="en-US" altLang="zh-CN" sz="2400">
                <a:ea typeface="黑体" panose="02010609060101010101" pitchFamily="49" charset="-122"/>
              </a:rPr>
              <a:t>(Solution) </a:t>
            </a:r>
          </a:p>
          <a:p>
            <a:pPr lvl="2" eaLnBrk="1" hangingPunct="1">
              <a:buFont typeface="Tahoma" panose="020B0604030504040204" pitchFamily="34" charset="0"/>
              <a:buChar char="•"/>
            </a:pPr>
            <a:r>
              <a:rPr lang="zh-CN" altLang="en-US" sz="2400">
                <a:solidFill>
                  <a:srgbClr val="FF3300"/>
                </a:solidFill>
                <a:ea typeface="黑体" panose="02010609060101010101" pitchFamily="49" charset="-122"/>
              </a:rPr>
              <a:t>效果 </a:t>
            </a:r>
            <a:r>
              <a:rPr lang="en-US" altLang="zh-CN" sz="2400">
                <a:ea typeface="黑体" panose="02010609060101010101" pitchFamily="49" charset="-122"/>
              </a:rPr>
              <a:t>(Consequences) </a:t>
            </a:r>
          </a:p>
          <a:p>
            <a:pPr eaLnBrk="1" hangingPunct="1"/>
            <a:endParaRPr lang="en-US" altLang="zh-CN" sz="2000"/>
          </a:p>
        </p:txBody>
      </p:sp>
    </p:spTree>
    <p:extLst>
      <p:ext uri="{BB962C8B-B14F-4D97-AF65-F5344CB8AC3E}">
        <p14:creationId xmlns:p14="http://schemas.microsoft.com/office/powerpoint/2010/main" val="2689564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5486400" cy="685800"/>
          </a:xfrm>
        </p:spPr>
        <p:txBody>
          <a:bodyPr/>
          <a:lstStyle/>
          <a:p>
            <a:pPr eaLnBrk="1" hangingPunct="1"/>
            <a:r>
              <a:rPr lang="zh-CN" altLang="en-US"/>
              <a:t>设计模式的定义与分类</a:t>
            </a:r>
          </a:p>
        </p:txBody>
      </p:sp>
      <p:sp>
        <p:nvSpPr>
          <p:cNvPr id="31747" name="Rectangle 3"/>
          <p:cNvSpPr>
            <a:spLocks noGrp="1" noChangeArrowheads="1"/>
          </p:cNvSpPr>
          <p:nvPr>
            <p:ph type="body" idx="1"/>
          </p:nvPr>
        </p:nvSpPr>
        <p:spPr/>
        <p:txBody>
          <a:bodyPr/>
          <a:lstStyle/>
          <a:p>
            <a:pPr eaLnBrk="1" hangingPunct="1"/>
            <a:r>
              <a:rPr lang="zh-CN" altLang="en-US"/>
              <a:t>设计模式的分类</a:t>
            </a:r>
          </a:p>
          <a:p>
            <a:pPr lvl="1" eaLnBrk="1" hangingPunct="1"/>
            <a:r>
              <a:rPr lang="zh-CN" altLang="en-US"/>
              <a:t>根据</a:t>
            </a:r>
            <a:r>
              <a:rPr lang="zh-CN" altLang="en-US">
                <a:solidFill>
                  <a:srgbClr val="FF3300"/>
                </a:solidFill>
              </a:rPr>
              <a:t>目的</a:t>
            </a:r>
            <a:r>
              <a:rPr lang="zh-CN" altLang="en-US"/>
              <a:t>（模式是用来做什么的）可分为</a:t>
            </a:r>
            <a:r>
              <a:rPr lang="zh-CN" altLang="en-US">
                <a:solidFill>
                  <a:srgbClr val="FF3300"/>
                </a:solidFill>
              </a:rPr>
              <a:t>创建型</a:t>
            </a:r>
            <a:r>
              <a:rPr lang="en-US" altLang="zh-CN">
                <a:solidFill>
                  <a:srgbClr val="FF3300"/>
                </a:solidFill>
              </a:rPr>
              <a:t>(Creational)</a:t>
            </a:r>
            <a:r>
              <a:rPr lang="zh-CN" altLang="en-US"/>
              <a:t>，</a:t>
            </a:r>
            <a:r>
              <a:rPr lang="zh-CN" altLang="en-US">
                <a:solidFill>
                  <a:srgbClr val="FF3300"/>
                </a:solidFill>
              </a:rPr>
              <a:t>结构型</a:t>
            </a:r>
            <a:r>
              <a:rPr lang="en-US" altLang="zh-CN">
                <a:solidFill>
                  <a:srgbClr val="FF3300"/>
                </a:solidFill>
              </a:rPr>
              <a:t>(Structural)</a:t>
            </a:r>
            <a:r>
              <a:rPr lang="zh-CN" altLang="en-US"/>
              <a:t>和</a:t>
            </a:r>
            <a:r>
              <a:rPr lang="zh-CN" altLang="en-US">
                <a:solidFill>
                  <a:srgbClr val="FF3300"/>
                </a:solidFill>
              </a:rPr>
              <a:t>行为型</a:t>
            </a:r>
            <a:r>
              <a:rPr lang="en-US" altLang="zh-CN">
                <a:solidFill>
                  <a:srgbClr val="FF3300"/>
                </a:solidFill>
              </a:rPr>
              <a:t>(Behavioral)</a:t>
            </a:r>
            <a:r>
              <a:rPr lang="zh-CN" altLang="en-US"/>
              <a:t>三类：</a:t>
            </a:r>
          </a:p>
          <a:p>
            <a:pPr lvl="2" eaLnBrk="1" hangingPunct="1">
              <a:buFont typeface="Tahoma" panose="020B0604030504040204" pitchFamily="34" charset="0"/>
              <a:buChar char="•"/>
            </a:pPr>
            <a:r>
              <a:rPr lang="zh-CN" altLang="en-US" sz="2400" b="1">
                <a:solidFill>
                  <a:srgbClr val="0070C0"/>
                </a:solidFill>
                <a:ea typeface="黑体" panose="02010609060101010101" pitchFamily="49" charset="-122"/>
              </a:rPr>
              <a:t> 创建型模式</a:t>
            </a:r>
            <a:r>
              <a:rPr lang="zh-CN" altLang="en-US" sz="2400">
                <a:ea typeface="黑体" panose="02010609060101010101" pitchFamily="49" charset="-122"/>
              </a:rPr>
              <a:t>主要用于</a:t>
            </a:r>
            <a:r>
              <a:rPr lang="zh-CN" altLang="en-US" sz="2400">
                <a:solidFill>
                  <a:srgbClr val="FF3300"/>
                </a:solidFill>
                <a:ea typeface="黑体" panose="02010609060101010101" pitchFamily="49" charset="-122"/>
              </a:rPr>
              <a:t>创建对象</a:t>
            </a:r>
            <a:endParaRPr lang="zh-CN" altLang="en-US" sz="2400">
              <a:ea typeface="黑体" panose="02010609060101010101" pitchFamily="49" charset="-122"/>
            </a:endParaRPr>
          </a:p>
          <a:p>
            <a:pPr lvl="2" eaLnBrk="1" hangingPunct="1">
              <a:buFont typeface="Tahoma" panose="020B0604030504040204" pitchFamily="34" charset="0"/>
              <a:buChar char="•"/>
            </a:pPr>
            <a:r>
              <a:rPr lang="zh-CN" altLang="en-US" sz="2400" b="1">
                <a:solidFill>
                  <a:srgbClr val="0070C0"/>
                </a:solidFill>
                <a:ea typeface="黑体" panose="02010609060101010101" pitchFamily="49" charset="-122"/>
              </a:rPr>
              <a:t> 结构型模式</a:t>
            </a:r>
            <a:r>
              <a:rPr lang="zh-CN" altLang="en-US" sz="2400">
                <a:ea typeface="黑体" panose="02010609060101010101" pitchFamily="49" charset="-122"/>
              </a:rPr>
              <a:t>主要用于</a:t>
            </a:r>
            <a:r>
              <a:rPr lang="zh-CN" altLang="en-US" sz="2400">
                <a:solidFill>
                  <a:srgbClr val="FF3300"/>
                </a:solidFill>
                <a:ea typeface="黑体" panose="02010609060101010101" pitchFamily="49" charset="-122"/>
              </a:rPr>
              <a:t>处理类或对象的组合</a:t>
            </a:r>
            <a:endParaRPr lang="zh-CN" altLang="en-US" sz="2400">
              <a:ea typeface="黑体" panose="02010609060101010101" pitchFamily="49" charset="-122"/>
            </a:endParaRPr>
          </a:p>
          <a:p>
            <a:pPr lvl="2" eaLnBrk="1" hangingPunct="1">
              <a:buFont typeface="Tahoma" panose="020B0604030504040204" pitchFamily="34" charset="0"/>
              <a:buChar char="•"/>
            </a:pPr>
            <a:r>
              <a:rPr lang="zh-CN" altLang="en-US" sz="2400" b="1">
                <a:solidFill>
                  <a:srgbClr val="0070C0"/>
                </a:solidFill>
                <a:ea typeface="黑体" panose="02010609060101010101" pitchFamily="49" charset="-122"/>
              </a:rPr>
              <a:t> 行为型模式</a:t>
            </a:r>
            <a:r>
              <a:rPr lang="zh-CN" altLang="en-US" sz="2400">
                <a:ea typeface="黑体" panose="02010609060101010101" pitchFamily="49" charset="-122"/>
              </a:rPr>
              <a:t>主要用于</a:t>
            </a:r>
            <a:r>
              <a:rPr lang="zh-CN" altLang="en-US" sz="2400">
                <a:solidFill>
                  <a:srgbClr val="FF3300"/>
                </a:solidFill>
                <a:ea typeface="黑体" panose="02010609060101010101" pitchFamily="49" charset="-122"/>
              </a:rPr>
              <a:t>描述类或对象如何交互和怎样分配职责</a:t>
            </a:r>
            <a:endParaRPr lang="zh-CN" altLang="en-US" sz="2400">
              <a:ea typeface="黑体" panose="02010609060101010101" pitchFamily="49" charset="-122"/>
            </a:endParaRPr>
          </a:p>
        </p:txBody>
      </p:sp>
    </p:spTree>
    <p:extLst>
      <p:ext uri="{BB962C8B-B14F-4D97-AF65-F5344CB8AC3E}">
        <p14:creationId xmlns:p14="http://schemas.microsoft.com/office/powerpoint/2010/main" val="49506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914400"/>
            <a:ext cx="6324600" cy="685800"/>
          </a:xfrm>
        </p:spPr>
        <p:txBody>
          <a:bodyPr/>
          <a:lstStyle/>
          <a:p>
            <a:pPr eaLnBrk="1" hangingPunct="1"/>
            <a:r>
              <a:rPr lang="zh-CN" altLang="en-US" dirty="0"/>
              <a:t>引言</a:t>
            </a:r>
          </a:p>
        </p:txBody>
      </p:sp>
      <p:sp>
        <p:nvSpPr>
          <p:cNvPr id="5123" name="Rectangle 3"/>
          <p:cNvSpPr>
            <a:spLocks noGrp="1" noChangeArrowheads="1"/>
          </p:cNvSpPr>
          <p:nvPr>
            <p:ph type="body" idx="1"/>
          </p:nvPr>
        </p:nvSpPr>
        <p:spPr>
          <a:xfrm>
            <a:off x="381000" y="1752600"/>
            <a:ext cx="8382000" cy="4419600"/>
          </a:xfrm>
        </p:spPr>
        <p:txBody>
          <a:bodyPr/>
          <a:lstStyle/>
          <a:p>
            <a:pPr eaLnBrk="1" hangingPunct="1"/>
            <a:r>
              <a:rPr lang="zh-CN" altLang="en-US" dirty="0"/>
              <a:t>从三个实例说起</a:t>
            </a:r>
            <a:r>
              <a:rPr lang="en-US" altLang="zh-CN" dirty="0"/>
              <a:t>……</a:t>
            </a:r>
          </a:p>
          <a:p>
            <a:pPr eaLnBrk="1" hangingPunct="1"/>
            <a:endParaRPr kumimoji="1" lang="zh-CN" altLang="en-US" sz="1800" dirty="0"/>
          </a:p>
        </p:txBody>
      </p:sp>
      <p:grpSp>
        <p:nvGrpSpPr>
          <p:cNvPr id="5124" name="Group 5"/>
          <p:cNvGrpSpPr>
            <a:grpSpLocks/>
          </p:cNvGrpSpPr>
          <p:nvPr/>
        </p:nvGrpSpPr>
        <p:grpSpPr bwMode="auto">
          <a:xfrm>
            <a:off x="3503613" y="2133600"/>
            <a:ext cx="5106987" cy="4468813"/>
            <a:chOff x="810" y="960"/>
            <a:chExt cx="775" cy="936"/>
          </a:xfrm>
        </p:grpSpPr>
        <p:sp>
          <p:nvSpPr>
            <p:cNvPr id="5126" name="Freeform 6"/>
            <p:cNvSpPr>
              <a:spLocks/>
            </p:cNvSpPr>
            <p:nvPr/>
          </p:nvSpPr>
          <p:spPr bwMode="auto">
            <a:xfrm>
              <a:off x="1137" y="1150"/>
              <a:ext cx="448" cy="742"/>
            </a:xfrm>
            <a:custGeom>
              <a:avLst/>
              <a:gdLst>
                <a:gd name="T0" fmla="*/ 0 w 1344"/>
                <a:gd name="T1" fmla="*/ 0 h 2226"/>
                <a:gd name="T2" fmla="*/ 0 w 1344"/>
                <a:gd name="T3" fmla="*/ 0 h 2226"/>
                <a:gd name="T4" fmla="*/ 0 w 1344"/>
                <a:gd name="T5" fmla="*/ 0 h 2226"/>
                <a:gd name="T6" fmla="*/ 0 w 1344"/>
                <a:gd name="T7" fmla="*/ 0 h 2226"/>
                <a:gd name="T8" fmla="*/ 0 w 1344"/>
                <a:gd name="T9" fmla="*/ 0 h 2226"/>
                <a:gd name="T10" fmla="*/ 0 w 1344"/>
                <a:gd name="T11" fmla="*/ 0 h 2226"/>
                <a:gd name="T12" fmla="*/ 0 w 1344"/>
                <a:gd name="T13" fmla="*/ 0 h 2226"/>
                <a:gd name="T14" fmla="*/ 0 w 1344"/>
                <a:gd name="T15" fmla="*/ 0 h 2226"/>
                <a:gd name="T16" fmla="*/ 0 w 1344"/>
                <a:gd name="T17" fmla="*/ 0 h 2226"/>
                <a:gd name="T18" fmla="*/ 0 w 1344"/>
                <a:gd name="T19" fmla="*/ 0 h 2226"/>
                <a:gd name="T20" fmla="*/ 0 w 1344"/>
                <a:gd name="T21" fmla="*/ 0 h 2226"/>
                <a:gd name="T22" fmla="*/ 0 w 1344"/>
                <a:gd name="T23" fmla="*/ 0 h 2226"/>
                <a:gd name="T24" fmla="*/ 0 w 1344"/>
                <a:gd name="T25" fmla="*/ 0 h 2226"/>
                <a:gd name="T26" fmla="*/ 0 w 1344"/>
                <a:gd name="T27" fmla="*/ 0 h 2226"/>
                <a:gd name="T28" fmla="*/ 0 w 1344"/>
                <a:gd name="T29" fmla="*/ 0 h 2226"/>
                <a:gd name="T30" fmla="*/ 0 w 1344"/>
                <a:gd name="T31" fmla="*/ 0 h 2226"/>
                <a:gd name="T32" fmla="*/ 0 w 1344"/>
                <a:gd name="T33" fmla="*/ 0 h 2226"/>
                <a:gd name="T34" fmla="*/ 0 w 1344"/>
                <a:gd name="T35" fmla="*/ 0 h 2226"/>
                <a:gd name="T36" fmla="*/ 0 w 1344"/>
                <a:gd name="T37" fmla="*/ 0 h 2226"/>
                <a:gd name="T38" fmla="*/ 0 w 1344"/>
                <a:gd name="T39" fmla="*/ 0 h 2226"/>
                <a:gd name="T40" fmla="*/ 0 w 1344"/>
                <a:gd name="T41" fmla="*/ 0 h 2226"/>
                <a:gd name="T42" fmla="*/ 0 w 1344"/>
                <a:gd name="T43" fmla="*/ 0 h 2226"/>
                <a:gd name="T44" fmla="*/ 0 w 1344"/>
                <a:gd name="T45" fmla="*/ 0 h 2226"/>
                <a:gd name="T46" fmla="*/ 0 w 1344"/>
                <a:gd name="T47" fmla="*/ 0 h 2226"/>
                <a:gd name="T48" fmla="*/ 0 w 1344"/>
                <a:gd name="T49" fmla="*/ 0 h 2226"/>
                <a:gd name="T50" fmla="*/ 0 w 1344"/>
                <a:gd name="T51" fmla="*/ 0 h 2226"/>
                <a:gd name="T52" fmla="*/ 0 w 1344"/>
                <a:gd name="T53" fmla="*/ 0 h 2226"/>
                <a:gd name="T54" fmla="*/ 0 w 1344"/>
                <a:gd name="T55" fmla="*/ 0 h 2226"/>
                <a:gd name="T56" fmla="*/ 0 w 1344"/>
                <a:gd name="T57" fmla="*/ 0 h 2226"/>
                <a:gd name="T58" fmla="*/ 0 w 1344"/>
                <a:gd name="T59" fmla="*/ 0 h 2226"/>
                <a:gd name="T60" fmla="*/ 0 w 1344"/>
                <a:gd name="T61" fmla="*/ 0 h 22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44"/>
                <a:gd name="T94" fmla="*/ 0 h 2226"/>
                <a:gd name="T95" fmla="*/ 1344 w 1344"/>
                <a:gd name="T96" fmla="*/ 2226 h 22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44" h="2226">
                  <a:moveTo>
                    <a:pt x="16" y="172"/>
                  </a:moveTo>
                  <a:lnTo>
                    <a:pt x="0" y="231"/>
                  </a:lnTo>
                  <a:lnTo>
                    <a:pt x="20" y="343"/>
                  </a:lnTo>
                  <a:lnTo>
                    <a:pt x="34" y="748"/>
                  </a:lnTo>
                  <a:lnTo>
                    <a:pt x="34" y="1049"/>
                  </a:lnTo>
                  <a:lnTo>
                    <a:pt x="30" y="1431"/>
                  </a:lnTo>
                  <a:lnTo>
                    <a:pt x="16" y="1903"/>
                  </a:lnTo>
                  <a:lnTo>
                    <a:pt x="0" y="2173"/>
                  </a:lnTo>
                  <a:lnTo>
                    <a:pt x="308" y="2211"/>
                  </a:lnTo>
                  <a:lnTo>
                    <a:pt x="461" y="2226"/>
                  </a:lnTo>
                  <a:lnTo>
                    <a:pt x="793" y="2226"/>
                  </a:lnTo>
                  <a:lnTo>
                    <a:pt x="1047" y="2211"/>
                  </a:lnTo>
                  <a:lnTo>
                    <a:pt x="1254" y="2188"/>
                  </a:lnTo>
                  <a:lnTo>
                    <a:pt x="1344" y="2173"/>
                  </a:lnTo>
                  <a:lnTo>
                    <a:pt x="1312" y="1837"/>
                  </a:lnTo>
                  <a:lnTo>
                    <a:pt x="1292" y="1483"/>
                  </a:lnTo>
                  <a:lnTo>
                    <a:pt x="1281" y="1033"/>
                  </a:lnTo>
                  <a:lnTo>
                    <a:pt x="1287" y="758"/>
                  </a:lnTo>
                  <a:lnTo>
                    <a:pt x="1308" y="538"/>
                  </a:lnTo>
                  <a:lnTo>
                    <a:pt x="1320" y="327"/>
                  </a:lnTo>
                  <a:lnTo>
                    <a:pt x="1320" y="255"/>
                  </a:lnTo>
                  <a:lnTo>
                    <a:pt x="1308" y="224"/>
                  </a:lnTo>
                  <a:lnTo>
                    <a:pt x="1061" y="87"/>
                  </a:lnTo>
                  <a:lnTo>
                    <a:pt x="916" y="28"/>
                  </a:lnTo>
                  <a:lnTo>
                    <a:pt x="840" y="5"/>
                  </a:lnTo>
                  <a:lnTo>
                    <a:pt x="764" y="0"/>
                  </a:lnTo>
                  <a:lnTo>
                    <a:pt x="524" y="5"/>
                  </a:lnTo>
                  <a:lnTo>
                    <a:pt x="390" y="43"/>
                  </a:lnTo>
                  <a:lnTo>
                    <a:pt x="245" y="83"/>
                  </a:lnTo>
                  <a:lnTo>
                    <a:pt x="73" y="149"/>
                  </a:lnTo>
                  <a:lnTo>
                    <a:pt x="16" y="172"/>
                  </a:lnTo>
                  <a:close/>
                </a:path>
              </a:pathLst>
            </a:custGeom>
            <a:solidFill>
              <a:srgbClr val="FFFFFF"/>
            </a:solidFill>
            <a:ln w="0">
              <a:solidFill>
                <a:srgbClr val="FFFFFF"/>
              </a:solidFill>
              <a:round/>
              <a:headEnd/>
              <a:tailEnd/>
            </a:ln>
          </p:spPr>
          <p:txBody>
            <a:bodyPr/>
            <a:lstStyle/>
            <a:p>
              <a:endParaRPr lang="zh-CN" altLang="en-US"/>
            </a:p>
          </p:txBody>
        </p:sp>
        <p:sp>
          <p:nvSpPr>
            <p:cNvPr id="5127" name="Freeform 7"/>
            <p:cNvSpPr>
              <a:spLocks/>
            </p:cNvSpPr>
            <p:nvPr/>
          </p:nvSpPr>
          <p:spPr bwMode="auto">
            <a:xfrm>
              <a:off x="813" y="1223"/>
              <a:ext cx="447" cy="671"/>
            </a:xfrm>
            <a:custGeom>
              <a:avLst/>
              <a:gdLst>
                <a:gd name="T0" fmla="*/ 0 w 1341"/>
                <a:gd name="T1" fmla="*/ 0 h 2012"/>
                <a:gd name="T2" fmla="*/ 0 w 1341"/>
                <a:gd name="T3" fmla="*/ 0 h 2012"/>
                <a:gd name="T4" fmla="*/ 0 w 1341"/>
                <a:gd name="T5" fmla="*/ 0 h 2012"/>
                <a:gd name="T6" fmla="*/ 0 w 1341"/>
                <a:gd name="T7" fmla="*/ 0 h 2012"/>
                <a:gd name="T8" fmla="*/ 0 w 1341"/>
                <a:gd name="T9" fmla="*/ 0 h 2012"/>
                <a:gd name="T10" fmla="*/ 0 w 1341"/>
                <a:gd name="T11" fmla="*/ 0 h 2012"/>
                <a:gd name="T12" fmla="*/ 0 w 1341"/>
                <a:gd name="T13" fmla="*/ 0 h 2012"/>
                <a:gd name="T14" fmla="*/ 0 w 1341"/>
                <a:gd name="T15" fmla="*/ 0 h 2012"/>
                <a:gd name="T16" fmla="*/ 0 w 1341"/>
                <a:gd name="T17" fmla="*/ 0 h 2012"/>
                <a:gd name="T18" fmla="*/ 0 w 1341"/>
                <a:gd name="T19" fmla="*/ 0 h 2012"/>
                <a:gd name="T20" fmla="*/ 0 w 1341"/>
                <a:gd name="T21" fmla="*/ 0 h 2012"/>
                <a:gd name="T22" fmla="*/ 0 w 1341"/>
                <a:gd name="T23" fmla="*/ 0 h 2012"/>
                <a:gd name="T24" fmla="*/ 0 w 1341"/>
                <a:gd name="T25" fmla="*/ 0 h 2012"/>
                <a:gd name="T26" fmla="*/ 0 w 1341"/>
                <a:gd name="T27" fmla="*/ 0 h 2012"/>
                <a:gd name="T28" fmla="*/ 0 w 1341"/>
                <a:gd name="T29" fmla="*/ 0 h 2012"/>
                <a:gd name="T30" fmla="*/ 0 w 1341"/>
                <a:gd name="T31" fmla="*/ 0 h 2012"/>
                <a:gd name="T32" fmla="*/ 0 w 1341"/>
                <a:gd name="T33" fmla="*/ 0 h 2012"/>
                <a:gd name="T34" fmla="*/ 0 w 1341"/>
                <a:gd name="T35" fmla="*/ 0 h 2012"/>
                <a:gd name="T36" fmla="*/ 0 w 1341"/>
                <a:gd name="T37" fmla="*/ 0 h 2012"/>
                <a:gd name="T38" fmla="*/ 0 w 1341"/>
                <a:gd name="T39" fmla="*/ 0 h 2012"/>
                <a:gd name="T40" fmla="*/ 0 w 1341"/>
                <a:gd name="T41" fmla="*/ 0 h 2012"/>
                <a:gd name="T42" fmla="*/ 0 w 1341"/>
                <a:gd name="T43" fmla="*/ 0 h 2012"/>
                <a:gd name="T44" fmla="*/ 0 w 1341"/>
                <a:gd name="T45" fmla="*/ 0 h 2012"/>
                <a:gd name="T46" fmla="*/ 0 w 1341"/>
                <a:gd name="T47" fmla="*/ 0 h 2012"/>
                <a:gd name="T48" fmla="*/ 0 w 1341"/>
                <a:gd name="T49" fmla="*/ 0 h 2012"/>
                <a:gd name="T50" fmla="*/ 0 w 1341"/>
                <a:gd name="T51" fmla="*/ 0 h 2012"/>
                <a:gd name="T52" fmla="*/ 0 w 1341"/>
                <a:gd name="T53" fmla="*/ 0 h 2012"/>
                <a:gd name="T54" fmla="*/ 0 w 1341"/>
                <a:gd name="T55" fmla="*/ 0 h 2012"/>
                <a:gd name="T56" fmla="*/ 0 w 1341"/>
                <a:gd name="T57" fmla="*/ 0 h 2012"/>
                <a:gd name="T58" fmla="*/ 0 w 1341"/>
                <a:gd name="T59" fmla="*/ 0 h 2012"/>
                <a:gd name="T60" fmla="*/ 0 w 1341"/>
                <a:gd name="T61" fmla="*/ 0 h 20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41"/>
                <a:gd name="T94" fmla="*/ 0 h 2012"/>
                <a:gd name="T95" fmla="*/ 1341 w 1341"/>
                <a:gd name="T96" fmla="*/ 2012 h 20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41" h="2012">
                  <a:moveTo>
                    <a:pt x="937" y="0"/>
                  </a:moveTo>
                  <a:lnTo>
                    <a:pt x="976" y="7"/>
                  </a:lnTo>
                  <a:lnTo>
                    <a:pt x="999" y="108"/>
                  </a:lnTo>
                  <a:lnTo>
                    <a:pt x="1006" y="381"/>
                  </a:lnTo>
                  <a:lnTo>
                    <a:pt x="1013" y="773"/>
                  </a:lnTo>
                  <a:lnTo>
                    <a:pt x="1003" y="1133"/>
                  </a:lnTo>
                  <a:lnTo>
                    <a:pt x="999" y="1584"/>
                  </a:lnTo>
                  <a:lnTo>
                    <a:pt x="981" y="1841"/>
                  </a:lnTo>
                  <a:lnTo>
                    <a:pt x="976" y="1969"/>
                  </a:lnTo>
                  <a:lnTo>
                    <a:pt x="1341" y="2012"/>
                  </a:lnTo>
                  <a:lnTo>
                    <a:pt x="483" y="2012"/>
                  </a:lnTo>
                  <a:lnTo>
                    <a:pt x="501" y="1920"/>
                  </a:lnTo>
                  <a:lnTo>
                    <a:pt x="509" y="1801"/>
                  </a:lnTo>
                  <a:lnTo>
                    <a:pt x="370" y="1772"/>
                  </a:lnTo>
                  <a:lnTo>
                    <a:pt x="324" y="1687"/>
                  </a:lnTo>
                  <a:lnTo>
                    <a:pt x="370" y="1547"/>
                  </a:lnTo>
                  <a:lnTo>
                    <a:pt x="374" y="1407"/>
                  </a:lnTo>
                  <a:lnTo>
                    <a:pt x="90" y="1315"/>
                  </a:lnTo>
                  <a:lnTo>
                    <a:pt x="0" y="1119"/>
                  </a:lnTo>
                  <a:lnTo>
                    <a:pt x="0" y="1007"/>
                  </a:lnTo>
                  <a:lnTo>
                    <a:pt x="36" y="958"/>
                  </a:lnTo>
                  <a:lnTo>
                    <a:pt x="22" y="922"/>
                  </a:lnTo>
                  <a:lnTo>
                    <a:pt x="95" y="731"/>
                  </a:lnTo>
                  <a:lnTo>
                    <a:pt x="55" y="540"/>
                  </a:lnTo>
                  <a:lnTo>
                    <a:pt x="86" y="399"/>
                  </a:lnTo>
                  <a:lnTo>
                    <a:pt x="126" y="374"/>
                  </a:lnTo>
                  <a:lnTo>
                    <a:pt x="144" y="303"/>
                  </a:lnTo>
                  <a:lnTo>
                    <a:pt x="230" y="269"/>
                  </a:lnTo>
                  <a:lnTo>
                    <a:pt x="365" y="134"/>
                  </a:lnTo>
                  <a:lnTo>
                    <a:pt x="531" y="58"/>
                  </a:lnTo>
                  <a:lnTo>
                    <a:pt x="937" y="0"/>
                  </a:lnTo>
                  <a:close/>
                </a:path>
              </a:pathLst>
            </a:custGeom>
            <a:solidFill>
              <a:srgbClr val="4F4F4F"/>
            </a:solidFill>
            <a:ln w="0">
              <a:solidFill>
                <a:srgbClr val="4F4F4F"/>
              </a:solidFill>
              <a:round/>
              <a:headEnd/>
              <a:tailEnd/>
            </a:ln>
          </p:spPr>
          <p:txBody>
            <a:bodyPr/>
            <a:lstStyle/>
            <a:p>
              <a:endParaRPr lang="zh-CN" altLang="en-US"/>
            </a:p>
          </p:txBody>
        </p:sp>
        <p:sp>
          <p:nvSpPr>
            <p:cNvPr id="5128" name="Freeform 8"/>
            <p:cNvSpPr>
              <a:spLocks/>
            </p:cNvSpPr>
            <p:nvPr/>
          </p:nvSpPr>
          <p:spPr bwMode="auto">
            <a:xfrm>
              <a:off x="997" y="1266"/>
              <a:ext cx="150" cy="237"/>
            </a:xfrm>
            <a:custGeom>
              <a:avLst/>
              <a:gdLst>
                <a:gd name="T0" fmla="*/ 0 w 451"/>
                <a:gd name="T1" fmla="*/ 0 h 710"/>
                <a:gd name="T2" fmla="*/ 0 w 451"/>
                <a:gd name="T3" fmla="*/ 0 h 710"/>
                <a:gd name="T4" fmla="*/ 0 w 451"/>
                <a:gd name="T5" fmla="*/ 0 h 710"/>
                <a:gd name="T6" fmla="*/ 0 w 451"/>
                <a:gd name="T7" fmla="*/ 0 h 710"/>
                <a:gd name="T8" fmla="*/ 0 w 451"/>
                <a:gd name="T9" fmla="*/ 0 h 710"/>
                <a:gd name="T10" fmla="*/ 0 w 451"/>
                <a:gd name="T11" fmla="*/ 0 h 710"/>
                <a:gd name="T12" fmla="*/ 0 w 451"/>
                <a:gd name="T13" fmla="*/ 0 h 710"/>
                <a:gd name="T14" fmla="*/ 0 w 451"/>
                <a:gd name="T15" fmla="*/ 0 h 710"/>
                <a:gd name="T16" fmla="*/ 0 w 451"/>
                <a:gd name="T17" fmla="*/ 0 h 710"/>
                <a:gd name="T18" fmla="*/ 0 w 451"/>
                <a:gd name="T19" fmla="*/ 0 h 710"/>
                <a:gd name="T20" fmla="*/ 0 w 451"/>
                <a:gd name="T21" fmla="*/ 0 h 710"/>
                <a:gd name="T22" fmla="*/ 0 w 451"/>
                <a:gd name="T23" fmla="*/ 0 h 710"/>
                <a:gd name="T24" fmla="*/ 0 w 451"/>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1"/>
                <a:gd name="T40" fmla="*/ 0 h 710"/>
                <a:gd name="T41" fmla="*/ 451 w 451"/>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1" h="710">
                  <a:moveTo>
                    <a:pt x="389" y="0"/>
                  </a:moveTo>
                  <a:lnTo>
                    <a:pt x="418" y="63"/>
                  </a:lnTo>
                  <a:lnTo>
                    <a:pt x="446" y="169"/>
                  </a:lnTo>
                  <a:lnTo>
                    <a:pt x="451" y="475"/>
                  </a:lnTo>
                  <a:lnTo>
                    <a:pt x="429" y="551"/>
                  </a:lnTo>
                  <a:lnTo>
                    <a:pt x="356" y="710"/>
                  </a:lnTo>
                  <a:lnTo>
                    <a:pt x="231" y="624"/>
                  </a:lnTo>
                  <a:lnTo>
                    <a:pt x="145" y="528"/>
                  </a:lnTo>
                  <a:lnTo>
                    <a:pt x="76" y="386"/>
                  </a:lnTo>
                  <a:lnTo>
                    <a:pt x="39" y="284"/>
                  </a:lnTo>
                  <a:lnTo>
                    <a:pt x="7" y="149"/>
                  </a:lnTo>
                  <a:lnTo>
                    <a:pt x="0" y="70"/>
                  </a:lnTo>
                  <a:lnTo>
                    <a:pt x="389" y="0"/>
                  </a:lnTo>
                  <a:close/>
                </a:path>
              </a:pathLst>
            </a:custGeom>
            <a:solidFill>
              <a:srgbClr val="FFFFFF"/>
            </a:solidFill>
            <a:ln w="0">
              <a:solidFill>
                <a:srgbClr val="FFFFFF"/>
              </a:solidFill>
              <a:round/>
              <a:headEnd/>
              <a:tailEnd/>
            </a:ln>
          </p:spPr>
          <p:txBody>
            <a:bodyPr/>
            <a:lstStyle/>
            <a:p>
              <a:endParaRPr lang="zh-CN" altLang="en-US"/>
            </a:p>
          </p:txBody>
        </p:sp>
        <p:sp>
          <p:nvSpPr>
            <p:cNvPr id="5129" name="Freeform 9"/>
            <p:cNvSpPr>
              <a:spLocks/>
            </p:cNvSpPr>
            <p:nvPr/>
          </p:nvSpPr>
          <p:spPr bwMode="auto">
            <a:xfrm>
              <a:off x="1056" y="1322"/>
              <a:ext cx="76" cy="184"/>
            </a:xfrm>
            <a:custGeom>
              <a:avLst/>
              <a:gdLst>
                <a:gd name="T0" fmla="*/ 0 w 227"/>
                <a:gd name="T1" fmla="*/ 0 h 553"/>
                <a:gd name="T2" fmla="*/ 0 w 227"/>
                <a:gd name="T3" fmla="*/ 0 h 553"/>
                <a:gd name="T4" fmla="*/ 0 w 227"/>
                <a:gd name="T5" fmla="*/ 0 h 553"/>
                <a:gd name="T6" fmla="*/ 0 w 227"/>
                <a:gd name="T7" fmla="*/ 0 h 553"/>
                <a:gd name="T8" fmla="*/ 0 w 227"/>
                <a:gd name="T9" fmla="*/ 0 h 553"/>
                <a:gd name="T10" fmla="*/ 0 w 227"/>
                <a:gd name="T11" fmla="*/ 0 h 553"/>
                <a:gd name="T12" fmla="*/ 0 w 227"/>
                <a:gd name="T13" fmla="*/ 0 h 553"/>
                <a:gd name="T14" fmla="*/ 0 w 227"/>
                <a:gd name="T15" fmla="*/ 0 h 553"/>
                <a:gd name="T16" fmla="*/ 0 w 227"/>
                <a:gd name="T17" fmla="*/ 0 h 553"/>
                <a:gd name="T18" fmla="*/ 0 w 227"/>
                <a:gd name="T19" fmla="*/ 0 h 553"/>
                <a:gd name="T20" fmla="*/ 0 w 227"/>
                <a:gd name="T21" fmla="*/ 0 h 5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7"/>
                <a:gd name="T34" fmla="*/ 0 h 553"/>
                <a:gd name="T35" fmla="*/ 227 w 227"/>
                <a:gd name="T36" fmla="*/ 553 h 5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7" h="553">
                  <a:moveTo>
                    <a:pt x="0" y="30"/>
                  </a:moveTo>
                  <a:lnTo>
                    <a:pt x="50" y="0"/>
                  </a:lnTo>
                  <a:lnTo>
                    <a:pt x="115" y="9"/>
                  </a:lnTo>
                  <a:lnTo>
                    <a:pt x="108" y="158"/>
                  </a:lnTo>
                  <a:lnTo>
                    <a:pt x="227" y="455"/>
                  </a:lnTo>
                  <a:lnTo>
                    <a:pt x="173" y="553"/>
                  </a:lnTo>
                  <a:lnTo>
                    <a:pt x="93" y="464"/>
                  </a:lnTo>
                  <a:lnTo>
                    <a:pt x="82" y="155"/>
                  </a:lnTo>
                  <a:lnTo>
                    <a:pt x="63" y="155"/>
                  </a:lnTo>
                  <a:lnTo>
                    <a:pt x="14" y="59"/>
                  </a:lnTo>
                  <a:lnTo>
                    <a:pt x="0" y="30"/>
                  </a:lnTo>
                  <a:close/>
                </a:path>
              </a:pathLst>
            </a:custGeom>
            <a:solidFill>
              <a:srgbClr val="FFFF00"/>
            </a:solidFill>
            <a:ln w="0">
              <a:solidFill>
                <a:srgbClr val="FFFF00"/>
              </a:solidFill>
              <a:round/>
              <a:headEnd/>
              <a:tailEnd/>
            </a:ln>
          </p:spPr>
          <p:txBody>
            <a:bodyPr/>
            <a:lstStyle/>
            <a:p>
              <a:endParaRPr lang="zh-CN" altLang="en-US"/>
            </a:p>
          </p:txBody>
        </p:sp>
        <p:sp>
          <p:nvSpPr>
            <p:cNvPr id="5130" name="Freeform 10"/>
            <p:cNvSpPr>
              <a:spLocks/>
            </p:cNvSpPr>
            <p:nvPr/>
          </p:nvSpPr>
          <p:spPr bwMode="auto">
            <a:xfrm>
              <a:off x="967" y="1460"/>
              <a:ext cx="173" cy="222"/>
            </a:xfrm>
            <a:custGeom>
              <a:avLst/>
              <a:gdLst>
                <a:gd name="T0" fmla="*/ 0 w 520"/>
                <a:gd name="T1" fmla="*/ 0 h 666"/>
                <a:gd name="T2" fmla="*/ 0 w 520"/>
                <a:gd name="T3" fmla="*/ 0 h 666"/>
                <a:gd name="T4" fmla="*/ 0 w 520"/>
                <a:gd name="T5" fmla="*/ 0 h 666"/>
                <a:gd name="T6" fmla="*/ 0 w 520"/>
                <a:gd name="T7" fmla="*/ 0 h 666"/>
                <a:gd name="T8" fmla="*/ 0 w 520"/>
                <a:gd name="T9" fmla="*/ 0 h 666"/>
                <a:gd name="T10" fmla="*/ 0 w 520"/>
                <a:gd name="T11" fmla="*/ 0 h 666"/>
                <a:gd name="T12" fmla="*/ 0 w 520"/>
                <a:gd name="T13" fmla="*/ 0 h 666"/>
                <a:gd name="T14" fmla="*/ 0 w 520"/>
                <a:gd name="T15" fmla="*/ 0 h 666"/>
                <a:gd name="T16" fmla="*/ 0 w 520"/>
                <a:gd name="T17" fmla="*/ 0 h 666"/>
                <a:gd name="T18" fmla="*/ 0 w 520"/>
                <a:gd name="T19" fmla="*/ 0 h 666"/>
                <a:gd name="T20" fmla="*/ 0 w 520"/>
                <a:gd name="T21" fmla="*/ 0 h 666"/>
                <a:gd name="T22" fmla="*/ 0 w 520"/>
                <a:gd name="T23" fmla="*/ 0 h 666"/>
                <a:gd name="T24" fmla="*/ 0 w 520"/>
                <a:gd name="T25" fmla="*/ 0 h 666"/>
                <a:gd name="T26" fmla="*/ 0 w 520"/>
                <a:gd name="T27" fmla="*/ 0 h 666"/>
                <a:gd name="T28" fmla="*/ 0 w 520"/>
                <a:gd name="T29" fmla="*/ 0 h 666"/>
                <a:gd name="T30" fmla="*/ 0 w 520"/>
                <a:gd name="T31" fmla="*/ 0 h 666"/>
                <a:gd name="T32" fmla="*/ 0 w 520"/>
                <a:gd name="T33" fmla="*/ 0 h 666"/>
                <a:gd name="T34" fmla="*/ 0 w 520"/>
                <a:gd name="T35" fmla="*/ 0 h 666"/>
                <a:gd name="T36" fmla="*/ 0 w 520"/>
                <a:gd name="T37" fmla="*/ 0 h 666"/>
                <a:gd name="T38" fmla="*/ 0 w 520"/>
                <a:gd name="T39" fmla="*/ 0 h 666"/>
                <a:gd name="T40" fmla="*/ 0 w 520"/>
                <a:gd name="T41" fmla="*/ 0 h 666"/>
                <a:gd name="T42" fmla="*/ 0 w 520"/>
                <a:gd name="T43" fmla="*/ 0 h 666"/>
                <a:gd name="T44" fmla="*/ 0 w 520"/>
                <a:gd name="T45" fmla="*/ 0 h 666"/>
                <a:gd name="T46" fmla="*/ 0 w 520"/>
                <a:gd name="T47" fmla="*/ 0 h 666"/>
                <a:gd name="T48" fmla="*/ 0 w 520"/>
                <a:gd name="T49" fmla="*/ 0 h 6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0"/>
                <a:gd name="T76" fmla="*/ 0 h 666"/>
                <a:gd name="T77" fmla="*/ 520 w 520"/>
                <a:gd name="T78" fmla="*/ 666 h 6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0" h="666">
                  <a:moveTo>
                    <a:pt x="158" y="0"/>
                  </a:moveTo>
                  <a:lnTo>
                    <a:pt x="183" y="0"/>
                  </a:lnTo>
                  <a:lnTo>
                    <a:pt x="226" y="49"/>
                  </a:lnTo>
                  <a:lnTo>
                    <a:pt x="234" y="132"/>
                  </a:lnTo>
                  <a:lnTo>
                    <a:pt x="213" y="218"/>
                  </a:lnTo>
                  <a:lnTo>
                    <a:pt x="213" y="253"/>
                  </a:lnTo>
                  <a:lnTo>
                    <a:pt x="234" y="271"/>
                  </a:lnTo>
                  <a:lnTo>
                    <a:pt x="473" y="253"/>
                  </a:lnTo>
                  <a:lnTo>
                    <a:pt x="520" y="280"/>
                  </a:lnTo>
                  <a:lnTo>
                    <a:pt x="520" y="350"/>
                  </a:lnTo>
                  <a:lnTo>
                    <a:pt x="500" y="376"/>
                  </a:lnTo>
                  <a:lnTo>
                    <a:pt x="365" y="380"/>
                  </a:lnTo>
                  <a:lnTo>
                    <a:pt x="285" y="411"/>
                  </a:lnTo>
                  <a:lnTo>
                    <a:pt x="266" y="583"/>
                  </a:lnTo>
                  <a:lnTo>
                    <a:pt x="232" y="619"/>
                  </a:lnTo>
                  <a:lnTo>
                    <a:pt x="226" y="650"/>
                  </a:lnTo>
                  <a:lnTo>
                    <a:pt x="190" y="666"/>
                  </a:lnTo>
                  <a:lnTo>
                    <a:pt x="102" y="666"/>
                  </a:lnTo>
                  <a:lnTo>
                    <a:pt x="15" y="636"/>
                  </a:lnTo>
                  <a:lnTo>
                    <a:pt x="0" y="538"/>
                  </a:lnTo>
                  <a:lnTo>
                    <a:pt x="11" y="413"/>
                  </a:lnTo>
                  <a:lnTo>
                    <a:pt x="50" y="297"/>
                  </a:lnTo>
                  <a:lnTo>
                    <a:pt x="90" y="223"/>
                  </a:lnTo>
                  <a:lnTo>
                    <a:pt x="148" y="154"/>
                  </a:lnTo>
                  <a:lnTo>
                    <a:pt x="158" y="0"/>
                  </a:lnTo>
                  <a:close/>
                </a:path>
              </a:pathLst>
            </a:custGeom>
            <a:solidFill>
              <a:srgbClr val="FFC281"/>
            </a:solidFill>
            <a:ln w="0">
              <a:solidFill>
                <a:srgbClr val="FFC281"/>
              </a:solidFill>
              <a:round/>
              <a:headEnd/>
              <a:tailEnd/>
            </a:ln>
          </p:spPr>
          <p:txBody>
            <a:bodyPr/>
            <a:lstStyle/>
            <a:p>
              <a:endParaRPr lang="zh-CN" altLang="en-US"/>
            </a:p>
          </p:txBody>
        </p:sp>
        <p:sp>
          <p:nvSpPr>
            <p:cNvPr id="5131" name="Freeform 11"/>
            <p:cNvSpPr>
              <a:spLocks/>
            </p:cNvSpPr>
            <p:nvPr/>
          </p:nvSpPr>
          <p:spPr bwMode="auto">
            <a:xfrm>
              <a:off x="1270" y="1123"/>
              <a:ext cx="129" cy="98"/>
            </a:xfrm>
            <a:custGeom>
              <a:avLst/>
              <a:gdLst>
                <a:gd name="T0" fmla="*/ 0 w 386"/>
                <a:gd name="T1" fmla="*/ 0 h 295"/>
                <a:gd name="T2" fmla="*/ 0 w 386"/>
                <a:gd name="T3" fmla="*/ 0 h 295"/>
                <a:gd name="T4" fmla="*/ 0 w 386"/>
                <a:gd name="T5" fmla="*/ 0 h 295"/>
                <a:gd name="T6" fmla="*/ 0 w 386"/>
                <a:gd name="T7" fmla="*/ 0 h 295"/>
                <a:gd name="T8" fmla="*/ 0 w 386"/>
                <a:gd name="T9" fmla="*/ 0 h 295"/>
                <a:gd name="T10" fmla="*/ 0 w 386"/>
                <a:gd name="T11" fmla="*/ 0 h 295"/>
                <a:gd name="T12" fmla="*/ 0 w 386"/>
                <a:gd name="T13" fmla="*/ 0 h 295"/>
                <a:gd name="T14" fmla="*/ 0 w 386"/>
                <a:gd name="T15" fmla="*/ 0 h 295"/>
                <a:gd name="T16" fmla="*/ 0 w 386"/>
                <a:gd name="T17" fmla="*/ 0 h 295"/>
                <a:gd name="T18" fmla="*/ 0 w 386"/>
                <a:gd name="T19" fmla="*/ 0 h 295"/>
                <a:gd name="T20" fmla="*/ 0 w 386"/>
                <a:gd name="T21" fmla="*/ 0 h 295"/>
                <a:gd name="T22" fmla="*/ 0 w 386"/>
                <a:gd name="T23" fmla="*/ 0 h 295"/>
                <a:gd name="T24" fmla="*/ 0 w 386"/>
                <a:gd name="T25" fmla="*/ 0 h 295"/>
                <a:gd name="T26" fmla="*/ 0 w 386"/>
                <a:gd name="T27" fmla="*/ 0 h 295"/>
                <a:gd name="T28" fmla="*/ 0 w 386"/>
                <a:gd name="T29" fmla="*/ 0 h 295"/>
                <a:gd name="T30" fmla="*/ 0 w 386"/>
                <a:gd name="T31" fmla="*/ 0 h 295"/>
                <a:gd name="T32" fmla="*/ 0 w 386"/>
                <a:gd name="T33" fmla="*/ 0 h 295"/>
                <a:gd name="T34" fmla="*/ 0 w 386"/>
                <a:gd name="T35" fmla="*/ 0 h 295"/>
                <a:gd name="T36" fmla="*/ 0 w 386"/>
                <a:gd name="T37" fmla="*/ 0 h 295"/>
                <a:gd name="T38" fmla="*/ 0 w 386"/>
                <a:gd name="T39" fmla="*/ 0 h 295"/>
                <a:gd name="T40" fmla="*/ 0 w 386"/>
                <a:gd name="T41" fmla="*/ 0 h 295"/>
                <a:gd name="T42" fmla="*/ 0 w 386"/>
                <a:gd name="T43" fmla="*/ 0 h 295"/>
                <a:gd name="T44" fmla="*/ 0 w 386"/>
                <a:gd name="T45" fmla="*/ 0 h 295"/>
                <a:gd name="T46" fmla="*/ 0 w 386"/>
                <a:gd name="T47" fmla="*/ 0 h 2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6"/>
                <a:gd name="T73" fmla="*/ 0 h 295"/>
                <a:gd name="T74" fmla="*/ 386 w 386"/>
                <a:gd name="T75" fmla="*/ 295 h 29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6" h="295">
                  <a:moveTo>
                    <a:pt x="12" y="112"/>
                  </a:moveTo>
                  <a:lnTo>
                    <a:pt x="76" y="92"/>
                  </a:lnTo>
                  <a:lnTo>
                    <a:pt x="142" y="86"/>
                  </a:lnTo>
                  <a:lnTo>
                    <a:pt x="139" y="129"/>
                  </a:lnTo>
                  <a:lnTo>
                    <a:pt x="127" y="223"/>
                  </a:lnTo>
                  <a:lnTo>
                    <a:pt x="149" y="277"/>
                  </a:lnTo>
                  <a:lnTo>
                    <a:pt x="188" y="295"/>
                  </a:lnTo>
                  <a:lnTo>
                    <a:pt x="236" y="262"/>
                  </a:lnTo>
                  <a:lnTo>
                    <a:pt x="254" y="236"/>
                  </a:lnTo>
                  <a:lnTo>
                    <a:pt x="301" y="244"/>
                  </a:lnTo>
                  <a:lnTo>
                    <a:pt x="324" y="226"/>
                  </a:lnTo>
                  <a:lnTo>
                    <a:pt x="337" y="184"/>
                  </a:lnTo>
                  <a:lnTo>
                    <a:pt x="344" y="168"/>
                  </a:lnTo>
                  <a:lnTo>
                    <a:pt x="386" y="121"/>
                  </a:lnTo>
                  <a:lnTo>
                    <a:pt x="357" y="25"/>
                  </a:lnTo>
                  <a:lnTo>
                    <a:pt x="249" y="0"/>
                  </a:lnTo>
                  <a:lnTo>
                    <a:pt x="199" y="16"/>
                  </a:lnTo>
                  <a:lnTo>
                    <a:pt x="182" y="2"/>
                  </a:lnTo>
                  <a:lnTo>
                    <a:pt x="131" y="16"/>
                  </a:lnTo>
                  <a:lnTo>
                    <a:pt x="102" y="52"/>
                  </a:lnTo>
                  <a:lnTo>
                    <a:pt x="66" y="16"/>
                  </a:lnTo>
                  <a:lnTo>
                    <a:pt x="19" y="12"/>
                  </a:lnTo>
                  <a:lnTo>
                    <a:pt x="0" y="26"/>
                  </a:lnTo>
                  <a:lnTo>
                    <a:pt x="12" y="112"/>
                  </a:lnTo>
                  <a:close/>
                </a:path>
              </a:pathLst>
            </a:custGeom>
            <a:solidFill>
              <a:srgbClr val="FFC281"/>
            </a:solidFill>
            <a:ln w="0">
              <a:solidFill>
                <a:srgbClr val="FFC281"/>
              </a:solidFill>
              <a:round/>
              <a:headEnd/>
              <a:tailEnd/>
            </a:ln>
          </p:spPr>
          <p:txBody>
            <a:bodyPr/>
            <a:lstStyle/>
            <a:p>
              <a:endParaRPr lang="zh-CN" altLang="en-US"/>
            </a:p>
          </p:txBody>
        </p:sp>
        <p:sp>
          <p:nvSpPr>
            <p:cNvPr id="5132" name="Freeform 12"/>
            <p:cNvSpPr>
              <a:spLocks/>
            </p:cNvSpPr>
            <p:nvPr/>
          </p:nvSpPr>
          <p:spPr bwMode="auto">
            <a:xfrm>
              <a:off x="933" y="996"/>
              <a:ext cx="213" cy="330"/>
            </a:xfrm>
            <a:custGeom>
              <a:avLst/>
              <a:gdLst>
                <a:gd name="T0" fmla="*/ 0 w 639"/>
                <a:gd name="T1" fmla="*/ 0 h 990"/>
                <a:gd name="T2" fmla="*/ 0 w 639"/>
                <a:gd name="T3" fmla="*/ 0 h 990"/>
                <a:gd name="T4" fmla="*/ 0 w 639"/>
                <a:gd name="T5" fmla="*/ 0 h 990"/>
                <a:gd name="T6" fmla="*/ 0 w 639"/>
                <a:gd name="T7" fmla="*/ 0 h 990"/>
                <a:gd name="T8" fmla="*/ 0 w 639"/>
                <a:gd name="T9" fmla="*/ 0 h 990"/>
                <a:gd name="T10" fmla="*/ 0 w 639"/>
                <a:gd name="T11" fmla="*/ 0 h 990"/>
                <a:gd name="T12" fmla="*/ 0 w 639"/>
                <a:gd name="T13" fmla="*/ 0 h 990"/>
                <a:gd name="T14" fmla="*/ 0 w 639"/>
                <a:gd name="T15" fmla="*/ 0 h 990"/>
                <a:gd name="T16" fmla="*/ 0 w 639"/>
                <a:gd name="T17" fmla="*/ 0 h 990"/>
                <a:gd name="T18" fmla="*/ 0 w 639"/>
                <a:gd name="T19" fmla="*/ 0 h 990"/>
                <a:gd name="T20" fmla="*/ 0 w 639"/>
                <a:gd name="T21" fmla="*/ 0 h 990"/>
                <a:gd name="T22" fmla="*/ 0 w 639"/>
                <a:gd name="T23" fmla="*/ 0 h 990"/>
                <a:gd name="T24" fmla="*/ 0 w 639"/>
                <a:gd name="T25" fmla="*/ 0 h 990"/>
                <a:gd name="T26" fmla="*/ 0 w 639"/>
                <a:gd name="T27" fmla="*/ 0 h 990"/>
                <a:gd name="T28" fmla="*/ 0 w 639"/>
                <a:gd name="T29" fmla="*/ 0 h 990"/>
                <a:gd name="T30" fmla="*/ 0 w 639"/>
                <a:gd name="T31" fmla="*/ 0 h 990"/>
                <a:gd name="T32" fmla="*/ 0 w 639"/>
                <a:gd name="T33" fmla="*/ 0 h 990"/>
                <a:gd name="T34" fmla="*/ 0 w 639"/>
                <a:gd name="T35" fmla="*/ 0 h 990"/>
                <a:gd name="T36" fmla="*/ 0 w 639"/>
                <a:gd name="T37" fmla="*/ 0 h 990"/>
                <a:gd name="T38" fmla="*/ 0 w 639"/>
                <a:gd name="T39" fmla="*/ 0 h 990"/>
                <a:gd name="T40" fmla="*/ 0 w 639"/>
                <a:gd name="T41" fmla="*/ 0 h 990"/>
                <a:gd name="T42" fmla="*/ 0 w 639"/>
                <a:gd name="T43" fmla="*/ 0 h 990"/>
                <a:gd name="T44" fmla="*/ 0 w 639"/>
                <a:gd name="T45" fmla="*/ 0 h 990"/>
                <a:gd name="T46" fmla="*/ 0 w 639"/>
                <a:gd name="T47" fmla="*/ 0 h 990"/>
                <a:gd name="T48" fmla="*/ 0 w 639"/>
                <a:gd name="T49" fmla="*/ 0 h 990"/>
                <a:gd name="T50" fmla="*/ 0 w 639"/>
                <a:gd name="T51" fmla="*/ 0 h 990"/>
                <a:gd name="T52" fmla="*/ 0 w 639"/>
                <a:gd name="T53" fmla="*/ 0 h 990"/>
                <a:gd name="T54" fmla="*/ 0 w 639"/>
                <a:gd name="T55" fmla="*/ 0 h 990"/>
                <a:gd name="T56" fmla="*/ 0 w 639"/>
                <a:gd name="T57" fmla="*/ 0 h 9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9"/>
                <a:gd name="T88" fmla="*/ 0 h 990"/>
                <a:gd name="T89" fmla="*/ 639 w 639"/>
                <a:gd name="T90" fmla="*/ 990 h 9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9" h="990">
                  <a:moveTo>
                    <a:pt x="7" y="356"/>
                  </a:moveTo>
                  <a:lnTo>
                    <a:pt x="37" y="325"/>
                  </a:lnTo>
                  <a:lnTo>
                    <a:pt x="72" y="101"/>
                  </a:lnTo>
                  <a:lnTo>
                    <a:pt x="97" y="61"/>
                  </a:lnTo>
                  <a:lnTo>
                    <a:pt x="436" y="0"/>
                  </a:lnTo>
                  <a:lnTo>
                    <a:pt x="540" y="246"/>
                  </a:lnTo>
                  <a:lnTo>
                    <a:pt x="548" y="310"/>
                  </a:lnTo>
                  <a:lnTo>
                    <a:pt x="606" y="315"/>
                  </a:lnTo>
                  <a:lnTo>
                    <a:pt x="635" y="364"/>
                  </a:lnTo>
                  <a:lnTo>
                    <a:pt x="639" y="434"/>
                  </a:lnTo>
                  <a:lnTo>
                    <a:pt x="578" y="516"/>
                  </a:lnTo>
                  <a:lnTo>
                    <a:pt x="581" y="751"/>
                  </a:lnTo>
                  <a:lnTo>
                    <a:pt x="551" y="869"/>
                  </a:lnTo>
                  <a:lnTo>
                    <a:pt x="469" y="938"/>
                  </a:lnTo>
                  <a:lnTo>
                    <a:pt x="443" y="975"/>
                  </a:lnTo>
                  <a:lnTo>
                    <a:pt x="389" y="990"/>
                  </a:lnTo>
                  <a:lnTo>
                    <a:pt x="374" y="975"/>
                  </a:lnTo>
                  <a:lnTo>
                    <a:pt x="353" y="990"/>
                  </a:lnTo>
                  <a:lnTo>
                    <a:pt x="310" y="961"/>
                  </a:lnTo>
                  <a:lnTo>
                    <a:pt x="281" y="938"/>
                  </a:lnTo>
                  <a:lnTo>
                    <a:pt x="241" y="926"/>
                  </a:lnTo>
                  <a:lnTo>
                    <a:pt x="181" y="872"/>
                  </a:lnTo>
                  <a:lnTo>
                    <a:pt x="155" y="832"/>
                  </a:lnTo>
                  <a:lnTo>
                    <a:pt x="133" y="722"/>
                  </a:lnTo>
                  <a:lnTo>
                    <a:pt x="108" y="519"/>
                  </a:lnTo>
                  <a:lnTo>
                    <a:pt x="66" y="537"/>
                  </a:lnTo>
                  <a:lnTo>
                    <a:pt x="33" y="516"/>
                  </a:lnTo>
                  <a:lnTo>
                    <a:pt x="0" y="408"/>
                  </a:lnTo>
                  <a:lnTo>
                    <a:pt x="7" y="356"/>
                  </a:lnTo>
                  <a:close/>
                </a:path>
              </a:pathLst>
            </a:custGeom>
            <a:solidFill>
              <a:srgbClr val="FFC281"/>
            </a:solidFill>
            <a:ln w="0">
              <a:solidFill>
                <a:srgbClr val="FFC281"/>
              </a:solidFill>
              <a:round/>
              <a:headEnd/>
              <a:tailEnd/>
            </a:ln>
          </p:spPr>
          <p:txBody>
            <a:bodyPr/>
            <a:lstStyle/>
            <a:p>
              <a:endParaRPr lang="zh-CN" altLang="en-US"/>
            </a:p>
          </p:txBody>
        </p:sp>
        <p:sp>
          <p:nvSpPr>
            <p:cNvPr id="5133" name="Freeform 13"/>
            <p:cNvSpPr>
              <a:spLocks/>
            </p:cNvSpPr>
            <p:nvPr/>
          </p:nvSpPr>
          <p:spPr bwMode="auto">
            <a:xfrm>
              <a:off x="1078" y="1000"/>
              <a:ext cx="39" cy="78"/>
            </a:xfrm>
            <a:custGeom>
              <a:avLst/>
              <a:gdLst>
                <a:gd name="T0" fmla="*/ 0 w 117"/>
                <a:gd name="T1" fmla="*/ 0 h 234"/>
                <a:gd name="T2" fmla="*/ 0 w 117"/>
                <a:gd name="T3" fmla="*/ 0 h 234"/>
                <a:gd name="T4" fmla="*/ 0 w 117"/>
                <a:gd name="T5" fmla="*/ 0 h 234"/>
                <a:gd name="T6" fmla="*/ 0 w 117"/>
                <a:gd name="T7" fmla="*/ 0 h 234"/>
                <a:gd name="T8" fmla="*/ 0 w 117"/>
                <a:gd name="T9" fmla="*/ 0 h 234"/>
                <a:gd name="T10" fmla="*/ 0 w 117"/>
                <a:gd name="T11" fmla="*/ 0 h 234"/>
                <a:gd name="T12" fmla="*/ 0 w 117"/>
                <a:gd name="T13" fmla="*/ 0 h 234"/>
                <a:gd name="T14" fmla="*/ 0 60000 65536"/>
                <a:gd name="T15" fmla="*/ 0 60000 65536"/>
                <a:gd name="T16" fmla="*/ 0 60000 65536"/>
                <a:gd name="T17" fmla="*/ 0 60000 65536"/>
                <a:gd name="T18" fmla="*/ 0 60000 65536"/>
                <a:gd name="T19" fmla="*/ 0 60000 65536"/>
                <a:gd name="T20" fmla="*/ 0 60000 65536"/>
                <a:gd name="T21" fmla="*/ 0 w 117"/>
                <a:gd name="T22" fmla="*/ 0 h 234"/>
                <a:gd name="T23" fmla="*/ 117 w 117"/>
                <a:gd name="T24" fmla="*/ 234 h 2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234">
                  <a:moveTo>
                    <a:pt x="6" y="0"/>
                  </a:moveTo>
                  <a:lnTo>
                    <a:pt x="0" y="83"/>
                  </a:lnTo>
                  <a:lnTo>
                    <a:pt x="13" y="151"/>
                  </a:lnTo>
                  <a:lnTo>
                    <a:pt x="117" y="234"/>
                  </a:lnTo>
                  <a:lnTo>
                    <a:pt x="102" y="95"/>
                  </a:lnTo>
                  <a:lnTo>
                    <a:pt x="72" y="39"/>
                  </a:lnTo>
                  <a:lnTo>
                    <a:pt x="6" y="0"/>
                  </a:lnTo>
                  <a:close/>
                </a:path>
              </a:pathLst>
            </a:custGeom>
            <a:solidFill>
              <a:srgbClr val="622100"/>
            </a:solidFill>
            <a:ln w="0">
              <a:solidFill>
                <a:srgbClr val="622100"/>
              </a:solidFill>
              <a:round/>
              <a:headEnd/>
              <a:tailEnd/>
            </a:ln>
          </p:spPr>
          <p:txBody>
            <a:bodyPr/>
            <a:lstStyle/>
            <a:p>
              <a:endParaRPr lang="zh-CN" altLang="en-US"/>
            </a:p>
          </p:txBody>
        </p:sp>
        <p:sp>
          <p:nvSpPr>
            <p:cNvPr id="5134" name="Freeform 14"/>
            <p:cNvSpPr>
              <a:spLocks/>
            </p:cNvSpPr>
            <p:nvPr/>
          </p:nvSpPr>
          <p:spPr bwMode="auto">
            <a:xfrm>
              <a:off x="966" y="963"/>
              <a:ext cx="112" cy="51"/>
            </a:xfrm>
            <a:custGeom>
              <a:avLst/>
              <a:gdLst>
                <a:gd name="T0" fmla="*/ 0 w 338"/>
                <a:gd name="T1" fmla="*/ 0 h 155"/>
                <a:gd name="T2" fmla="*/ 0 w 338"/>
                <a:gd name="T3" fmla="*/ 0 h 155"/>
                <a:gd name="T4" fmla="*/ 0 w 338"/>
                <a:gd name="T5" fmla="*/ 0 h 155"/>
                <a:gd name="T6" fmla="*/ 0 w 338"/>
                <a:gd name="T7" fmla="*/ 0 h 155"/>
                <a:gd name="T8" fmla="*/ 0 w 338"/>
                <a:gd name="T9" fmla="*/ 0 h 155"/>
                <a:gd name="T10" fmla="*/ 0 w 338"/>
                <a:gd name="T11" fmla="*/ 0 h 155"/>
                <a:gd name="T12" fmla="*/ 0 w 338"/>
                <a:gd name="T13" fmla="*/ 0 h 155"/>
                <a:gd name="T14" fmla="*/ 0 w 338"/>
                <a:gd name="T15" fmla="*/ 0 h 155"/>
                <a:gd name="T16" fmla="*/ 0 60000 65536"/>
                <a:gd name="T17" fmla="*/ 0 60000 65536"/>
                <a:gd name="T18" fmla="*/ 0 60000 65536"/>
                <a:gd name="T19" fmla="*/ 0 60000 65536"/>
                <a:gd name="T20" fmla="*/ 0 60000 65536"/>
                <a:gd name="T21" fmla="*/ 0 60000 65536"/>
                <a:gd name="T22" fmla="*/ 0 60000 65536"/>
                <a:gd name="T23" fmla="*/ 0 60000 65536"/>
                <a:gd name="T24" fmla="*/ 0 w 338"/>
                <a:gd name="T25" fmla="*/ 0 h 155"/>
                <a:gd name="T26" fmla="*/ 338 w 338"/>
                <a:gd name="T27" fmla="*/ 155 h 1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8" h="155">
                  <a:moveTo>
                    <a:pt x="0" y="155"/>
                  </a:moveTo>
                  <a:lnTo>
                    <a:pt x="54" y="28"/>
                  </a:lnTo>
                  <a:lnTo>
                    <a:pt x="109" y="0"/>
                  </a:lnTo>
                  <a:lnTo>
                    <a:pt x="242" y="0"/>
                  </a:lnTo>
                  <a:lnTo>
                    <a:pt x="305" y="22"/>
                  </a:lnTo>
                  <a:lnTo>
                    <a:pt x="338" y="69"/>
                  </a:lnTo>
                  <a:lnTo>
                    <a:pt x="76" y="155"/>
                  </a:lnTo>
                  <a:lnTo>
                    <a:pt x="0" y="155"/>
                  </a:lnTo>
                  <a:close/>
                </a:path>
              </a:pathLst>
            </a:custGeom>
            <a:solidFill>
              <a:srgbClr val="622100"/>
            </a:solidFill>
            <a:ln w="0">
              <a:solidFill>
                <a:srgbClr val="622100"/>
              </a:solidFill>
              <a:round/>
              <a:headEnd/>
              <a:tailEnd/>
            </a:ln>
          </p:spPr>
          <p:txBody>
            <a:bodyPr/>
            <a:lstStyle/>
            <a:p>
              <a:endParaRPr lang="zh-CN" altLang="en-US"/>
            </a:p>
          </p:txBody>
        </p:sp>
        <p:sp>
          <p:nvSpPr>
            <p:cNvPr id="5135" name="Freeform 15"/>
            <p:cNvSpPr>
              <a:spLocks/>
            </p:cNvSpPr>
            <p:nvPr/>
          </p:nvSpPr>
          <p:spPr bwMode="auto">
            <a:xfrm>
              <a:off x="1016" y="1202"/>
              <a:ext cx="62" cy="37"/>
            </a:xfrm>
            <a:custGeom>
              <a:avLst/>
              <a:gdLst>
                <a:gd name="T0" fmla="*/ 0 w 187"/>
                <a:gd name="T1" fmla="*/ 0 h 111"/>
                <a:gd name="T2" fmla="*/ 0 w 187"/>
                <a:gd name="T3" fmla="*/ 0 h 111"/>
                <a:gd name="T4" fmla="*/ 0 w 187"/>
                <a:gd name="T5" fmla="*/ 0 h 111"/>
                <a:gd name="T6" fmla="*/ 0 w 187"/>
                <a:gd name="T7" fmla="*/ 0 h 111"/>
                <a:gd name="T8" fmla="*/ 0 w 187"/>
                <a:gd name="T9" fmla="*/ 0 h 111"/>
                <a:gd name="T10" fmla="*/ 0 w 187"/>
                <a:gd name="T11" fmla="*/ 0 h 111"/>
                <a:gd name="T12" fmla="*/ 0 w 187"/>
                <a:gd name="T13" fmla="*/ 0 h 111"/>
                <a:gd name="T14" fmla="*/ 0 w 187"/>
                <a:gd name="T15" fmla="*/ 0 h 111"/>
                <a:gd name="T16" fmla="*/ 0 w 187"/>
                <a:gd name="T17" fmla="*/ 0 h 111"/>
                <a:gd name="T18" fmla="*/ 0 w 187"/>
                <a:gd name="T19" fmla="*/ 0 h 111"/>
                <a:gd name="T20" fmla="*/ 0 w 187"/>
                <a:gd name="T21" fmla="*/ 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7"/>
                <a:gd name="T34" fmla="*/ 0 h 111"/>
                <a:gd name="T35" fmla="*/ 187 w 187"/>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7" h="111">
                  <a:moveTo>
                    <a:pt x="0" y="4"/>
                  </a:moveTo>
                  <a:lnTo>
                    <a:pt x="17" y="42"/>
                  </a:lnTo>
                  <a:lnTo>
                    <a:pt x="35" y="95"/>
                  </a:lnTo>
                  <a:lnTo>
                    <a:pt x="61" y="111"/>
                  </a:lnTo>
                  <a:lnTo>
                    <a:pt x="129" y="111"/>
                  </a:lnTo>
                  <a:lnTo>
                    <a:pt x="140" y="95"/>
                  </a:lnTo>
                  <a:lnTo>
                    <a:pt x="187" y="0"/>
                  </a:lnTo>
                  <a:lnTo>
                    <a:pt x="87" y="35"/>
                  </a:lnTo>
                  <a:lnTo>
                    <a:pt x="42" y="35"/>
                  </a:lnTo>
                  <a:lnTo>
                    <a:pt x="17" y="16"/>
                  </a:lnTo>
                  <a:lnTo>
                    <a:pt x="0" y="4"/>
                  </a:lnTo>
                  <a:close/>
                </a:path>
              </a:pathLst>
            </a:custGeom>
            <a:solidFill>
              <a:srgbClr val="FFFFFF"/>
            </a:solidFill>
            <a:ln w="0">
              <a:solidFill>
                <a:srgbClr val="FFFFFF"/>
              </a:solidFill>
              <a:round/>
              <a:headEnd/>
              <a:tailEnd/>
            </a:ln>
          </p:spPr>
          <p:txBody>
            <a:bodyPr/>
            <a:lstStyle/>
            <a:p>
              <a:endParaRPr lang="zh-CN" altLang="en-US"/>
            </a:p>
          </p:txBody>
        </p:sp>
        <p:sp>
          <p:nvSpPr>
            <p:cNvPr id="5136" name="Freeform 16"/>
            <p:cNvSpPr>
              <a:spLocks/>
            </p:cNvSpPr>
            <p:nvPr/>
          </p:nvSpPr>
          <p:spPr bwMode="auto">
            <a:xfrm>
              <a:off x="932" y="960"/>
              <a:ext cx="186" cy="178"/>
            </a:xfrm>
            <a:custGeom>
              <a:avLst/>
              <a:gdLst>
                <a:gd name="T0" fmla="*/ 0 w 556"/>
                <a:gd name="T1" fmla="*/ 0 h 535"/>
                <a:gd name="T2" fmla="*/ 0 w 556"/>
                <a:gd name="T3" fmla="*/ 0 h 535"/>
                <a:gd name="T4" fmla="*/ 0 w 556"/>
                <a:gd name="T5" fmla="*/ 0 h 535"/>
                <a:gd name="T6" fmla="*/ 0 w 556"/>
                <a:gd name="T7" fmla="*/ 0 h 535"/>
                <a:gd name="T8" fmla="*/ 0 w 556"/>
                <a:gd name="T9" fmla="*/ 0 h 535"/>
                <a:gd name="T10" fmla="*/ 0 w 556"/>
                <a:gd name="T11" fmla="*/ 0 h 535"/>
                <a:gd name="T12" fmla="*/ 0 w 556"/>
                <a:gd name="T13" fmla="*/ 0 h 535"/>
                <a:gd name="T14" fmla="*/ 0 w 556"/>
                <a:gd name="T15" fmla="*/ 0 h 535"/>
                <a:gd name="T16" fmla="*/ 0 w 556"/>
                <a:gd name="T17" fmla="*/ 0 h 535"/>
                <a:gd name="T18" fmla="*/ 0 w 556"/>
                <a:gd name="T19" fmla="*/ 0 h 535"/>
                <a:gd name="T20" fmla="*/ 0 w 556"/>
                <a:gd name="T21" fmla="*/ 0 h 535"/>
                <a:gd name="T22" fmla="*/ 0 w 556"/>
                <a:gd name="T23" fmla="*/ 0 h 535"/>
                <a:gd name="T24" fmla="*/ 0 w 556"/>
                <a:gd name="T25" fmla="*/ 0 h 535"/>
                <a:gd name="T26" fmla="*/ 0 w 556"/>
                <a:gd name="T27" fmla="*/ 0 h 535"/>
                <a:gd name="T28" fmla="*/ 0 w 556"/>
                <a:gd name="T29" fmla="*/ 0 h 535"/>
                <a:gd name="T30" fmla="*/ 0 w 556"/>
                <a:gd name="T31" fmla="*/ 0 h 535"/>
                <a:gd name="T32" fmla="*/ 0 w 556"/>
                <a:gd name="T33" fmla="*/ 0 h 535"/>
                <a:gd name="T34" fmla="*/ 0 w 556"/>
                <a:gd name="T35" fmla="*/ 0 h 535"/>
                <a:gd name="T36" fmla="*/ 0 w 556"/>
                <a:gd name="T37" fmla="*/ 0 h 535"/>
                <a:gd name="T38" fmla="*/ 0 w 556"/>
                <a:gd name="T39" fmla="*/ 0 h 535"/>
                <a:gd name="T40" fmla="*/ 0 w 556"/>
                <a:gd name="T41" fmla="*/ 0 h 535"/>
                <a:gd name="T42" fmla="*/ 0 w 556"/>
                <a:gd name="T43" fmla="*/ 0 h 535"/>
                <a:gd name="T44" fmla="*/ 0 w 556"/>
                <a:gd name="T45" fmla="*/ 0 h 535"/>
                <a:gd name="T46" fmla="*/ 0 w 556"/>
                <a:gd name="T47" fmla="*/ 0 h 535"/>
                <a:gd name="T48" fmla="*/ 0 w 556"/>
                <a:gd name="T49" fmla="*/ 0 h 535"/>
                <a:gd name="T50" fmla="*/ 0 w 556"/>
                <a:gd name="T51" fmla="*/ 0 h 535"/>
                <a:gd name="T52" fmla="*/ 0 w 556"/>
                <a:gd name="T53" fmla="*/ 0 h 535"/>
                <a:gd name="T54" fmla="*/ 0 w 556"/>
                <a:gd name="T55" fmla="*/ 0 h 535"/>
                <a:gd name="T56" fmla="*/ 0 w 556"/>
                <a:gd name="T57" fmla="*/ 0 h 535"/>
                <a:gd name="T58" fmla="*/ 0 w 556"/>
                <a:gd name="T59" fmla="*/ 0 h 535"/>
                <a:gd name="T60" fmla="*/ 0 w 556"/>
                <a:gd name="T61" fmla="*/ 0 h 535"/>
                <a:gd name="T62" fmla="*/ 0 w 556"/>
                <a:gd name="T63" fmla="*/ 0 h 535"/>
                <a:gd name="T64" fmla="*/ 0 w 556"/>
                <a:gd name="T65" fmla="*/ 0 h 535"/>
                <a:gd name="T66" fmla="*/ 0 w 556"/>
                <a:gd name="T67" fmla="*/ 0 h 535"/>
                <a:gd name="T68" fmla="*/ 0 w 556"/>
                <a:gd name="T69" fmla="*/ 0 h 535"/>
                <a:gd name="T70" fmla="*/ 0 w 556"/>
                <a:gd name="T71" fmla="*/ 0 h 535"/>
                <a:gd name="T72" fmla="*/ 0 w 556"/>
                <a:gd name="T73" fmla="*/ 0 h 535"/>
                <a:gd name="T74" fmla="*/ 0 w 556"/>
                <a:gd name="T75" fmla="*/ 0 h 535"/>
                <a:gd name="T76" fmla="*/ 0 w 556"/>
                <a:gd name="T77" fmla="*/ 0 h 535"/>
                <a:gd name="T78" fmla="*/ 0 w 556"/>
                <a:gd name="T79" fmla="*/ 0 h 535"/>
                <a:gd name="T80" fmla="*/ 0 w 556"/>
                <a:gd name="T81" fmla="*/ 0 h 535"/>
                <a:gd name="T82" fmla="*/ 0 w 556"/>
                <a:gd name="T83" fmla="*/ 0 h 535"/>
                <a:gd name="T84" fmla="*/ 0 w 556"/>
                <a:gd name="T85" fmla="*/ 0 h 535"/>
                <a:gd name="T86" fmla="*/ 0 w 556"/>
                <a:gd name="T87" fmla="*/ 0 h 535"/>
                <a:gd name="T88" fmla="*/ 0 w 556"/>
                <a:gd name="T89" fmla="*/ 0 h 535"/>
                <a:gd name="T90" fmla="*/ 0 w 556"/>
                <a:gd name="T91" fmla="*/ 0 h 535"/>
                <a:gd name="T92" fmla="*/ 0 w 556"/>
                <a:gd name="T93" fmla="*/ 0 h 535"/>
                <a:gd name="T94" fmla="*/ 0 w 556"/>
                <a:gd name="T95" fmla="*/ 0 h 535"/>
                <a:gd name="T96" fmla="*/ 0 w 556"/>
                <a:gd name="T97" fmla="*/ 0 h 535"/>
                <a:gd name="T98" fmla="*/ 0 w 556"/>
                <a:gd name="T99" fmla="*/ 0 h 535"/>
                <a:gd name="T100" fmla="*/ 0 w 556"/>
                <a:gd name="T101" fmla="*/ 0 h 535"/>
                <a:gd name="T102" fmla="*/ 0 w 556"/>
                <a:gd name="T103" fmla="*/ 0 h 535"/>
                <a:gd name="T104" fmla="*/ 0 w 556"/>
                <a:gd name="T105" fmla="*/ 0 h 535"/>
                <a:gd name="T106" fmla="*/ 0 w 556"/>
                <a:gd name="T107" fmla="*/ 0 h 535"/>
                <a:gd name="T108" fmla="*/ 0 w 556"/>
                <a:gd name="T109" fmla="*/ 0 h 535"/>
                <a:gd name="T110" fmla="*/ 0 w 556"/>
                <a:gd name="T111" fmla="*/ 0 h 5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56"/>
                <a:gd name="T169" fmla="*/ 0 h 535"/>
                <a:gd name="T170" fmla="*/ 556 w 556"/>
                <a:gd name="T171" fmla="*/ 535 h 5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56" h="535">
                  <a:moveTo>
                    <a:pt x="100" y="178"/>
                  </a:moveTo>
                  <a:lnTo>
                    <a:pt x="190" y="186"/>
                  </a:lnTo>
                  <a:lnTo>
                    <a:pt x="294" y="173"/>
                  </a:lnTo>
                  <a:lnTo>
                    <a:pt x="373" y="150"/>
                  </a:lnTo>
                  <a:lnTo>
                    <a:pt x="428" y="122"/>
                  </a:lnTo>
                  <a:lnTo>
                    <a:pt x="424" y="191"/>
                  </a:lnTo>
                  <a:lnTo>
                    <a:pt x="432" y="251"/>
                  </a:lnTo>
                  <a:lnTo>
                    <a:pt x="454" y="288"/>
                  </a:lnTo>
                  <a:lnTo>
                    <a:pt x="496" y="314"/>
                  </a:lnTo>
                  <a:lnTo>
                    <a:pt x="525" y="367"/>
                  </a:lnTo>
                  <a:lnTo>
                    <a:pt x="538" y="453"/>
                  </a:lnTo>
                  <a:lnTo>
                    <a:pt x="556" y="453"/>
                  </a:lnTo>
                  <a:lnTo>
                    <a:pt x="551" y="405"/>
                  </a:lnTo>
                  <a:lnTo>
                    <a:pt x="546" y="314"/>
                  </a:lnTo>
                  <a:lnTo>
                    <a:pt x="529" y="216"/>
                  </a:lnTo>
                  <a:lnTo>
                    <a:pt x="538" y="324"/>
                  </a:lnTo>
                  <a:lnTo>
                    <a:pt x="484" y="285"/>
                  </a:lnTo>
                  <a:lnTo>
                    <a:pt x="450" y="247"/>
                  </a:lnTo>
                  <a:lnTo>
                    <a:pt x="438" y="208"/>
                  </a:lnTo>
                  <a:lnTo>
                    <a:pt x="435" y="169"/>
                  </a:lnTo>
                  <a:lnTo>
                    <a:pt x="468" y="216"/>
                  </a:lnTo>
                  <a:lnTo>
                    <a:pt x="435" y="130"/>
                  </a:lnTo>
                  <a:lnTo>
                    <a:pt x="460" y="139"/>
                  </a:lnTo>
                  <a:lnTo>
                    <a:pt x="503" y="163"/>
                  </a:lnTo>
                  <a:lnTo>
                    <a:pt x="525" y="198"/>
                  </a:lnTo>
                  <a:lnTo>
                    <a:pt x="503" y="148"/>
                  </a:lnTo>
                  <a:lnTo>
                    <a:pt x="445" y="79"/>
                  </a:lnTo>
                  <a:lnTo>
                    <a:pt x="410" y="24"/>
                  </a:lnTo>
                  <a:lnTo>
                    <a:pt x="335" y="0"/>
                  </a:lnTo>
                  <a:lnTo>
                    <a:pt x="252" y="5"/>
                  </a:lnTo>
                  <a:lnTo>
                    <a:pt x="315" y="8"/>
                  </a:lnTo>
                  <a:lnTo>
                    <a:pt x="381" y="24"/>
                  </a:lnTo>
                  <a:lnTo>
                    <a:pt x="414" y="50"/>
                  </a:lnTo>
                  <a:lnTo>
                    <a:pt x="346" y="44"/>
                  </a:lnTo>
                  <a:lnTo>
                    <a:pt x="263" y="63"/>
                  </a:lnTo>
                  <a:lnTo>
                    <a:pt x="193" y="103"/>
                  </a:lnTo>
                  <a:lnTo>
                    <a:pt x="204" y="63"/>
                  </a:lnTo>
                  <a:lnTo>
                    <a:pt x="165" y="81"/>
                  </a:lnTo>
                  <a:lnTo>
                    <a:pt x="135" y="127"/>
                  </a:lnTo>
                  <a:lnTo>
                    <a:pt x="139" y="81"/>
                  </a:lnTo>
                  <a:lnTo>
                    <a:pt x="153" y="36"/>
                  </a:lnTo>
                  <a:lnTo>
                    <a:pt x="204" y="5"/>
                  </a:lnTo>
                  <a:lnTo>
                    <a:pt x="139" y="36"/>
                  </a:lnTo>
                  <a:lnTo>
                    <a:pt x="100" y="99"/>
                  </a:lnTo>
                  <a:lnTo>
                    <a:pt x="79" y="173"/>
                  </a:lnTo>
                  <a:lnTo>
                    <a:pt x="17" y="242"/>
                  </a:lnTo>
                  <a:lnTo>
                    <a:pt x="0" y="301"/>
                  </a:lnTo>
                  <a:lnTo>
                    <a:pt x="3" y="387"/>
                  </a:lnTo>
                  <a:lnTo>
                    <a:pt x="25" y="440"/>
                  </a:lnTo>
                  <a:lnTo>
                    <a:pt x="60" y="461"/>
                  </a:lnTo>
                  <a:lnTo>
                    <a:pt x="89" y="535"/>
                  </a:lnTo>
                  <a:lnTo>
                    <a:pt x="89" y="499"/>
                  </a:lnTo>
                  <a:lnTo>
                    <a:pt x="82" y="407"/>
                  </a:lnTo>
                  <a:lnTo>
                    <a:pt x="77" y="216"/>
                  </a:lnTo>
                  <a:lnTo>
                    <a:pt x="88" y="182"/>
                  </a:lnTo>
                  <a:lnTo>
                    <a:pt x="100" y="178"/>
                  </a:lnTo>
                  <a:close/>
                </a:path>
              </a:pathLst>
            </a:custGeom>
            <a:solidFill>
              <a:srgbClr val="000000"/>
            </a:solidFill>
            <a:ln w="0">
              <a:solidFill>
                <a:srgbClr val="000000"/>
              </a:solidFill>
              <a:round/>
              <a:headEnd/>
              <a:tailEnd/>
            </a:ln>
          </p:spPr>
          <p:txBody>
            <a:bodyPr/>
            <a:lstStyle/>
            <a:p>
              <a:endParaRPr lang="zh-CN" altLang="en-US"/>
            </a:p>
          </p:txBody>
        </p:sp>
        <p:sp>
          <p:nvSpPr>
            <p:cNvPr id="5137" name="Freeform 17"/>
            <p:cNvSpPr>
              <a:spLocks/>
            </p:cNvSpPr>
            <p:nvPr/>
          </p:nvSpPr>
          <p:spPr bwMode="auto">
            <a:xfrm>
              <a:off x="989" y="1051"/>
              <a:ext cx="30" cy="27"/>
            </a:xfrm>
            <a:custGeom>
              <a:avLst/>
              <a:gdLst>
                <a:gd name="T0" fmla="*/ 0 w 90"/>
                <a:gd name="T1" fmla="*/ 0 h 79"/>
                <a:gd name="T2" fmla="*/ 0 w 90"/>
                <a:gd name="T3" fmla="*/ 0 h 79"/>
                <a:gd name="T4" fmla="*/ 0 w 90"/>
                <a:gd name="T5" fmla="*/ 0 h 79"/>
                <a:gd name="T6" fmla="*/ 0 w 90"/>
                <a:gd name="T7" fmla="*/ 0 h 79"/>
                <a:gd name="T8" fmla="*/ 0 w 90"/>
                <a:gd name="T9" fmla="*/ 0 h 79"/>
                <a:gd name="T10" fmla="*/ 0 w 90"/>
                <a:gd name="T11" fmla="*/ 0 h 79"/>
                <a:gd name="T12" fmla="*/ 0 w 90"/>
                <a:gd name="T13" fmla="*/ 0 h 79"/>
                <a:gd name="T14" fmla="*/ 0 w 90"/>
                <a:gd name="T15" fmla="*/ 0 h 79"/>
                <a:gd name="T16" fmla="*/ 0 w 90"/>
                <a:gd name="T17" fmla="*/ 0 h 79"/>
                <a:gd name="T18" fmla="*/ 0 w 90"/>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79"/>
                <a:gd name="T32" fmla="*/ 90 w 9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79">
                  <a:moveTo>
                    <a:pt x="9" y="79"/>
                  </a:moveTo>
                  <a:lnTo>
                    <a:pt x="52" y="63"/>
                  </a:lnTo>
                  <a:lnTo>
                    <a:pt x="86" y="40"/>
                  </a:lnTo>
                  <a:lnTo>
                    <a:pt x="90" y="11"/>
                  </a:lnTo>
                  <a:lnTo>
                    <a:pt x="78" y="0"/>
                  </a:lnTo>
                  <a:lnTo>
                    <a:pt x="60" y="6"/>
                  </a:lnTo>
                  <a:lnTo>
                    <a:pt x="39" y="40"/>
                  </a:lnTo>
                  <a:lnTo>
                    <a:pt x="3" y="63"/>
                  </a:lnTo>
                  <a:lnTo>
                    <a:pt x="0" y="79"/>
                  </a:lnTo>
                  <a:lnTo>
                    <a:pt x="9" y="79"/>
                  </a:lnTo>
                  <a:close/>
                </a:path>
              </a:pathLst>
            </a:custGeom>
            <a:solidFill>
              <a:srgbClr val="000000"/>
            </a:solidFill>
            <a:ln w="0">
              <a:solidFill>
                <a:srgbClr val="000000"/>
              </a:solidFill>
              <a:round/>
              <a:headEnd/>
              <a:tailEnd/>
            </a:ln>
          </p:spPr>
          <p:txBody>
            <a:bodyPr/>
            <a:lstStyle/>
            <a:p>
              <a:endParaRPr lang="zh-CN" altLang="en-US"/>
            </a:p>
          </p:txBody>
        </p:sp>
        <p:sp>
          <p:nvSpPr>
            <p:cNvPr id="5138" name="Freeform 18"/>
            <p:cNvSpPr>
              <a:spLocks/>
            </p:cNvSpPr>
            <p:nvPr/>
          </p:nvSpPr>
          <p:spPr bwMode="auto">
            <a:xfrm>
              <a:off x="1029" y="1046"/>
              <a:ext cx="30" cy="24"/>
            </a:xfrm>
            <a:custGeom>
              <a:avLst/>
              <a:gdLst>
                <a:gd name="T0" fmla="*/ 0 w 90"/>
                <a:gd name="T1" fmla="*/ 0 h 72"/>
                <a:gd name="T2" fmla="*/ 0 w 90"/>
                <a:gd name="T3" fmla="*/ 0 h 72"/>
                <a:gd name="T4" fmla="*/ 0 w 90"/>
                <a:gd name="T5" fmla="*/ 0 h 72"/>
                <a:gd name="T6" fmla="*/ 0 w 90"/>
                <a:gd name="T7" fmla="*/ 0 h 72"/>
                <a:gd name="T8" fmla="*/ 0 w 90"/>
                <a:gd name="T9" fmla="*/ 0 h 72"/>
                <a:gd name="T10" fmla="*/ 0 w 90"/>
                <a:gd name="T11" fmla="*/ 0 h 72"/>
                <a:gd name="T12" fmla="*/ 0 w 90"/>
                <a:gd name="T13" fmla="*/ 0 h 72"/>
                <a:gd name="T14" fmla="*/ 0 w 90"/>
                <a:gd name="T15" fmla="*/ 0 h 72"/>
                <a:gd name="T16" fmla="*/ 0 w 90"/>
                <a:gd name="T17" fmla="*/ 0 h 72"/>
                <a:gd name="T18" fmla="*/ 0 w 90"/>
                <a:gd name="T19" fmla="*/ 0 h 72"/>
                <a:gd name="T20" fmla="*/ 0 w 90"/>
                <a:gd name="T21" fmla="*/ 0 h 72"/>
                <a:gd name="T22" fmla="*/ 0 w 90"/>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72"/>
                <a:gd name="T38" fmla="*/ 90 w 90"/>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72">
                  <a:moveTo>
                    <a:pt x="15" y="0"/>
                  </a:moveTo>
                  <a:lnTo>
                    <a:pt x="0" y="4"/>
                  </a:lnTo>
                  <a:lnTo>
                    <a:pt x="0" y="30"/>
                  </a:lnTo>
                  <a:lnTo>
                    <a:pt x="22" y="47"/>
                  </a:lnTo>
                  <a:lnTo>
                    <a:pt x="58" y="56"/>
                  </a:lnTo>
                  <a:lnTo>
                    <a:pt x="81" y="72"/>
                  </a:lnTo>
                  <a:lnTo>
                    <a:pt x="90" y="62"/>
                  </a:lnTo>
                  <a:lnTo>
                    <a:pt x="86" y="50"/>
                  </a:lnTo>
                  <a:lnTo>
                    <a:pt x="68" y="22"/>
                  </a:lnTo>
                  <a:lnTo>
                    <a:pt x="39" y="19"/>
                  </a:lnTo>
                  <a:lnTo>
                    <a:pt x="27" y="7"/>
                  </a:lnTo>
                  <a:lnTo>
                    <a:pt x="15" y="0"/>
                  </a:lnTo>
                  <a:close/>
                </a:path>
              </a:pathLst>
            </a:custGeom>
            <a:solidFill>
              <a:srgbClr val="000000"/>
            </a:solidFill>
            <a:ln w="0">
              <a:solidFill>
                <a:srgbClr val="000000"/>
              </a:solidFill>
              <a:round/>
              <a:headEnd/>
              <a:tailEnd/>
            </a:ln>
          </p:spPr>
          <p:txBody>
            <a:bodyPr/>
            <a:lstStyle/>
            <a:p>
              <a:endParaRPr lang="zh-CN" altLang="en-US"/>
            </a:p>
          </p:txBody>
        </p:sp>
        <p:sp>
          <p:nvSpPr>
            <p:cNvPr id="5139" name="Freeform 19"/>
            <p:cNvSpPr>
              <a:spLocks/>
            </p:cNvSpPr>
            <p:nvPr/>
          </p:nvSpPr>
          <p:spPr bwMode="auto">
            <a:xfrm>
              <a:off x="1010" y="1084"/>
              <a:ext cx="6" cy="10"/>
            </a:xfrm>
            <a:custGeom>
              <a:avLst/>
              <a:gdLst>
                <a:gd name="T0" fmla="*/ 0 w 20"/>
                <a:gd name="T1" fmla="*/ 0 h 31"/>
                <a:gd name="T2" fmla="*/ 0 w 20"/>
                <a:gd name="T3" fmla="*/ 0 h 31"/>
                <a:gd name="T4" fmla="*/ 0 w 20"/>
                <a:gd name="T5" fmla="*/ 0 h 31"/>
                <a:gd name="T6" fmla="*/ 0 w 20"/>
                <a:gd name="T7" fmla="*/ 0 h 31"/>
                <a:gd name="T8" fmla="*/ 0 w 20"/>
                <a:gd name="T9" fmla="*/ 0 h 31"/>
                <a:gd name="T10" fmla="*/ 0 w 20"/>
                <a:gd name="T11" fmla="*/ 0 h 31"/>
                <a:gd name="T12" fmla="*/ 0 60000 65536"/>
                <a:gd name="T13" fmla="*/ 0 60000 65536"/>
                <a:gd name="T14" fmla="*/ 0 60000 65536"/>
                <a:gd name="T15" fmla="*/ 0 60000 65536"/>
                <a:gd name="T16" fmla="*/ 0 60000 65536"/>
                <a:gd name="T17" fmla="*/ 0 60000 65536"/>
                <a:gd name="T18" fmla="*/ 0 w 20"/>
                <a:gd name="T19" fmla="*/ 0 h 31"/>
                <a:gd name="T20" fmla="*/ 20 w 2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0" h="31">
                  <a:moveTo>
                    <a:pt x="20" y="9"/>
                  </a:moveTo>
                  <a:lnTo>
                    <a:pt x="11" y="0"/>
                  </a:lnTo>
                  <a:lnTo>
                    <a:pt x="0" y="16"/>
                  </a:lnTo>
                  <a:lnTo>
                    <a:pt x="7" y="31"/>
                  </a:lnTo>
                  <a:lnTo>
                    <a:pt x="19" y="31"/>
                  </a:lnTo>
                  <a:lnTo>
                    <a:pt x="20" y="9"/>
                  </a:lnTo>
                  <a:close/>
                </a:path>
              </a:pathLst>
            </a:custGeom>
            <a:solidFill>
              <a:srgbClr val="000000"/>
            </a:solidFill>
            <a:ln w="0">
              <a:solidFill>
                <a:srgbClr val="000000"/>
              </a:solidFill>
              <a:round/>
              <a:headEnd/>
              <a:tailEnd/>
            </a:ln>
          </p:spPr>
          <p:txBody>
            <a:bodyPr/>
            <a:lstStyle/>
            <a:p>
              <a:endParaRPr lang="zh-CN" altLang="en-US"/>
            </a:p>
          </p:txBody>
        </p:sp>
        <p:sp>
          <p:nvSpPr>
            <p:cNvPr id="5140" name="Freeform 20"/>
            <p:cNvSpPr>
              <a:spLocks/>
            </p:cNvSpPr>
            <p:nvPr/>
          </p:nvSpPr>
          <p:spPr bwMode="auto">
            <a:xfrm>
              <a:off x="1035" y="1081"/>
              <a:ext cx="7" cy="8"/>
            </a:xfrm>
            <a:custGeom>
              <a:avLst/>
              <a:gdLst>
                <a:gd name="T0" fmla="*/ 0 w 21"/>
                <a:gd name="T1" fmla="*/ 0 h 24"/>
                <a:gd name="T2" fmla="*/ 0 w 21"/>
                <a:gd name="T3" fmla="*/ 0 h 24"/>
                <a:gd name="T4" fmla="*/ 0 w 21"/>
                <a:gd name="T5" fmla="*/ 0 h 24"/>
                <a:gd name="T6" fmla="*/ 0 w 21"/>
                <a:gd name="T7" fmla="*/ 0 h 24"/>
                <a:gd name="T8" fmla="*/ 0 w 21"/>
                <a:gd name="T9" fmla="*/ 0 h 24"/>
                <a:gd name="T10" fmla="*/ 0 w 21"/>
                <a:gd name="T11" fmla="*/ 0 h 24"/>
                <a:gd name="T12" fmla="*/ 0 60000 65536"/>
                <a:gd name="T13" fmla="*/ 0 60000 65536"/>
                <a:gd name="T14" fmla="*/ 0 60000 65536"/>
                <a:gd name="T15" fmla="*/ 0 60000 65536"/>
                <a:gd name="T16" fmla="*/ 0 60000 65536"/>
                <a:gd name="T17" fmla="*/ 0 60000 65536"/>
                <a:gd name="T18" fmla="*/ 0 w 21"/>
                <a:gd name="T19" fmla="*/ 0 h 24"/>
                <a:gd name="T20" fmla="*/ 21 w 21"/>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1" h="24">
                  <a:moveTo>
                    <a:pt x="9" y="0"/>
                  </a:moveTo>
                  <a:lnTo>
                    <a:pt x="0" y="13"/>
                  </a:lnTo>
                  <a:lnTo>
                    <a:pt x="7" y="24"/>
                  </a:lnTo>
                  <a:lnTo>
                    <a:pt x="18" y="24"/>
                  </a:lnTo>
                  <a:lnTo>
                    <a:pt x="21" y="4"/>
                  </a:lnTo>
                  <a:lnTo>
                    <a:pt x="9" y="0"/>
                  </a:lnTo>
                  <a:close/>
                </a:path>
              </a:pathLst>
            </a:custGeom>
            <a:solidFill>
              <a:srgbClr val="000000"/>
            </a:solidFill>
            <a:ln w="0">
              <a:solidFill>
                <a:srgbClr val="000000"/>
              </a:solidFill>
              <a:round/>
              <a:headEnd/>
              <a:tailEnd/>
            </a:ln>
          </p:spPr>
          <p:txBody>
            <a:bodyPr/>
            <a:lstStyle/>
            <a:p>
              <a:endParaRPr lang="zh-CN" altLang="en-US"/>
            </a:p>
          </p:txBody>
        </p:sp>
        <p:sp>
          <p:nvSpPr>
            <p:cNvPr id="5141" name="Freeform 21"/>
            <p:cNvSpPr>
              <a:spLocks/>
            </p:cNvSpPr>
            <p:nvPr/>
          </p:nvSpPr>
          <p:spPr bwMode="auto">
            <a:xfrm>
              <a:off x="1016" y="1100"/>
              <a:ext cx="42" cy="95"/>
            </a:xfrm>
            <a:custGeom>
              <a:avLst/>
              <a:gdLst>
                <a:gd name="T0" fmla="*/ 0 w 124"/>
                <a:gd name="T1" fmla="*/ 0 h 286"/>
                <a:gd name="T2" fmla="*/ 0 w 124"/>
                <a:gd name="T3" fmla="*/ 0 h 286"/>
                <a:gd name="T4" fmla="*/ 0 w 124"/>
                <a:gd name="T5" fmla="*/ 0 h 286"/>
                <a:gd name="T6" fmla="*/ 0 w 124"/>
                <a:gd name="T7" fmla="*/ 0 h 286"/>
                <a:gd name="T8" fmla="*/ 0 w 124"/>
                <a:gd name="T9" fmla="*/ 0 h 286"/>
                <a:gd name="T10" fmla="*/ 0 w 124"/>
                <a:gd name="T11" fmla="*/ 0 h 286"/>
                <a:gd name="T12" fmla="*/ 0 w 124"/>
                <a:gd name="T13" fmla="*/ 0 h 286"/>
                <a:gd name="T14" fmla="*/ 0 w 124"/>
                <a:gd name="T15" fmla="*/ 0 h 286"/>
                <a:gd name="T16" fmla="*/ 0 w 124"/>
                <a:gd name="T17" fmla="*/ 0 h 286"/>
                <a:gd name="T18" fmla="*/ 0 w 124"/>
                <a:gd name="T19" fmla="*/ 0 h 286"/>
                <a:gd name="T20" fmla="*/ 0 w 124"/>
                <a:gd name="T21" fmla="*/ 0 h 286"/>
                <a:gd name="T22" fmla="*/ 0 w 124"/>
                <a:gd name="T23" fmla="*/ 0 h 286"/>
                <a:gd name="T24" fmla="*/ 0 w 124"/>
                <a:gd name="T25" fmla="*/ 0 h 286"/>
                <a:gd name="T26" fmla="*/ 0 w 124"/>
                <a:gd name="T27" fmla="*/ 0 h 286"/>
                <a:gd name="T28" fmla="*/ 0 w 124"/>
                <a:gd name="T29" fmla="*/ 0 h 286"/>
                <a:gd name="T30" fmla="*/ 0 w 124"/>
                <a:gd name="T31" fmla="*/ 0 h 286"/>
                <a:gd name="T32" fmla="*/ 0 w 124"/>
                <a:gd name="T33" fmla="*/ 0 h 286"/>
                <a:gd name="T34" fmla="*/ 0 w 124"/>
                <a:gd name="T35" fmla="*/ 0 h 286"/>
                <a:gd name="T36" fmla="*/ 0 w 124"/>
                <a:gd name="T37" fmla="*/ 0 h 286"/>
                <a:gd name="T38" fmla="*/ 0 w 124"/>
                <a:gd name="T39" fmla="*/ 0 h 286"/>
                <a:gd name="T40" fmla="*/ 0 w 124"/>
                <a:gd name="T41" fmla="*/ 0 h 286"/>
                <a:gd name="T42" fmla="*/ 0 w 124"/>
                <a:gd name="T43" fmla="*/ 0 h 2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286"/>
                <a:gd name="T68" fmla="*/ 124 w 124"/>
                <a:gd name="T69" fmla="*/ 286 h 2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286">
                  <a:moveTo>
                    <a:pt x="16" y="6"/>
                  </a:moveTo>
                  <a:lnTo>
                    <a:pt x="3" y="97"/>
                  </a:lnTo>
                  <a:lnTo>
                    <a:pt x="0" y="180"/>
                  </a:lnTo>
                  <a:lnTo>
                    <a:pt x="11" y="236"/>
                  </a:lnTo>
                  <a:lnTo>
                    <a:pt x="35" y="273"/>
                  </a:lnTo>
                  <a:lnTo>
                    <a:pt x="71" y="286"/>
                  </a:lnTo>
                  <a:lnTo>
                    <a:pt x="108" y="266"/>
                  </a:lnTo>
                  <a:lnTo>
                    <a:pt x="121" y="223"/>
                  </a:lnTo>
                  <a:lnTo>
                    <a:pt x="124" y="164"/>
                  </a:lnTo>
                  <a:lnTo>
                    <a:pt x="111" y="108"/>
                  </a:lnTo>
                  <a:lnTo>
                    <a:pt x="60" y="0"/>
                  </a:lnTo>
                  <a:lnTo>
                    <a:pt x="103" y="104"/>
                  </a:lnTo>
                  <a:lnTo>
                    <a:pt x="114" y="180"/>
                  </a:lnTo>
                  <a:lnTo>
                    <a:pt x="111" y="223"/>
                  </a:lnTo>
                  <a:lnTo>
                    <a:pt x="99" y="257"/>
                  </a:lnTo>
                  <a:lnTo>
                    <a:pt x="71" y="266"/>
                  </a:lnTo>
                  <a:lnTo>
                    <a:pt x="38" y="257"/>
                  </a:lnTo>
                  <a:lnTo>
                    <a:pt x="17" y="223"/>
                  </a:lnTo>
                  <a:lnTo>
                    <a:pt x="7" y="183"/>
                  </a:lnTo>
                  <a:lnTo>
                    <a:pt x="7" y="108"/>
                  </a:lnTo>
                  <a:lnTo>
                    <a:pt x="11" y="51"/>
                  </a:lnTo>
                  <a:lnTo>
                    <a:pt x="16" y="6"/>
                  </a:lnTo>
                  <a:close/>
                </a:path>
              </a:pathLst>
            </a:custGeom>
            <a:solidFill>
              <a:srgbClr val="000000"/>
            </a:solidFill>
            <a:ln w="0">
              <a:solidFill>
                <a:srgbClr val="000000"/>
              </a:solidFill>
              <a:round/>
              <a:headEnd/>
              <a:tailEnd/>
            </a:ln>
          </p:spPr>
          <p:txBody>
            <a:bodyPr/>
            <a:lstStyle/>
            <a:p>
              <a:endParaRPr lang="zh-CN" altLang="en-US"/>
            </a:p>
          </p:txBody>
        </p:sp>
        <p:sp>
          <p:nvSpPr>
            <p:cNvPr id="5142" name="Freeform 22"/>
            <p:cNvSpPr>
              <a:spLocks/>
            </p:cNvSpPr>
            <p:nvPr/>
          </p:nvSpPr>
          <p:spPr bwMode="auto">
            <a:xfrm>
              <a:off x="1004" y="1188"/>
              <a:ext cx="82" cy="26"/>
            </a:xfrm>
            <a:custGeom>
              <a:avLst/>
              <a:gdLst>
                <a:gd name="T0" fmla="*/ 0 w 246"/>
                <a:gd name="T1" fmla="*/ 0 h 80"/>
                <a:gd name="T2" fmla="*/ 0 w 246"/>
                <a:gd name="T3" fmla="*/ 0 h 80"/>
                <a:gd name="T4" fmla="*/ 0 w 246"/>
                <a:gd name="T5" fmla="*/ 0 h 80"/>
                <a:gd name="T6" fmla="*/ 0 w 246"/>
                <a:gd name="T7" fmla="*/ 0 h 80"/>
                <a:gd name="T8" fmla="*/ 0 w 246"/>
                <a:gd name="T9" fmla="*/ 0 h 80"/>
                <a:gd name="T10" fmla="*/ 0 w 246"/>
                <a:gd name="T11" fmla="*/ 0 h 80"/>
                <a:gd name="T12" fmla="*/ 0 w 246"/>
                <a:gd name="T13" fmla="*/ 0 h 80"/>
                <a:gd name="T14" fmla="*/ 0 w 246"/>
                <a:gd name="T15" fmla="*/ 0 h 80"/>
                <a:gd name="T16" fmla="*/ 0 w 246"/>
                <a:gd name="T17" fmla="*/ 0 h 80"/>
                <a:gd name="T18" fmla="*/ 0 w 246"/>
                <a:gd name="T19" fmla="*/ 0 h 80"/>
                <a:gd name="T20" fmla="*/ 0 w 246"/>
                <a:gd name="T21" fmla="*/ 0 h 80"/>
                <a:gd name="T22" fmla="*/ 0 w 246"/>
                <a:gd name="T23" fmla="*/ 0 h 80"/>
                <a:gd name="T24" fmla="*/ 0 w 246"/>
                <a:gd name="T25" fmla="*/ 0 h 80"/>
                <a:gd name="T26" fmla="*/ 0 w 246"/>
                <a:gd name="T27" fmla="*/ 0 h 80"/>
                <a:gd name="T28" fmla="*/ 0 w 246"/>
                <a:gd name="T29" fmla="*/ 0 h 80"/>
                <a:gd name="T30" fmla="*/ 0 w 246"/>
                <a:gd name="T31" fmla="*/ 0 h 80"/>
                <a:gd name="T32" fmla="*/ 0 w 246"/>
                <a:gd name="T33" fmla="*/ 0 h 80"/>
                <a:gd name="T34" fmla="*/ 0 w 246"/>
                <a:gd name="T35" fmla="*/ 0 h 80"/>
                <a:gd name="T36" fmla="*/ 0 w 246"/>
                <a:gd name="T37" fmla="*/ 0 h 80"/>
                <a:gd name="T38" fmla="*/ 0 w 246"/>
                <a:gd name="T39" fmla="*/ 0 h 80"/>
                <a:gd name="T40" fmla="*/ 0 w 246"/>
                <a:gd name="T41" fmla="*/ 0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6"/>
                <a:gd name="T64" fmla="*/ 0 h 80"/>
                <a:gd name="T65" fmla="*/ 246 w 246"/>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6" h="80">
                  <a:moveTo>
                    <a:pt x="0" y="19"/>
                  </a:moveTo>
                  <a:lnTo>
                    <a:pt x="18" y="0"/>
                  </a:lnTo>
                  <a:lnTo>
                    <a:pt x="30" y="9"/>
                  </a:lnTo>
                  <a:lnTo>
                    <a:pt x="19" y="30"/>
                  </a:lnTo>
                  <a:lnTo>
                    <a:pt x="49" y="50"/>
                  </a:lnTo>
                  <a:lnTo>
                    <a:pt x="80" y="75"/>
                  </a:lnTo>
                  <a:lnTo>
                    <a:pt x="112" y="75"/>
                  </a:lnTo>
                  <a:lnTo>
                    <a:pt x="153" y="59"/>
                  </a:lnTo>
                  <a:lnTo>
                    <a:pt x="225" y="30"/>
                  </a:lnTo>
                  <a:lnTo>
                    <a:pt x="225" y="9"/>
                  </a:lnTo>
                  <a:lnTo>
                    <a:pt x="246" y="10"/>
                  </a:lnTo>
                  <a:lnTo>
                    <a:pt x="246" y="46"/>
                  </a:lnTo>
                  <a:lnTo>
                    <a:pt x="231" y="50"/>
                  </a:lnTo>
                  <a:lnTo>
                    <a:pt x="221" y="43"/>
                  </a:lnTo>
                  <a:lnTo>
                    <a:pt x="121" y="80"/>
                  </a:lnTo>
                  <a:lnTo>
                    <a:pt x="79" y="80"/>
                  </a:lnTo>
                  <a:lnTo>
                    <a:pt x="30" y="46"/>
                  </a:lnTo>
                  <a:lnTo>
                    <a:pt x="19" y="43"/>
                  </a:lnTo>
                  <a:lnTo>
                    <a:pt x="9" y="50"/>
                  </a:lnTo>
                  <a:lnTo>
                    <a:pt x="0" y="43"/>
                  </a:lnTo>
                  <a:lnTo>
                    <a:pt x="0" y="19"/>
                  </a:lnTo>
                  <a:close/>
                </a:path>
              </a:pathLst>
            </a:custGeom>
            <a:solidFill>
              <a:srgbClr val="000000"/>
            </a:solidFill>
            <a:ln w="0">
              <a:solidFill>
                <a:srgbClr val="000000"/>
              </a:solidFill>
              <a:round/>
              <a:headEnd/>
              <a:tailEnd/>
            </a:ln>
          </p:spPr>
          <p:txBody>
            <a:bodyPr/>
            <a:lstStyle/>
            <a:p>
              <a:endParaRPr lang="zh-CN" altLang="en-US"/>
            </a:p>
          </p:txBody>
        </p:sp>
        <p:sp>
          <p:nvSpPr>
            <p:cNvPr id="5143" name="Freeform 23"/>
            <p:cNvSpPr>
              <a:spLocks/>
            </p:cNvSpPr>
            <p:nvPr/>
          </p:nvSpPr>
          <p:spPr bwMode="auto">
            <a:xfrm>
              <a:off x="1016" y="1202"/>
              <a:ext cx="62" cy="38"/>
            </a:xfrm>
            <a:custGeom>
              <a:avLst/>
              <a:gdLst>
                <a:gd name="T0" fmla="*/ 0 w 187"/>
                <a:gd name="T1" fmla="*/ 0 h 115"/>
                <a:gd name="T2" fmla="*/ 0 w 187"/>
                <a:gd name="T3" fmla="*/ 0 h 115"/>
                <a:gd name="T4" fmla="*/ 0 w 187"/>
                <a:gd name="T5" fmla="*/ 0 h 115"/>
                <a:gd name="T6" fmla="*/ 0 w 187"/>
                <a:gd name="T7" fmla="*/ 0 h 115"/>
                <a:gd name="T8" fmla="*/ 0 w 187"/>
                <a:gd name="T9" fmla="*/ 0 h 115"/>
                <a:gd name="T10" fmla="*/ 0 w 187"/>
                <a:gd name="T11" fmla="*/ 0 h 115"/>
                <a:gd name="T12" fmla="*/ 0 w 187"/>
                <a:gd name="T13" fmla="*/ 0 h 115"/>
                <a:gd name="T14" fmla="*/ 0 w 187"/>
                <a:gd name="T15" fmla="*/ 0 h 115"/>
                <a:gd name="T16" fmla="*/ 0 w 187"/>
                <a:gd name="T17" fmla="*/ 0 h 115"/>
                <a:gd name="T18" fmla="*/ 0 w 187"/>
                <a:gd name="T19" fmla="*/ 0 h 115"/>
                <a:gd name="T20" fmla="*/ 0 w 187"/>
                <a:gd name="T21" fmla="*/ 0 h 115"/>
                <a:gd name="T22" fmla="*/ 0 w 187"/>
                <a:gd name="T23" fmla="*/ 0 h 115"/>
                <a:gd name="T24" fmla="*/ 0 w 187"/>
                <a:gd name="T25" fmla="*/ 0 h 115"/>
                <a:gd name="T26" fmla="*/ 0 w 187"/>
                <a:gd name="T27" fmla="*/ 0 h 115"/>
                <a:gd name="T28" fmla="*/ 0 w 187"/>
                <a:gd name="T29" fmla="*/ 0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15"/>
                <a:gd name="T47" fmla="*/ 187 w 187"/>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15">
                  <a:moveTo>
                    <a:pt x="0" y="16"/>
                  </a:moveTo>
                  <a:lnTo>
                    <a:pt x="11" y="45"/>
                  </a:lnTo>
                  <a:lnTo>
                    <a:pt x="25" y="95"/>
                  </a:lnTo>
                  <a:lnTo>
                    <a:pt x="51" y="115"/>
                  </a:lnTo>
                  <a:lnTo>
                    <a:pt x="116" y="115"/>
                  </a:lnTo>
                  <a:lnTo>
                    <a:pt x="133" y="103"/>
                  </a:lnTo>
                  <a:lnTo>
                    <a:pt x="187" y="0"/>
                  </a:lnTo>
                  <a:lnTo>
                    <a:pt x="173" y="3"/>
                  </a:lnTo>
                  <a:lnTo>
                    <a:pt x="125" y="95"/>
                  </a:lnTo>
                  <a:lnTo>
                    <a:pt x="109" y="99"/>
                  </a:lnTo>
                  <a:lnTo>
                    <a:pt x="60" y="103"/>
                  </a:lnTo>
                  <a:lnTo>
                    <a:pt x="35" y="93"/>
                  </a:lnTo>
                  <a:lnTo>
                    <a:pt x="26" y="75"/>
                  </a:lnTo>
                  <a:lnTo>
                    <a:pt x="17" y="37"/>
                  </a:lnTo>
                  <a:lnTo>
                    <a:pt x="0" y="16"/>
                  </a:lnTo>
                  <a:close/>
                </a:path>
              </a:pathLst>
            </a:custGeom>
            <a:solidFill>
              <a:srgbClr val="000000"/>
            </a:solidFill>
            <a:ln w="0">
              <a:solidFill>
                <a:srgbClr val="000000"/>
              </a:solidFill>
              <a:round/>
              <a:headEnd/>
              <a:tailEnd/>
            </a:ln>
          </p:spPr>
          <p:txBody>
            <a:bodyPr/>
            <a:lstStyle/>
            <a:p>
              <a:endParaRPr lang="zh-CN" altLang="en-US"/>
            </a:p>
          </p:txBody>
        </p:sp>
        <p:sp>
          <p:nvSpPr>
            <p:cNvPr id="5144" name="Freeform 24"/>
            <p:cNvSpPr>
              <a:spLocks/>
            </p:cNvSpPr>
            <p:nvPr/>
          </p:nvSpPr>
          <p:spPr bwMode="auto">
            <a:xfrm>
              <a:off x="928" y="1095"/>
              <a:ext cx="219" cy="237"/>
            </a:xfrm>
            <a:custGeom>
              <a:avLst/>
              <a:gdLst>
                <a:gd name="T0" fmla="*/ 0 w 655"/>
                <a:gd name="T1" fmla="*/ 0 h 710"/>
                <a:gd name="T2" fmla="*/ 0 w 655"/>
                <a:gd name="T3" fmla="*/ 0 h 710"/>
                <a:gd name="T4" fmla="*/ 0 w 655"/>
                <a:gd name="T5" fmla="*/ 0 h 710"/>
                <a:gd name="T6" fmla="*/ 0 w 655"/>
                <a:gd name="T7" fmla="*/ 0 h 710"/>
                <a:gd name="T8" fmla="*/ 0 w 655"/>
                <a:gd name="T9" fmla="*/ 0 h 710"/>
                <a:gd name="T10" fmla="*/ 0 w 655"/>
                <a:gd name="T11" fmla="*/ 0 h 710"/>
                <a:gd name="T12" fmla="*/ 0 w 655"/>
                <a:gd name="T13" fmla="*/ 0 h 710"/>
                <a:gd name="T14" fmla="*/ 0 w 655"/>
                <a:gd name="T15" fmla="*/ 0 h 710"/>
                <a:gd name="T16" fmla="*/ 0 w 655"/>
                <a:gd name="T17" fmla="*/ 0 h 710"/>
                <a:gd name="T18" fmla="*/ 0 w 655"/>
                <a:gd name="T19" fmla="*/ 0 h 710"/>
                <a:gd name="T20" fmla="*/ 0 w 655"/>
                <a:gd name="T21" fmla="*/ 0 h 710"/>
                <a:gd name="T22" fmla="*/ 0 w 655"/>
                <a:gd name="T23" fmla="*/ 0 h 710"/>
                <a:gd name="T24" fmla="*/ 0 w 655"/>
                <a:gd name="T25" fmla="*/ 0 h 710"/>
                <a:gd name="T26" fmla="*/ 0 w 655"/>
                <a:gd name="T27" fmla="*/ 0 h 710"/>
                <a:gd name="T28" fmla="*/ 0 w 655"/>
                <a:gd name="T29" fmla="*/ 0 h 710"/>
                <a:gd name="T30" fmla="*/ 0 w 655"/>
                <a:gd name="T31" fmla="*/ 0 h 710"/>
                <a:gd name="T32" fmla="*/ 0 w 655"/>
                <a:gd name="T33" fmla="*/ 0 h 710"/>
                <a:gd name="T34" fmla="*/ 0 w 655"/>
                <a:gd name="T35" fmla="*/ 0 h 710"/>
                <a:gd name="T36" fmla="*/ 0 w 655"/>
                <a:gd name="T37" fmla="*/ 0 h 710"/>
                <a:gd name="T38" fmla="*/ 0 w 655"/>
                <a:gd name="T39" fmla="*/ 0 h 710"/>
                <a:gd name="T40" fmla="*/ 0 w 655"/>
                <a:gd name="T41" fmla="*/ 0 h 710"/>
                <a:gd name="T42" fmla="*/ 0 w 655"/>
                <a:gd name="T43" fmla="*/ 0 h 710"/>
                <a:gd name="T44" fmla="*/ 0 w 655"/>
                <a:gd name="T45" fmla="*/ 0 h 710"/>
                <a:gd name="T46" fmla="*/ 0 w 655"/>
                <a:gd name="T47" fmla="*/ 0 h 710"/>
                <a:gd name="T48" fmla="*/ 0 w 655"/>
                <a:gd name="T49" fmla="*/ 0 h 710"/>
                <a:gd name="T50" fmla="*/ 0 w 655"/>
                <a:gd name="T51" fmla="*/ 0 h 710"/>
                <a:gd name="T52" fmla="*/ 0 w 655"/>
                <a:gd name="T53" fmla="*/ 0 h 710"/>
                <a:gd name="T54" fmla="*/ 0 w 655"/>
                <a:gd name="T55" fmla="*/ 0 h 710"/>
                <a:gd name="T56" fmla="*/ 0 w 655"/>
                <a:gd name="T57" fmla="*/ 0 h 710"/>
                <a:gd name="T58" fmla="*/ 0 w 655"/>
                <a:gd name="T59" fmla="*/ 0 h 710"/>
                <a:gd name="T60" fmla="*/ 0 w 655"/>
                <a:gd name="T61" fmla="*/ 0 h 710"/>
                <a:gd name="T62" fmla="*/ 0 w 655"/>
                <a:gd name="T63" fmla="*/ 0 h 710"/>
                <a:gd name="T64" fmla="*/ 0 w 655"/>
                <a:gd name="T65" fmla="*/ 0 h 710"/>
                <a:gd name="T66" fmla="*/ 0 w 655"/>
                <a:gd name="T67" fmla="*/ 0 h 710"/>
                <a:gd name="T68" fmla="*/ 0 w 655"/>
                <a:gd name="T69" fmla="*/ 0 h 710"/>
                <a:gd name="T70" fmla="*/ 0 w 655"/>
                <a:gd name="T71" fmla="*/ 0 h 710"/>
                <a:gd name="T72" fmla="*/ 0 w 655"/>
                <a:gd name="T73" fmla="*/ 0 h 710"/>
                <a:gd name="T74" fmla="*/ 0 w 655"/>
                <a:gd name="T75" fmla="*/ 0 h 710"/>
                <a:gd name="T76" fmla="*/ 0 w 655"/>
                <a:gd name="T77" fmla="*/ 0 h 710"/>
                <a:gd name="T78" fmla="*/ 0 w 655"/>
                <a:gd name="T79" fmla="*/ 0 h 710"/>
                <a:gd name="T80" fmla="*/ 0 w 655"/>
                <a:gd name="T81" fmla="*/ 0 h 710"/>
                <a:gd name="T82" fmla="*/ 0 w 655"/>
                <a:gd name="T83" fmla="*/ 0 h 710"/>
                <a:gd name="T84" fmla="*/ 0 w 655"/>
                <a:gd name="T85" fmla="*/ 0 h 710"/>
                <a:gd name="T86" fmla="*/ 0 w 655"/>
                <a:gd name="T87" fmla="*/ 0 h 710"/>
                <a:gd name="T88" fmla="*/ 0 w 655"/>
                <a:gd name="T89" fmla="*/ 0 h 710"/>
                <a:gd name="T90" fmla="*/ 0 w 655"/>
                <a:gd name="T91" fmla="*/ 0 h 710"/>
                <a:gd name="T92" fmla="*/ 0 w 655"/>
                <a:gd name="T93" fmla="*/ 0 h 710"/>
                <a:gd name="T94" fmla="*/ 0 w 655"/>
                <a:gd name="T95" fmla="*/ 0 h 7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5"/>
                <a:gd name="T145" fmla="*/ 0 h 710"/>
                <a:gd name="T146" fmla="*/ 655 w 655"/>
                <a:gd name="T147" fmla="*/ 710 h 71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5" h="710">
                  <a:moveTo>
                    <a:pt x="112" y="162"/>
                  </a:moveTo>
                  <a:lnTo>
                    <a:pt x="126" y="252"/>
                  </a:lnTo>
                  <a:lnTo>
                    <a:pt x="147" y="424"/>
                  </a:lnTo>
                  <a:lnTo>
                    <a:pt x="167" y="524"/>
                  </a:lnTo>
                  <a:lnTo>
                    <a:pt x="195" y="562"/>
                  </a:lnTo>
                  <a:lnTo>
                    <a:pt x="259" y="611"/>
                  </a:lnTo>
                  <a:lnTo>
                    <a:pt x="302" y="630"/>
                  </a:lnTo>
                  <a:lnTo>
                    <a:pt x="327" y="663"/>
                  </a:lnTo>
                  <a:lnTo>
                    <a:pt x="363" y="674"/>
                  </a:lnTo>
                  <a:lnTo>
                    <a:pt x="379" y="643"/>
                  </a:lnTo>
                  <a:lnTo>
                    <a:pt x="407" y="663"/>
                  </a:lnTo>
                  <a:lnTo>
                    <a:pt x="450" y="659"/>
                  </a:lnTo>
                  <a:lnTo>
                    <a:pt x="465" y="630"/>
                  </a:lnTo>
                  <a:lnTo>
                    <a:pt x="498" y="598"/>
                  </a:lnTo>
                  <a:lnTo>
                    <a:pt x="548" y="554"/>
                  </a:lnTo>
                  <a:lnTo>
                    <a:pt x="574" y="501"/>
                  </a:lnTo>
                  <a:lnTo>
                    <a:pt x="583" y="432"/>
                  </a:lnTo>
                  <a:lnTo>
                    <a:pt x="579" y="106"/>
                  </a:lnTo>
                  <a:lnTo>
                    <a:pt x="595" y="155"/>
                  </a:lnTo>
                  <a:lnTo>
                    <a:pt x="645" y="130"/>
                  </a:lnTo>
                  <a:lnTo>
                    <a:pt x="616" y="21"/>
                  </a:lnTo>
                  <a:lnTo>
                    <a:pt x="563" y="8"/>
                  </a:lnTo>
                  <a:lnTo>
                    <a:pt x="621" y="0"/>
                  </a:lnTo>
                  <a:lnTo>
                    <a:pt x="655" y="66"/>
                  </a:lnTo>
                  <a:lnTo>
                    <a:pt x="652" y="142"/>
                  </a:lnTo>
                  <a:lnTo>
                    <a:pt x="595" y="218"/>
                  </a:lnTo>
                  <a:lnTo>
                    <a:pt x="591" y="492"/>
                  </a:lnTo>
                  <a:lnTo>
                    <a:pt x="558" y="594"/>
                  </a:lnTo>
                  <a:lnTo>
                    <a:pt x="457" y="674"/>
                  </a:lnTo>
                  <a:lnTo>
                    <a:pt x="379" y="710"/>
                  </a:lnTo>
                  <a:lnTo>
                    <a:pt x="317" y="663"/>
                  </a:lnTo>
                  <a:lnTo>
                    <a:pt x="256" y="650"/>
                  </a:lnTo>
                  <a:lnTo>
                    <a:pt x="198" y="598"/>
                  </a:lnTo>
                  <a:lnTo>
                    <a:pt x="167" y="544"/>
                  </a:lnTo>
                  <a:lnTo>
                    <a:pt x="136" y="432"/>
                  </a:lnTo>
                  <a:lnTo>
                    <a:pt x="112" y="226"/>
                  </a:lnTo>
                  <a:lnTo>
                    <a:pt x="76" y="251"/>
                  </a:lnTo>
                  <a:lnTo>
                    <a:pt x="35" y="215"/>
                  </a:lnTo>
                  <a:lnTo>
                    <a:pt x="0" y="112"/>
                  </a:lnTo>
                  <a:lnTo>
                    <a:pt x="10" y="50"/>
                  </a:lnTo>
                  <a:lnTo>
                    <a:pt x="35" y="27"/>
                  </a:lnTo>
                  <a:lnTo>
                    <a:pt x="39" y="38"/>
                  </a:lnTo>
                  <a:lnTo>
                    <a:pt x="17" y="60"/>
                  </a:lnTo>
                  <a:lnTo>
                    <a:pt x="10" y="106"/>
                  </a:lnTo>
                  <a:lnTo>
                    <a:pt x="46" y="209"/>
                  </a:lnTo>
                  <a:lnTo>
                    <a:pt x="108" y="209"/>
                  </a:lnTo>
                  <a:lnTo>
                    <a:pt x="97" y="106"/>
                  </a:lnTo>
                  <a:lnTo>
                    <a:pt x="112" y="162"/>
                  </a:lnTo>
                  <a:close/>
                </a:path>
              </a:pathLst>
            </a:custGeom>
            <a:solidFill>
              <a:srgbClr val="000000"/>
            </a:solidFill>
            <a:ln w="0">
              <a:solidFill>
                <a:srgbClr val="000000"/>
              </a:solidFill>
              <a:round/>
              <a:headEnd/>
              <a:tailEnd/>
            </a:ln>
          </p:spPr>
          <p:txBody>
            <a:bodyPr/>
            <a:lstStyle/>
            <a:p>
              <a:endParaRPr lang="zh-CN" altLang="en-US"/>
            </a:p>
          </p:txBody>
        </p:sp>
        <p:sp>
          <p:nvSpPr>
            <p:cNvPr id="5145" name="Freeform 25"/>
            <p:cNvSpPr>
              <a:spLocks/>
            </p:cNvSpPr>
            <p:nvPr/>
          </p:nvSpPr>
          <p:spPr bwMode="auto">
            <a:xfrm>
              <a:off x="1025" y="1258"/>
              <a:ext cx="36" cy="10"/>
            </a:xfrm>
            <a:custGeom>
              <a:avLst/>
              <a:gdLst>
                <a:gd name="T0" fmla="*/ 0 w 108"/>
                <a:gd name="T1" fmla="*/ 0 h 31"/>
                <a:gd name="T2" fmla="*/ 0 w 108"/>
                <a:gd name="T3" fmla="*/ 0 h 31"/>
                <a:gd name="T4" fmla="*/ 0 w 108"/>
                <a:gd name="T5" fmla="*/ 0 h 31"/>
                <a:gd name="T6" fmla="*/ 0 w 108"/>
                <a:gd name="T7" fmla="*/ 0 h 31"/>
                <a:gd name="T8" fmla="*/ 0 w 108"/>
                <a:gd name="T9" fmla="*/ 0 h 31"/>
                <a:gd name="T10" fmla="*/ 0 w 108"/>
                <a:gd name="T11" fmla="*/ 0 h 31"/>
                <a:gd name="T12" fmla="*/ 0 w 108"/>
                <a:gd name="T13" fmla="*/ 0 h 31"/>
                <a:gd name="T14" fmla="*/ 0 w 108"/>
                <a:gd name="T15" fmla="*/ 0 h 31"/>
                <a:gd name="T16" fmla="*/ 0 w 108"/>
                <a:gd name="T17" fmla="*/ 0 h 31"/>
                <a:gd name="T18" fmla="*/ 0 w 108"/>
                <a:gd name="T19" fmla="*/ 0 h 31"/>
                <a:gd name="T20" fmla="*/ 0 w 108"/>
                <a:gd name="T21" fmla="*/ 0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31"/>
                <a:gd name="T35" fmla="*/ 108 w 108"/>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31">
                  <a:moveTo>
                    <a:pt x="6" y="0"/>
                  </a:moveTo>
                  <a:lnTo>
                    <a:pt x="21" y="13"/>
                  </a:lnTo>
                  <a:lnTo>
                    <a:pt x="52" y="18"/>
                  </a:lnTo>
                  <a:lnTo>
                    <a:pt x="74" y="18"/>
                  </a:lnTo>
                  <a:lnTo>
                    <a:pt x="104" y="13"/>
                  </a:lnTo>
                  <a:lnTo>
                    <a:pt x="108" y="26"/>
                  </a:lnTo>
                  <a:lnTo>
                    <a:pt x="89" y="31"/>
                  </a:lnTo>
                  <a:lnTo>
                    <a:pt x="52" y="31"/>
                  </a:lnTo>
                  <a:lnTo>
                    <a:pt x="21" y="26"/>
                  </a:lnTo>
                  <a:lnTo>
                    <a:pt x="0" y="7"/>
                  </a:lnTo>
                  <a:lnTo>
                    <a:pt x="6" y="0"/>
                  </a:lnTo>
                  <a:close/>
                </a:path>
              </a:pathLst>
            </a:custGeom>
            <a:solidFill>
              <a:srgbClr val="000000"/>
            </a:solidFill>
            <a:ln w="0">
              <a:solidFill>
                <a:srgbClr val="000000"/>
              </a:solidFill>
              <a:round/>
              <a:headEnd/>
              <a:tailEnd/>
            </a:ln>
          </p:spPr>
          <p:txBody>
            <a:bodyPr/>
            <a:lstStyle/>
            <a:p>
              <a:endParaRPr lang="zh-CN" altLang="en-US"/>
            </a:p>
          </p:txBody>
        </p:sp>
        <p:sp>
          <p:nvSpPr>
            <p:cNvPr id="5146" name="Freeform 26"/>
            <p:cNvSpPr>
              <a:spLocks/>
            </p:cNvSpPr>
            <p:nvPr/>
          </p:nvSpPr>
          <p:spPr bwMode="auto">
            <a:xfrm>
              <a:off x="931" y="1125"/>
              <a:ext cx="31" cy="16"/>
            </a:xfrm>
            <a:custGeom>
              <a:avLst/>
              <a:gdLst>
                <a:gd name="T0" fmla="*/ 0 w 94"/>
                <a:gd name="T1" fmla="*/ 0 h 50"/>
                <a:gd name="T2" fmla="*/ 0 w 94"/>
                <a:gd name="T3" fmla="*/ 0 h 50"/>
                <a:gd name="T4" fmla="*/ 0 w 94"/>
                <a:gd name="T5" fmla="*/ 0 h 50"/>
                <a:gd name="T6" fmla="*/ 0 w 94"/>
                <a:gd name="T7" fmla="*/ 0 h 50"/>
                <a:gd name="T8" fmla="*/ 0 w 94"/>
                <a:gd name="T9" fmla="*/ 0 h 50"/>
                <a:gd name="T10" fmla="*/ 0 w 94"/>
                <a:gd name="T11" fmla="*/ 0 h 50"/>
                <a:gd name="T12" fmla="*/ 0 w 94"/>
                <a:gd name="T13" fmla="*/ 0 h 50"/>
                <a:gd name="T14" fmla="*/ 0 w 94"/>
                <a:gd name="T15" fmla="*/ 0 h 50"/>
                <a:gd name="T16" fmla="*/ 0 w 94"/>
                <a:gd name="T17" fmla="*/ 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
                <a:gd name="T28" fmla="*/ 0 h 50"/>
                <a:gd name="T29" fmla="*/ 94 w 94"/>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 h="50">
                  <a:moveTo>
                    <a:pt x="92" y="30"/>
                  </a:moveTo>
                  <a:lnTo>
                    <a:pt x="64" y="5"/>
                  </a:lnTo>
                  <a:lnTo>
                    <a:pt x="29" y="0"/>
                  </a:lnTo>
                  <a:lnTo>
                    <a:pt x="2" y="0"/>
                  </a:lnTo>
                  <a:lnTo>
                    <a:pt x="0" y="14"/>
                  </a:lnTo>
                  <a:lnTo>
                    <a:pt x="35" y="14"/>
                  </a:lnTo>
                  <a:lnTo>
                    <a:pt x="68" y="25"/>
                  </a:lnTo>
                  <a:lnTo>
                    <a:pt x="94" y="50"/>
                  </a:lnTo>
                  <a:lnTo>
                    <a:pt x="92" y="30"/>
                  </a:lnTo>
                  <a:close/>
                </a:path>
              </a:pathLst>
            </a:custGeom>
            <a:solidFill>
              <a:srgbClr val="000000"/>
            </a:solidFill>
            <a:ln w="0">
              <a:solidFill>
                <a:srgbClr val="000000"/>
              </a:solidFill>
              <a:round/>
              <a:headEnd/>
              <a:tailEnd/>
            </a:ln>
          </p:spPr>
          <p:txBody>
            <a:bodyPr/>
            <a:lstStyle/>
            <a:p>
              <a:endParaRPr lang="zh-CN" altLang="en-US"/>
            </a:p>
          </p:txBody>
        </p:sp>
        <p:sp>
          <p:nvSpPr>
            <p:cNvPr id="5147" name="Freeform 27"/>
            <p:cNvSpPr>
              <a:spLocks/>
            </p:cNvSpPr>
            <p:nvPr/>
          </p:nvSpPr>
          <p:spPr bwMode="auto">
            <a:xfrm>
              <a:off x="1121" y="1104"/>
              <a:ext cx="16" cy="28"/>
            </a:xfrm>
            <a:custGeom>
              <a:avLst/>
              <a:gdLst>
                <a:gd name="T0" fmla="*/ 0 w 47"/>
                <a:gd name="T1" fmla="*/ 0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60000 65536"/>
                <a:gd name="T15" fmla="*/ 0 60000 65536"/>
                <a:gd name="T16" fmla="*/ 0 60000 65536"/>
                <a:gd name="T17" fmla="*/ 0 60000 65536"/>
                <a:gd name="T18" fmla="*/ 0 60000 65536"/>
                <a:gd name="T19" fmla="*/ 0 60000 65536"/>
                <a:gd name="T20" fmla="*/ 0 60000 65536"/>
                <a:gd name="T21" fmla="*/ 0 w 47"/>
                <a:gd name="T22" fmla="*/ 0 h 85"/>
                <a:gd name="T23" fmla="*/ 47 w 47"/>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85">
                  <a:moveTo>
                    <a:pt x="0" y="64"/>
                  </a:moveTo>
                  <a:lnTo>
                    <a:pt x="15" y="33"/>
                  </a:lnTo>
                  <a:lnTo>
                    <a:pt x="44" y="0"/>
                  </a:lnTo>
                  <a:lnTo>
                    <a:pt x="47" y="16"/>
                  </a:lnTo>
                  <a:lnTo>
                    <a:pt x="23" y="39"/>
                  </a:lnTo>
                  <a:lnTo>
                    <a:pt x="0" y="85"/>
                  </a:lnTo>
                  <a:lnTo>
                    <a:pt x="0" y="64"/>
                  </a:lnTo>
                  <a:close/>
                </a:path>
              </a:pathLst>
            </a:custGeom>
            <a:solidFill>
              <a:srgbClr val="000000"/>
            </a:solidFill>
            <a:ln w="0">
              <a:solidFill>
                <a:srgbClr val="000000"/>
              </a:solidFill>
              <a:round/>
              <a:headEnd/>
              <a:tailEnd/>
            </a:ln>
          </p:spPr>
          <p:txBody>
            <a:bodyPr/>
            <a:lstStyle/>
            <a:p>
              <a:endParaRPr lang="zh-CN" altLang="en-US"/>
            </a:p>
          </p:txBody>
        </p:sp>
        <p:sp>
          <p:nvSpPr>
            <p:cNvPr id="5148" name="Freeform 28"/>
            <p:cNvSpPr>
              <a:spLocks/>
            </p:cNvSpPr>
            <p:nvPr/>
          </p:nvSpPr>
          <p:spPr bwMode="auto">
            <a:xfrm>
              <a:off x="814" y="1246"/>
              <a:ext cx="165" cy="309"/>
            </a:xfrm>
            <a:custGeom>
              <a:avLst/>
              <a:gdLst>
                <a:gd name="T0" fmla="*/ 0 w 493"/>
                <a:gd name="T1" fmla="*/ 0 h 928"/>
                <a:gd name="T2" fmla="*/ 0 w 493"/>
                <a:gd name="T3" fmla="*/ 0 h 928"/>
                <a:gd name="T4" fmla="*/ 0 w 493"/>
                <a:gd name="T5" fmla="*/ 0 h 928"/>
                <a:gd name="T6" fmla="*/ 0 w 493"/>
                <a:gd name="T7" fmla="*/ 0 h 928"/>
                <a:gd name="T8" fmla="*/ 0 w 493"/>
                <a:gd name="T9" fmla="*/ 0 h 928"/>
                <a:gd name="T10" fmla="*/ 0 w 493"/>
                <a:gd name="T11" fmla="*/ 0 h 928"/>
                <a:gd name="T12" fmla="*/ 0 w 493"/>
                <a:gd name="T13" fmla="*/ 0 h 928"/>
                <a:gd name="T14" fmla="*/ 0 w 493"/>
                <a:gd name="T15" fmla="*/ 0 h 928"/>
                <a:gd name="T16" fmla="*/ 0 w 493"/>
                <a:gd name="T17" fmla="*/ 0 h 928"/>
                <a:gd name="T18" fmla="*/ 0 w 493"/>
                <a:gd name="T19" fmla="*/ 0 h 928"/>
                <a:gd name="T20" fmla="*/ 0 w 493"/>
                <a:gd name="T21" fmla="*/ 0 h 928"/>
                <a:gd name="T22" fmla="*/ 0 w 493"/>
                <a:gd name="T23" fmla="*/ 0 h 928"/>
                <a:gd name="T24" fmla="*/ 0 w 493"/>
                <a:gd name="T25" fmla="*/ 0 h 928"/>
                <a:gd name="T26" fmla="*/ 0 w 493"/>
                <a:gd name="T27" fmla="*/ 0 h 928"/>
                <a:gd name="T28" fmla="*/ 0 w 493"/>
                <a:gd name="T29" fmla="*/ 0 h 928"/>
                <a:gd name="T30" fmla="*/ 0 w 493"/>
                <a:gd name="T31" fmla="*/ 0 h 928"/>
                <a:gd name="T32" fmla="*/ 0 w 493"/>
                <a:gd name="T33" fmla="*/ 0 h 928"/>
                <a:gd name="T34" fmla="*/ 0 w 493"/>
                <a:gd name="T35" fmla="*/ 0 h 928"/>
                <a:gd name="T36" fmla="*/ 0 w 493"/>
                <a:gd name="T37" fmla="*/ 0 h 928"/>
                <a:gd name="T38" fmla="*/ 0 w 493"/>
                <a:gd name="T39" fmla="*/ 0 h 928"/>
                <a:gd name="T40" fmla="*/ 0 w 493"/>
                <a:gd name="T41" fmla="*/ 0 h 928"/>
                <a:gd name="T42" fmla="*/ 0 w 493"/>
                <a:gd name="T43" fmla="*/ 0 h 928"/>
                <a:gd name="T44" fmla="*/ 0 w 493"/>
                <a:gd name="T45" fmla="*/ 0 h 928"/>
                <a:gd name="T46" fmla="*/ 0 w 493"/>
                <a:gd name="T47" fmla="*/ 0 h 928"/>
                <a:gd name="T48" fmla="*/ 0 w 493"/>
                <a:gd name="T49" fmla="*/ 0 h 928"/>
                <a:gd name="T50" fmla="*/ 0 w 493"/>
                <a:gd name="T51" fmla="*/ 0 h 928"/>
                <a:gd name="T52" fmla="*/ 0 w 493"/>
                <a:gd name="T53" fmla="*/ 0 h 928"/>
                <a:gd name="T54" fmla="*/ 0 w 493"/>
                <a:gd name="T55" fmla="*/ 0 h 928"/>
                <a:gd name="T56" fmla="*/ 0 w 493"/>
                <a:gd name="T57" fmla="*/ 0 h 928"/>
                <a:gd name="T58" fmla="*/ 0 w 493"/>
                <a:gd name="T59" fmla="*/ 0 h 928"/>
                <a:gd name="T60" fmla="*/ 0 w 493"/>
                <a:gd name="T61" fmla="*/ 0 h 928"/>
                <a:gd name="T62" fmla="*/ 0 w 493"/>
                <a:gd name="T63" fmla="*/ 0 h 928"/>
                <a:gd name="T64" fmla="*/ 0 w 493"/>
                <a:gd name="T65" fmla="*/ 0 h 928"/>
                <a:gd name="T66" fmla="*/ 0 w 493"/>
                <a:gd name="T67" fmla="*/ 0 h 928"/>
                <a:gd name="T68" fmla="*/ 0 w 493"/>
                <a:gd name="T69" fmla="*/ 0 h 928"/>
                <a:gd name="T70" fmla="*/ 0 w 493"/>
                <a:gd name="T71" fmla="*/ 0 h 928"/>
                <a:gd name="T72" fmla="*/ 0 w 493"/>
                <a:gd name="T73" fmla="*/ 0 h 928"/>
                <a:gd name="T74" fmla="*/ 0 w 493"/>
                <a:gd name="T75" fmla="*/ 0 h 928"/>
                <a:gd name="T76" fmla="*/ 0 w 493"/>
                <a:gd name="T77" fmla="*/ 0 h 928"/>
                <a:gd name="T78" fmla="*/ 0 w 493"/>
                <a:gd name="T79" fmla="*/ 0 h 928"/>
                <a:gd name="T80" fmla="*/ 0 w 493"/>
                <a:gd name="T81" fmla="*/ 0 h 928"/>
                <a:gd name="T82" fmla="*/ 0 w 493"/>
                <a:gd name="T83" fmla="*/ 0 h 9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3"/>
                <a:gd name="T127" fmla="*/ 0 h 928"/>
                <a:gd name="T128" fmla="*/ 493 w 493"/>
                <a:gd name="T129" fmla="*/ 928 h 9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3" h="928">
                  <a:moveTo>
                    <a:pt x="483" y="0"/>
                  </a:moveTo>
                  <a:lnTo>
                    <a:pt x="350" y="61"/>
                  </a:lnTo>
                  <a:lnTo>
                    <a:pt x="205" y="195"/>
                  </a:lnTo>
                  <a:lnTo>
                    <a:pt x="119" y="231"/>
                  </a:lnTo>
                  <a:lnTo>
                    <a:pt x="104" y="309"/>
                  </a:lnTo>
                  <a:lnTo>
                    <a:pt x="73" y="323"/>
                  </a:lnTo>
                  <a:lnTo>
                    <a:pt x="35" y="465"/>
                  </a:lnTo>
                  <a:lnTo>
                    <a:pt x="61" y="590"/>
                  </a:lnTo>
                  <a:lnTo>
                    <a:pt x="39" y="666"/>
                  </a:lnTo>
                  <a:lnTo>
                    <a:pt x="55" y="714"/>
                  </a:lnTo>
                  <a:lnTo>
                    <a:pt x="0" y="863"/>
                  </a:lnTo>
                  <a:lnTo>
                    <a:pt x="15" y="892"/>
                  </a:lnTo>
                  <a:lnTo>
                    <a:pt x="32" y="877"/>
                  </a:lnTo>
                  <a:lnTo>
                    <a:pt x="22" y="853"/>
                  </a:lnTo>
                  <a:lnTo>
                    <a:pt x="79" y="698"/>
                  </a:lnTo>
                  <a:lnTo>
                    <a:pt x="208" y="704"/>
                  </a:lnTo>
                  <a:lnTo>
                    <a:pt x="346" y="882"/>
                  </a:lnTo>
                  <a:lnTo>
                    <a:pt x="151" y="869"/>
                  </a:lnTo>
                  <a:lnTo>
                    <a:pt x="209" y="877"/>
                  </a:lnTo>
                  <a:lnTo>
                    <a:pt x="266" y="928"/>
                  </a:lnTo>
                  <a:lnTo>
                    <a:pt x="408" y="908"/>
                  </a:lnTo>
                  <a:lnTo>
                    <a:pt x="493" y="908"/>
                  </a:lnTo>
                  <a:lnTo>
                    <a:pt x="406" y="892"/>
                  </a:lnTo>
                  <a:lnTo>
                    <a:pt x="406" y="791"/>
                  </a:lnTo>
                  <a:lnTo>
                    <a:pt x="309" y="507"/>
                  </a:lnTo>
                  <a:lnTo>
                    <a:pt x="222" y="408"/>
                  </a:lnTo>
                  <a:lnTo>
                    <a:pt x="305" y="526"/>
                  </a:lnTo>
                  <a:lnTo>
                    <a:pt x="357" y="722"/>
                  </a:lnTo>
                  <a:lnTo>
                    <a:pt x="357" y="863"/>
                  </a:lnTo>
                  <a:lnTo>
                    <a:pt x="208" y="682"/>
                  </a:lnTo>
                  <a:lnTo>
                    <a:pt x="144" y="653"/>
                  </a:lnTo>
                  <a:lnTo>
                    <a:pt x="69" y="580"/>
                  </a:lnTo>
                  <a:lnTo>
                    <a:pt x="51" y="480"/>
                  </a:lnTo>
                  <a:lnTo>
                    <a:pt x="73" y="425"/>
                  </a:lnTo>
                  <a:lnTo>
                    <a:pt x="73" y="346"/>
                  </a:lnTo>
                  <a:lnTo>
                    <a:pt x="108" y="319"/>
                  </a:lnTo>
                  <a:lnTo>
                    <a:pt x="151" y="346"/>
                  </a:lnTo>
                  <a:lnTo>
                    <a:pt x="129" y="282"/>
                  </a:lnTo>
                  <a:lnTo>
                    <a:pt x="144" y="230"/>
                  </a:lnTo>
                  <a:lnTo>
                    <a:pt x="209" y="206"/>
                  </a:lnTo>
                  <a:lnTo>
                    <a:pt x="359" y="61"/>
                  </a:lnTo>
                  <a:lnTo>
                    <a:pt x="483" y="0"/>
                  </a:lnTo>
                  <a:close/>
                </a:path>
              </a:pathLst>
            </a:custGeom>
            <a:solidFill>
              <a:srgbClr val="000000"/>
            </a:solidFill>
            <a:ln w="0">
              <a:solidFill>
                <a:srgbClr val="000000"/>
              </a:solidFill>
              <a:round/>
              <a:headEnd/>
              <a:tailEnd/>
            </a:ln>
          </p:spPr>
          <p:txBody>
            <a:bodyPr/>
            <a:lstStyle/>
            <a:p>
              <a:endParaRPr lang="zh-CN" altLang="en-US"/>
            </a:p>
          </p:txBody>
        </p:sp>
        <p:sp>
          <p:nvSpPr>
            <p:cNvPr id="5149" name="Freeform 29"/>
            <p:cNvSpPr>
              <a:spLocks/>
            </p:cNvSpPr>
            <p:nvPr/>
          </p:nvSpPr>
          <p:spPr bwMode="auto">
            <a:xfrm>
              <a:off x="810" y="1530"/>
              <a:ext cx="172" cy="168"/>
            </a:xfrm>
            <a:custGeom>
              <a:avLst/>
              <a:gdLst>
                <a:gd name="T0" fmla="*/ 0 w 515"/>
                <a:gd name="T1" fmla="*/ 0 h 504"/>
                <a:gd name="T2" fmla="*/ 0 w 515"/>
                <a:gd name="T3" fmla="*/ 0 h 504"/>
                <a:gd name="T4" fmla="*/ 0 w 515"/>
                <a:gd name="T5" fmla="*/ 0 h 504"/>
                <a:gd name="T6" fmla="*/ 0 w 515"/>
                <a:gd name="T7" fmla="*/ 0 h 504"/>
                <a:gd name="T8" fmla="*/ 0 w 515"/>
                <a:gd name="T9" fmla="*/ 0 h 504"/>
                <a:gd name="T10" fmla="*/ 0 w 515"/>
                <a:gd name="T11" fmla="*/ 0 h 504"/>
                <a:gd name="T12" fmla="*/ 0 w 515"/>
                <a:gd name="T13" fmla="*/ 0 h 504"/>
                <a:gd name="T14" fmla="*/ 0 w 515"/>
                <a:gd name="T15" fmla="*/ 0 h 504"/>
                <a:gd name="T16" fmla="*/ 0 w 515"/>
                <a:gd name="T17" fmla="*/ 0 h 504"/>
                <a:gd name="T18" fmla="*/ 0 w 515"/>
                <a:gd name="T19" fmla="*/ 0 h 504"/>
                <a:gd name="T20" fmla="*/ 0 w 515"/>
                <a:gd name="T21" fmla="*/ 0 h 504"/>
                <a:gd name="T22" fmla="*/ 0 w 515"/>
                <a:gd name="T23" fmla="*/ 0 h 504"/>
                <a:gd name="T24" fmla="*/ 0 w 515"/>
                <a:gd name="T25" fmla="*/ 0 h 504"/>
                <a:gd name="T26" fmla="*/ 0 w 515"/>
                <a:gd name="T27" fmla="*/ 0 h 504"/>
                <a:gd name="T28" fmla="*/ 0 w 515"/>
                <a:gd name="T29" fmla="*/ 0 h 504"/>
                <a:gd name="T30" fmla="*/ 0 w 515"/>
                <a:gd name="T31" fmla="*/ 0 h 504"/>
                <a:gd name="T32" fmla="*/ 0 w 515"/>
                <a:gd name="T33" fmla="*/ 0 h 504"/>
                <a:gd name="T34" fmla="*/ 0 w 515"/>
                <a:gd name="T35" fmla="*/ 0 h 504"/>
                <a:gd name="T36" fmla="*/ 0 w 515"/>
                <a:gd name="T37" fmla="*/ 0 h 5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5"/>
                <a:gd name="T58" fmla="*/ 0 h 504"/>
                <a:gd name="T59" fmla="*/ 515 w 515"/>
                <a:gd name="T60" fmla="*/ 504 h 5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5" h="504">
                  <a:moveTo>
                    <a:pt x="81" y="0"/>
                  </a:moveTo>
                  <a:lnTo>
                    <a:pt x="12" y="85"/>
                  </a:lnTo>
                  <a:lnTo>
                    <a:pt x="12" y="194"/>
                  </a:lnTo>
                  <a:lnTo>
                    <a:pt x="101" y="376"/>
                  </a:lnTo>
                  <a:lnTo>
                    <a:pt x="289" y="345"/>
                  </a:lnTo>
                  <a:lnTo>
                    <a:pt x="375" y="435"/>
                  </a:lnTo>
                  <a:lnTo>
                    <a:pt x="443" y="432"/>
                  </a:lnTo>
                  <a:lnTo>
                    <a:pt x="452" y="248"/>
                  </a:lnTo>
                  <a:lnTo>
                    <a:pt x="515" y="69"/>
                  </a:lnTo>
                  <a:lnTo>
                    <a:pt x="477" y="221"/>
                  </a:lnTo>
                  <a:lnTo>
                    <a:pt x="477" y="376"/>
                  </a:lnTo>
                  <a:lnTo>
                    <a:pt x="497" y="504"/>
                  </a:lnTo>
                  <a:lnTo>
                    <a:pt x="369" y="493"/>
                  </a:lnTo>
                  <a:lnTo>
                    <a:pt x="249" y="454"/>
                  </a:lnTo>
                  <a:lnTo>
                    <a:pt x="115" y="454"/>
                  </a:lnTo>
                  <a:lnTo>
                    <a:pt x="55" y="358"/>
                  </a:lnTo>
                  <a:lnTo>
                    <a:pt x="0" y="187"/>
                  </a:lnTo>
                  <a:lnTo>
                    <a:pt x="0" y="55"/>
                  </a:lnTo>
                  <a:lnTo>
                    <a:pt x="81" y="0"/>
                  </a:lnTo>
                  <a:close/>
                </a:path>
              </a:pathLst>
            </a:custGeom>
            <a:solidFill>
              <a:srgbClr val="000000"/>
            </a:solidFill>
            <a:ln w="0">
              <a:solidFill>
                <a:srgbClr val="000000"/>
              </a:solidFill>
              <a:round/>
              <a:headEnd/>
              <a:tailEnd/>
            </a:ln>
          </p:spPr>
          <p:txBody>
            <a:bodyPr/>
            <a:lstStyle/>
            <a:p>
              <a:endParaRPr lang="zh-CN" altLang="en-US"/>
            </a:p>
          </p:txBody>
        </p:sp>
        <p:sp>
          <p:nvSpPr>
            <p:cNvPr id="5150" name="Freeform 30"/>
            <p:cNvSpPr>
              <a:spLocks/>
            </p:cNvSpPr>
            <p:nvPr/>
          </p:nvSpPr>
          <p:spPr bwMode="auto">
            <a:xfrm>
              <a:off x="1112" y="1423"/>
              <a:ext cx="31" cy="85"/>
            </a:xfrm>
            <a:custGeom>
              <a:avLst/>
              <a:gdLst>
                <a:gd name="T0" fmla="*/ 0 w 95"/>
                <a:gd name="T1" fmla="*/ 0 h 257"/>
                <a:gd name="T2" fmla="*/ 0 w 95"/>
                <a:gd name="T3" fmla="*/ 0 h 257"/>
                <a:gd name="T4" fmla="*/ 0 w 95"/>
                <a:gd name="T5" fmla="*/ 0 h 257"/>
                <a:gd name="T6" fmla="*/ 0 w 95"/>
                <a:gd name="T7" fmla="*/ 0 h 257"/>
                <a:gd name="T8" fmla="*/ 0 w 95"/>
                <a:gd name="T9" fmla="*/ 0 h 257"/>
                <a:gd name="T10" fmla="*/ 0 w 95"/>
                <a:gd name="T11" fmla="*/ 0 h 257"/>
                <a:gd name="T12" fmla="*/ 0 w 95"/>
                <a:gd name="T13" fmla="*/ 0 h 257"/>
                <a:gd name="T14" fmla="*/ 0 60000 65536"/>
                <a:gd name="T15" fmla="*/ 0 60000 65536"/>
                <a:gd name="T16" fmla="*/ 0 60000 65536"/>
                <a:gd name="T17" fmla="*/ 0 60000 65536"/>
                <a:gd name="T18" fmla="*/ 0 60000 65536"/>
                <a:gd name="T19" fmla="*/ 0 60000 65536"/>
                <a:gd name="T20" fmla="*/ 0 60000 65536"/>
                <a:gd name="T21" fmla="*/ 0 w 95"/>
                <a:gd name="T22" fmla="*/ 0 h 257"/>
                <a:gd name="T23" fmla="*/ 95 w 95"/>
                <a:gd name="T24" fmla="*/ 257 h 2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257">
                  <a:moveTo>
                    <a:pt x="0" y="238"/>
                  </a:moveTo>
                  <a:lnTo>
                    <a:pt x="42" y="146"/>
                  </a:lnTo>
                  <a:lnTo>
                    <a:pt x="89" y="0"/>
                  </a:lnTo>
                  <a:lnTo>
                    <a:pt x="95" y="45"/>
                  </a:lnTo>
                  <a:lnTo>
                    <a:pt x="53" y="165"/>
                  </a:lnTo>
                  <a:lnTo>
                    <a:pt x="12" y="257"/>
                  </a:lnTo>
                  <a:lnTo>
                    <a:pt x="0" y="238"/>
                  </a:lnTo>
                  <a:close/>
                </a:path>
              </a:pathLst>
            </a:custGeom>
            <a:solidFill>
              <a:srgbClr val="000000"/>
            </a:solidFill>
            <a:ln w="0">
              <a:solidFill>
                <a:srgbClr val="000000"/>
              </a:solidFill>
              <a:round/>
              <a:headEnd/>
              <a:tailEnd/>
            </a:ln>
          </p:spPr>
          <p:txBody>
            <a:bodyPr/>
            <a:lstStyle/>
            <a:p>
              <a:endParaRPr lang="zh-CN" altLang="en-US"/>
            </a:p>
          </p:txBody>
        </p:sp>
        <p:sp>
          <p:nvSpPr>
            <p:cNvPr id="5151" name="Freeform 31"/>
            <p:cNvSpPr>
              <a:spLocks/>
            </p:cNvSpPr>
            <p:nvPr/>
          </p:nvSpPr>
          <p:spPr bwMode="auto">
            <a:xfrm>
              <a:off x="998" y="1316"/>
              <a:ext cx="132" cy="225"/>
            </a:xfrm>
            <a:custGeom>
              <a:avLst/>
              <a:gdLst>
                <a:gd name="T0" fmla="*/ 0 w 397"/>
                <a:gd name="T1" fmla="*/ 0 h 676"/>
                <a:gd name="T2" fmla="*/ 0 w 397"/>
                <a:gd name="T3" fmla="*/ 0 h 676"/>
                <a:gd name="T4" fmla="*/ 0 w 397"/>
                <a:gd name="T5" fmla="*/ 0 h 676"/>
                <a:gd name="T6" fmla="*/ 0 w 397"/>
                <a:gd name="T7" fmla="*/ 0 h 676"/>
                <a:gd name="T8" fmla="*/ 0 w 397"/>
                <a:gd name="T9" fmla="*/ 0 h 676"/>
                <a:gd name="T10" fmla="*/ 0 w 397"/>
                <a:gd name="T11" fmla="*/ 0 h 676"/>
                <a:gd name="T12" fmla="*/ 0 w 397"/>
                <a:gd name="T13" fmla="*/ 0 h 676"/>
                <a:gd name="T14" fmla="*/ 0 w 397"/>
                <a:gd name="T15" fmla="*/ 0 h 676"/>
                <a:gd name="T16" fmla="*/ 0 w 397"/>
                <a:gd name="T17" fmla="*/ 0 h 676"/>
                <a:gd name="T18" fmla="*/ 0 w 397"/>
                <a:gd name="T19" fmla="*/ 0 h 676"/>
                <a:gd name="T20" fmla="*/ 0 w 397"/>
                <a:gd name="T21" fmla="*/ 0 h 676"/>
                <a:gd name="T22" fmla="*/ 0 w 397"/>
                <a:gd name="T23" fmla="*/ 0 h 6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7"/>
                <a:gd name="T37" fmla="*/ 0 h 676"/>
                <a:gd name="T38" fmla="*/ 397 w 397"/>
                <a:gd name="T39" fmla="*/ 676 h 6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7" h="676">
                  <a:moveTo>
                    <a:pt x="397" y="676"/>
                  </a:moveTo>
                  <a:lnTo>
                    <a:pt x="356" y="544"/>
                  </a:lnTo>
                  <a:lnTo>
                    <a:pt x="194" y="421"/>
                  </a:lnTo>
                  <a:lnTo>
                    <a:pt x="105" y="293"/>
                  </a:lnTo>
                  <a:lnTo>
                    <a:pt x="28" y="119"/>
                  </a:lnTo>
                  <a:lnTo>
                    <a:pt x="0" y="0"/>
                  </a:lnTo>
                  <a:lnTo>
                    <a:pt x="35" y="181"/>
                  </a:lnTo>
                  <a:lnTo>
                    <a:pt x="133" y="389"/>
                  </a:lnTo>
                  <a:lnTo>
                    <a:pt x="263" y="531"/>
                  </a:lnTo>
                  <a:lnTo>
                    <a:pt x="352" y="609"/>
                  </a:lnTo>
                  <a:lnTo>
                    <a:pt x="371" y="667"/>
                  </a:lnTo>
                  <a:lnTo>
                    <a:pt x="397" y="676"/>
                  </a:lnTo>
                  <a:close/>
                </a:path>
              </a:pathLst>
            </a:custGeom>
            <a:solidFill>
              <a:srgbClr val="000000"/>
            </a:solidFill>
            <a:ln w="0">
              <a:solidFill>
                <a:srgbClr val="000000"/>
              </a:solidFill>
              <a:round/>
              <a:headEnd/>
              <a:tailEnd/>
            </a:ln>
          </p:spPr>
          <p:txBody>
            <a:bodyPr/>
            <a:lstStyle/>
            <a:p>
              <a:endParaRPr lang="zh-CN" altLang="en-US"/>
            </a:p>
          </p:txBody>
        </p:sp>
        <p:sp>
          <p:nvSpPr>
            <p:cNvPr id="5152" name="Freeform 32"/>
            <p:cNvSpPr>
              <a:spLocks/>
            </p:cNvSpPr>
            <p:nvPr/>
          </p:nvSpPr>
          <p:spPr bwMode="auto">
            <a:xfrm>
              <a:off x="980" y="1459"/>
              <a:ext cx="42" cy="101"/>
            </a:xfrm>
            <a:custGeom>
              <a:avLst/>
              <a:gdLst>
                <a:gd name="T0" fmla="*/ 0 w 126"/>
                <a:gd name="T1" fmla="*/ 0 h 303"/>
                <a:gd name="T2" fmla="*/ 0 w 126"/>
                <a:gd name="T3" fmla="*/ 0 h 303"/>
                <a:gd name="T4" fmla="*/ 0 w 126"/>
                <a:gd name="T5" fmla="*/ 0 h 303"/>
                <a:gd name="T6" fmla="*/ 0 w 126"/>
                <a:gd name="T7" fmla="*/ 0 h 303"/>
                <a:gd name="T8" fmla="*/ 0 w 126"/>
                <a:gd name="T9" fmla="*/ 0 h 303"/>
                <a:gd name="T10" fmla="*/ 0 w 126"/>
                <a:gd name="T11" fmla="*/ 0 h 303"/>
                <a:gd name="T12" fmla="*/ 0 w 126"/>
                <a:gd name="T13" fmla="*/ 0 h 303"/>
                <a:gd name="T14" fmla="*/ 0 w 126"/>
                <a:gd name="T15" fmla="*/ 0 h 303"/>
                <a:gd name="T16" fmla="*/ 0 w 126"/>
                <a:gd name="T17" fmla="*/ 0 h 303"/>
                <a:gd name="T18" fmla="*/ 0 w 126"/>
                <a:gd name="T19" fmla="*/ 0 h 3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303"/>
                <a:gd name="T32" fmla="*/ 126 w 126"/>
                <a:gd name="T33" fmla="*/ 303 h 3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303">
                  <a:moveTo>
                    <a:pt x="6" y="274"/>
                  </a:moveTo>
                  <a:lnTo>
                    <a:pt x="33" y="204"/>
                  </a:lnTo>
                  <a:lnTo>
                    <a:pt x="90" y="152"/>
                  </a:lnTo>
                  <a:lnTo>
                    <a:pt x="112" y="0"/>
                  </a:lnTo>
                  <a:lnTo>
                    <a:pt x="126" y="50"/>
                  </a:lnTo>
                  <a:lnTo>
                    <a:pt x="119" y="129"/>
                  </a:lnTo>
                  <a:lnTo>
                    <a:pt x="96" y="204"/>
                  </a:lnTo>
                  <a:lnTo>
                    <a:pt x="43" y="230"/>
                  </a:lnTo>
                  <a:lnTo>
                    <a:pt x="0" y="303"/>
                  </a:lnTo>
                  <a:lnTo>
                    <a:pt x="6" y="274"/>
                  </a:lnTo>
                  <a:close/>
                </a:path>
              </a:pathLst>
            </a:custGeom>
            <a:solidFill>
              <a:srgbClr val="000000"/>
            </a:solidFill>
            <a:ln w="0">
              <a:solidFill>
                <a:srgbClr val="000000"/>
              </a:solidFill>
              <a:round/>
              <a:headEnd/>
              <a:tailEnd/>
            </a:ln>
          </p:spPr>
          <p:txBody>
            <a:bodyPr/>
            <a:lstStyle/>
            <a:p>
              <a:endParaRPr lang="zh-CN" altLang="en-US"/>
            </a:p>
          </p:txBody>
        </p:sp>
        <p:sp>
          <p:nvSpPr>
            <p:cNvPr id="5153" name="Freeform 33"/>
            <p:cNvSpPr>
              <a:spLocks/>
            </p:cNvSpPr>
            <p:nvPr/>
          </p:nvSpPr>
          <p:spPr bwMode="auto">
            <a:xfrm>
              <a:off x="968" y="1459"/>
              <a:ext cx="174" cy="226"/>
            </a:xfrm>
            <a:custGeom>
              <a:avLst/>
              <a:gdLst>
                <a:gd name="T0" fmla="*/ 0 w 523"/>
                <a:gd name="T1" fmla="*/ 0 h 678"/>
                <a:gd name="T2" fmla="*/ 0 w 523"/>
                <a:gd name="T3" fmla="*/ 0 h 678"/>
                <a:gd name="T4" fmla="*/ 0 w 523"/>
                <a:gd name="T5" fmla="*/ 0 h 678"/>
                <a:gd name="T6" fmla="*/ 0 w 523"/>
                <a:gd name="T7" fmla="*/ 0 h 678"/>
                <a:gd name="T8" fmla="*/ 0 w 523"/>
                <a:gd name="T9" fmla="*/ 0 h 678"/>
                <a:gd name="T10" fmla="*/ 0 w 523"/>
                <a:gd name="T11" fmla="*/ 0 h 678"/>
                <a:gd name="T12" fmla="*/ 0 w 523"/>
                <a:gd name="T13" fmla="*/ 0 h 678"/>
                <a:gd name="T14" fmla="*/ 0 w 523"/>
                <a:gd name="T15" fmla="*/ 0 h 678"/>
                <a:gd name="T16" fmla="*/ 0 w 523"/>
                <a:gd name="T17" fmla="*/ 0 h 678"/>
                <a:gd name="T18" fmla="*/ 0 w 523"/>
                <a:gd name="T19" fmla="*/ 0 h 678"/>
                <a:gd name="T20" fmla="*/ 0 w 523"/>
                <a:gd name="T21" fmla="*/ 0 h 678"/>
                <a:gd name="T22" fmla="*/ 0 w 523"/>
                <a:gd name="T23" fmla="*/ 0 h 678"/>
                <a:gd name="T24" fmla="*/ 0 w 523"/>
                <a:gd name="T25" fmla="*/ 0 h 678"/>
                <a:gd name="T26" fmla="*/ 0 w 523"/>
                <a:gd name="T27" fmla="*/ 0 h 678"/>
                <a:gd name="T28" fmla="*/ 0 w 523"/>
                <a:gd name="T29" fmla="*/ 0 h 678"/>
                <a:gd name="T30" fmla="*/ 0 w 523"/>
                <a:gd name="T31" fmla="*/ 0 h 678"/>
                <a:gd name="T32" fmla="*/ 0 w 523"/>
                <a:gd name="T33" fmla="*/ 0 h 678"/>
                <a:gd name="T34" fmla="*/ 0 w 523"/>
                <a:gd name="T35" fmla="*/ 0 h 678"/>
                <a:gd name="T36" fmla="*/ 0 w 523"/>
                <a:gd name="T37" fmla="*/ 0 h 678"/>
                <a:gd name="T38" fmla="*/ 0 w 523"/>
                <a:gd name="T39" fmla="*/ 0 h 678"/>
                <a:gd name="T40" fmla="*/ 0 w 523"/>
                <a:gd name="T41" fmla="*/ 0 h 678"/>
                <a:gd name="T42" fmla="*/ 0 w 523"/>
                <a:gd name="T43" fmla="*/ 0 h 678"/>
                <a:gd name="T44" fmla="*/ 0 w 523"/>
                <a:gd name="T45" fmla="*/ 0 h 678"/>
                <a:gd name="T46" fmla="*/ 0 w 523"/>
                <a:gd name="T47" fmla="*/ 0 h 678"/>
                <a:gd name="T48" fmla="*/ 0 w 523"/>
                <a:gd name="T49" fmla="*/ 0 h 678"/>
                <a:gd name="T50" fmla="*/ 0 w 523"/>
                <a:gd name="T51" fmla="*/ 0 h 678"/>
                <a:gd name="T52" fmla="*/ 0 w 523"/>
                <a:gd name="T53" fmla="*/ 0 h 678"/>
                <a:gd name="T54" fmla="*/ 0 w 523"/>
                <a:gd name="T55" fmla="*/ 0 h 678"/>
                <a:gd name="T56" fmla="*/ 0 w 523"/>
                <a:gd name="T57" fmla="*/ 0 h 678"/>
                <a:gd name="T58" fmla="*/ 0 w 523"/>
                <a:gd name="T59" fmla="*/ 0 h 678"/>
                <a:gd name="T60" fmla="*/ 0 w 523"/>
                <a:gd name="T61" fmla="*/ 0 h 678"/>
                <a:gd name="T62" fmla="*/ 0 w 523"/>
                <a:gd name="T63" fmla="*/ 0 h 678"/>
                <a:gd name="T64" fmla="*/ 0 w 523"/>
                <a:gd name="T65" fmla="*/ 0 h 678"/>
                <a:gd name="T66" fmla="*/ 0 w 523"/>
                <a:gd name="T67" fmla="*/ 0 h 678"/>
                <a:gd name="T68" fmla="*/ 0 w 523"/>
                <a:gd name="T69" fmla="*/ 0 h 678"/>
                <a:gd name="T70" fmla="*/ 0 w 523"/>
                <a:gd name="T71" fmla="*/ 0 h 678"/>
                <a:gd name="T72" fmla="*/ 0 w 523"/>
                <a:gd name="T73" fmla="*/ 0 h 678"/>
                <a:gd name="T74" fmla="*/ 0 w 523"/>
                <a:gd name="T75" fmla="*/ 0 h 678"/>
                <a:gd name="T76" fmla="*/ 0 w 523"/>
                <a:gd name="T77" fmla="*/ 0 h 678"/>
                <a:gd name="T78" fmla="*/ 0 w 523"/>
                <a:gd name="T79" fmla="*/ 0 h 678"/>
                <a:gd name="T80" fmla="*/ 0 w 523"/>
                <a:gd name="T81" fmla="*/ 0 h 678"/>
                <a:gd name="T82" fmla="*/ 0 w 523"/>
                <a:gd name="T83" fmla="*/ 0 h 678"/>
                <a:gd name="T84" fmla="*/ 0 w 523"/>
                <a:gd name="T85" fmla="*/ 0 h 678"/>
                <a:gd name="T86" fmla="*/ 0 w 523"/>
                <a:gd name="T87" fmla="*/ 0 h 678"/>
                <a:gd name="T88" fmla="*/ 0 w 523"/>
                <a:gd name="T89" fmla="*/ 0 h 678"/>
                <a:gd name="T90" fmla="*/ 0 w 523"/>
                <a:gd name="T91" fmla="*/ 0 h 6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23"/>
                <a:gd name="T139" fmla="*/ 0 h 678"/>
                <a:gd name="T140" fmla="*/ 523 w 523"/>
                <a:gd name="T141" fmla="*/ 678 h 6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23" h="678">
                  <a:moveTo>
                    <a:pt x="174" y="0"/>
                  </a:moveTo>
                  <a:lnTo>
                    <a:pt x="223" y="46"/>
                  </a:lnTo>
                  <a:lnTo>
                    <a:pt x="231" y="115"/>
                  </a:lnTo>
                  <a:lnTo>
                    <a:pt x="226" y="159"/>
                  </a:lnTo>
                  <a:lnTo>
                    <a:pt x="205" y="211"/>
                  </a:lnTo>
                  <a:lnTo>
                    <a:pt x="205" y="247"/>
                  </a:lnTo>
                  <a:lnTo>
                    <a:pt x="231" y="260"/>
                  </a:lnTo>
                  <a:lnTo>
                    <a:pt x="295" y="260"/>
                  </a:lnTo>
                  <a:lnTo>
                    <a:pt x="443" y="243"/>
                  </a:lnTo>
                  <a:lnTo>
                    <a:pt x="465" y="238"/>
                  </a:lnTo>
                  <a:lnTo>
                    <a:pt x="507" y="257"/>
                  </a:lnTo>
                  <a:lnTo>
                    <a:pt x="523" y="299"/>
                  </a:lnTo>
                  <a:lnTo>
                    <a:pt x="523" y="362"/>
                  </a:lnTo>
                  <a:lnTo>
                    <a:pt x="491" y="389"/>
                  </a:lnTo>
                  <a:lnTo>
                    <a:pt x="372" y="389"/>
                  </a:lnTo>
                  <a:lnTo>
                    <a:pt x="295" y="408"/>
                  </a:lnTo>
                  <a:lnTo>
                    <a:pt x="306" y="454"/>
                  </a:lnTo>
                  <a:lnTo>
                    <a:pt x="295" y="504"/>
                  </a:lnTo>
                  <a:lnTo>
                    <a:pt x="284" y="520"/>
                  </a:lnTo>
                  <a:lnTo>
                    <a:pt x="284" y="580"/>
                  </a:lnTo>
                  <a:lnTo>
                    <a:pt x="249" y="609"/>
                  </a:lnTo>
                  <a:lnTo>
                    <a:pt x="241" y="646"/>
                  </a:lnTo>
                  <a:lnTo>
                    <a:pt x="183" y="671"/>
                  </a:lnTo>
                  <a:lnTo>
                    <a:pt x="86" y="678"/>
                  </a:lnTo>
                  <a:lnTo>
                    <a:pt x="0" y="632"/>
                  </a:lnTo>
                  <a:lnTo>
                    <a:pt x="98" y="655"/>
                  </a:lnTo>
                  <a:lnTo>
                    <a:pt x="180" y="655"/>
                  </a:lnTo>
                  <a:lnTo>
                    <a:pt x="212" y="632"/>
                  </a:lnTo>
                  <a:lnTo>
                    <a:pt x="217" y="590"/>
                  </a:lnTo>
                  <a:lnTo>
                    <a:pt x="244" y="572"/>
                  </a:lnTo>
                  <a:lnTo>
                    <a:pt x="246" y="504"/>
                  </a:lnTo>
                  <a:lnTo>
                    <a:pt x="256" y="458"/>
                  </a:lnTo>
                  <a:lnTo>
                    <a:pt x="252" y="408"/>
                  </a:lnTo>
                  <a:lnTo>
                    <a:pt x="354" y="375"/>
                  </a:lnTo>
                  <a:lnTo>
                    <a:pt x="483" y="372"/>
                  </a:lnTo>
                  <a:lnTo>
                    <a:pt x="502" y="343"/>
                  </a:lnTo>
                  <a:lnTo>
                    <a:pt x="498" y="277"/>
                  </a:lnTo>
                  <a:lnTo>
                    <a:pt x="473" y="264"/>
                  </a:lnTo>
                  <a:lnTo>
                    <a:pt x="431" y="260"/>
                  </a:lnTo>
                  <a:lnTo>
                    <a:pt x="295" y="274"/>
                  </a:lnTo>
                  <a:lnTo>
                    <a:pt x="223" y="274"/>
                  </a:lnTo>
                  <a:lnTo>
                    <a:pt x="186" y="257"/>
                  </a:lnTo>
                  <a:lnTo>
                    <a:pt x="204" y="204"/>
                  </a:lnTo>
                  <a:lnTo>
                    <a:pt x="217" y="115"/>
                  </a:lnTo>
                  <a:lnTo>
                    <a:pt x="212" y="50"/>
                  </a:lnTo>
                  <a:lnTo>
                    <a:pt x="174" y="0"/>
                  </a:lnTo>
                  <a:close/>
                </a:path>
              </a:pathLst>
            </a:custGeom>
            <a:solidFill>
              <a:srgbClr val="000000"/>
            </a:solidFill>
            <a:ln w="0">
              <a:solidFill>
                <a:srgbClr val="000000"/>
              </a:solidFill>
              <a:round/>
              <a:headEnd/>
              <a:tailEnd/>
            </a:ln>
          </p:spPr>
          <p:txBody>
            <a:bodyPr/>
            <a:lstStyle/>
            <a:p>
              <a:endParaRPr lang="zh-CN" altLang="en-US"/>
            </a:p>
          </p:txBody>
        </p:sp>
        <p:sp>
          <p:nvSpPr>
            <p:cNvPr id="5154" name="Freeform 34"/>
            <p:cNvSpPr>
              <a:spLocks/>
            </p:cNvSpPr>
            <p:nvPr/>
          </p:nvSpPr>
          <p:spPr bwMode="auto">
            <a:xfrm>
              <a:off x="970" y="1298"/>
              <a:ext cx="24" cy="68"/>
            </a:xfrm>
            <a:custGeom>
              <a:avLst/>
              <a:gdLst>
                <a:gd name="T0" fmla="*/ 0 w 72"/>
                <a:gd name="T1" fmla="*/ 0 h 206"/>
                <a:gd name="T2" fmla="*/ 0 w 72"/>
                <a:gd name="T3" fmla="*/ 0 h 206"/>
                <a:gd name="T4" fmla="*/ 0 w 72"/>
                <a:gd name="T5" fmla="*/ 0 h 206"/>
                <a:gd name="T6" fmla="*/ 0 w 72"/>
                <a:gd name="T7" fmla="*/ 0 h 206"/>
                <a:gd name="T8" fmla="*/ 0 w 72"/>
                <a:gd name="T9" fmla="*/ 0 h 206"/>
                <a:gd name="T10" fmla="*/ 0 w 72"/>
                <a:gd name="T11" fmla="*/ 0 h 206"/>
                <a:gd name="T12" fmla="*/ 0 w 72"/>
                <a:gd name="T13" fmla="*/ 0 h 206"/>
                <a:gd name="T14" fmla="*/ 0 w 72"/>
                <a:gd name="T15" fmla="*/ 0 h 206"/>
                <a:gd name="T16" fmla="*/ 0 w 72"/>
                <a:gd name="T17" fmla="*/ 0 h 206"/>
                <a:gd name="T18" fmla="*/ 0 w 72"/>
                <a:gd name="T19" fmla="*/ 0 h 206"/>
                <a:gd name="T20" fmla="*/ 0 w 72"/>
                <a:gd name="T21" fmla="*/ 0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206"/>
                <a:gd name="T35" fmla="*/ 72 w 7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206">
                  <a:moveTo>
                    <a:pt x="4" y="0"/>
                  </a:moveTo>
                  <a:lnTo>
                    <a:pt x="0" y="114"/>
                  </a:lnTo>
                  <a:lnTo>
                    <a:pt x="11" y="178"/>
                  </a:lnTo>
                  <a:lnTo>
                    <a:pt x="29" y="174"/>
                  </a:lnTo>
                  <a:lnTo>
                    <a:pt x="32" y="206"/>
                  </a:lnTo>
                  <a:lnTo>
                    <a:pt x="72" y="161"/>
                  </a:lnTo>
                  <a:lnTo>
                    <a:pt x="35" y="161"/>
                  </a:lnTo>
                  <a:lnTo>
                    <a:pt x="15" y="164"/>
                  </a:lnTo>
                  <a:lnTo>
                    <a:pt x="7" y="124"/>
                  </a:lnTo>
                  <a:lnTo>
                    <a:pt x="7" y="66"/>
                  </a:lnTo>
                  <a:lnTo>
                    <a:pt x="4" y="0"/>
                  </a:lnTo>
                  <a:close/>
                </a:path>
              </a:pathLst>
            </a:custGeom>
            <a:solidFill>
              <a:srgbClr val="000000"/>
            </a:solidFill>
            <a:ln w="0">
              <a:solidFill>
                <a:srgbClr val="000000"/>
              </a:solidFill>
              <a:round/>
              <a:headEnd/>
              <a:tailEnd/>
            </a:ln>
          </p:spPr>
          <p:txBody>
            <a:bodyPr/>
            <a:lstStyle/>
            <a:p>
              <a:endParaRPr lang="zh-CN" altLang="en-US"/>
            </a:p>
          </p:txBody>
        </p:sp>
        <p:sp>
          <p:nvSpPr>
            <p:cNvPr id="5155" name="Freeform 35"/>
            <p:cNvSpPr>
              <a:spLocks/>
            </p:cNvSpPr>
            <p:nvPr/>
          </p:nvSpPr>
          <p:spPr bwMode="auto">
            <a:xfrm>
              <a:off x="989" y="1389"/>
              <a:ext cx="134" cy="149"/>
            </a:xfrm>
            <a:custGeom>
              <a:avLst/>
              <a:gdLst>
                <a:gd name="T0" fmla="*/ 0 w 401"/>
                <a:gd name="T1" fmla="*/ 0 h 447"/>
                <a:gd name="T2" fmla="*/ 0 w 401"/>
                <a:gd name="T3" fmla="*/ 0 h 447"/>
                <a:gd name="T4" fmla="*/ 0 w 401"/>
                <a:gd name="T5" fmla="*/ 0 h 447"/>
                <a:gd name="T6" fmla="*/ 0 w 401"/>
                <a:gd name="T7" fmla="*/ 0 h 447"/>
                <a:gd name="T8" fmla="*/ 0 w 401"/>
                <a:gd name="T9" fmla="*/ 0 h 447"/>
                <a:gd name="T10" fmla="*/ 0 w 401"/>
                <a:gd name="T11" fmla="*/ 0 h 447"/>
                <a:gd name="T12" fmla="*/ 0 w 401"/>
                <a:gd name="T13" fmla="*/ 0 h 447"/>
                <a:gd name="T14" fmla="*/ 0 w 401"/>
                <a:gd name="T15" fmla="*/ 0 h 447"/>
                <a:gd name="T16" fmla="*/ 0 w 401"/>
                <a:gd name="T17" fmla="*/ 0 h 447"/>
                <a:gd name="T18" fmla="*/ 0 w 401"/>
                <a:gd name="T19" fmla="*/ 0 h 447"/>
                <a:gd name="T20" fmla="*/ 0 w 401"/>
                <a:gd name="T21" fmla="*/ 0 h 447"/>
                <a:gd name="T22" fmla="*/ 0 w 401"/>
                <a:gd name="T23" fmla="*/ 0 h 447"/>
                <a:gd name="T24" fmla="*/ 0 w 401"/>
                <a:gd name="T25" fmla="*/ 0 h 447"/>
                <a:gd name="T26" fmla="*/ 0 w 401"/>
                <a:gd name="T27" fmla="*/ 0 h 4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1"/>
                <a:gd name="T43" fmla="*/ 0 h 447"/>
                <a:gd name="T44" fmla="*/ 401 w 401"/>
                <a:gd name="T45" fmla="*/ 447 h 4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1" h="447">
                  <a:moveTo>
                    <a:pt x="7" y="0"/>
                  </a:moveTo>
                  <a:lnTo>
                    <a:pt x="0" y="17"/>
                  </a:lnTo>
                  <a:lnTo>
                    <a:pt x="47" y="119"/>
                  </a:lnTo>
                  <a:lnTo>
                    <a:pt x="110" y="195"/>
                  </a:lnTo>
                  <a:lnTo>
                    <a:pt x="188" y="297"/>
                  </a:lnTo>
                  <a:lnTo>
                    <a:pt x="329" y="384"/>
                  </a:lnTo>
                  <a:lnTo>
                    <a:pt x="378" y="413"/>
                  </a:lnTo>
                  <a:lnTo>
                    <a:pt x="401" y="447"/>
                  </a:lnTo>
                  <a:lnTo>
                    <a:pt x="382" y="403"/>
                  </a:lnTo>
                  <a:lnTo>
                    <a:pt x="231" y="305"/>
                  </a:lnTo>
                  <a:lnTo>
                    <a:pt x="158" y="228"/>
                  </a:lnTo>
                  <a:lnTo>
                    <a:pt x="68" y="106"/>
                  </a:lnTo>
                  <a:lnTo>
                    <a:pt x="19" y="17"/>
                  </a:lnTo>
                  <a:lnTo>
                    <a:pt x="7" y="0"/>
                  </a:lnTo>
                  <a:close/>
                </a:path>
              </a:pathLst>
            </a:custGeom>
            <a:solidFill>
              <a:srgbClr val="000000"/>
            </a:solidFill>
            <a:ln w="0">
              <a:solidFill>
                <a:srgbClr val="000000"/>
              </a:solidFill>
              <a:round/>
              <a:headEnd/>
              <a:tailEnd/>
            </a:ln>
          </p:spPr>
          <p:txBody>
            <a:bodyPr/>
            <a:lstStyle/>
            <a:p>
              <a:endParaRPr lang="zh-CN" altLang="en-US"/>
            </a:p>
          </p:txBody>
        </p:sp>
        <p:sp>
          <p:nvSpPr>
            <p:cNvPr id="5156" name="Freeform 36"/>
            <p:cNvSpPr>
              <a:spLocks/>
            </p:cNvSpPr>
            <p:nvPr/>
          </p:nvSpPr>
          <p:spPr bwMode="auto">
            <a:xfrm>
              <a:off x="1036" y="1316"/>
              <a:ext cx="92" cy="69"/>
            </a:xfrm>
            <a:custGeom>
              <a:avLst/>
              <a:gdLst>
                <a:gd name="T0" fmla="*/ 0 w 275"/>
                <a:gd name="T1" fmla="*/ 0 h 208"/>
                <a:gd name="T2" fmla="*/ 0 w 275"/>
                <a:gd name="T3" fmla="*/ 0 h 208"/>
                <a:gd name="T4" fmla="*/ 0 w 275"/>
                <a:gd name="T5" fmla="*/ 0 h 208"/>
                <a:gd name="T6" fmla="*/ 0 w 275"/>
                <a:gd name="T7" fmla="*/ 0 h 208"/>
                <a:gd name="T8" fmla="*/ 0 w 275"/>
                <a:gd name="T9" fmla="*/ 0 h 208"/>
                <a:gd name="T10" fmla="*/ 0 w 275"/>
                <a:gd name="T11" fmla="*/ 0 h 208"/>
                <a:gd name="T12" fmla="*/ 0 w 275"/>
                <a:gd name="T13" fmla="*/ 0 h 208"/>
                <a:gd name="T14" fmla="*/ 0 w 275"/>
                <a:gd name="T15" fmla="*/ 0 h 208"/>
                <a:gd name="T16" fmla="*/ 0 w 275"/>
                <a:gd name="T17" fmla="*/ 0 h 208"/>
                <a:gd name="T18" fmla="*/ 0 w 275"/>
                <a:gd name="T19" fmla="*/ 0 h 208"/>
                <a:gd name="T20" fmla="*/ 0 w 275"/>
                <a:gd name="T21" fmla="*/ 0 h 208"/>
                <a:gd name="T22" fmla="*/ 0 w 275"/>
                <a:gd name="T23" fmla="*/ 0 h 208"/>
                <a:gd name="T24" fmla="*/ 0 w 275"/>
                <a:gd name="T25" fmla="*/ 0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208"/>
                <a:gd name="T41" fmla="*/ 275 w 275"/>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208">
                  <a:moveTo>
                    <a:pt x="0" y="208"/>
                  </a:moveTo>
                  <a:lnTo>
                    <a:pt x="40" y="27"/>
                  </a:lnTo>
                  <a:lnTo>
                    <a:pt x="139" y="0"/>
                  </a:lnTo>
                  <a:lnTo>
                    <a:pt x="227" y="47"/>
                  </a:lnTo>
                  <a:lnTo>
                    <a:pt x="275" y="132"/>
                  </a:lnTo>
                  <a:lnTo>
                    <a:pt x="192" y="47"/>
                  </a:lnTo>
                  <a:lnTo>
                    <a:pt x="164" y="169"/>
                  </a:lnTo>
                  <a:lnTo>
                    <a:pt x="164" y="27"/>
                  </a:lnTo>
                  <a:lnTo>
                    <a:pt x="120" y="21"/>
                  </a:lnTo>
                  <a:lnTo>
                    <a:pt x="66" y="40"/>
                  </a:lnTo>
                  <a:lnTo>
                    <a:pt x="117" y="169"/>
                  </a:lnTo>
                  <a:lnTo>
                    <a:pt x="45" y="63"/>
                  </a:lnTo>
                  <a:lnTo>
                    <a:pt x="0" y="208"/>
                  </a:lnTo>
                  <a:close/>
                </a:path>
              </a:pathLst>
            </a:custGeom>
            <a:solidFill>
              <a:srgbClr val="000000"/>
            </a:solidFill>
            <a:ln w="0">
              <a:solidFill>
                <a:srgbClr val="000000"/>
              </a:solidFill>
              <a:round/>
              <a:headEnd/>
              <a:tailEnd/>
            </a:ln>
          </p:spPr>
          <p:txBody>
            <a:bodyPr/>
            <a:lstStyle/>
            <a:p>
              <a:endParaRPr lang="zh-CN" altLang="en-US"/>
            </a:p>
          </p:txBody>
        </p:sp>
        <p:sp>
          <p:nvSpPr>
            <p:cNvPr id="5157" name="Freeform 37"/>
            <p:cNvSpPr>
              <a:spLocks/>
            </p:cNvSpPr>
            <p:nvPr/>
          </p:nvSpPr>
          <p:spPr bwMode="auto">
            <a:xfrm>
              <a:off x="1081" y="1372"/>
              <a:ext cx="48" cy="112"/>
            </a:xfrm>
            <a:custGeom>
              <a:avLst/>
              <a:gdLst>
                <a:gd name="T0" fmla="*/ 0 w 146"/>
                <a:gd name="T1" fmla="*/ 0 h 335"/>
                <a:gd name="T2" fmla="*/ 0 w 146"/>
                <a:gd name="T3" fmla="*/ 0 h 335"/>
                <a:gd name="T4" fmla="*/ 0 w 146"/>
                <a:gd name="T5" fmla="*/ 0 h 335"/>
                <a:gd name="T6" fmla="*/ 0 w 146"/>
                <a:gd name="T7" fmla="*/ 0 h 335"/>
                <a:gd name="T8" fmla="*/ 0 w 146"/>
                <a:gd name="T9" fmla="*/ 0 h 335"/>
                <a:gd name="T10" fmla="*/ 0 w 146"/>
                <a:gd name="T11" fmla="*/ 0 h 335"/>
                <a:gd name="T12" fmla="*/ 0 w 146"/>
                <a:gd name="T13" fmla="*/ 0 h 335"/>
                <a:gd name="T14" fmla="*/ 0 w 146"/>
                <a:gd name="T15" fmla="*/ 0 h 335"/>
                <a:gd name="T16" fmla="*/ 0 w 146"/>
                <a:gd name="T17" fmla="*/ 0 h 335"/>
                <a:gd name="T18" fmla="*/ 0 w 146"/>
                <a:gd name="T19" fmla="*/ 0 h 335"/>
                <a:gd name="T20" fmla="*/ 0 w 14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335"/>
                <a:gd name="T35" fmla="*/ 146 w 14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335">
                  <a:moveTo>
                    <a:pt x="30" y="0"/>
                  </a:moveTo>
                  <a:lnTo>
                    <a:pt x="0" y="0"/>
                  </a:lnTo>
                  <a:lnTo>
                    <a:pt x="0" y="297"/>
                  </a:lnTo>
                  <a:lnTo>
                    <a:pt x="34" y="335"/>
                  </a:lnTo>
                  <a:lnTo>
                    <a:pt x="32" y="269"/>
                  </a:lnTo>
                  <a:lnTo>
                    <a:pt x="12" y="165"/>
                  </a:lnTo>
                  <a:lnTo>
                    <a:pt x="30" y="22"/>
                  </a:lnTo>
                  <a:lnTo>
                    <a:pt x="141" y="303"/>
                  </a:lnTo>
                  <a:lnTo>
                    <a:pt x="146" y="274"/>
                  </a:lnTo>
                  <a:lnTo>
                    <a:pt x="39" y="9"/>
                  </a:lnTo>
                  <a:lnTo>
                    <a:pt x="30" y="0"/>
                  </a:lnTo>
                  <a:close/>
                </a:path>
              </a:pathLst>
            </a:custGeom>
            <a:solidFill>
              <a:srgbClr val="000000"/>
            </a:solidFill>
            <a:ln w="0">
              <a:solidFill>
                <a:srgbClr val="000000"/>
              </a:solidFill>
              <a:round/>
              <a:headEnd/>
              <a:tailEnd/>
            </a:ln>
          </p:spPr>
          <p:txBody>
            <a:bodyPr/>
            <a:lstStyle/>
            <a:p>
              <a:endParaRPr lang="zh-CN" altLang="en-US"/>
            </a:p>
          </p:txBody>
        </p:sp>
        <p:sp>
          <p:nvSpPr>
            <p:cNvPr id="5158" name="Freeform 38"/>
            <p:cNvSpPr>
              <a:spLocks/>
            </p:cNvSpPr>
            <p:nvPr/>
          </p:nvSpPr>
          <p:spPr bwMode="auto">
            <a:xfrm>
              <a:off x="1130" y="1583"/>
              <a:ext cx="14" cy="69"/>
            </a:xfrm>
            <a:custGeom>
              <a:avLst/>
              <a:gdLst>
                <a:gd name="T0" fmla="*/ 0 w 40"/>
                <a:gd name="T1" fmla="*/ 0 h 207"/>
                <a:gd name="T2" fmla="*/ 0 w 40"/>
                <a:gd name="T3" fmla="*/ 0 h 207"/>
                <a:gd name="T4" fmla="*/ 0 w 40"/>
                <a:gd name="T5" fmla="*/ 0 h 207"/>
                <a:gd name="T6" fmla="*/ 0 w 40"/>
                <a:gd name="T7" fmla="*/ 0 h 207"/>
                <a:gd name="T8" fmla="*/ 0 w 40"/>
                <a:gd name="T9" fmla="*/ 0 h 207"/>
                <a:gd name="T10" fmla="*/ 0 60000 65536"/>
                <a:gd name="T11" fmla="*/ 0 60000 65536"/>
                <a:gd name="T12" fmla="*/ 0 60000 65536"/>
                <a:gd name="T13" fmla="*/ 0 60000 65536"/>
                <a:gd name="T14" fmla="*/ 0 60000 65536"/>
                <a:gd name="T15" fmla="*/ 0 w 40"/>
                <a:gd name="T16" fmla="*/ 0 h 207"/>
                <a:gd name="T17" fmla="*/ 40 w 40"/>
                <a:gd name="T18" fmla="*/ 207 h 207"/>
              </a:gdLst>
              <a:ahLst/>
              <a:cxnLst>
                <a:cxn ang="T10">
                  <a:pos x="T0" y="T1"/>
                </a:cxn>
                <a:cxn ang="T11">
                  <a:pos x="T2" y="T3"/>
                </a:cxn>
                <a:cxn ang="T12">
                  <a:pos x="T4" y="T5"/>
                </a:cxn>
                <a:cxn ang="T13">
                  <a:pos x="T6" y="T7"/>
                </a:cxn>
                <a:cxn ang="T14">
                  <a:pos x="T8" y="T9"/>
                </a:cxn>
              </a:cxnLst>
              <a:rect l="T15" t="T16" r="T17" b="T18"/>
              <a:pathLst>
                <a:path w="40" h="207">
                  <a:moveTo>
                    <a:pt x="14" y="0"/>
                  </a:moveTo>
                  <a:lnTo>
                    <a:pt x="40" y="128"/>
                  </a:lnTo>
                  <a:lnTo>
                    <a:pt x="40" y="207"/>
                  </a:lnTo>
                  <a:lnTo>
                    <a:pt x="0" y="11"/>
                  </a:lnTo>
                  <a:lnTo>
                    <a:pt x="14" y="0"/>
                  </a:lnTo>
                  <a:close/>
                </a:path>
              </a:pathLst>
            </a:custGeom>
            <a:solidFill>
              <a:srgbClr val="000000"/>
            </a:solidFill>
            <a:ln w="0">
              <a:solidFill>
                <a:srgbClr val="000000"/>
              </a:solidFill>
              <a:round/>
              <a:headEnd/>
              <a:tailEnd/>
            </a:ln>
          </p:spPr>
          <p:txBody>
            <a:bodyPr/>
            <a:lstStyle/>
            <a:p>
              <a:endParaRPr lang="zh-CN" altLang="en-US"/>
            </a:p>
          </p:txBody>
        </p:sp>
        <p:sp>
          <p:nvSpPr>
            <p:cNvPr id="5159" name="Freeform 39"/>
            <p:cNvSpPr>
              <a:spLocks/>
            </p:cNvSpPr>
            <p:nvPr/>
          </p:nvSpPr>
          <p:spPr bwMode="auto">
            <a:xfrm>
              <a:off x="915" y="1684"/>
              <a:ext cx="210" cy="189"/>
            </a:xfrm>
            <a:custGeom>
              <a:avLst/>
              <a:gdLst>
                <a:gd name="T0" fmla="*/ 0 w 631"/>
                <a:gd name="T1" fmla="*/ 0 h 565"/>
                <a:gd name="T2" fmla="*/ 0 w 631"/>
                <a:gd name="T3" fmla="*/ 0 h 565"/>
                <a:gd name="T4" fmla="*/ 0 w 631"/>
                <a:gd name="T5" fmla="*/ 0 h 565"/>
                <a:gd name="T6" fmla="*/ 0 w 631"/>
                <a:gd name="T7" fmla="*/ 0 h 565"/>
                <a:gd name="T8" fmla="*/ 0 w 631"/>
                <a:gd name="T9" fmla="*/ 0 h 565"/>
                <a:gd name="T10" fmla="*/ 0 w 631"/>
                <a:gd name="T11" fmla="*/ 0 h 565"/>
                <a:gd name="T12" fmla="*/ 0 w 631"/>
                <a:gd name="T13" fmla="*/ 0 h 565"/>
                <a:gd name="T14" fmla="*/ 0 w 631"/>
                <a:gd name="T15" fmla="*/ 0 h 565"/>
                <a:gd name="T16" fmla="*/ 0 w 631"/>
                <a:gd name="T17" fmla="*/ 0 h 565"/>
                <a:gd name="T18" fmla="*/ 0 w 631"/>
                <a:gd name="T19" fmla="*/ 0 h 565"/>
                <a:gd name="T20" fmla="*/ 0 w 631"/>
                <a:gd name="T21" fmla="*/ 0 h 565"/>
                <a:gd name="T22" fmla="*/ 0 w 631"/>
                <a:gd name="T23" fmla="*/ 0 h 565"/>
                <a:gd name="T24" fmla="*/ 0 w 631"/>
                <a:gd name="T25" fmla="*/ 0 h 565"/>
                <a:gd name="T26" fmla="*/ 0 w 631"/>
                <a:gd name="T27" fmla="*/ 0 h 565"/>
                <a:gd name="T28" fmla="*/ 0 w 631"/>
                <a:gd name="T29" fmla="*/ 0 h 565"/>
                <a:gd name="T30" fmla="*/ 0 w 631"/>
                <a:gd name="T31" fmla="*/ 0 h 565"/>
                <a:gd name="T32" fmla="*/ 0 w 631"/>
                <a:gd name="T33" fmla="*/ 0 h 5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565"/>
                <a:gd name="T53" fmla="*/ 631 w 631"/>
                <a:gd name="T54" fmla="*/ 565 h 5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565">
                  <a:moveTo>
                    <a:pt x="54" y="23"/>
                  </a:moveTo>
                  <a:lnTo>
                    <a:pt x="48" y="160"/>
                  </a:lnTo>
                  <a:lnTo>
                    <a:pt x="0" y="309"/>
                  </a:lnTo>
                  <a:lnTo>
                    <a:pt x="54" y="388"/>
                  </a:lnTo>
                  <a:lnTo>
                    <a:pt x="189" y="428"/>
                  </a:lnTo>
                  <a:lnTo>
                    <a:pt x="185" y="565"/>
                  </a:lnTo>
                  <a:lnTo>
                    <a:pt x="207" y="486"/>
                  </a:lnTo>
                  <a:lnTo>
                    <a:pt x="210" y="421"/>
                  </a:lnTo>
                  <a:lnTo>
                    <a:pt x="545" y="319"/>
                  </a:lnTo>
                  <a:lnTo>
                    <a:pt x="631" y="210"/>
                  </a:lnTo>
                  <a:lnTo>
                    <a:pt x="529" y="313"/>
                  </a:lnTo>
                  <a:lnTo>
                    <a:pt x="277" y="369"/>
                  </a:lnTo>
                  <a:lnTo>
                    <a:pt x="72" y="369"/>
                  </a:lnTo>
                  <a:lnTo>
                    <a:pt x="18" y="303"/>
                  </a:lnTo>
                  <a:lnTo>
                    <a:pt x="61" y="160"/>
                  </a:lnTo>
                  <a:lnTo>
                    <a:pt x="69" y="0"/>
                  </a:lnTo>
                  <a:lnTo>
                    <a:pt x="54" y="23"/>
                  </a:lnTo>
                  <a:close/>
                </a:path>
              </a:pathLst>
            </a:custGeom>
            <a:solidFill>
              <a:srgbClr val="000000"/>
            </a:solidFill>
            <a:ln w="0">
              <a:solidFill>
                <a:srgbClr val="000000"/>
              </a:solidFill>
              <a:round/>
              <a:headEnd/>
              <a:tailEnd/>
            </a:ln>
          </p:spPr>
          <p:txBody>
            <a:bodyPr/>
            <a:lstStyle/>
            <a:p>
              <a:endParaRPr lang="zh-CN" altLang="en-US"/>
            </a:p>
          </p:txBody>
        </p:sp>
        <p:sp>
          <p:nvSpPr>
            <p:cNvPr id="5160" name="Freeform 40"/>
            <p:cNvSpPr>
              <a:spLocks/>
            </p:cNvSpPr>
            <p:nvPr/>
          </p:nvSpPr>
          <p:spPr bwMode="auto">
            <a:xfrm>
              <a:off x="1134" y="1120"/>
              <a:ext cx="224" cy="129"/>
            </a:xfrm>
            <a:custGeom>
              <a:avLst/>
              <a:gdLst>
                <a:gd name="T0" fmla="*/ 0 w 672"/>
                <a:gd name="T1" fmla="*/ 0 h 386"/>
                <a:gd name="T2" fmla="*/ 0 w 672"/>
                <a:gd name="T3" fmla="*/ 0 h 386"/>
                <a:gd name="T4" fmla="*/ 0 w 672"/>
                <a:gd name="T5" fmla="*/ 0 h 386"/>
                <a:gd name="T6" fmla="*/ 0 w 672"/>
                <a:gd name="T7" fmla="*/ 0 h 386"/>
                <a:gd name="T8" fmla="*/ 0 w 672"/>
                <a:gd name="T9" fmla="*/ 0 h 386"/>
                <a:gd name="T10" fmla="*/ 0 w 672"/>
                <a:gd name="T11" fmla="*/ 0 h 386"/>
                <a:gd name="T12" fmla="*/ 0 w 672"/>
                <a:gd name="T13" fmla="*/ 0 h 386"/>
                <a:gd name="T14" fmla="*/ 0 w 672"/>
                <a:gd name="T15" fmla="*/ 0 h 386"/>
                <a:gd name="T16" fmla="*/ 0 w 672"/>
                <a:gd name="T17" fmla="*/ 0 h 386"/>
                <a:gd name="T18" fmla="*/ 0 w 672"/>
                <a:gd name="T19" fmla="*/ 0 h 386"/>
                <a:gd name="T20" fmla="*/ 0 w 672"/>
                <a:gd name="T21" fmla="*/ 0 h 386"/>
                <a:gd name="T22" fmla="*/ 0 w 672"/>
                <a:gd name="T23" fmla="*/ 0 h 386"/>
                <a:gd name="T24" fmla="*/ 0 w 672"/>
                <a:gd name="T25" fmla="*/ 0 h 386"/>
                <a:gd name="T26" fmla="*/ 0 w 672"/>
                <a:gd name="T27" fmla="*/ 0 h 386"/>
                <a:gd name="T28" fmla="*/ 0 w 672"/>
                <a:gd name="T29" fmla="*/ 0 h 386"/>
                <a:gd name="T30" fmla="*/ 0 w 672"/>
                <a:gd name="T31" fmla="*/ 0 h 386"/>
                <a:gd name="T32" fmla="*/ 0 w 672"/>
                <a:gd name="T33" fmla="*/ 0 h 386"/>
                <a:gd name="T34" fmla="*/ 0 w 672"/>
                <a:gd name="T35" fmla="*/ 0 h 386"/>
                <a:gd name="T36" fmla="*/ 0 w 672"/>
                <a:gd name="T37" fmla="*/ 0 h 386"/>
                <a:gd name="T38" fmla="*/ 0 w 672"/>
                <a:gd name="T39" fmla="*/ 0 h 386"/>
                <a:gd name="T40" fmla="*/ 0 w 672"/>
                <a:gd name="T41" fmla="*/ 0 h 386"/>
                <a:gd name="T42" fmla="*/ 0 w 672"/>
                <a:gd name="T43" fmla="*/ 0 h 386"/>
                <a:gd name="T44" fmla="*/ 0 w 672"/>
                <a:gd name="T45" fmla="*/ 0 h 386"/>
                <a:gd name="T46" fmla="*/ 0 w 672"/>
                <a:gd name="T47" fmla="*/ 0 h 386"/>
                <a:gd name="T48" fmla="*/ 0 w 672"/>
                <a:gd name="T49" fmla="*/ 0 h 386"/>
                <a:gd name="T50" fmla="*/ 0 w 672"/>
                <a:gd name="T51" fmla="*/ 0 h 386"/>
                <a:gd name="T52" fmla="*/ 0 w 672"/>
                <a:gd name="T53" fmla="*/ 0 h 386"/>
                <a:gd name="T54" fmla="*/ 0 w 672"/>
                <a:gd name="T55" fmla="*/ 0 h 386"/>
                <a:gd name="T56" fmla="*/ 0 w 672"/>
                <a:gd name="T57" fmla="*/ 0 h 386"/>
                <a:gd name="T58" fmla="*/ 0 w 672"/>
                <a:gd name="T59" fmla="*/ 0 h 386"/>
                <a:gd name="T60" fmla="*/ 0 w 672"/>
                <a:gd name="T61" fmla="*/ 0 h 386"/>
                <a:gd name="T62" fmla="*/ 0 w 672"/>
                <a:gd name="T63" fmla="*/ 0 h 386"/>
                <a:gd name="T64" fmla="*/ 0 w 672"/>
                <a:gd name="T65" fmla="*/ 0 h 386"/>
                <a:gd name="T66" fmla="*/ 0 w 672"/>
                <a:gd name="T67" fmla="*/ 0 h 386"/>
                <a:gd name="T68" fmla="*/ 0 w 672"/>
                <a:gd name="T69" fmla="*/ 0 h 386"/>
                <a:gd name="T70" fmla="*/ 0 w 672"/>
                <a:gd name="T71" fmla="*/ 0 h 386"/>
                <a:gd name="T72" fmla="*/ 0 w 672"/>
                <a:gd name="T73" fmla="*/ 0 h 386"/>
                <a:gd name="T74" fmla="*/ 0 w 672"/>
                <a:gd name="T75" fmla="*/ 0 h 386"/>
                <a:gd name="T76" fmla="*/ 0 w 672"/>
                <a:gd name="T77" fmla="*/ 0 h 386"/>
                <a:gd name="T78" fmla="*/ 0 w 672"/>
                <a:gd name="T79" fmla="*/ 0 h 386"/>
                <a:gd name="T80" fmla="*/ 0 w 672"/>
                <a:gd name="T81" fmla="*/ 0 h 386"/>
                <a:gd name="T82" fmla="*/ 0 w 672"/>
                <a:gd name="T83" fmla="*/ 0 h 386"/>
                <a:gd name="T84" fmla="*/ 0 w 672"/>
                <a:gd name="T85" fmla="*/ 0 h 386"/>
                <a:gd name="T86" fmla="*/ 0 w 672"/>
                <a:gd name="T87" fmla="*/ 0 h 386"/>
                <a:gd name="T88" fmla="*/ 0 w 672"/>
                <a:gd name="T89" fmla="*/ 0 h 386"/>
                <a:gd name="T90" fmla="*/ 0 w 672"/>
                <a:gd name="T91" fmla="*/ 0 h 386"/>
                <a:gd name="T92" fmla="*/ 0 w 672"/>
                <a:gd name="T93" fmla="*/ 0 h 386"/>
                <a:gd name="T94" fmla="*/ 0 w 672"/>
                <a:gd name="T95" fmla="*/ 0 h 386"/>
                <a:gd name="T96" fmla="*/ 0 w 672"/>
                <a:gd name="T97" fmla="*/ 0 h 386"/>
                <a:gd name="T98" fmla="*/ 0 w 672"/>
                <a:gd name="T99" fmla="*/ 0 h 386"/>
                <a:gd name="T100" fmla="*/ 0 w 672"/>
                <a:gd name="T101" fmla="*/ 0 h 386"/>
                <a:gd name="T102" fmla="*/ 0 w 672"/>
                <a:gd name="T103" fmla="*/ 0 h 386"/>
                <a:gd name="T104" fmla="*/ 0 w 672"/>
                <a:gd name="T105" fmla="*/ 0 h 386"/>
                <a:gd name="T106" fmla="*/ 0 w 672"/>
                <a:gd name="T107" fmla="*/ 0 h 3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72"/>
                <a:gd name="T163" fmla="*/ 0 h 386"/>
                <a:gd name="T164" fmla="*/ 672 w 672"/>
                <a:gd name="T165" fmla="*/ 386 h 3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72" h="386">
                  <a:moveTo>
                    <a:pt x="546" y="93"/>
                  </a:moveTo>
                  <a:lnTo>
                    <a:pt x="436" y="103"/>
                  </a:lnTo>
                  <a:lnTo>
                    <a:pt x="258" y="162"/>
                  </a:lnTo>
                  <a:lnTo>
                    <a:pt x="121" y="212"/>
                  </a:lnTo>
                  <a:lnTo>
                    <a:pt x="56" y="235"/>
                  </a:lnTo>
                  <a:lnTo>
                    <a:pt x="16" y="247"/>
                  </a:lnTo>
                  <a:lnTo>
                    <a:pt x="0" y="291"/>
                  </a:lnTo>
                  <a:lnTo>
                    <a:pt x="4" y="350"/>
                  </a:lnTo>
                  <a:lnTo>
                    <a:pt x="27" y="386"/>
                  </a:lnTo>
                  <a:lnTo>
                    <a:pt x="9" y="340"/>
                  </a:lnTo>
                  <a:lnTo>
                    <a:pt x="16" y="281"/>
                  </a:lnTo>
                  <a:lnTo>
                    <a:pt x="52" y="251"/>
                  </a:lnTo>
                  <a:lnTo>
                    <a:pt x="82" y="274"/>
                  </a:lnTo>
                  <a:lnTo>
                    <a:pt x="96" y="323"/>
                  </a:lnTo>
                  <a:lnTo>
                    <a:pt x="82" y="360"/>
                  </a:lnTo>
                  <a:lnTo>
                    <a:pt x="54" y="356"/>
                  </a:lnTo>
                  <a:lnTo>
                    <a:pt x="38" y="328"/>
                  </a:lnTo>
                  <a:lnTo>
                    <a:pt x="43" y="371"/>
                  </a:lnTo>
                  <a:lnTo>
                    <a:pt x="70" y="386"/>
                  </a:lnTo>
                  <a:lnTo>
                    <a:pt x="112" y="386"/>
                  </a:lnTo>
                  <a:lnTo>
                    <a:pt x="158" y="379"/>
                  </a:lnTo>
                  <a:lnTo>
                    <a:pt x="236" y="318"/>
                  </a:lnTo>
                  <a:lnTo>
                    <a:pt x="335" y="251"/>
                  </a:lnTo>
                  <a:lnTo>
                    <a:pt x="427" y="205"/>
                  </a:lnTo>
                  <a:lnTo>
                    <a:pt x="530" y="172"/>
                  </a:lnTo>
                  <a:lnTo>
                    <a:pt x="524" y="231"/>
                  </a:lnTo>
                  <a:lnTo>
                    <a:pt x="550" y="287"/>
                  </a:lnTo>
                  <a:lnTo>
                    <a:pt x="597" y="308"/>
                  </a:lnTo>
                  <a:lnTo>
                    <a:pt x="652" y="265"/>
                  </a:lnTo>
                  <a:lnTo>
                    <a:pt x="672" y="156"/>
                  </a:lnTo>
                  <a:lnTo>
                    <a:pt x="658" y="73"/>
                  </a:lnTo>
                  <a:lnTo>
                    <a:pt x="591" y="0"/>
                  </a:lnTo>
                  <a:lnTo>
                    <a:pt x="539" y="8"/>
                  </a:lnTo>
                  <a:lnTo>
                    <a:pt x="501" y="60"/>
                  </a:lnTo>
                  <a:lnTo>
                    <a:pt x="546" y="23"/>
                  </a:lnTo>
                  <a:lnTo>
                    <a:pt x="584" y="14"/>
                  </a:lnTo>
                  <a:lnTo>
                    <a:pt x="648" y="87"/>
                  </a:lnTo>
                  <a:lnTo>
                    <a:pt x="662" y="152"/>
                  </a:lnTo>
                  <a:lnTo>
                    <a:pt x="636" y="261"/>
                  </a:lnTo>
                  <a:lnTo>
                    <a:pt x="589" y="291"/>
                  </a:lnTo>
                  <a:lnTo>
                    <a:pt x="551" y="274"/>
                  </a:lnTo>
                  <a:lnTo>
                    <a:pt x="533" y="226"/>
                  </a:lnTo>
                  <a:lnTo>
                    <a:pt x="544" y="117"/>
                  </a:lnTo>
                  <a:lnTo>
                    <a:pt x="528" y="162"/>
                  </a:lnTo>
                  <a:lnTo>
                    <a:pt x="377" y="209"/>
                  </a:lnTo>
                  <a:lnTo>
                    <a:pt x="220" y="308"/>
                  </a:lnTo>
                  <a:lnTo>
                    <a:pt x="135" y="370"/>
                  </a:lnTo>
                  <a:lnTo>
                    <a:pt x="93" y="370"/>
                  </a:lnTo>
                  <a:lnTo>
                    <a:pt x="110" y="326"/>
                  </a:lnTo>
                  <a:lnTo>
                    <a:pt x="104" y="270"/>
                  </a:lnTo>
                  <a:lnTo>
                    <a:pt x="78" y="245"/>
                  </a:lnTo>
                  <a:lnTo>
                    <a:pt x="294" y="162"/>
                  </a:lnTo>
                  <a:lnTo>
                    <a:pt x="458" y="109"/>
                  </a:lnTo>
                  <a:lnTo>
                    <a:pt x="546" y="93"/>
                  </a:lnTo>
                  <a:close/>
                </a:path>
              </a:pathLst>
            </a:custGeom>
            <a:solidFill>
              <a:srgbClr val="000000"/>
            </a:solidFill>
            <a:ln w="0">
              <a:solidFill>
                <a:srgbClr val="000000"/>
              </a:solidFill>
              <a:round/>
              <a:headEnd/>
              <a:tailEnd/>
            </a:ln>
          </p:spPr>
          <p:txBody>
            <a:bodyPr/>
            <a:lstStyle/>
            <a:p>
              <a:endParaRPr lang="zh-CN" altLang="en-US"/>
            </a:p>
          </p:txBody>
        </p:sp>
        <p:sp>
          <p:nvSpPr>
            <p:cNvPr id="5161" name="Freeform 41"/>
            <p:cNvSpPr>
              <a:spLocks/>
            </p:cNvSpPr>
            <p:nvPr/>
          </p:nvSpPr>
          <p:spPr bwMode="auto">
            <a:xfrm>
              <a:off x="1337" y="1120"/>
              <a:ext cx="62" cy="61"/>
            </a:xfrm>
            <a:custGeom>
              <a:avLst/>
              <a:gdLst>
                <a:gd name="T0" fmla="*/ 0 w 188"/>
                <a:gd name="T1" fmla="*/ 0 h 183"/>
                <a:gd name="T2" fmla="*/ 0 w 188"/>
                <a:gd name="T3" fmla="*/ 0 h 183"/>
                <a:gd name="T4" fmla="*/ 0 w 188"/>
                <a:gd name="T5" fmla="*/ 0 h 183"/>
                <a:gd name="T6" fmla="*/ 0 w 188"/>
                <a:gd name="T7" fmla="*/ 0 h 183"/>
                <a:gd name="T8" fmla="*/ 0 w 188"/>
                <a:gd name="T9" fmla="*/ 0 h 183"/>
                <a:gd name="T10" fmla="*/ 0 w 188"/>
                <a:gd name="T11" fmla="*/ 0 h 183"/>
                <a:gd name="T12" fmla="*/ 0 w 188"/>
                <a:gd name="T13" fmla="*/ 0 h 183"/>
                <a:gd name="T14" fmla="*/ 0 w 188"/>
                <a:gd name="T15" fmla="*/ 0 h 183"/>
                <a:gd name="T16" fmla="*/ 0 w 188"/>
                <a:gd name="T17" fmla="*/ 0 h 183"/>
                <a:gd name="T18" fmla="*/ 0 w 188"/>
                <a:gd name="T19" fmla="*/ 0 h 183"/>
                <a:gd name="T20" fmla="*/ 0 w 188"/>
                <a:gd name="T21" fmla="*/ 0 h 183"/>
                <a:gd name="T22" fmla="*/ 0 w 188"/>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183"/>
                <a:gd name="T38" fmla="*/ 188 w 188"/>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183">
                  <a:moveTo>
                    <a:pt x="0" y="17"/>
                  </a:moveTo>
                  <a:lnTo>
                    <a:pt x="48" y="0"/>
                  </a:lnTo>
                  <a:lnTo>
                    <a:pt x="102" y="14"/>
                  </a:lnTo>
                  <a:lnTo>
                    <a:pt x="156" y="17"/>
                  </a:lnTo>
                  <a:lnTo>
                    <a:pt x="188" y="126"/>
                  </a:lnTo>
                  <a:lnTo>
                    <a:pt x="134" y="183"/>
                  </a:lnTo>
                  <a:lnTo>
                    <a:pt x="179" y="122"/>
                  </a:lnTo>
                  <a:lnTo>
                    <a:pt x="147" y="36"/>
                  </a:lnTo>
                  <a:lnTo>
                    <a:pt x="113" y="36"/>
                  </a:lnTo>
                  <a:lnTo>
                    <a:pt x="130" y="99"/>
                  </a:lnTo>
                  <a:lnTo>
                    <a:pt x="75" y="17"/>
                  </a:lnTo>
                  <a:lnTo>
                    <a:pt x="0" y="17"/>
                  </a:lnTo>
                  <a:close/>
                </a:path>
              </a:pathLst>
            </a:custGeom>
            <a:solidFill>
              <a:srgbClr val="000000"/>
            </a:solidFill>
            <a:ln w="0">
              <a:solidFill>
                <a:srgbClr val="000000"/>
              </a:solidFill>
              <a:round/>
              <a:headEnd/>
              <a:tailEnd/>
            </a:ln>
          </p:spPr>
          <p:txBody>
            <a:bodyPr/>
            <a:lstStyle/>
            <a:p>
              <a:endParaRPr lang="zh-CN" altLang="en-US"/>
            </a:p>
          </p:txBody>
        </p:sp>
        <p:sp>
          <p:nvSpPr>
            <p:cNvPr id="5162" name="Freeform 42"/>
            <p:cNvSpPr>
              <a:spLocks/>
            </p:cNvSpPr>
            <p:nvPr/>
          </p:nvSpPr>
          <p:spPr bwMode="auto">
            <a:xfrm>
              <a:off x="1351" y="1162"/>
              <a:ext cx="29" cy="45"/>
            </a:xfrm>
            <a:custGeom>
              <a:avLst/>
              <a:gdLst>
                <a:gd name="T0" fmla="*/ 0 w 86"/>
                <a:gd name="T1" fmla="*/ 0 h 135"/>
                <a:gd name="T2" fmla="*/ 0 w 86"/>
                <a:gd name="T3" fmla="*/ 0 h 135"/>
                <a:gd name="T4" fmla="*/ 0 w 86"/>
                <a:gd name="T5" fmla="*/ 0 h 135"/>
                <a:gd name="T6" fmla="*/ 0 w 86"/>
                <a:gd name="T7" fmla="*/ 0 h 135"/>
                <a:gd name="T8" fmla="*/ 0 w 86"/>
                <a:gd name="T9" fmla="*/ 0 h 135"/>
                <a:gd name="T10" fmla="*/ 0 w 86"/>
                <a:gd name="T11" fmla="*/ 0 h 135"/>
                <a:gd name="T12" fmla="*/ 0 w 86"/>
                <a:gd name="T13" fmla="*/ 0 h 135"/>
                <a:gd name="T14" fmla="*/ 0 60000 65536"/>
                <a:gd name="T15" fmla="*/ 0 60000 65536"/>
                <a:gd name="T16" fmla="*/ 0 60000 65536"/>
                <a:gd name="T17" fmla="*/ 0 60000 65536"/>
                <a:gd name="T18" fmla="*/ 0 60000 65536"/>
                <a:gd name="T19" fmla="*/ 0 60000 65536"/>
                <a:gd name="T20" fmla="*/ 0 60000 65536"/>
                <a:gd name="T21" fmla="*/ 0 w 86"/>
                <a:gd name="T22" fmla="*/ 0 h 135"/>
                <a:gd name="T23" fmla="*/ 86 w 86"/>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5">
                  <a:moveTo>
                    <a:pt x="86" y="0"/>
                  </a:moveTo>
                  <a:lnTo>
                    <a:pt x="58" y="115"/>
                  </a:lnTo>
                  <a:lnTo>
                    <a:pt x="4" y="105"/>
                  </a:lnTo>
                  <a:lnTo>
                    <a:pt x="0" y="121"/>
                  </a:lnTo>
                  <a:lnTo>
                    <a:pt x="49" y="135"/>
                  </a:lnTo>
                  <a:lnTo>
                    <a:pt x="86" y="100"/>
                  </a:lnTo>
                  <a:lnTo>
                    <a:pt x="86" y="0"/>
                  </a:lnTo>
                  <a:close/>
                </a:path>
              </a:pathLst>
            </a:custGeom>
            <a:solidFill>
              <a:srgbClr val="000000"/>
            </a:solidFill>
            <a:ln w="0">
              <a:solidFill>
                <a:srgbClr val="000000"/>
              </a:solidFill>
              <a:round/>
              <a:headEnd/>
              <a:tailEnd/>
            </a:ln>
          </p:spPr>
          <p:txBody>
            <a:bodyPr/>
            <a:lstStyle/>
            <a:p>
              <a:endParaRPr lang="zh-CN" altLang="en-US"/>
            </a:p>
          </p:txBody>
        </p:sp>
        <p:sp>
          <p:nvSpPr>
            <p:cNvPr id="5163" name="Freeform 43"/>
            <p:cNvSpPr>
              <a:spLocks/>
            </p:cNvSpPr>
            <p:nvPr/>
          </p:nvSpPr>
          <p:spPr bwMode="auto">
            <a:xfrm>
              <a:off x="1267" y="1123"/>
              <a:ext cx="39" cy="35"/>
            </a:xfrm>
            <a:custGeom>
              <a:avLst/>
              <a:gdLst>
                <a:gd name="T0" fmla="*/ 0 w 115"/>
                <a:gd name="T1" fmla="*/ 0 h 105"/>
                <a:gd name="T2" fmla="*/ 0 w 115"/>
                <a:gd name="T3" fmla="*/ 0 h 105"/>
                <a:gd name="T4" fmla="*/ 0 w 115"/>
                <a:gd name="T5" fmla="*/ 0 h 105"/>
                <a:gd name="T6" fmla="*/ 0 w 115"/>
                <a:gd name="T7" fmla="*/ 0 h 105"/>
                <a:gd name="T8" fmla="*/ 0 w 115"/>
                <a:gd name="T9" fmla="*/ 0 h 105"/>
                <a:gd name="T10" fmla="*/ 0 w 115"/>
                <a:gd name="T11" fmla="*/ 0 h 105"/>
                <a:gd name="T12" fmla="*/ 0 w 115"/>
                <a:gd name="T13" fmla="*/ 0 h 105"/>
                <a:gd name="T14" fmla="*/ 0 w 115"/>
                <a:gd name="T15" fmla="*/ 0 h 105"/>
                <a:gd name="T16" fmla="*/ 0 w 115"/>
                <a:gd name="T17" fmla="*/ 0 h 105"/>
                <a:gd name="T18" fmla="*/ 0 w 115"/>
                <a:gd name="T19" fmla="*/ 0 h 105"/>
                <a:gd name="T20" fmla="*/ 0 w 115"/>
                <a:gd name="T21" fmla="*/ 0 h 105"/>
                <a:gd name="T22" fmla="*/ 0 w 115"/>
                <a:gd name="T23" fmla="*/ 0 h 105"/>
                <a:gd name="T24" fmla="*/ 0 w 115"/>
                <a:gd name="T25" fmla="*/ 0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05"/>
                <a:gd name="T41" fmla="*/ 115 w 115"/>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05">
                  <a:moveTo>
                    <a:pt x="7" y="105"/>
                  </a:moveTo>
                  <a:lnTo>
                    <a:pt x="0" y="15"/>
                  </a:lnTo>
                  <a:lnTo>
                    <a:pt x="29" y="0"/>
                  </a:lnTo>
                  <a:lnTo>
                    <a:pt x="82" y="6"/>
                  </a:lnTo>
                  <a:lnTo>
                    <a:pt x="110" y="49"/>
                  </a:lnTo>
                  <a:lnTo>
                    <a:pt x="115" y="91"/>
                  </a:lnTo>
                  <a:lnTo>
                    <a:pt x="93" y="91"/>
                  </a:lnTo>
                  <a:lnTo>
                    <a:pt x="86" y="40"/>
                  </a:lnTo>
                  <a:lnTo>
                    <a:pt x="58" y="17"/>
                  </a:lnTo>
                  <a:lnTo>
                    <a:pt x="22" y="15"/>
                  </a:lnTo>
                  <a:lnTo>
                    <a:pt x="6" y="22"/>
                  </a:lnTo>
                  <a:lnTo>
                    <a:pt x="18" y="105"/>
                  </a:lnTo>
                  <a:lnTo>
                    <a:pt x="7" y="105"/>
                  </a:lnTo>
                  <a:close/>
                </a:path>
              </a:pathLst>
            </a:custGeom>
            <a:solidFill>
              <a:srgbClr val="000000"/>
            </a:solidFill>
            <a:ln w="0">
              <a:solidFill>
                <a:srgbClr val="000000"/>
              </a:solidFill>
              <a:round/>
              <a:headEnd/>
              <a:tailEnd/>
            </a:ln>
          </p:spPr>
          <p:txBody>
            <a:bodyPr/>
            <a:lstStyle/>
            <a:p>
              <a:endParaRPr lang="zh-CN" altLang="en-US"/>
            </a:p>
          </p:txBody>
        </p:sp>
        <p:sp>
          <p:nvSpPr>
            <p:cNvPr id="5164" name="Freeform 44"/>
            <p:cNvSpPr>
              <a:spLocks/>
            </p:cNvSpPr>
            <p:nvPr/>
          </p:nvSpPr>
          <p:spPr bwMode="auto">
            <a:xfrm>
              <a:off x="1389" y="1149"/>
              <a:ext cx="189" cy="190"/>
            </a:xfrm>
            <a:custGeom>
              <a:avLst/>
              <a:gdLst>
                <a:gd name="T0" fmla="*/ 0 w 568"/>
                <a:gd name="T1" fmla="*/ 0 h 569"/>
                <a:gd name="T2" fmla="*/ 0 w 568"/>
                <a:gd name="T3" fmla="*/ 0 h 569"/>
                <a:gd name="T4" fmla="*/ 0 w 568"/>
                <a:gd name="T5" fmla="*/ 0 h 569"/>
                <a:gd name="T6" fmla="*/ 0 w 568"/>
                <a:gd name="T7" fmla="*/ 0 h 569"/>
                <a:gd name="T8" fmla="*/ 0 w 568"/>
                <a:gd name="T9" fmla="*/ 0 h 569"/>
                <a:gd name="T10" fmla="*/ 0 w 568"/>
                <a:gd name="T11" fmla="*/ 0 h 569"/>
                <a:gd name="T12" fmla="*/ 0 w 568"/>
                <a:gd name="T13" fmla="*/ 0 h 569"/>
                <a:gd name="T14" fmla="*/ 0 w 568"/>
                <a:gd name="T15" fmla="*/ 0 h 569"/>
                <a:gd name="T16" fmla="*/ 0 w 568"/>
                <a:gd name="T17" fmla="*/ 0 h 569"/>
                <a:gd name="T18" fmla="*/ 0 w 568"/>
                <a:gd name="T19" fmla="*/ 0 h 569"/>
                <a:gd name="T20" fmla="*/ 0 w 568"/>
                <a:gd name="T21" fmla="*/ 0 h 569"/>
                <a:gd name="T22" fmla="*/ 0 w 568"/>
                <a:gd name="T23" fmla="*/ 0 h 569"/>
                <a:gd name="T24" fmla="*/ 0 w 568"/>
                <a:gd name="T25" fmla="*/ 0 h 569"/>
                <a:gd name="T26" fmla="*/ 0 w 568"/>
                <a:gd name="T27" fmla="*/ 0 h 569"/>
                <a:gd name="T28" fmla="*/ 0 w 568"/>
                <a:gd name="T29" fmla="*/ 0 h 569"/>
                <a:gd name="T30" fmla="*/ 0 w 568"/>
                <a:gd name="T31" fmla="*/ 0 h 569"/>
                <a:gd name="T32" fmla="*/ 0 w 568"/>
                <a:gd name="T33" fmla="*/ 0 h 569"/>
                <a:gd name="T34" fmla="*/ 0 w 568"/>
                <a:gd name="T35" fmla="*/ 0 h 569"/>
                <a:gd name="T36" fmla="*/ 0 w 568"/>
                <a:gd name="T37" fmla="*/ 0 h 569"/>
                <a:gd name="T38" fmla="*/ 0 w 568"/>
                <a:gd name="T39" fmla="*/ 0 h 569"/>
                <a:gd name="T40" fmla="*/ 0 w 568"/>
                <a:gd name="T41" fmla="*/ 0 h 569"/>
                <a:gd name="T42" fmla="*/ 0 w 568"/>
                <a:gd name="T43" fmla="*/ 0 h 569"/>
                <a:gd name="T44" fmla="*/ 0 w 568"/>
                <a:gd name="T45" fmla="*/ 0 h 569"/>
                <a:gd name="T46" fmla="*/ 0 w 568"/>
                <a:gd name="T47" fmla="*/ 0 h 569"/>
                <a:gd name="T48" fmla="*/ 0 w 568"/>
                <a:gd name="T49" fmla="*/ 0 h 569"/>
                <a:gd name="T50" fmla="*/ 0 w 568"/>
                <a:gd name="T51" fmla="*/ 0 h 569"/>
                <a:gd name="T52" fmla="*/ 0 w 568"/>
                <a:gd name="T53" fmla="*/ 0 h 569"/>
                <a:gd name="T54" fmla="*/ 0 w 568"/>
                <a:gd name="T55" fmla="*/ 0 h 569"/>
                <a:gd name="T56" fmla="*/ 0 w 568"/>
                <a:gd name="T57" fmla="*/ 0 h 569"/>
                <a:gd name="T58" fmla="*/ 0 w 568"/>
                <a:gd name="T59" fmla="*/ 0 h 569"/>
                <a:gd name="T60" fmla="*/ 0 w 568"/>
                <a:gd name="T61" fmla="*/ 0 h 569"/>
                <a:gd name="T62" fmla="*/ 0 w 568"/>
                <a:gd name="T63" fmla="*/ 0 h 569"/>
                <a:gd name="T64" fmla="*/ 0 w 568"/>
                <a:gd name="T65" fmla="*/ 0 h 569"/>
                <a:gd name="T66" fmla="*/ 0 w 568"/>
                <a:gd name="T67" fmla="*/ 0 h 569"/>
                <a:gd name="T68" fmla="*/ 0 w 568"/>
                <a:gd name="T69" fmla="*/ 0 h 569"/>
                <a:gd name="T70" fmla="*/ 0 w 568"/>
                <a:gd name="T71" fmla="*/ 0 h 569"/>
                <a:gd name="T72" fmla="*/ 0 w 568"/>
                <a:gd name="T73" fmla="*/ 0 h 569"/>
                <a:gd name="T74" fmla="*/ 0 w 568"/>
                <a:gd name="T75" fmla="*/ 0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68"/>
                <a:gd name="T115" fmla="*/ 0 h 569"/>
                <a:gd name="T116" fmla="*/ 568 w 568"/>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68" h="569">
                  <a:moveTo>
                    <a:pt x="23" y="0"/>
                  </a:moveTo>
                  <a:lnTo>
                    <a:pt x="126" y="12"/>
                  </a:lnTo>
                  <a:lnTo>
                    <a:pt x="243" y="55"/>
                  </a:lnTo>
                  <a:lnTo>
                    <a:pt x="435" y="158"/>
                  </a:lnTo>
                  <a:lnTo>
                    <a:pt x="562" y="236"/>
                  </a:lnTo>
                  <a:lnTo>
                    <a:pt x="568" y="273"/>
                  </a:lnTo>
                  <a:lnTo>
                    <a:pt x="558" y="409"/>
                  </a:lnTo>
                  <a:lnTo>
                    <a:pt x="542" y="569"/>
                  </a:lnTo>
                  <a:lnTo>
                    <a:pt x="558" y="284"/>
                  </a:lnTo>
                  <a:lnTo>
                    <a:pt x="550" y="241"/>
                  </a:lnTo>
                  <a:lnTo>
                    <a:pt x="515" y="221"/>
                  </a:lnTo>
                  <a:lnTo>
                    <a:pt x="489" y="247"/>
                  </a:lnTo>
                  <a:lnTo>
                    <a:pt x="477" y="295"/>
                  </a:lnTo>
                  <a:lnTo>
                    <a:pt x="485" y="333"/>
                  </a:lnTo>
                  <a:lnTo>
                    <a:pt x="500" y="333"/>
                  </a:lnTo>
                  <a:lnTo>
                    <a:pt x="528" y="316"/>
                  </a:lnTo>
                  <a:lnTo>
                    <a:pt x="533" y="279"/>
                  </a:lnTo>
                  <a:lnTo>
                    <a:pt x="537" y="316"/>
                  </a:lnTo>
                  <a:lnTo>
                    <a:pt x="507" y="356"/>
                  </a:lnTo>
                  <a:lnTo>
                    <a:pt x="467" y="356"/>
                  </a:lnTo>
                  <a:lnTo>
                    <a:pt x="434" y="333"/>
                  </a:lnTo>
                  <a:lnTo>
                    <a:pt x="238" y="194"/>
                  </a:lnTo>
                  <a:lnTo>
                    <a:pt x="101" y="108"/>
                  </a:lnTo>
                  <a:lnTo>
                    <a:pt x="25" y="75"/>
                  </a:lnTo>
                  <a:lnTo>
                    <a:pt x="0" y="69"/>
                  </a:lnTo>
                  <a:lnTo>
                    <a:pt x="16" y="52"/>
                  </a:lnTo>
                  <a:lnTo>
                    <a:pt x="88" y="78"/>
                  </a:lnTo>
                  <a:lnTo>
                    <a:pt x="211" y="154"/>
                  </a:lnTo>
                  <a:lnTo>
                    <a:pt x="346" y="247"/>
                  </a:lnTo>
                  <a:lnTo>
                    <a:pt x="472" y="339"/>
                  </a:lnTo>
                  <a:lnTo>
                    <a:pt x="461" y="295"/>
                  </a:lnTo>
                  <a:lnTo>
                    <a:pt x="468" y="247"/>
                  </a:lnTo>
                  <a:lnTo>
                    <a:pt x="500" y="213"/>
                  </a:lnTo>
                  <a:lnTo>
                    <a:pt x="355" y="125"/>
                  </a:lnTo>
                  <a:lnTo>
                    <a:pt x="216" y="55"/>
                  </a:lnTo>
                  <a:lnTo>
                    <a:pt x="125" y="22"/>
                  </a:lnTo>
                  <a:lnTo>
                    <a:pt x="18" y="6"/>
                  </a:lnTo>
                  <a:lnTo>
                    <a:pt x="23" y="0"/>
                  </a:lnTo>
                  <a:close/>
                </a:path>
              </a:pathLst>
            </a:custGeom>
            <a:solidFill>
              <a:srgbClr val="000000"/>
            </a:solidFill>
            <a:ln w="0">
              <a:solidFill>
                <a:srgbClr val="000000"/>
              </a:solidFill>
              <a:round/>
              <a:headEnd/>
              <a:tailEnd/>
            </a:ln>
          </p:spPr>
          <p:txBody>
            <a:bodyPr/>
            <a:lstStyle/>
            <a:p>
              <a:endParaRPr lang="zh-CN" altLang="en-US"/>
            </a:p>
          </p:txBody>
        </p:sp>
        <p:sp>
          <p:nvSpPr>
            <p:cNvPr id="5165" name="Freeform 45"/>
            <p:cNvSpPr>
              <a:spLocks/>
            </p:cNvSpPr>
            <p:nvPr/>
          </p:nvSpPr>
          <p:spPr bwMode="auto">
            <a:xfrm>
              <a:off x="1134" y="1226"/>
              <a:ext cx="449" cy="670"/>
            </a:xfrm>
            <a:custGeom>
              <a:avLst/>
              <a:gdLst>
                <a:gd name="T0" fmla="*/ 0 w 1348"/>
                <a:gd name="T1" fmla="*/ 0 h 2009"/>
                <a:gd name="T2" fmla="*/ 0 w 1348"/>
                <a:gd name="T3" fmla="*/ 0 h 2009"/>
                <a:gd name="T4" fmla="*/ 0 w 1348"/>
                <a:gd name="T5" fmla="*/ 0 h 2009"/>
                <a:gd name="T6" fmla="*/ 0 w 1348"/>
                <a:gd name="T7" fmla="*/ 0 h 2009"/>
                <a:gd name="T8" fmla="*/ 0 w 1348"/>
                <a:gd name="T9" fmla="*/ 0 h 2009"/>
                <a:gd name="T10" fmla="*/ 0 w 1348"/>
                <a:gd name="T11" fmla="*/ 0 h 2009"/>
                <a:gd name="T12" fmla="*/ 0 w 1348"/>
                <a:gd name="T13" fmla="*/ 0 h 2009"/>
                <a:gd name="T14" fmla="*/ 0 w 1348"/>
                <a:gd name="T15" fmla="*/ 0 h 2009"/>
                <a:gd name="T16" fmla="*/ 0 w 1348"/>
                <a:gd name="T17" fmla="*/ 0 h 2009"/>
                <a:gd name="T18" fmla="*/ 0 w 1348"/>
                <a:gd name="T19" fmla="*/ 0 h 2009"/>
                <a:gd name="T20" fmla="*/ 0 w 1348"/>
                <a:gd name="T21" fmla="*/ 0 h 2009"/>
                <a:gd name="T22" fmla="*/ 0 w 1348"/>
                <a:gd name="T23" fmla="*/ 0 h 2009"/>
                <a:gd name="T24" fmla="*/ 0 w 1348"/>
                <a:gd name="T25" fmla="*/ 0 h 2009"/>
                <a:gd name="T26" fmla="*/ 0 w 1348"/>
                <a:gd name="T27" fmla="*/ 0 h 2009"/>
                <a:gd name="T28" fmla="*/ 0 w 1348"/>
                <a:gd name="T29" fmla="*/ 0 h 2009"/>
                <a:gd name="T30" fmla="*/ 0 w 1348"/>
                <a:gd name="T31" fmla="*/ 0 h 2009"/>
                <a:gd name="T32" fmla="*/ 0 w 1348"/>
                <a:gd name="T33" fmla="*/ 0 h 2009"/>
                <a:gd name="T34" fmla="*/ 0 w 1348"/>
                <a:gd name="T35" fmla="*/ 0 h 2009"/>
                <a:gd name="T36" fmla="*/ 0 w 1348"/>
                <a:gd name="T37" fmla="*/ 0 h 2009"/>
                <a:gd name="T38" fmla="*/ 0 w 1348"/>
                <a:gd name="T39" fmla="*/ 0 h 2009"/>
                <a:gd name="T40" fmla="*/ 0 w 1348"/>
                <a:gd name="T41" fmla="*/ 0 h 2009"/>
                <a:gd name="T42" fmla="*/ 0 w 1348"/>
                <a:gd name="T43" fmla="*/ 0 h 2009"/>
                <a:gd name="T44" fmla="*/ 0 w 1348"/>
                <a:gd name="T45" fmla="*/ 0 h 2009"/>
                <a:gd name="T46" fmla="*/ 0 w 1348"/>
                <a:gd name="T47" fmla="*/ 0 h 2009"/>
                <a:gd name="T48" fmla="*/ 0 w 1348"/>
                <a:gd name="T49" fmla="*/ 0 h 20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48"/>
                <a:gd name="T76" fmla="*/ 0 h 2009"/>
                <a:gd name="T77" fmla="*/ 1348 w 1348"/>
                <a:gd name="T78" fmla="*/ 2009 h 200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48" h="2009">
                  <a:moveTo>
                    <a:pt x="9" y="6"/>
                  </a:moveTo>
                  <a:lnTo>
                    <a:pt x="34" y="88"/>
                  </a:lnTo>
                  <a:lnTo>
                    <a:pt x="43" y="290"/>
                  </a:lnTo>
                  <a:lnTo>
                    <a:pt x="47" y="598"/>
                  </a:lnTo>
                  <a:lnTo>
                    <a:pt x="43" y="1014"/>
                  </a:lnTo>
                  <a:lnTo>
                    <a:pt x="39" y="1344"/>
                  </a:lnTo>
                  <a:lnTo>
                    <a:pt x="29" y="1732"/>
                  </a:lnTo>
                  <a:lnTo>
                    <a:pt x="16" y="1941"/>
                  </a:lnTo>
                  <a:lnTo>
                    <a:pt x="324" y="1974"/>
                  </a:lnTo>
                  <a:lnTo>
                    <a:pt x="511" y="1980"/>
                  </a:lnTo>
                  <a:lnTo>
                    <a:pt x="881" y="1974"/>
                  </a:lnTo>
                  <a:lnTo>
                    <a:pt x="1067" y="1966"/>
                  </a:lnTo>
                  <a:lnTo>
                    <a:pt x="1348" y="1937"/>
                  </a:lnTo>
                  <a:lnTo>
                    <a:pt x="1095" y="1993"/>
                  </a:lnTo>
                  <a:lnTo>
                    <a:pt x="865" y="2002"/>
                  </a:lnTo>
                  <a:lnTo>
                    <a:pt x="557" y="2009"/>
                  </a:lnTo>
                  <a:lnTo>
                    <a:pt x="272" y="1987"/>
                  </a:lnTo>
                  <a:lnTo>
                    <a:pt x="0" y="1957"/>
                  </a:lnTo>
                  <a:lnTo>
                    <a:pt x="16" y="1659"/>
                  </a:lnTo>
                  <a:lnTo>
                    <a:pt x="25" y="1198"/>
                  </a:lnTo>
                  <a:lnTo>
                    <a:pt x="29" y="774"/>
                  </a:lnTo>
                  <a:lnTo>
                    <a:pt x="29" y="392"/>
                  </a:lnTo>
                  <a:lnTo>
                    <a:pt x="16" y="122"/>
                  </a:lnTo>
                  <a:lnTo>
                    <a:pt x="0" y="0"/>
                  </a:lnTo>
                  <a:lnTo>
                    <a:pt x="9" y="6"/>
                  </a:lnTo>
                  <a:close/>
                </a:path>
              </a:pathLst>
            </a:custGeom>
            <a:solidFill>
              <a:srgbClr val="000000"/>
            </a:solidFill>
            <a:ln w="0">
              <a:solidFill>
                <a:srgbClr val="000000"/>
              </a:solidFill>
              <a:round/>
              <a:headEnd/>
              <a:tailEnd/>
            </a:ln>
          </p:spPr>
          <p:txBody>
            <a:bodyPr/>
            <a:lstStyle/>
            <a:p>
              <a:endParaRPr lang="zh-CN" altLang="en-US"/>
            </a:p>
          </p:txBody>
        </p:sp>
        <p:sp>
          <p:nvSpPr>
            <p:cNvPr id="5166" name="Freeform 46"/>
            <p:cNvSpPr>
              <a:spLocks/>
            </p:cNvSpPr>
            <p:nvPr/>
          </p:nvSpPr>
          <p:spPr bwMode="auto">
            <a:xfrm>
              <a:off x="1562" y="1333"/>
              <a:ext cx="21" cy="540"/>
            </a:xfrm>
            <a:custGeom>
              <a:avLst/>
              <a:gdLst>
                <a:gd name="T0" fmla="*/ 0 w 65"/>
                <a:gd name="T1" fmla="*/ 0 h 1620"/>
                <a:gd name="T2" fmla="*/ 0 w 65"/>
                <a:gd name="T3" fmla="*/ 0 h 1620"/>
                <a:gd name="T4" fmla="*/ 0 w 65"/>
                <a:gd name="T5" fmla="*/ 0 h 1620"/>
                <a:gd name="T6" fmla="*/ 0 w 65"/>
                <a:gd name="T7" fmla="*/ 0 h 1620"/>
                <a:gd name="T8" fmla="*/ 0 w 65"/>
                <a:gd name="T9" fmla="*/ 0 h 1620"/>
                <a:gd name="T10" fmla="*/ 0 w 65"/>
                <a:gd name="T11" fmla="*/ 0 h 1620"/>
                <a:gd name="T12" fmla="*/ 0 w 65"/>
                <a:gd name="T13" fmla="*/ 0 h 1620"/>
                <a:gd name="T14" fmla="*/ 0 w 65"/>
                <a:gd name="T15" fmla="*/ 0 h 1620"/>
                <a:gd name="T16" fmla="*/ 0 w 65"/>
                <a:gd name="T17" fmla="*/ 0 h 1620"/>
                <a:gd name="T18" fmla="*/ 0 w 65"/>
                <a:gd name="T19" fmla="*/ 0 h 1620"/>
                <a:gd name="T20" fmla="*/ 0 w 65"/>
                <a:gd name="T21" fmla="*/ 0 h 16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620"/>
                <a:gd name="T35" fmla="*/ 65 w 65"/>
                <a:gd name="T36" fmla="*/ 1620 h 16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620">
                  <a:moveTo>
                    <a:pt x="18" y="80"/>
                  </a:moveTo>
                  <a:lnTo>
                    <a:pt x="14" y="307"/>
                  </a:lnTo>
                  <a:lnTo>
                    <a:pt x="18" y="769"/>
                  </a:lnTo>
                  <a:lnTo>
                    <a:pt x="38" y="1279"/>
                  </a:lnTo>
                  <a:lnTo>
                    <a:pt x="65" y="1620"/>
                  </a:lnTo>
                  <a:lnTo>
                    <a:pt x="38" y="1395"/>
                  </a:lnTo>
                  <a:lnTo>
                    <a:pt x="14" y="1075"/>
                  </a:lnTo>
                  <a:lnTo>
                    <a:pt x="9" y="680"/>
                  </a:lnTo>
                  <a:lnTo>
                    <a:pt x="0" y="277"/>
                  </a:lnTo>
                  <a:lnTo>
                    <a:pt x="18" y="0"/>
                  </a:lnTo>
                  <a:lnTo>
                    <a:pt x="18" y="80"/>
                  </a:lnTo>
                  <a:close/>
                </a:path>
              </a:pathLst>
            </a:custGeom>
            <a:solidFill>
              <a:srgbClr val="000000"/>
            </a:solidFill>
            <a:ln w="0">
              <a:solidFill>
                <a:srgbClr val="000000"/>
              </a:solidFill>
              <a:round/>
              <a:headEnd/>
              <a:tailEnd/>
            </a:ln>
          </p:spPr>
          <p:txBody>
            <a:bodyPr/>
            <a:lstStyle/>
            <a:p>
              <a:endParaRPr lang="zh-CN" altLang="en-US"/>
            </a:p>
          </p:txBody>
        </p:sp>
      </p:grpSp>
      <p:sp>
        <p:nvSpPr>
          <p:cNvPr id="5125" name="Text Box 47"/>
          <p:cNvSpPr txBox="1">
            <a:spLocks noChangeArrowheads="1"/>
          </p:cNvSpPr>
          <p:nvPr/>
        </p:nvSpPr>
        <p:spPr bwMode="auto">
          <a:xfrm>
            <a:off x="6018213" y="3581400"/>
            <a:ext cx="236378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Char char="•"/>
            </a:pPr>
            <a:r>
              <a:rPr lang="en-US" altLang="zh-CN" sz="2000" b="1" dirty="0">
                <a:solidFill>
                  <a:srgbClr val="FF0000"/>
                </a:solidFill>
                <a:latin typeface="Times New Roman" panose="02020603050405020304" pitchFamily="18" charset="0"/>
                <a:ea typeface="宋体" panose="02010600030101010101" pitchFamily="2" charset="-122"/>
              </a:rPr>
              <a:t> </a:t>
            </a:r>
            <a:r>
              <a:rPr lang="zh-CN" altLang="en-US" sz="2000" b="1" dirty="0">
                <a:solidFill>
                  <a:srgbClr val="FF0000"/>
                </a:solidFill>
                <a:latin typeface="Times New Roman" panose="02020603050405020304" pitchFamily="18" charset="0"/>
                <a:ea typeface="宋体" panose="02010600030101010101" pitchFamily="2" charset="-122"/>
              </a:rPr>
              <a:t>实例一：</a:t>
            </a:r>
            <a:endParaRPr lang="en-US" altLang="zh-CN" sz="2000" b="1" dirty="0">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dirty="0">
                <a:solidFill>
                  <a:srgbClr val="008000"/>
                </a:solidFill>
                <a:latin typeface="Arial" panose="020B0604020202020204" pitchFamily="34" charset="0"/>
                <a:ea typeface="宋体" panose="02010600030101010101" pitchFamily="2" charset="-122"/>
              </a:rPr>
              <a:t>庞大的跨平台图像浏览系统</a:t>
            </a:r>
            <a:endParaRPr lang="zh-CN" altLang="en-US" sz="2000" b="1" dirty="0">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Char char="•"/>
            </a:pPr>
            <a:r>
              <a:rPr lang="zh-CN" altLang="en-US" sz="2000" b="1" dirty="0">
                <a:solidFill>
                  <a:srgbClr val="FF0000"/>
                </a:solidFill>
                <a:latin typeface="Times New Roman" panose="02020603050405020304" pitchFamily="18" charset="0"/>
                <a:ea typeface="宋体" panose="02010600030101010101" pitchFamily="2" charset="-122"/>
              </a:rPr>
              <a:t> 实例二：</a:t>
            </a:r>
            <a:endParaRPr lang="en-US" altLang="zh-CN" sz="2000" b="1" dirty="0">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dirty="0">
                <a:solidFill>
                  <a:srgbClr val="008000"/>
                </a:solidFill>
                <a:latin typeface="Arial" panose="020B0604020202020204" pitchFamily="34" charset="0"/>
                <a:ea typeface="宋体" panose="02010600030101010101" pitchFamily="2" charset="-122"/>
              </a:rPr>
              <a:t>不够灵活的影院售票系统</a:t>
            </a:r>
          </a:p>
          <a:p>
            <a:pPr eaLnBrk="1" hangingPunct="1">
              <a:lnSpc>
                <a:spcPct val="100000"/>
              </a:lnSpc>
              <a:spcBef>
                <a:spcPct val="0"/>
              </a:spcBef>
              <a:buClrTx/>
              <a:buFontTx/>
              <a:buChar char="•"/>
            </a:pPr>
            <a:r>
              <a:rPr lang="zh-CN" altLang="en-US" sz="2000" b="1" dirty="0">
                <a:solidFill>
                  <a:srgbClr val="FF0000"/>
                </a:solidFill>
                <a:latin typeface="Times New Roman" panose="02020603050405020304" pitchFamily="18" charset="0"/>
                <a:ea typeface="宋体" panose="02010600030101010101" pitchFamily="2" charset="-122"/>
              </a:rPr>
              <a:t> 实例三：</a:t>
            </a:r>
            <a:endParaRPr lang="en-US" altLang="zh-CN" sz="2000" b="1" dirty="0">
              <a:solidFill>
                <a:srgbClr val="FF0000"/>
              </a:solidFill>
              <a:latin typeface="Times New Roman" panose="02020603050405020304" pitchFamily="18" charset="0"/>
              <a:ea typeface="宋体" panose="02010600030101010101" pitchFamily="2" charset="-122"/>
            </a:endParaRPr>
          </a:p>
          <a:p>
            <a:pPr eaLnBrk="1" hangingPunct="1">
              <a:lnSpc>
                <a:spcPct val="100000"/>
              </a:lnSpc>
              <a:spcBef>
                <a:spcPct val="0"/>
              </a:spcBef>
              <a:buClrTx/>
              <a:buFontTx/>
              <a:buNone/>
            </a:pPr>
            <a:r>
              <a:rPr lang="zh-CN" altLang="en-US" sz="2000" b="1" dirty="0">
                <a:solidFill>
                  <a:srgbClr val="008000"/>
                </a:solidFill>
                <a:latin typeface="Arial" panose="020B0604020202020204" pitchFamily="34" charset="0"/>
                <a:ea typeface="宋体" panose="02010600030101010101" pitchFamily="2" charset="-122"/>
              </a:rPr>
              <a:t>重用第三方算法库时面临的问题</a:t>
            </a:r>
          </a:p>
          <a:p>
            <a:pPr eaLnBrk="1" hangingPunct="1">
              <a:lnSpc>
                <a:spcPct val="100000"/>
              </a:lnSpc>
              <a:spcBef>
                <a:spcPct val="0"/>
              </a:spcBef>
              <a:buClrTx/>
              <a:buFontTx/>
              <a:buNone/>
            </a:pPr>
            <a:endParaRPr lang="zh-CN" altLang="en-US" sz="2000" b="1" dirty="0">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41309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5486400" cy="685800"/>
          </a:xfrm>
        </p:spPr>
        <p:txBody>
          <a:bodyPr/>
          <a:lstStyle/>
          <a:p>
            <a:pPr eaLnBrk="1" hangingPunct="1"/>
            <a:r>
              <a:rPr lang="zh-CN" altLang="en-US"/>
              <a:t>设计模式的定义与分类</a:t>
            </a:r>
          </a:p>
        </p:txBody>
      </p:sp>
      <p:sp>
        <p:nvSpPr>
          <p:cNvPr id="32771" name="Rectangle 3"/>
          <p:cNvSpPr>
            <a:spLocks noGrp="1" noChangeArrowheads="1"/>
          </p:cNvSpPr>
          <p:nvPr>
            <p:ph type="body" idx="1"/>
          </p:nvPr>
        </p:nvSpPr>
        <p:spPr/>
        <p:txBody>
          <a:bodyPr/>
          <a:lstStyle/>
          <a:p>
            <a:pPr eaLnBrk="1" hangingPunct="1"/>
            <a:r>
              <a:rPr lang="zh-CN" altLang="en-US"/>
              <a:t>设计模式的分类</a:t>
            </a:r>
          </a:p>
          <a:p>
            <a:pPr lvl="1" eaLnBrk="1" hangingPunct="1"/>
            <a:r>
              <a:rPr lang="zh-CN" altLang="en-US"/>
              <a:t>根据</a:t>
            </a:r>
            <a:r>
              <a:rPr lang="zh-CN" altLang="en-US">
                <a:solidFill>
                  <a:srgbClr val="FF3300"/>
                </a:solidFill>
              </a:rPr>
              <a:t>范围</a:t>
            </a:r>
            <a:r>
              <a:rPr lang="zh-CN" altLang="en-US"/>
              <a:t>，即模式主要是</a:t>
            </a:r>
            <a:r>
              <a:rPr lang="zh-CN" altLang="en-US">
                <a:solidFill>
                  <a:srgbClr val="FF3300"/>
                </a:solidFill>
              </a:rPr>
              <a:t>处理类之间的关系</a:t>
            </a:r>
            <a:r>
              <a:rPr lang="zh-CN" altLang="en-US"/>
              <a:t>还是</a:t>
            </a:r>
            <a:r>
              <a:rPr lang="zh-CN" altLang="en-US">
                <a:solidFill>
                  <a:srgbClr val="FF3300"/>
                </a:solidFill>
              </a:rPr>
              <a:t>处理对象之间的关系</a:t>
            </a:r>
            <a:r>
              <a:rPr lang="zh-CN" altLang="en-US"/>
              <a:t>，可分为</a:t>
            </a:r>
            <a:r>
              <a:rPr lang="zh-CN" altLang="en-US">
                <a:solidFill>
                  <a:srgbClr val="FF3300"/>
                </a:solidFill>
              </a:rPr>
              <a:t>类模式</a:t>
            </a:r>
            <a:r>
              <a:rPr lang="zh-CN" altLang="en-US"/>
              <a:t>和</a:t>
            </a:r>
            <a:r>
              <a:rPr lang="zh-CN" altLang="en-US">
                <a:solidFill>
                  <a:srgbClr val="FF3300"/>
                </a:solidFill>
              </a:rPr>
              <a:t>对象模式</a:t>
            </a:r>
            <a:r>
              <a:rPr lang="zh-CN" altLang="en-US"/>
              <a:t>两种：</a:t>
            </a:r>
          </a:p>
          <a:p>
            <a:pPr lvl="2" eaLnBrk="1" hangingPunct="1">
              <a:buFont typeface="Tahoma" panose="020B0604030504040204" pitchFamily="34" charset="0"/>
              <a:buChar char="•"/>
            </a:pPr>
            <a:r>
              <a:rPr lang="zh-CN" altLang="en-US" sz="2400" b="1">
                <a:solidFill>
                  <a:srgbClr val="0070C0"/>
                </a:solidFill>
                <a:ea typeface="黑体" panose="02010609060101010101" pitchFamily="49" charset="-122"/>
              </a:rPr>
              <a:t>类模式</a:t>
            </a:r>
            <a:r>
              <a:rPr lang="zh-CN" altLang="en-US" sz="2400">
                <a:solidFill>
                  <a:srgbClr val="FF3300"/>
                </a:solidFill>
                <a:ea typeface="黑体" panose="02010609060101010101" pitchFamily="49" charset="-122"/>
              </a:rPr>
              <a:t>处理类和子类之间的关系</a:t>
            </a:r>
            <a:r>
              <a:rPr lang="zh-CN" altLang="en-US" sz="2400">
                <a:ea typeface="黑体" panose="02010609060101010101" pitchFamily="49" charset="-122"/>
              </a:rPr>
              <a:t>，这些关系通过继承建立，在编译时刻就被确定下来，是一种</a:t>
            </a:r>
            <a:r>
              <a:rPr lang="zh-CN" altLang="en-US" sz="2400">
                <a:solidFill>
                  <a:srgbClr val="FF3300"/>
                </a:solidFill>
                <a:ea typeface="黑体" panose="02010609060101010101" pitchFamily="49" charset="-122"/>
              </a:rPr>
              <a:t>静态</a:t>
            </a:r>
            <a:r>
              <a:rPr lang="zh-CN" altLang="en-US" sz="2400">
                <a:ea typeface="黑体" panose="02010609060101010101" pitchFamily="49" charset="-122"/>
              </a:rPr>
              <a:t>关系</a:t>
            </a:r>
          </a:p>
          <a:p>
            <a:pPr lvl="2" eaLnBrk="1" hangingPunct="1">
              <a:buFont typeface="Tahoma" panose="020B0604030504040204" pitchFamily="34" charset="0"/>
              <a:buChar char="•"/>
            </a:pPr>
            <a:r>
              <a:rPr lang="zh-CN" altLang="en-US" sz="2400" b="1">
                <a:solidFill>
                  <a:srgbClr val="0070C0"/>
                </a:solidFill>
                <a:ea typeface="黑体" panose="02010609060101010101" pitchFamily="49" charset="-122"/>
              </a:rPr>
              <a:t>对象模式</a:t>
            </a:r>
            <a:r>
              <a:rPr lang="zh-CN" altLang="en-US" sz="2400">
                <a:solidFill>
                  <a:srgbClr val="FF3300"/>
                </a:solidFill>
                <a:ea typeface="黑体" panose="02010609060101010101" pitchFamily="49" charset="-122"/>
              </a:rPr>
              <a:t>处理对象间的关系</a:t>
            </a:r>
            <a:r>
              <a:rPr lang="zh-CN" altLang="en-US" sz="2400">
                <a:ea typeface="黑体" panose="02010609060101010101" pitchFamily="49" charset="-122"/>
              </a:rPr>
              <a:t>，这些关系在运行时变化，更具</a:t>
            </a:r>
            <a:r>
              <a:rPr lang="zh-CN" altLang="en-US" sz="2400">
                <a:solidFill>
                  <a:srgbClr val="FF3300"/>
                </a:solidFill>
                <a:ea typeface="黑体" panose="02010609060101010101" pitchFamily="49" charset="-122"/>
              </a:rPr>
              <a:t>动态</a:t>
            </a:r>
            <a:r>
              <a:rPr lang="zh-CN" altLang="en-US" sz="2400">
                <a:ea typeface="黑体" panose="02010609060101010101" pitchFamily="49" charset="-122"/>
              </a:rPr>
              <a:t>性</a:t>
            </a:r>
          </a:p>
        </p:txBody>
      </p:sp>
    </p:spTree>
    <p:extLst>
      <p:ext uri="{BB962C8B-B14F-4D97-AF65-F5344CB8AC3E}">
        <p14:creationId xmlns:p14="http://schemas.microsoft.com/office/powerpoint/2010/main" val="534934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GoF</a:t>
            </a:r>
            <a:r>
              <a:rPr lang="zh-CN" altLang="en-US"/>
              <a:t>设计模式简介 </a:t>
            </a:r>
          </a:p>
        </p:txBody>
      </p:sp>
      <p:graphicFrame>
        <p:nvGraphicFramePr>
          <p:cNvPr id="174163" name="Group 83"/>
          <p:cNvGraphicFramePr>
            <a:graphicFrameLocks noGrp="1"/>
          </p:cNvGraphicFramePr>
          <p:nvPr>
            <p:ph idx="1"/>
          </p:nvPr>
        </p:nvGraphicFramePr>
        <p:xfrm>
          <a:off x="685800" y="1752600"/>
          <a:ext cx="7924800" cy="4089400"/>
        </p:xfrm>
        <a:graphic>
          <a:graphicData uri="http://schemas.openxmlformats.org/drawingml/2006/table">
            <a:tbl>
              <a:tblPr/>
              <a:tblGrid>
                <a:gridCol w="1752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4779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范围</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20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20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20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77640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20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2C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22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alpha val="5000"/>
                      </a:srgbClr>
                    </a:solidFill>
                  </a:tcPr>
                </a:tc>
                <a:extLst>
                  <a:ext uri="{0D108BD9-81ED-4DB2-BD59-A6C34878D82A}">
                    <a16:rowId xmlns:a16="http://schemas.microsoft.com/office/drawing/2014/main" val="10001"/>
                  </a:ext>
                </a:extLst>
              </a:tr>
              <a:tr h="28350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20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2C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alpha val="22000"/>
                      </a:srgb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alpha val="5000"/>
                      </a:srgbClr>
                    </a:solidFill>
                  </a:tcPr>
                </a:tc>
                <a:extLst>
                  <a:ext uri="{0D108BD9-81ED-4DB2-BD59-A6C34878D82A}">
                    <a16:rowId xmlns:a16="http://schemas.microsoft.com/office/drawing/2014/main" val="10002"/>
                  </a:ext>
                </a:extLst>
              </a:tr>
            </a:tbl>
          </a:graphicData>
        </a:graphic>
      </p:graphicFrame>
      <p:pic>
        <p:nvPicPr>
          <p:cNvPr id="338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4648200"/>
            <a:ext cx="1560512"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298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GoF</a:t>
            </a:r>
            <a:r>
              <a:rPr lang="zh-CN" altLang="en-US"/>
              <a:t>设计模式简介 </a:t>
            </a:r>
          </a:p>
        </p:txBody>
      </p:sp>
      <p:sp>
        <p:nvSpPr>
          <p:cNvPr id="34819" name="Rectangle 27"/>
          <p:cNvSpPr>
            <a:spLocks noChangeArrowheads="1"/>
          </p:cNvSpPr>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创建型模式</a:t>
            </a:r>
          </a:p>
          <a:p>
            <a:pPr lvl="1" eaLnBrk="1" hangingPunct="1"/>
            <a:r>
              <a:rPr lang="zh-CN" altLang="en-US"/>
              <a:t>抽象工厂模式</a:t>
            </a:r>
            <a:r>
              <a:rPr lang="en-US" altLang="zh-CN"/>
              <a:t>(Abstract Factory)</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建造者模式</a:t>
            </a:r>
            <a:r>
              <a:rPr lang="en-US" altLang="zh-CN"/>
              <a:t>(Builder)</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工厂方法模式</a:t>
            </a:r>
            <a:r>
              <a:rPr lang="en-US" altLang="zh-CN"/>
              <a:t>(Factory Method)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原型模式</a:t>
            </a:r>
            <a:r>
              <a:rPr lang="en-US" altLang="zh-CN"/>
              <a:t>(Prototype)</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a:p>
            <a:pPr lvl="1" eaLnBrk="1" hangingPunct="1"/>
            <a:r>
              <a:rPr lang="zh-CN" altLang="en-US"/>
              <a:t>单例模式</a:t>
            </a:r>
            <a:r>
              <a:rPr lang="en-US" altLang="zh-CN"/>
              <a:t>(Singleton) </a:t>
            </a:r>
            <a:r>
              <a:rPr lang="zh-CN" altLang="en-US" b="0">
                <a:solidFill>
                  <a:srgbClr val="FF3300"/>
                </a:solidFill>
                <a:latin typeface="Arial" panose="020B0604020202020204" pitchFamily="34" charset="0"/>
                <a:ea typeface="宋体" panose="02010600030101010101" pitchFamily="2" charset="-122"/>
              </a:rPr>
              <a:t>★★★★☆</a:t>
            </a:r>
            <a:r>
              <a:rPr lang="en-US" altLang="zh-CN">
                <a:solidFill>
                  <a:srgbClr val="FF3300"/>
                </a:solidFill>
              </a:rPr>
              <a:t>  </a:t>
            </a:r>
          </a:p>
          <a:p>
            <a:pPr lvl="1" eaLnBrk="1" hangingPunct="1"/>
            <a:endParaRPr lang="en-US" altLang="zh-CN"/>
          </a:p>
        </p:txBody>
      </p:sp>
    </p:spTree>
    <p:extLst>
      <p:ext uri="{BB962C8B-B14F-4D97-AF65-F5344CB8AC3E}">
        <p14:creationId xmlns:p14="http://schemas.microsoft.com/office/powerpoint/2010/main" val="227168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t>GoF</a:t>
            </a:r>
            <a:r>
              <a:rPr lang="zh-CN" altLang="en-US"/>
              <a:t>设计模式简介 </a:t>
            </a:r>
          </a:p>
        </p:txBody>
      </p:sp>
      <p:sp>
        <p:nvSpPr>
          <p:cNvPr id="35843" name="Rectangle 3"/>
          <p:cNvSpPr>
            <a:spLocks noChangeArrowheads="1"/>
          </p:cNvSpPr>
          <p:nvPr/>
        </p:nvSpPr>
        <p:spPr bwMode="auto">
          <a:xfrm>
            <a:off x="381000" y="17526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结构型模式</a:t>
            </a:r>
          </a:p>
          <a:p>
            <a:pPr lvl="1" eaLnBrk="1" hangingPunct="1"/>
            <a:r>
              <a:rPr lang="zh-CN" altLang="zh-CN"/>
              <a:t>适配器模式(Adapter)</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桥接模式(Bridge)</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组合模式(Composite)</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装饰模式(Decorator)</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外观模式(Facade)</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享元模式(Flyweight)</a:t>
            </a:r>
            <a:r>
              <a:rPr lang="en-US" altLang="zh-CN">
                <a:solidFill>
                  <a:srgbClr val="FF3300"/>
                </a:solidFill>
              </a:rPr>
              <a:t> </a:t>
            </a:r>
            <a:r>
              <a:rPr lang="zh-CN" altLang="en-US" b="0">
                <a:solidFill>
                  <a:srgbClr val="FF3300"/>
                </a:solidFill>
                <a:latin typeface="Arial" panose="020B0604020202020204" pitchFamily="34" charset="0"/>
                <a:ea typeface="宋体" panose="02010600030101010101" pitchFamily="2" charset="-122"/>
              </a:rPr>
              <a:t>★☆☆☆☆</a:t>
            </a:r>
            <a:endParaRPr lang="zh-CN" altLang="zh-CN">
              <a:solidFill>
                <a:srgbClr val="FF3300"/>
              </a:solidFill>
            </a:endParaRPr>
          </a:p>
          <a:p>
            <a:pPr lvl="1" eaLnBrk="1" hangingPunct="1"/>
            <a:r>
              <a:rPr lang="zh-CN" altLang="zh-CN"/>
              <a:t>代理模式(Proxy)</a:t>
            </a:r>
            <a:r>
              <a:rPr lang="en-US" altLang="zh-CN"/>
              <a:t> </a:t>
            </a:r>
            <a:r>
              <a:rPr lang="zh-CN" altLang="en-US" b="0">
                <a:solidFill>
                  <a:srgbClr val="FF3300"/>
                </a:solidFill>
                <a:latin typeface="Arial" panose="020B0604020202020204" pitchFamily="34" charset="0"/>
                <a:ea typeface="宋体" panose="02010600030101010101" pitchFamily="2" charset="-122"/>
              </a:rPr>
              <a:t>★★★★☆</a:t>
            </a:r>
            <a:endParaRPr lang="en-US" altLang="zh-CN">
              <a:solidFill>
                <a:srgbClr val="FF3300"/>
              </a:solidFill>
            </a:endParaRPr>
          </a:p>
        </p:txBody>
      </p:sp>
    </p:spTree>
    <p:extLst>
      <p:ext uri="{BB962C8B-B14F-4D97-AF65-F5344CB8AC3E}">
        <p14:creationId xmlns:p14="http://schemas.microsoft.com/office/powerpoint/2010/main" val="518679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t>GoF</a:t>
            </a:r>
            <a:r>
              <a:rPr lang="zh-CN" altLang="en-US"/>
              <a:t>设计模式简介 </a:t>
            </a:r>
          </a:p>
        </p:txBody>
      </p:sp>
      <p:sp>
        <p:nvSpPr>
          <p:cNvPr id="36867" name="Rectangle 3"/>
          <p:cNvSpPr>
            <a:spLocks noChangeArrowheads="1"/>
          </p:cNvSpPr>
          <p:nvPr/>
        </p:nvSpPr>
        <p:spPr bwMode="auto">
          <a:xfrm>
            <a:off x="381000" y="1752600"/>
            <a:ext cx="8382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3600"/>
              <a:t>行为型模式</a:t>
            </a:r>
          </a:p>
          <a:p>
            <a:pPr lvl="1" eaLnBrk="1" hangingPunct="1">
              <a:lnSpc>
                <a:spcPct val="100000"/>
              </a:lnSpc>
            </a:pPr>
            <a:r>
              <a:rPr lang="zh-CN" altLang="zh-CN" sz="1800"/>
              <a:t>职责链模式(Chain of Responsibility)</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命令模式(Command)</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解释器模式(Interpreter)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迭代器模式(Iterator)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中介者模式(Mediator)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备忘录模式(Memento)</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观察者模式(Observer)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状态模式(State)</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策略模式(Strategy)</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模板方法模式(Template Method)</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zh-CN" altLang="zh-CN" sz="1800">
              <a:solidFill>
                <a:srgbClr val="FF3300"/>
              </a:solidFill>
            </a:endParaRPr>
          </a:p>
          <a:p>
            <a:pPr lvl="1" eaLnBrk="1" hangingPunct="1">
              <a:lnSpc>
                <a:spcPct val="100000"/>
              </a:lnSpc>
            </a:pPr>
            <a:r>
              <a:rPr lang="zh-CN" altLang="zh-CN" sz="1800"/>
              <a:t>访问者模式(Visitor)</a:t>
            </a:r>
            <a:r>
              <a:rPr lang="en-US" altLang="zh-CN" sz="1800"/>
              <a:t> </a:t>
            </a:r>
            <a:r>
              <a:rPr lang="zh-CN" altLang="en-US" sz="1800" b="0">
                <a:solidFill>
                  <a:srgbClr val="FF3300"/>
                </a:solidFill>
                <a:latin typeface="Arial" panose="020B0604020202020204" pitchFamily="34" charset="0"/>
                <a:ea typeface="宋体" panose="02010600030101010101" pitchFamily="2" charset="-122"/>
              </a:rPr>
              <a:t>★☆☆☆☆</a:t>
            </a:r>
            <a:endParaRPr lang="en-US" altLang="zh-CN" sz="1800">
              <a:solidFill>
                <a:srgbClr val="FF3300"/>
              </a:solidFill>
            </a:endParaRPr>
          </a:p>
        </p:txBody>
      </p:sp>
    </p:spTree>
    <p:extLst>
      <p:ext uri="{BB962C8B-B14F-4D97-AF65-F5344CB8AC3E}">
        <p14:creationId xmlns:p14="http://schemas.microsoft.com/office/powerpoint/2010/main" val="324046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设计模式的优点 </a:t>
            </a:r>
          </a:p>
        </p:txBody>
      </p:sp>
      <p:sp>
        <p:nvSpPr>
          <p:cNvPr id="37891" name="Rectangle 3"/>
          <p:cNvSpPr>
            <a:spLocks noGrp="1" noChangeArrowheads="1"/>
          </p:cNvSpPr>
          <p:nvPr>
            <p:ph type="body" idx="1"/>
          </p:nvPr>
        </p:nvSpPr>
        <p:spPr>
          <a:xfrm>
            <a:off x="381000" y="1752600"/>
            <a:ext cx="8382000" cy="4724400"/>
          </a:xfrm>
        </p:spPr>
        <p:txBody>
          <a:bodyPr/>
          <a:lstStyle/>
          <a:p>
            <a:pPr algn="just" eaLnBrk="1" hangingPunct="1">
              <a:lnSpc>
                <a:spcPct val="100000"/>
              </a:lnSpc>
            </a:pPr>
            <a:r>
              <a:rPr lang="zh-CN" altLang="en-US" sz="2400">
                <a:solidFill>
                  <a:srgbClr val="FF3300"/>
                </a:solidFill>
              </a:rPr>
              <a:t>融合了众多专家的经验</a:t>
            </a:r>
            <a:r>
              <a:rPr lang="zh-CN" altLang="en-US" sz="2400"/>
              <a:t>，并以一种标准的形式供广大开发人员所用</a:t>
            </a:r>
            <a:endParaRPr lang="en-US" altLang="zh-CN" sz="2400"/>
          </a:p>
          <a:p>
            <a:pPr algn="just" eaLnBrk="1" hangingPunct="1">
              <a:lnSpc>
                <a:spcPct val="100000"/>
              </a:lnSpc>
            </a:pPr>
            <a:r>
              <a:rPr lang="zh-CN" altLang="en-US" sz="2400"/>
              <a:t>提供了一套</a:t>
            </a:r>
            <a:r>
              <a:rPr lang="zh-CN" altLang="en-US" sz="2400">
                <a:solidFill>
                  <a:srgbClr val="FF3300"/>
                </a:solidFill>
              </a:rPr>
              <a:t>通用的设计词汇和一种通用的语言，</a:t>
            </a:r>
            <a:r>
              <a:rPr lang="zh-CN" altLang="en-US" sz="2400"/>
              <a:t>以方便开发人员之间进行沟通和交流，使得设计方案更加通俗易懂</a:t>
            </a:r>
            <a:endParaRPr lang="en-US" altLang="zh-CN" sz="2400"/>
          </a:p>
          <a:p>
            <a:pPr algn="just" eaLnBrk="1" hangingPunct="1">
              <a:lnSpc>
                <a:spcPct val="100000"/>
              </a:lnSpc>
            </a:pPr>
            <a:r>
              <a:rPr lang="zh-CN" altLang="en-US" sz="2400"/>
              <a:t>让人们可以更加简单方便地</a:t>
            </a:r>
            <a:r>
              <a:rPr lang="zh-CN" altLang="en-US" sz="2400">
                <a:solidFill>
                  <a:srgbClr val="FF3300"/>
                </a:solidFill>
              </a:rPr>
              <a:t>复用成功的设计和体系结构</a:t>
            </a:r>
            <a:endParaRPr lang="en-US" altLang="zh-CN" sz="2400">
              <a:solidFill>
                <a:srgbClr val="FF3300"/>
              </a:solidFill>
            </a:endParaRPr>
          </a:p>
          <a:p>
            <a:pPr algn="just" eaLnBrk="1" hangingPunct="1">
              <a:lnSpc>
                <a:spcPct val="100000"/>
              </a:lnSpc>
            </a:pPr>
            <a:r>
              <a:rPr lang="zh-CN" altLang="en-US" sz="2400"/>
              <a:t>使得设计方案更加</a:t>
            </a:r>
            <a:r>
              <a:rPr lang="zh-CN" altLang="en-US" sz="2400">
                <a:solidFill>
                  <a:srgbClr val="FF3300"/>
                </a:solidFill>
              </a:rPr>
              <a:t>灵活</a:t>
            </a:r>
            <a:r>
              <a:rPr lang="zh-CN" altLang="en-US" sz="2400"/>
              <a:t>，且</a:t>
            </a:r>
            <a:r>
              <a:rPr lang="zh-CN" altLang="en-US" sz="2400">
                <a:solidFill>
                  <a:srgbClr val="FF3300"/>
                </a:solidFill>
              </a:rPr>
              <a:t>易于修改</a:t>
            </a:r>
          </a:p>
          <a:p>
            <a:pPr algn="just" eaLnBrk="1" hangingPunct="1">
              <a:lnSpc>
                <a:spcPct val="100000"/>
              </a:lnSpc>
            </a:pPr>
            <a:r>
              <a:rPr lang="zh-CN" altLang="en-US" sz="2400"/>
              <a:t>将提高软件系统的</a:t>
            </a:r>
            <a:r>
              <a:rPr lang="zh-CN" altLang="en-US" sz="2400">
                <a:solidFill>
                  <a:srgbClr val="FF3300"/>
                </a:solidFill>
              </a:rPr>
              <a:t>开发效率和软件质量</a:t>
            </a:r>
            <a:r>
              <a:rPr lang="zh-CN" altLang="en-US" sz="2400"/>
              <a:t>，且在一定程度上节约设计成本</a:t>
            </a:r>
          </a:p>
          <a:p>
            <a:pPr algn="just" eaLnBrk="1" hangingPunct="1">
              <a:lnSpc>
                <a:spcPct val="100000"/>
              </a:lnSpc>
            </a:pPr>
            <a:r>
              <a:rPr lang="zh-CN" altLang="en-US" sz="2400"/>
              <a:t>有助于初学者更深入地</a:t>
            </a:r>
            <a:r>
              <a:rPr lang="zh-CN" altLang="en-US" sz="2400">
                <a:solidFill>
                  <a:srgbClr val="FF3300"/>
                </a:solidFill>
              </a:rPr>
              <a:t>理解面向对象思想，</a:t>
            </a:r>
            <a:r>
              <a:rPr lang="zh-CN" altLang="en-US" sz="2400"/>
              <a:t>方便阅读和学习现有类库与其他系统中的源代码，还可以提高软件的设计水平和代码质量</a:t>
            </a:r>
            <a:endParaRPr lang="en-US" altLang="zh-CN" sz="2400"/>
          </a:p>
        </p:txBody>
      </p:sp>
    </p:spTree>
    <p:extLst>
      <p:ext uri="{BB962C8B-B14F-4D97-AF65-F5344CB8AC3E}">
        <p14:creationId xmlns:p14="http://schemas.microsoft.com/office/powerpoint/2010/main" val="4425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83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6147" name="Rectangle 3"/>
          <p:cNvSpPr>
            <a:spLocks noGrp="1" noChangeArrowheads="1"/>
          </p:cNvSpPr>
          <p:nvPr>
            <p:ph type="body" idx="1"/>
          </p:nvPr>
        </p:nvSpPr>
        <p:spPr>
          <a:xfrm>
            <a:off x="381000" y="1752600"/>
            <a:ext cx="8382000" cy="4419600"/>
          </a:xfrm>
        </p:spPr>
        <p:txBody>
          <a:bodyPr/>
          <a:lstStyle/>
          <a:p>
            <a:pPr eaLnBrk="1" hangingPunct="1"/>
            <a:r>
              <a:rPr kumimoji="1" lang="zh-CN" altLang="en-US" dirty="0"/>
              <a:t>庞大的跨平台图像浏览系统</a:t>
            </a:r>
            <a:endParaRPr kumimoji="1" lang="en-US" altLang="zh-CN" dirty="0"/>
          </a:p>
          <a:p>
            <a:pPr lvl="1" eaLnBrk="1" hangingPunct="1"/>
            <a:r>
              <a:rPr lang="zh-CN" altLang="en-US" dirty="0"/>
              <a:t>实例说明</a:t>
            </a:r>
            <a:endParaRPr lang="en-US" altLang="zh-CN" dirty="0"/>
          </a:p>
          <a:p>
            <a:pPr lvl="2" eaLnBrk="1" hangingPunct="1">
              <a:buFont typeface="Arial" panose="020B0604020202020204" pitchFamily="34" charset="0"/>
              <a:buChar char="•"/>
            </a:pPr>
            <a:r>
              <a:rPr lang="zh-CN" altLang="en-US" sz="2400" dirty="0">
                <a:ea typeface="黑体" panose="02010609060101010101" pitchFamily="49" charset="-122"/>
              </a:rPr>
              <a:t>某软件公司要开发一个</a:t>
            </a:r>
            <a:r>
              <a:rPr lang="zh-CN" altLang="en-US" sz="2400" dirty="0">
                <a:solidFill>
                  <a:srgbClr val="FF3300"/>
                </a:solidFill>
                <a:ea typeface="黑体" panose="02010609060101010101" pitchFamily="49" charset="-122"/>
              </a:rPr>
              <a:t>跨平台图像浏览系统</a:t>
            </a:r>
            <a:r>
              <a:rPr lang="zh-CN" altLang="en-US" sz="2400" dirty="0">
                <a:ea typeface="黑体" panose="02010609060101010101" pitchFamily="49" charset="-122"/>
              </a:rPr>
              <a:t>，要求该系统能够显示</a:t>
            </a:r>
            <a:r>
              <a:rPr lang="en-US" altLang="zh-CN" sz="2400" dirty="0">
                <a:ea typeface="黑体" panose="02010609060101010101" pitchFamily="49" charset="-122"/>
              </a:rPr>
              <a:t>BMP</a:t>
            </a:r>
            <a:r>
              <a:rPr lang="zh-CN" altLang="en-US" sz="2400" dirty="0">
                <a:ea typeface="黑体" panose="02010609060101010101" pitchFamily="49" charset="-122"/>
              </a:rPr>
              <a:t>、</a:t>
            </a:r>
            <a:r>
              <a:rPr lang="en-US" altLang="zh-CN" sz="2400" dirty="0">
                <a:ea typeface="黑体" panose="02010609060101010101" pitchFamily="49" charset="-122"/>
              </a:rPr>
              <a:t>JPG</a:t>
            </a:r>
            <a:r>
              <a:rPr lang="zh-CN" altLang="en-US" sz="2400" dirty="0">
                <a:ea typeface="黑体" panose="02010609060101010101" pitchFamily="49" charset="-122"/>
              </a:rPr>
              <a:t>、</a:t>
            </a:r>
            <a:r>
              <a:rPr lang="en-US" altLang="zh-CN" sz="2400" dirty="0">
                <a:ea typeface="黑体" panose="02010609060101010101" pitchFamily="49" charset="-122"/>
              </a:rPr>
              <a:t>GIF</a:t>
            </a:r>
            <a:r>
              <a:rPr lang="zh-CN" altLang="en-US" sz="2400" dirty="0">
                <a:ea typeface="黑体" panose="02010609060101010101" pitchFamily="49" charset="-122"/>
              </a:rPr>
              <a:t>、</a:t>
            </a:r>
            <a:r>
              <a:rPr lang="en-US" altLang="zh-CN" sz="2400" dirty="0">
                <a:ea typeface="黑体" panose="02010609060101010101" pitchFamily="49" charset="-122"/>
              </a:rPr>
              <a:t>PNG</a:t>
            </a:r>
            <a:r>
              <a:rPr lang="zh-CN" altLang="en-US" sz="2400" dirty="0">
                <a:ea typeface="黑体" panose="02010609060101010101" pitchFamily="49" charset="-122"/>
              </a:rPr>
              <a:t>等</a:t>
            </a:r>
            <a:r>
              <a:rPr lang="zh-CN" altLang="en-US" sz="2400" dirty="0">
                <a:solidFill>
                  <a:srgbClr val="FF3300"/>
                </a:solidFill>
                <a:ea typeface="黑体" panose="02010609060101010101" pitchFamily="49" charset="-122"/>
              </a:rPr>
              <a:t>多种格式</a:t>
            </a:r>
            <a:r>
              <a:rPr lang="zh-CN" altLang="en-US" sz="2400" dirty="0">
                <a:ea typeface="黑体" panose="02010609060101010101" pitchFamily="49" charset="-122"/>
              </a:rPr>
              <a:t>的文件，并且能够在</a:t>
            </a:r>
            <a:r>
              <a:rPr lang="en-US" altLang="zh-CN" sz="2400" dirty="0">
                <a:ea typeface="黑体" panose="02010609060101010101" pitchFamily="49" charset="-122"/>
              </a:rPr>
              <a:t>Windows</a:t>
            </a:r>
            <a:r>
              <a:rPr lang="zh-CN" altLang="en-US" sz="2400" dirty="0">
                <a:ea typeface="黑体" panose="02010609060101010101" pitchFamily="49" charset="-122"/>
              </a:rPr>
              <a:t>、</a:t>
            </a:r>
            <a:r>
              <a:rPr lang="en-US" altLang="zh-CN" sz="2400" dirty="0">
                <a:ea typeface="黑体" panose="02010609060101010101" pitchFamily="49" charset="-122"/>
              </a:rPr>
              <a:t>Linux</a:t>
            </a:r>
            <a:r>
              <a:rPr lang="zh-CN" altLang="en-US" sz="2400" dirty="0">
                <a:ea typeface="黑体" panose="02010609060101010101" pitchFamily="49" charset="-122"/>
              </a:rPr>
              <a:t>、</a:t>
            </a:r>
            <a:r>
              <a:rPr lang="en-US" altLang="zh-CN" sz="2400" dirty="0">
                <a:ea typeface="黑体" panose="02010609060101010101" pitchFamily="49" charset="-122"/>
              </a:rPr>
              <a:t>Unix</a:t>
            </a:r>
            <a:r>
              <a:rPr lang="zh-CN" altLang="en-US" sz="2400" dirty="0">
                <a:ea typeface="黑体" panose="02010609060101010101" pitchFamily="49" charset="-122"/>
              </a:rPr>
              <a:t>等</a:t>
            </a:r>
            <a:r>
              <a:rPr lang="zh-CN" altLang="en-US" sz="2400" dirty="0">
                <a:solidFill>
                  <a:srgbClr val="FF3300"/>
                </a:solidFill>
                <a:ea typeface="黑体" panose="02010609060101010101" pitchFamily="49" charset="-122"/>
              </a:rPr>
              <a:t>多个操作系统</a:t>
            </a:r>
            <a:r>
              <a:rPr lang="zh-CN" altLang="en-US" sz="2400" dirty="0">
                <a:ea typeface="黑体" panose="02010609060101010101" pitchFamily="49" charset="-122"/>
              </a:rPr>
              <a:t>上运行。系统首先将各种格式的文件解析为像素矩阵</a:t>
            </a:r>
            <a:r>
              <a:rPr lang="en-US" altLang="zh-CN" sz="2400" dirty="0">
                <a:ea typeface="黑体" panose="02010609060101010101" pitchFamily="49" charset="-122"/>
              </a:rPr>
              <a:t>(Matrix)</a:t>
            </a:r>
            <a:r>
              <a:rPr lang="zh-CN" altLang="en-US" sz="2400" dirty="0">
                <a:ea typeface="黑体" panose="02010609060101010101" pitchFamily="49" charset="-122"/>
              </a:rPr>
              <a:t>，然后将像素矩阵显示在屏幕上，在不同的操作系统中可以调用不同的绘制函数来绘制像素矩阵。</a:t>
            </a:r>
            <a:endParaRPr kumimoji="1" lang="zh-CN" altLang="en-US" sz="2400" dirty="0">
              <a:ea typeface="黑体" panose="02010609060101010101" pitchFamily="49" charset="-122"/>
            </a:endParaRPr>
          </a:p>
        </p:txBody>
      </p:sp>
    </p:spTree>
    <p:extLst>
      <p:ext uri="{BB962C8B-B14F-4D97-AF65-F5344CB8AC3E}">
        <p14:creationId xmlns:p14="http://schemas.microsoft.com/office/powerpoint/2010/main" val="35638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7171" name="Rectangle 3"/>
          <p:cNvSpPr>
            <a:spLocks noGrp="1" noChangeArrowheads="1"/>
          </p:cNvSpPr>
          <p:nvPr>
            <p:ph type="body" idx="1"/>
          </p:nvPr>
        </p:nvSpPr>
        <p:spPr>
          <a:xfrm>
            <a:off x="381000" y="1752600"/>
            <a:ext cx="8382000" cy="4419600"/>
          </a:xfrm>
        </p:spPr>
        <p:txBody>
          <a:bodyPr/>
          <a:lstStyle/>
          <a:p>
            <a:pPr eaLnBrk="1" hangingPunct="1"/>
            <a:r>
              <a:rPr kumimoji="1" lang="zh-CN" altLang="en-US" dirty="0"/>
              <a:t>庞大的跨平台图像浏览系统</a:t>
            </a:r>
            <a:endParaRPr kumimoji="1" lang="en-US" altLang="zh-CN" dirty="0"/>
          </a:p>
          <a:p>
            <a:pPr lvl="1" eaLnBrk="1" hangingPunct="1"/>
            <a:r>
              <a:rPr kumimoji="1" lang="zh-CN" altLang="en-US" dirty="0"/>
              <a:t>初始设计方案</a:t>
            </a: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2514600"/>
            <a:ext cx="91265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68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8195" name="Rectangle 3"/>
          <p:cNvSpPr>
            <a:spLocks noGrp="1" noChangeArrowheads="1"/>
          </p:cNvSpPr>
          <p:nvPr>
            <p:ph type="body" idx="1"/>
          </p:nvPr>
        </p:nvSpPr>
        <p:spPr>
          <a:xfrm>
            <a:off x="381000" y="1752600"/>
            <a:ext cx="8382000" cy="4419600"/>
          </a:xfrm>
        </p:spPr>
        <p:txBody>
          <a:bodyPr/>
          <a:lstStyle/>
          <a:p>
            <a:pPr eaLnBrk="1" hangingPunct="1"/>
            <a:r>
              <a:rPr kumimoji="1" lang="zh-CN" altLang="en-US" dirty="0"/>
              <a:t>庞大的跨平台图像浏览系统</a:t>
            </a:r>
            <a:endParaRPr kumimoji="1" lang="en-US" altLang="zh-CN" dirty="0"/>
          </a:p>
          <a:p>
            <a:pPr lvl="1" eaLnBrk="1" hangingPunct="1"/>
            <a:r>
              <a:rPr kumimoji="1" lang="zh-CN" altLang="en-US" dirty="0"/>
              <a:t>问题</a:t>
            </a:r>
            <a:endParaRPr kumimoji="1" lang="en-US" altLang="zh-CN" dirty="0"/>
          </a:p>
          <a:p>
            <a:pPr lvl="2" eaLnBrk="1" hangingPunct="1">
              <a:buFont typeface="Arial" panose="020B0604020202020204" pitchFamily="34" charset="0"/>
              <a:buChar char="•"/>
            </a:pPr>
            <a:r>
              <a:rPr kumimoji="1" lang="en-US" altLang="zh-CN" sz="2400" dirty="0">
                <a:ea typeface="黑体" panose="02010609060101010101" pitchFamily="49" charset="-122"/>
              </a:rPr>
              <a:t>(1) </a:t>
            </a:r>
            <a:r>
              <a:rPr lang="zh-CN" altLang="en-US" sz="2400" dirty="0">
                <a:ea typeface="黑体" panose="02010609060101010101" pitchFamily="49" charset="-122"/>
              </a:rPr>
              <a:t>采用了多层继承结构，导致系统中类的个数急剧增加，</a:t>
            </a:r>
            <a:r>
              <a:rPr lang="zh-CN" altLang="en-US" sz="2400" dirty="0">
                <a:solidFill>
                  <a:srgbClr val="FF3300"/>
                </a:solidFill>
                <a:ea typeface="黑体" panose="02010609060101010101" pitchFamily="49" charset="-122"/>
              </a:rPr>
              <a:t>具体层的类的个数</a:t>
            </a:r>
            <a:r>
              <a:rPr lang="en-US" sz="2400" dirty="0">
                <a:solidFill>
                  <a:srgbClr val="FF3300"/>
                </a:solidFill>
                <a:ea typeface="黑体" panose="02010609060101010101" pitchFamily="49" charset="-122"/>
              </a:rPr>
              <a:t> </a:t>
            </a:r>
            <a:r>
              <a:rPr lang="en-US" altLang="zh-CN" sz="2400" dirty="0">
                <a:solidFill>
                  <a:srgbClr val="FF3300"/>
                </a:solidFill>
                <a:ea typeface="黑体" panose="02010609060101010101" pitchFamily="49" charset="-122"/>
              </a:rPr>
              <a:t>= </a:t>
            </a:r>
            <a:r>
              <a:rPr lang="zh-CN" altLang="en-US" sz="2400" dirty="0">
                <a:solidFill>
                  <a:srgbClr val="FF3300"/>
                </a:solidFill>
                <a:ea typeface="黑体" panose="02010609060101010101" pitchFamily="49" charset="-122"/>
              </a:rPr>
              <a:t>所支持的图像文件格式数</a:t>
            </a:r>
            <a:r>
              <a:rPr lang="en-US" altLang="zh-CN" sz="2400" dirty="0">
                <a:solidFill>
                  <a:srgbClr val="FF3300"/>
                </a:solidFill>
                <a:ea typeface="黑体" panose="02010609060101010101" pitchFamily="49" charset="-122"/>
              </a:rPr>
              <a:t>×</a:t>
            </a:r>
            <a:r>
              <a:rPr lang="zh-CN" altLang="en-US" sz="2400" dirty="0">
                <a:solidFill>
                  <a:srgbClr val="FF3300"/>
                </a:solidFill>
                <a:ea typeface="黑体" panose="02010609060101010101" pitchFamily="49" charset="-122"/>
              </a:rPr>
              <a:t>所支持的操作系统数</a:t>
            </a:r>
            <a:endParaRPr lang="en-US" altLang="zh-CN" sz="2400" dirty="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sz="2400" dirty="0">
                <a:ea typeface="黑体" panose="02010609060101010101" pitchFamily="49" charset="-122"/>
              </a:rPr>
              <a:t>(2) </a:t>
            </a:r>
            <a:r>
              <a:rPr lang="zh-CN" altLang="en-US" sz="2400" dirty="0">
                <a:ea typeface="黑体" panose="02010609060101010101" pitchFamily="49" charset="-122"/>
              </a:rPr>
              <a:t>系统扩展麻烦，无论是增加新的图像文件格式还是增加新的操作系统，都需要增加大量的具体类，这将</a:t>
            </a:r>
            <a:r>
              <a:rPr lang="zh-CN" altLang="en-US" sz="2400" dirty="0">
                <a:solidFill>
                  <a:srgbClr val="FF3300"/>
                </a:solidFill>
                <a:ea typeface="黑体" panose="02010609060101010101" pitchFamily="49" charset="-122"/>
              </a:rPr>
              <a:t>导致系统变得非常庞大，增加运行和维护开销</a:t>
            </a:r>
            <a:endParaRPr lang="zh-CN" altLang="en-US" sz="2400" dirty="0">
              <a:ea typeface="黑体" panose="02010609060101010101" pitchFamily="49" charset="-122"/>
            </a:endParaRPr>
          </a:p>
          <a:p>
            <a:pPr lvl="2" eaLnBrk="1" hangingPunct="1">
              <a:buFont typeface="Wingdings" panose="05000000000000000000" pitchFamily="2" charset="2"/>
              <a:buChar char="Ø"/>
            </a:pPr>
            <a:endParaRPr kumimoji="1" lang="zh-CN" altLang="en-US" sz="2400" dirty="0">
              <a:ea typeface="黑体" panose="02010609060101010101" pitchFamily="49" charset="-122"/>
            </a:endParaRPr>
          </a:p>
        </p:txBody>
      </p:sp>
    </p:spTree>
    <p:extLst>
      <p:ext uri="{BB962C8B-B14F-4D97-AF65-F5344CB8AC3E}">
        <p14:creationId xmlns:p14="http://schemas.microsoft.com/office/powerpoint/2010/main" val="25793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6147" name="Rectangle 3"/>
          <p:cNvSpPr>
            <a:spLocks noGrp="1" noChangeArrowheads="1"/>
          </p:cNvSpPr>
          <p:nvPr>
            <p:ph type="body" idx="1"/>
          </p:nvPr>
        </p:nvSpPr>
        <p:spPr>
          <a:xfrm>
            <a:off x="381000" y="1752600"/>
            <a:ext cx="8382000" cy="4419600"/>
          </a:xfrm>
        </p:spPr>
        <p:txBody>
          <a:bodyPr/>
          <a:lstStyle/>
          <a:p>
            <a:pPr eaLnBrk="1" hangingPunct="1">
              <a:defRPr/>
            </a:pPr>
            <a:r>
              <a:rPr kumimoji="1" lang="zh-CN" altLang="en-US" dirty="0"/>
              <a:t>不够灵活的影院售票系统</a:t>
            </a:r>
            <a:endParaRPr kumimoji="1" lang="en-US" altLang="zh-CN" dirty="0"/>
          </a:p>
          <a:p>
            <a:pPr lvl="1" eaLnBrk="1" hangingPunct="1">
              <a:defRPr/>
            </a:pPr>
            <a:r>
              <a:rPr lang="zh-CN" altLang="en-US" dirty="0"/>
              <a:t>实例说明</a:t>
            </a:r>
            <a:endParaRPr lang="en-US" altLang="zh-CN" dirty="0"/>
          </a:p>
          <a:p>
            <a:pPr lvl="2" eaLnBrk="1" hangingPunct="1">
              <a:buFont typeface="Arial" pitchFamily="34" charset="0"/>
              <a:buChar char="•"/>
              <a:defRPr/>
            </a:pPr>
            <a:r>
              <a:rPr lang="zh-CN" altLang="en-US" dirty="0"/>
              <a:t>某软件公司为某电影院开发了一套影院售票系统，在该系统中需要</a:t>
            </a:r>
            <a:r>
              <a:rPr lang="zh-CN" altLang="en-US" dirty="0">
                <a:solidFill>
                  <a:srgbClr val="FF3300"/>
                </a:solidFill>
              </a:rPr>
              <a:t>为不同类型的用户提供不同的电影票打折方式</a:t>
            </a:r>
            <a:r>
              <a:rPr lang="zh-CN" altLang="en-US" dirty="0"/>
              <a:t>，具体打折方案如下：</a:t>
            </a:r>
          </a:p>
          <a:p>
            <a:pPr lvl="3" eaLnBrk="1" hangingPunct="1">
              <a:buFont typeface="Arial" pitchFamily="34" charset="0"/>
              <a:buChar char="•"/>
              <a:defRPr/>
            </a:pPr>
            <a:r>
              <a:rPr lang="en-US" altLang="zh-CN" dirty="0">
                <a:solidFill>
                  <a:srgbClr val="333333"/>
                </a:solidFill>
                <a:latin typeface="+mn-lt"/>
                <a:ea typeface="黑体" pitchFamily="2" charset="-122"/>
              </a:rPr>
              <a:t>(1) </a:t>
            </a:r>
            <a:r>
              <a:rPr lang="zh-CN" altLang="en-US" dirty="0">
                <a:solidFill>
                  <a:srgbClr val="333333"/>
                </a:solidFill>
                <a:latin typeface="+mn-lt"/>
                <a:ea typeface="黑体" pitchFamily="2" charset="-122"/>
              </a:rPr>
              <a:t>学生凭学生证可享受票价</a:t>
            </a:r>
            <a:r>
              <a:rPr lang="en-US" altLang="zh-CN" dirty="0">
                <a:solidFill>
                  <a:srgbClr val="333333"/>
                </a:solidFill>
                <a:latin typeface="+mn-lt"/>
                <a:ea typeface="黑体" pitchFamily="2" charset="-122"/>
              </a:rPr>
              <a:t>8</a:t>
            </a:r>
            <a:r>
              <a:rPr lang="zh-CN" altLang="en-US" dirty="0">
                <a:solidFill>
                  <a:srgbClr val="333333"/>
                </a:solidFill>
                <a:latin typeface="+mn-lt"/>
                <a:ea typeface="黑体" pitchFamily="2" charset="-122"/>
              </a:rPr>
              <a:t>折优惠；</a:t>
            </a:r>
          </a:p>
          <a:p>
            <a:pPr lvl="3" eaLnBrk="1" hangingPunct="1">
              <a:buFont typeface="Arial" pitchFamily="34" charset="0"/>
              <a:buChar char="•"/>
              <a:defRPr/>
            </a:pPr>
            <a:r>
              <a:rPr lang="en-US" altLang="zh-CN" dirty="0">
                <a:solidFill>
                  <a:srgbClr val="333333"/>
                </a:solidFill>
                <a:latin typeface="+mn-lt"/>
                <a:ea typeface="黑体" pitchFamily="2" charset="-122"/>
              </a:rPr>
              <a:t>(2) </a:t>
            </a:r>
            <a:r>
              <a:rPr lang="zh-CN" altLang="en-US" dirty="0">
                <a:solidFill>
                  <a:srgbClr val="333333"/>
                </a:solidFill>
                <a:latin typeface="+mn-lt"/>
                <a:ea typeface="黑体" pitchFamily="2" charset="-122"/>
              </a:rPr>
              <a:t>年龄在</a:t>
            </a:r>
            <a:r>
              <a:rPr lang="en-US" altLang="zh-CN" dirty="0">
                <a:solidFill>
                  <a:srgbClr val="333333"/>
                </a:solidFill>
                <a:latin typeface="+mn-lt"/>
                <a:ea typeface="黑体" pitchFamily="2" charset="-122"/>
              </a:rPr>
              <a:t>10</a:t>
            </a:r>
            <a:r>
              <a:rPr lang="zh-CN" altLang="en-US" dirty="0">
                <a:solidFill>
                  <a:srgbClr val="333333"/>
                </a:solidFill>
                <a:latin typeface="+mn-lt"/>
                <a:ea typeface="黑体" pitchFamily="2" charset="-122"/>
              </a:rPr>
              <a:t>周岁及以下的儿童可享受每张票减免</a:t>
            </a:r>
            <a:r>
              <a:rPr lang="en-US" altLang="zh-CN" dirty="0">
                <a:solidFill>
                  <a:srgbClr val="333333"/>
                </a:solidFill>
                <a:latin typeface="+mn-lt"/>
                <a:ea typeface="黑体" pitchFamily="2" charset="-122"/>
              </a:rPr>
              <a:t>10</a:t>
            </a:r>
            <a:r>
              <a:rPr lang="zh-CN" altLang="en-US" dirty="0">
                <a:solidFill>
                  <a:srgbClr val="333333"/>
                </a:solidFill>
                <a:latin typeface="+mn-lt"/>
                <a:ea typeface="黑体" pitchFamily="2" charset="-122"/>
              </a:rPr>
              <a:t>元的优惠（原始票价需大于等于</a:t>
            </a:r>
            <a:r>
              <a:rPr lang="en-US" altLang="zh-CN" dirty="0">
                <a:solidFill>
                  <a:srgbClr val="333333"/>
                </a:solidFill>
                <a:latin typeface="+mn-lt"/>
                <a:ea typeface="黑体" pitchFamily="2" charset="-122"/>
              </a:rPr>
              <a:t>20</a:t>
            </a:r>
            <a:r>
              <a:rPr lang="zh-CN" altLang="en-US" dirty="0">
                <a:solidFill>
                  <a:srgbClr val="333333"/>
                </a:solidFill>
                <a:latin typeface="+mn-lt"/>
                <a:ea typeface="黑体" pitchFamily="2" charset="-122"/>
              </a:rPr>
              <a:t>元）；</a:t>
            </a:r>
          </a:p>
          <a:p>
            <a:pPr lvl="3" eaLnBrk="1" hangingPunct="1">
              <a:buFont typeface="Arial" pitchFamily="34" charset="0"/>
              <a:buChar char="•"/>
              <a:defRPr/>
            </a:pPr>
            <a:r>
              <a:rPr lang="en-US" altLang="zh-CN" dirty="0">
                <a:solidFill>
                  <a:srgbClr val="333333"/>
                </a:solidFill>
                <a:latin typeface="+mn-lt"/>
                <a:ea typeface="黑体" pitchFamily="2" charset="-122"/>
              </a:rPr>
              <a:t>(3) </a:t>
            </a:r>
            <a:r>
              <a:rPr lang="zh-CN" altLang="en-US" dirty="0">
                <a:solidFill>
                  <a:srgbClr val="333333"/>
                </a:solidFill>
                <a:latin typeface="+mn-lt"/>
                <a:ea typeface="黑体" pitchFamily="2" charset="-122"/>
              </a:rPr>
              <a:t>影院</a:t>
            </a:r>
            <a:r>
              <a:rPr lang="en-US" altLang="zh-CN" dirty="0">
                <a:solidFill>
                  <a:srgbClr val="333333"/>
                </a:solidFill>
                <a:latin typeface="+mn-lt"/>
                <a:ea typeface="黑体" pitchFamily="2" charset="-122"/>
              </a:rPr>
              <a:t>VIP</a:t>
            </a:r>
            <a:r>
              <a:rPr lang="zh-CN" altLang="en-US" dirty="0">
                <a:solidFill>
                  <a:srgbClr val="333333"/>
                </a:solidFill>
                <a:latin typeface="+mn-lt"/>
                <a:ea typeface="黑体" pitchFamily="2" charset="-122"/>
              </a:rPr>
              <a:t>用户除享受票价半价优惠外还可进行积分，积分累计到一定额度可换取电影院赠送的奖品。</a:t>
            </a:r>
          </a:p>
          <a:p>
            <a:pPr lvl="2" eaLnBrk="1" hangingPunct="1">
              <a:buFont typeface="Arial" pitchFamily="34" charset="0"/>
              <a:buChar char="•"/>
              <a:defRPr/>
            </a:pPr>
            <a:r>
              <a:rPr lang="zh-CN" altLang="en-US" dirty="0"/>
              <a:t>该系统在将来可能还要根据需要引入新的打折方式。</a:t>
            </a:r>
            <a:endParaRPr kumimoji="1" lang="zh-CN" altLang="en-US" dirty="0"/>
          </a:p>
        </p:txBody>
      </p:sp>
    </p:spTree>
    <p:extLst>
      <p:ext uri="{BB962C8B-B14F-4D97-AF65-F5344CB8AC3E}">
        <p14:creationId xmlns:p14="http://schemas.microsoft.com/office/powerpoint/2010/main" val="139521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10243" name="Rectangle 3"/>
          <p:cNvSpPr>
            <a:spLocks noGrp="1" noChangeArrowheads="1"/>
          </p:cNvSpPr>
          <p:nvPr>
            <p:ph type="body" idx="1"/>
          </p:nvPr>
        </p:nvSpPr>
        <p:spPr>
          <a:xfrm>
            <a:off x="381000" y="1752600"/>
            <a:ext cx="8382000" cy="4419600"/>
          </a:xfrm>
        </p:spPr>
        <p:txBody>
          <a:bodyPr/>
          <a:lstStyle/>
          <a:p>
            <a:pPr eaLnBrk="1" hangingPunct="1"/>
            <a:r>
              <a:rPr kumimoji="1" lang="zh-CN" altLang="en-US"/>
              <a:t>不够灵活的影院售票系统</a:t>
            </a:r>
          </a:p>
          <a:p>
            <a:pPr lvl="1" eaLnBrk="1" hangingPunct="1"/>
            <a:r>
              <a:rPr lang="zh-CN" altLang="en-US"/>
              <a:t>初始实现方案</a:t>
            </a:r>
            <a:endParaRPr lang="en-US" altLang="zh-CN"/>
          </a:p>
        </p:txBody>
      </p:sp>
      <p:graphicFrame>
        <p:nvGraphicFramePr>
          <p:cNvPr id="5" name="表格 4"/>
          <p:cNvGraphicFramePr>
            <a:graphicFrameLocks noGrp="1"/>
          </p:cNvGraphicFramePr>
          <p:nvPr/>
        </p:nvGraphicFramePr>
        <p:xfrm>
          <a:off x="228600" y="304800"/>
          <a:ext cx="8686800" cy="6309360"/>
        </p:xfrm>
        <a:graphic>
          <a:graphicData uri="http://schemas.openxmlformats.org/drawingml/2006/table">
            <a:tbl>
              <a:tblPr/>
              <a:tblGrid>
                <a:gridCol w="8686800">
                  <a:extLst>
                    <a:ext uri="{9D8B030D-6E8A-4147-A177-3AD203B41FA5}">
                      <a16:colId xmlns:a16="http://schemas.microsoft.com/office/drawing/2014/main" val="20000"/>
                    </a:ext>
                  </a:extLst>
                </a:gridCol>
              </a:tblGrid>
              <a:tr h="6308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MovieTicket</a:t>
                      </a: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private double price;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//compute the price</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public double calculate(String type)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//student ticket</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if(</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("student"))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0.8;</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//children ticket</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if(</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("children") &amp;&amp; </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&gt;= 20 )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- 10;</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//VIP ticket</a:t>
                      </a:r>
                      <a:endParaRPr kumimoji="0" lang="en-US"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if(</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type.equalsIgnoreCase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vip</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//add points, code is omitted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 0.5;</a:t>
                      </a:r>
                      <a:endParaRPr kumimoji="0" lang="zh-CN"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else {</a:t>
                      </a:r>
                      <a:endParaRPr kumimoji="0" lang="zh-CN"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return </a:t>
                      </a:r>
                      <a:r>
                        <a:rPr kumimoji="0" lang="en-US" altLang="zh-CN" sz="1800" b="1" i="0" u="none" strike="noStrike" cap="none" normalizeH="0" baseline="0" dirty="0" err="1">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this.price</a:t>
                      </a: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rgbClr val="FF33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41469" marR="41469"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0711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zh-CN" altLang="en-US"/>
              <a:t>引言</a:t>
            </a:r>
          </a:p>
        </p:txBody>
      </p:sp>
      <p:sp>
        <p:nvSpPr>
          <p:cNvPr id="11267" name="Rectangle 3"/>
          <p:cNvSpPr>
            <a:spLocks noGrp="1" noChangeArrowheads="1"/>
          </p:cNvSpPr>
          <p:nvPr>
            <p:ph type="body" idx="1"/>
          </p:nvPr>
        </p:nvSpPr>
        <p:spPr>
          <a:xfrm>
            <a:off x="381000" y="1752600"/>
            <a:ext cx="8382000" cy="4419600"/>
          </a:xfrm>
        </p:spPr>
        <p:txBody>
          <a:bodyPr/>
          <a:lstStyle/>
          <a:p>
            <a:pPr eaLnBrk="1" hangingPunct="1"/>
            <a:r>
              <a:rPr kumimoji="1" lang="zh-CN" altLang="en-US" dirty="0"/>
              <a:t>不够灵活的影院售票系统</a:t>
            </a:r>
            <a:endParaRPr kumimoji="1" lang="en-US" altLang="zh-CN" dirty="0"/>
          </a:p>
          <a:p>
            <a:pPr lvl="1" eaLnBrk="1" hangingPunct="1"/>
            <a:r>
              <a:rPr lang="zh-CN" altLang="en-US" dirty="0"/>
              <a:t>问题</a:t>
            </a:r>
            <a:endParaRPr lang="en-US" altLang="zh-CN" dirty="0"/>
          </a:p>
          <a:p>
            <a:pPr lvl="2" eaLnBrk="1" hangingPunct="1">
              <a:buFont typeface="Arial" panose="020B0604020202020204" pitchFamily="34" charset="0"/>
              <a:buChar char="•"/>
            </a:pPr>
            <a:r>
              <a:rPr kumimoji="1" lang="en-US" altLang="zh-CN" dirty="0">
                <a:ea typeface="黑体" panose="02010609060101010101" pitchFamily="49" charset="-122"/>
              </a:rPr>
              <a:t>(1) </a:t>
            </a:r>
            <a:r>
              <a:rPr lang="en-US" altLang="zh-CN" dirty="0" err="1">
                <a:ea typeface="黑体" panose="02010609060101010101" pitchFamily="49" charset="-122"/>
              </a:rPr>
              <a:t>MovieTicket</a:t>
            </a:r>
            <a:r>
              <a:rPr lang="zh-CN" altLang="en-US" dirty="0">
                <a:ea typeface="黑体" panose="02010609060101010101" pitchFamily="49" charset="-122"/>
              </a:rPr>
              <a:t>类的</a:t>
            </a:r>
            <a:r>
              <a:rPr lang="en-US" altLang="zh-CN" dirty="0">
                <a:solidFill>
                  <a:srgbClr val="FF3300"/>
                </a:solidFill>
                <a:ea typeface="黑体" panose="02010609060101010101" pitchFamily="49" charset="-122"/>
              </a:rPr>
              <a:t>calculate()</a:t>
            </a:r>
            <a:r>
              <a:rPr lang="zh-CN" altLang="en-US" dirty="0">
                <a:solidFill>
                  <a:srgbClr val="FF3300"/>
                </a:solidFill>
                <a:ea typeface="黑体" panose="02010609060101010101" pitchFamily="49" charset="-122"/>
              </a:rPr>
              <a:t>方法非常庞大</a:t>
            </a:r>
            <a:r>
              <a:rPr lang="zh-CN" altLang="en-US" dirty="0">
                <a:ea typeface="黑体" panose="02010609060101010101" pitchFamily="49" charset="-122"/>
              </a:rPr>
              <a:t>，它包含各种打折算法的实现代码，在代码中出现了</a:t>
            </a:r>
            <a:r>
              <a:rPr lang="zh-CN" altLang="en-US" dirty="0">
                <a:solidFill>
                  <a:srgbClr val="FF3300"/>
                </a:solidFill>
                <a:ea typeface="黑体" panose="02010609060101010101" pitchFamily="49" charset="-122"/>
              </a:rPr>
              <a:t>较长的条件转移语句，不利于测试和维护</a:t>
            </a:r>
            <a:endParaRPr lang="en-US" altLang="zh-CN" dirty="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dirty="0">
                <a:ea typeface="黑体" panose="02010609060101010101" pitchFamily="49" charset="-122"/>
              </a:rPr>
              <a:t>(2) </a:t>
            </a:r>
            <a:r>
              <a:rPr lang="zh-CN" altLang="en-US" dirty="0">
                <a:ea typeface="黑体" panose="02010609060101010101" pitchFamily="49" charset="-122"/>
              </a:rPr>
              <a:t>在增加新的打折算法或者对原有打折算法进行修改时必须修改</a:t>
            </a:r>
            <a:r>
              <a:rPr lang="en-US" altLang="zh-CN" dirty="0" err="1">
                <a:ea typeface="黑体" panose="02010609060101010101" pitchFamily="49" charset="-122"/>
              </a:rPr>
              <a:t>MovieTicket</a:t>
            </a:r>
            <a:r>
              <a:rPr lang="zh-CN" altLang="en-US" dirty="0">
                <a:ea typeface="黑体" panose="02010609060101010101" pitchFamily="49" charset="-122"/>
              </a:rPr>
              <a:t>类的源代码，</a:t>
            </a:r>
            <a:r>
              <a:rPr lang="zh-CN" altLang="en-US" dirty="0">
                <a:solidFill>
                  <a:srgbClr val="FF3300"/>
                </a:solidFill>
                <a:ea typeface="黑体" panose="02010609060101010101" pitchFamily="49" charset="-122"/>
              </a:rPr>
              <a:t>系统的灵活性和可扩展性较差</a:t>
            </a:r>
            <a:endParaRPr lang="en-US" altLang="zh-CN" dirty="0">
              <a:solidFill>
                <a:srgbClr val="FF3300"/>
              </a:solidFill>
              <a:ea typeface="黑体" panose="02010609060101010101" pitchFamily="49" charset="-122"/>
            </a:endParaRPr>
          </a:p>
          <a:p>
            <a:pPr lvl="2" eaLnBrk="1" hangingPunct="1">
              <a:buFont typeface="Arial" panose="020B0604020202020204" pitchFamily="34" charset="0"/>
              <a:buChar char="•"/>
            </a:pPr>
            <a:r>
              <a:rPr lang="en-US" altLang="zh-CN" dirty="0">
                <a:ea typeface="黑体" panose="02010609060101010101" pitchFamily="49" charset="-122"/>
              </a:rPr>
              <a:t>(</a:t>
            </a:r>
            <a:r>
              <a:rPr lang="en-US" altLang="en-US" dirty="0">
                <a:ea typeface="黑体" panose="02010609060101010101" pitchFamily="49" charset="-122"/>
              </a:rPr>
              <a:t>3) </a:t>
            </a:r>
            <a:r>
              <a:rPr lang="zh-CN" altLang="en-US" dirty="0">
                <a:solidFill>
                  <a:srgbClr val="FF3300"/>
                </a:solidFill>
                <a:ea typeface="黑体" panose="02010609060101010101" pitchFamily="49" charset="-122"/>
              </a:rPr>
              <a:t>算法的复用性差</a:t>
            </a:r>
            <a:r>
              <a:rPr lang="zh-CN" altLang="en-US" dirty="0">
                <a:ea typeface="黑体" panose="02010609060101010101" pitchFamily="49" charset="-122"/>
              </a:rPr>
              <a:t>，如果另一个系统需要重用某些打折算法，只能通过对源代码进行复制粘贴来重用，无法单独重用其中的某个或某些算法</a:t>
            </a:r>
          </a:p>
          <a:p>
            <a:pPr lvl="2" eaLnBrk="1" hangingPunct="1">
              <a:buFont typeface="Wingdings" panose="05000000000000000000" pitchFamily="2" charset="2"/>
              <a:buChar char="Ø"/>
            </a:pPr>
            <a:endParaRPr lang="zh-CN" altLang="en-US" sz="2200" dirty="0">
              <a:ea typeface="黑体" panose="02010609060101010101" pitchFamily="49" charset="-122"/>
            </a:endParaRPr>
          </a:p>
          <a:p>
            <a:pPr lvl="2" eaLnBrk="1" hangingPunct="1">
              <a:buFont typeface="Wingdings" panose="05000000000000000000" pitchFamily="2" charset="2"/>
              <a:buChar char="Ø"/>
            </a:pPr>
            <a:endParaRPr lang="zh-CN" altLang="en-US" sz="2400" dirty="0">
              <a:ea typeface="黑体" panose="02010609060101010101" pitchFamily="49" charset="-122"/>
            </a:endParaRPr>
          </a:p>
          <a:p>
            <a:pPr lvl="1" eaLnBrk="1" hangingPunct="1"/>
            <a:endParaRPr lang="en-US" altLang="zh-CN" b="0" dirty="0"/>
          </a:p>
        </p:txBody>
      </p:sp>
    </p:spTree>
    <p:extLst>
      <p:ext uri="{BB962C8B-B14F-4D97-AF65-F5344CB8AC3E}">
        <p14:creationId xmlns:p14="http://schemas.microsoft.com/office/powerpoint/2010/main" val="409880490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2017</TotalTime>
  <Words>2457</Words>
  <Application>Microsoft Office PowerPoint</Application>
  <PresentationFormat>全屏显示(4:3)</PresentationFormat>
  <Paragraphs>253</Paragraphs>
  <Slides>36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5" baseType="lpstr">
      <vt:lpstr>MS UI Gothic</vt:lpstr>
      <vt:lpstr>Arial</vt:lpstr>
      <vt:lpstr>Arial Black</vt:lpstr>
      <vt:lpstr>Calibri</vt:lpstr>
      <vt:lpstr>Tahoma</vt:lpstr>
      <vt:lpstr>Times New Roman</vt:lpstr>
      <vt:lpstr>Wingdings</vt:lpstr>
      <vt:lpstr>默认设计模板</vt:lpstr>
      <vt:lpstr>Visio</vt:lpstr>
      <vt:lpstr>Design Patterns</vt:lpstr>
      <vt:lpstr>大纲</vt:lpstr>
      <vt:lpstr>引言</vt:lpstr>
      <vt:lpstr>引言</vt:lpstr>
      <vt:lpstr>引言</vt:lpstr>
      <vt:lpstr>引言</vt:lpstr>
      <vt:lpstr>引言</vt:lpstr>
      <vt:lpstr>引言</vt:lpstr>
      <vt:lpstr>引言</vt:lpstr>
      <vt:lpstr>引言</vt:lpstr>
      <vt:lpstr>引言</vt:lpstr>
      <vt:lpstr>引言</vt:lpstr>
      <vt:lpstr>引言</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设计模式的诞生与发展</vt:lpstr>
      <vt:lpstr>设计模式的定义与分类 </vt:lpstr>
      <vt:lpstr>设计模式的定义与分类 </vt:lpstr>
      <vt:lpstr>设计模式的定义与分类</vt:lpstr>
      <vt:lpstr>设计模式的定义与分类</vt:lpstr>
      <vt:lpstr>设计模式的定义与分类</vt:lpstr>
      <vt:lpstr>GoF设计模式简介 </vt:lpstr>
      <vt:lpstr>GoF设计模式简介 </vt:lpstr>
      <vt:lpstr>GoF设计模式简介 </vt:lpstr>
      <vt:lpstr>GoF设计模式简介 </vt:lpstr>
      <vt:lpstr>设计模式的优点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 </cp:lastModifiedBy>
  <cp:revision>748</cp:revision>
  <cp:lastPrinted>1601-01-01T00:00:00Z</cp:lastPrinted>
  <dcterms:created xsi:type="dcterms:W3CDTF">1601-01-01T00:00:00Z</dcterms:created>
  <dcterms:modified xsi:type="dcterms:W3CDTF">2021-09-30T13:15:32Z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