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5" autoAdjust="0"/>
    <p:restoredTop sz="94633" autoAdjust="0"/>
  </p:normalViewPr>
  <p:slideViewPr>
    <p:cSldViewPr>
      <p:cViewPr varScale="1">
        <p:scale>
          <a:sx n="84" d="100"/>
          <a:sy n="84" d="100"/>
        </p:scale>
        <p:origin x="141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2018/4/6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17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
          <p:cNvPicPr>
            <a:picLocks noChangeAspect="1"/>
          </p:cNvPicPr>
          <p:nvPr userDrawn="1"/>
        </p:nvPicPr>
        <p:blipFill>
          <a:blip r:embed="rId16"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25.e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31.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21.jpeg"/><Relationship Id="rId4" Type="http://schemas.openxmlformats.org/officeDocument/2006/relationships/image" Target="../media/image20.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371600" y="533400"/>
            <a:ext cx="4495800" cy="1219200"/>
          </a:xfrm>
        </p:spPr>
        <p:txBody>
          <a:bodyPr/>
          <a:lstStyle/>
          <a:p>
            <a:pPr eaLnBrk="1" hangingPunct="1">
              <a:defRPr/>
            </a:pPr>
            <a:r>
              <a:rPr lang="en-US" altLang="zh-CN" b="1" dirty="0" smtClean="0">
                <a:solidFill>
                  <a:srgbClr val="FF6600"/>
                </a:solidFill>
              </a:rPr>
              <a:t>D</a:t>
            </a:r>
            <a:r>
              <a:rPr lang="en-US" altLang="zh-CN" b="1" dirty="0" smtClean="0"/>
              <a:t>esign </a:t>
            </a:r>
            <a:r>
              <a:rPr lang="en-US" altLang="zh-CN" b="1" dirty="0" smtClean="0">
                <a:solidFill>
                  <a:srgbClr val="FF6600"/>
                </a:solidFill>
              </a:rPr>
              <a:t>P</a:t>
            </a:r>
            <a:r>
              <a:rPr lang="en-US" altLang="zh-CN" b="1" dirty="0" smtClean="0"/>
              <a:t>atterns</a:t>
            </a:r>
            <a:endParaRPr lang="zh-CN" altLang="en-US" b="1" dirty="0" smtClean="0">
              <a:effectLst>
                <a:outerShdw blurRad="38100" dist="38100" dir="2700000" algn="tl">
                  <a:srgbClr val="C0C0C0"/>
                </a:outerShdw>
              </a:effectLst>
            </a:endParaRPr>
          </a:p>
        </p:txBody>
      </p:sp>
      <p:sp>
        <p:nvSpPr>
          <p:cNvPr id="9" name="Rectangle 3"/>
          <p:cNvSpPr>
            <a:spLocks noGrp="1" noChangeArrowheads="1"/>
          </p:cNvSpPr>
          <p:nvPr>
            <p:ph type="subTitle" idx="1"/>
          </p:nvPr>
        </p:nvSpPr>
        <p:spPr>
          <a:xfrm>
            <a:off x="533400" y="1905000"/>
            <a:ext cx="7239000" cy="990600"/>
          </a:xfrm>
        </p:spPr>
        <p:txBody>
          <a:bodyPr/>
          <a:lstStyle/>
          <a:p>
            <a:pPr algn="ctr" eaLnBrk="1" hangingPunct="1">
              <a:defRPr/>
            </a:pPr>
            <a:r>
              <a:rPr lang="zh-CN" altLang="en-US" sz="4800" b="1" dirty="0" smtClean="0">
                <a:ea typeface="黑体" panose="02010609060101010101" pitchFamily="49" charset="-122"/>
              </a:rPr>
              <a:t>中介者</a:t>
            </a:r>
            <a:r>
              <a:rPr lang="zh-CN" altLang="en-US" sz="4800" b="1" dirty="0" smtClean="0"/>
              <a:t>模式</a:t>
            </a:r>
          </a:p>
        </p:txBody>
      </p:sp>
      <p:sp>
        <p:nvSpPr>
          <p:cNvPr id="5" name="Text Box 5"/>
          <p:cNvSpPr txBox="1">
            <a:spLocks noChangeArrowheads="1"/>
          </p:cNvSpPr>
          <p:nvPr/>
        </p:nvSpPr>
        <p:spPr bwMode="auto">
          <a:xfrm>
            <a:off x="2819400" y="5468938"/>
            <a:ext cx="2895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1800" b="1" dirty="0">
                <a:solidFill>
                  <a:srgbClr val="FF6600"/>
                </a:solidFill>
                <a:latin typeface="Arial" panose="020B0604020202020204" pitchFamily="34" charset="0"/>
                <a:ea typeface="宋体" panose="02010600030101010101" pitchFamily="2" charset="-122"/>
              </a:rPr>
              <a:t>刘    伟 </a:t>
            </a:r>
            <a:r>
              <a:rPr lang="en-US" altLang="zh-CN" sz="1800" b="1" dirty="0">
                <a:solidFill>
                  <a:srgbClr val="FF6600"/>
                </a:solidFill>
                <a:latin typeface="Arial" panose="020B0604020202020204" pitchFamily="34" charset="0"/>
                <a:ea typeface="宋体" panose="02010600030101010101" pitchFamily="2" charset="-122"/>
              </a:rPr>
              <a:t>(Sunny)</a:t>
            </a:r>
          </a:p>
          <a:p>
            <a:pPr algn="ctr" eaLnBrk="1" hangingPunct="1">
              <a:lnSpc>
                <a:spcPct val="100000"/>
              </a:lnSpc>
              <a:spcBef>
                <a:spcPct val="50000"/>
              </a:spcBef>
              <a:buClrTx/>
              <a:buFontTx/>
              <a:buNone/>
            </a:pPr>
            <a:r>
              <a:rPr lang="en-US" altLang="zh-CN" sz="1800" b="1" dirty="0">
                <a:solidFill>
                  <a:schemeClr val="hlink"/>
                </a:solidFill>
                <a:latin typeface="Arial" panose="020B0604020202020204" pitchFamily="34" charset="0"/>
                <a:ea typeface="宋体" panose="02010600030101010101" pitchFamily="2" charset="-122"/>
              </a:rPr>
              <a:t>weiliu_china@163.com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838200" y="914400"/>
            <a:ext cx="6324600" cy="685800"/>
          </a:xfrm>
        </p:spPr>
        <p:txBody>
          <a:bodyPr/>
          <a:lstStyle/>
          <a:p>
            <a:pPr eaLnBrk="1" hangingPunct="1"/>
            <a:r>
              <a:rPr lang="zh-CN" altLang="en-US" smtClean="0"/>
              <a:t>中介者模式的结构与实现</a:t>
            </a:r>
          </a:p>
        </p:txBody>
      </p:sp>
      <p:sp>
        <p:nvSpPr>
          <p:cNvPr id="12083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中介者模式的结构</a:t>
            </a:r>
            <a:endParaRPr lang="en-US" altLang="zh-CN" smtClean="0"/>
          </a:p>
          <a:p>
            <a:pPr lvl="1" eaLnBrk="1" hangingPunct="1"/>
            <a:endParaRPr lang="en-US" altLang="zh-CN" smtClean="0"/>
          </a:p>
          <a:p>
            <a:pPr lvl="1" eaLnBrk="1" hangingPunct="1"/>
            <a:endParaRPr lang="en-US" altLang="zh-CN" smtClean="0"/>
          </a:p>
        </p:txBody>
      </p:sp>
      <p:sp>
        <p:nvSpPr>
          <p:cNvPr id="12083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2083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514600"/>
            <a:ext cx="8709025" cy="33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76337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838200" y="914400"/>
            <a:ext cx="6324600" cy="685800"/>
          </a:xfrm>
        </p:spPr>
        <p:txBody>
          <a:bodyPr/>
          <a:lstStyle/>
          <a:p>
            <a:pPr eaLnBrk="1" hangingPunct="1"/>
            <a:r>
              <a:rPr lang="zh-CN" altLang="en-US" smtClean="0"/>
              <a:t>中介者模式的结构与实现</a:t>
            </a:r>
          </a:p>
        </p:txBody>
      </p:sp>
      <p:sp>
        <p:nvSpPr>
          <p:cNvPr id="12185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中介者模式的结构</a:t>
            </a:r>
            <a:endParaRPr lang="en-US" altLang="zh-CN" smtClean="0"/>
          </a:p>
          <a:p>
            <a:pPr lvl="1" eaLnBrk="1" hangingPunct="1"/>
            <a:r>
              <a:rPr lang="zh-CN" altLang="en-US" smtClean="0"/>
              <a:t>中介者模式包含以下</a:t>
            </a:r>
            <a:r>
              <a:rPr lang="en-US" altLang="zh-CN" smtClean="0"/>
              <a:t>4</a:t>
            </a:r>
            <a:r>
              <a:rPr lang="zh-CN" altLang="en-US" smtClean="0"/>
              <a:t>个角色：</a:t>
            </a:r>
            <a:endParaRPr lang="en-US" altLang="zh-CN" smtClean="0"/>
          </a:p>
          <a:p>
            <a:pPr lvl="2" eaLnBrk="1" hangingPunct="1">
              <a:buFont typeface="Tahoma" panose="020B0604030504040204" pitchFamily="34" charset="0"/>
              <a:buChar char="•"/>
            </a:pPr>
            <a:r>
              <a:rPr lang="en-US" altLang="zh-CN" sz="2400" smtClean="0">
                <a:ea typeface="黑体" panose="02010609060101010101" pitchFamily="49" charset="-122"/>
              </a:rPr>
              <a:t>Mediator</a:t>
            </a:r>
            <a:r>
              <a:rPr lang="zh-CN" altLang="en-US" sz="2400" smtClean="0">
                <a:ea typeface="黑体" panose="02010609060101010101" pitchFamily="49" charset="-122"/>
              </a:rPr>
              <a:t>（抽象中介者）</a:t>
            </a:r>
          </a:p>
          <a:p>
            <a:pPr lvl="2" eaLnBrk="1" hangingPunct="1">
              <a:buFont typeface="Tahoma" panose="020B0604030504040204" pitchFamily="34" charset="0"/>
              <a:buChar char="•"/>
            </a:pPr>
            <a:r>
              <a:rPr lang="en-US" altLang="zh-CN" sz="2400" smtClean="0">
                <a:ea typeface="黑体" panose="02010609060101010101" pitchFamily="49" charset="-122"/>
              </a:rPr>
              <a:t>ConcreteMediator</a:t>
            </a:r>
            <a:r>
              <a:rPr lang="zh-CN" altLang="en-US" sz="2400" smtClean="0">
                <a:ea typeface="黑体" panose="02010609060101010101" pitchFamily="49" charset="-122"/>
              </a:rPr>
              <a:t>（具体中介者）</a:t>
            </a:r>
          </a:p>
          <a:p>
            <a:pPr lvl="2" eaLnBrk="1" hangingPunct="1">
              <a:buFont typeface="Tahoma" panose="020B0604030504040204" pitchFamily="34" charset="0"/>
              <a:buChar char="•"/>
            </a:pPr>
            <a:r>
              <a:rPr lang="en-US" altLang="zh-CN" sz="2400" smtClean="0">
                <a:ea typeface="黑体" panose="02010609060101010101" pitchFamily="49" charset="-122"/>
              </a:rPr>
              <a:t>Colleague</a:t>
            </a:r>
            <a:r>
              <a:rPr lang="zh-CN" altLang="en-US" sz="2400" smtClean="0">
                <a:ea typeface="黑体" panose="02010609060101010101" pitchFamily="49" charset="-122"/>
              </a:rPr>
              <a:t>（抽象同事类）</a:t>
            </a:r>
          </a:p>
          <a:p>
            <a:pPr lvl="2" eaLnBrk="1" hangingPunct="1">
              <a:buFont typeface="Tahoma" panose="020B0604030504040204" pitchFamily="34" charset="0"/>
              <a:buChar char="•"/>
            </a:pPr>
            <a:r>
              <a:rPr lang="en-US" altLang="zh-CN" sz="2400" smtClean="0">
                <a:ea typeface="黑体" panose="02010609060101010101" pitchFamily="49" charset="-122"/>
              </a:rPr>
              <a:t>ConcreteColleague</a:t>
            </a:r>
            <a:r>
              <a:rPr lang="zh-CN" altLang="en-US" sz="2400" smtClean="0">
                <a:ea typeface="黑体" panose="02010609060101010101" pitchFamily="49" charset="-122"/>
              </a:rPr>
              <a:t>（具体同事类）</a:t>
            </a:r>
          </a:p>
        </p:txBody>
      </p:sp>
      <p:sp>
        <p:nvSpPr>
          <p:cNvPr id="12186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21861" name="图片 5" descr="ETABS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57350"/>
            <a:ext cx="24765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3040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838200" y="914400"/>
            <a:ext cx="6324600" cy="685800"/>
          </a:xfrm>
        </p:spPr>
        <p:txBody>
          <a:bodyPr/>
          <a:lstStyle/>
          <a:p>
            <a:pPr eaLnBrk="1" hangingPunct="1"/>
            <a:r>
              <a:rPr lang="zh-CN" altLang="en-US" smtClean="0"/>
              <a:t>中介者模式的结构与实现</a:t>
            </a:r>
          </a:p>
        </p:txBody>
      </p:sp>
      <p:sp>
        <p:nvSpPr>
          <p:cNvPr id="12288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中介者模式的实现</a:t>
            </a:r>
          </a:p>
          <a:p>
            <a:pPr lvl="1" eaLnBrk="1" hangingPunct="1"/>
            <a:r>
              <a:rPr lang="zh-CN" altLang="en-US" smtClean="0"/>
              <a:t>中介者类的职责</a:t>
            </a:r>
            <a:endParaRPr lang="en-US" altLang="zh-CN" smtClean="0"/>
          </a:p>
          <a:p>
            <a:pPr lvl="2" eaLnBrk="1" hangingPunct="1">
              <a:buFont typeface="Tahoma" panose="020B0604030504040204" pitchFamily="34" charset="0"/>
              <a:buChar char="•"/>
            </a:pPr>
            <a:r>
              <a:rPr lang="zh-CN" altLang="en-US" b="1" smtClean="0">
                <a:solidFill>
                  <a:srgbClr val="0070C0"/>
                </a:solidFill>
                <a:ea typeface="黑体" panose="02010609060101010101" pitchFamily="49" charset="-122"/>
              </a:rPr>
              <a:t>中转作用（结构性）：</a:t>
            </a:r>
            <a:r>
              <a:rPr lang="zh-CN" altLang="en-US" smtClean="0">
                <a:ea typeface="黑体" panose="02010609060101010101" pitchFamily="49" charset="-122"/>
              </a:rPr>
              <a:t>各个同事对象不再需要显式地引用其他同事，当需要和其他同事进行通信时，可</a:t>
            </a:r>
            <a:r>
              <a:rPr lang="zh-CN" altLang="en-US" smtClean="0">
                <a:solidFill>
                  <a:srgbClr val="FF3300"/>
                </a:solidFill>
                <a:ea typeface="黑体" panose="02010609060101010101" pitchFamily="49" charset="-122"/>
              </a:rPr>
              <a:t>通过中介者来实现间接调用</a:t>
            </a:r>
            <a:endParaRPr lang="en-US" altLang="zh-CN" smtClean="0">
              <a:solidFill>
                <a:srgbClr val="FF3300"/>
              </a:solidFill>
              <a:ea typeface="黑体" panose="02010609060101010101" pitchFamily="49" charset="-122"/>
            </a:endParaRPr>
          </a:p>
          <a:p>
            <a:pPr lvl="2" eaLnBrk="1" hangingPunct="1">
              <a:buFont typeface="Tahoma" panose="020B0604030504040204" pitchFamily="34" charset="0"/>
              <a:buChar char="•"/>
            </a:pPr>
            <a:r>
              <a:rPr lang="zh-CN" altLang="en-US" b="1" smtClean="0">
                <a:solidFill>
                  <a:srgbClr val="0070C0"/>
                </a:solidFill>
                <a:ea typeface="黑体" panose="02010609060101010101" pitchFamily="49" charset="-122"/>
              </a:rPr>
              <a:t>协调作用（行为性）：</a:t>
            </a:r>
            <a:r>
              <a:rPr lang="zh-CN" altLang="en-US" smtClean="0">
                <a:ea typeface="黑体" panose="02010609060101010101" pitchFamily="49" charset="-122"/>
              </a:rPr>
              <a:t>中介者可以更进一步的对同事之间的关系进行封装，同事可以一致地和中介者进行交互，而不需要指明中介者需要具体怎么做，</a:t>
            </a:r>
            <a:r>
              <a:rPr lang="zh-CN" altLang="en-US" smtClean="0">
                <a:solidFill>
                  <a:srgbClr val="FF3300"/>
                </a:solidFill>
                <a:ea typeface="黑体" panose="02010609060101010101" pitchFamily="49" charset="-122"/>
              </a:rPr>
              <a:t>中介者根据封装在自身内部的协调逻辑对同事的请求进行进一步处理，将同事成员之间的关系行为进行分离和封装</a:t>
            </a:r>
            <a:endParaRPr lang="en-US" altLang="zh-CN" smtClean="0">
              <a:solidFill>
                <a:srgbClr val="FF3300"/>
              </a:solidFill>
              <a:ea typeface="黑体" panose="02010609060101010101" pitchFamily="49" charset="-122"/>
            </a:endParaRPr>
          </a:p>
        </p:txBody>
      </p:sp>
      <p:sp>
        <p:nvSpPr>
          <p:cNvPr id="12288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5050713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838200" y="914400"/>
            <a:ext cx="6324600" cy="685800"/>
          </a:xfrm>
        </p:spPr>
        <p:txBody>
          <a:bodyPr/>
          <a:lstStyle/>
          <a:p>
            <a:pPr eaLnBrk="1" hangingPunct="1"/>
            <a:r>
              <a:rPr lang="zh-CN" altLang="en-US" smtClean="0"/>
              <a:t>中介者模式的结构与实现</a:t>
            </a:r>
          </a:p>
        </p:txBody>
      </p:sp>
      <p:sp>
        <p:nvSpPr>
          <p:cNvPr id="12390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中介者模式的实现</a:t>
            </a:r>
          </a:p>
          <a:p>
            <a:pPr lvl="1" eaLnBrk="1" hangingPunct="1"/>
            <a:r>
              <a:rPr lang="zh-CN" altLang="en-US" smtClean="0"/>
              <a:t>典型的</a:t>
            </a:r>
            <a:r>
              <a:rPr lang="zh-CN" altLang="en-US" smtClean="0">
                <a:solidFill>
                  <a:srgbClr val="FF0000"/>
                </a:solidFill>
              </a:rPr>
              <a:t>抽象中介者类</a:t>
            </a:r>
            <a:r>
              <a:rPr lang="zh-CN" altLang="en-US" smtClean="0"/>
              <a:t>代码：</a:t>
            </a:r>
            <a:endParaRPr lang="en-US" altLang="zh-CN" smtClean="0"/>
          </a:p>
        </p:txBody>
      </p:sp>
      <p:sp>
        <p:nvSpPr>
          <p:cNvPr id="12390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671197396"/>
              </p:ext>
            </p:extLst>
          </p:nvPr>
        </p:nvGraphicFramePr>
        <p:xfrm>
          <a:off x="609600" y="2895600"/>
          <a:ext cx="7924800" cy="36576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abstract class Mediator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protected </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ArrayList</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&lt;Colleague&gt; colleagues = new </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ArrayList</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&lt;Colleague&gt;(); //</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用于存储同事对象</a:t>
                      </a:r>
                    </a:p>
                    <a:p>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注册方法，用于增加同事对象</a:t>
                      </a:r>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public void register(Colleague colleague)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colleagues.add</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(colleague);</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endPar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声明抽象的业务方法</a:t>
                      </a:r>
                      <a:endPar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abstract void operation();</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327963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838200" y="914400"/>
            <a:ext cx="6324600" cy="685800"/>
          </a:xfrm>
        </p:spPr>
        <p:txBody>
          <a:bodyPr/>
          <a:lstStyle/>
          <a:p>
            <a:pPr eaLnBrk="1" hangingPunct="1"/>
            <a:r>
              <a:rPr lang="zh-CN" altLang="en-US" smtClean="0"/>
              <a:t>中介者模式的结构与实现</a:t>
            </a:r>
          </a:p>
        </p:txBody>
      </p:sp>
      <p:sp>
        <p:nvSpPr>
          <p:cNvPr id="12493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中介者模式的实现</a:t>
            </a:r>
          </a:p>
          <a:p>
            <a:pPr lvl="1" eaLnBrk="1" hangingPunct="1"/>
            <a:r>
              <a:rPr lang="zh-CN" altLang="en-US" smtClean="0"/>
              <a:t>典型的</a:t>
            </a:r>
            <a:r>
              <a:rPr lang="zh-CN" altLang="en-US" smtClean="0">
                <a:solidFill>
                  <a:srgbClr val="FF0000"/>
                </a:solidFill>
              </a:rPr>
              <a:t>具体中介者类</a:t>
            </a:r>
            <a:r>
              <a:rPr lang="zh-CN" altLang="en-US" smtClean="0"/>
              <a:t>代码：</a:t>
            </a:r>
            <a:endParaRPr lang="en-US" altLang="zh-CN" smtClean="0"/>
          </a:p>
        </p:txBody>
      </p:sp>
      <p:sp>
        <p:nvSpPr>
          <p:cNvPr id="12493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2528627737"/>
              </p:ext>
            </p:extLst>
          </p:nvPr>
        </p:nvGraphicFramePr>
        <p:xfrm>
          <a:off x="609600" y="2971800"/>
          <a:ext cx="7924800" cy="27432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ConcreteMediator</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extends Mediator {</a:t>
                      </a:r>
                    </a:p>
                    <a:p>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实现业务方法，封装同事之间的调用</a:t>
                      </a:r>
                      <a:endPar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void operation()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((Colleague)(</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colleagues.get</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(0))).method1(); </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通过中介者调用同事类的方法</a:t>
                      </a:r>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9160509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838200" y="914400"/>
            <a:ext cx="6324600" cy="685800"/>
          </a:xfrm>
        </p:spPr>
        <p:txBody>
          <a:bodyPr/>
          <a:lstStyle/>
          <a:p>
            <a:pPr eaLnBrk="1" hangingPunct="1"/>
            <a:r>
              <a:rPr lang="zh-CN" altLang="en-US" smtClean="0"/>
              <a:t>中介者模式的结构与实现</a:t>
            </a:r>
          </a:p>
        </p:txBody>
      </p:sp>
      <p:sp>
        <p:nvSpPr>
          <p:cNvPr id="12595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中介者模式的实现</a:t>
            </a:r>
          </a:p>
          <a:p>
            <a:pPr lvl="1" eaLnBrk="1" hangingPunct="1"/>
            <a:r>
              <a:rPr lang="zh-CN" altLang="en-US" smtClean="0"/>
              <a:t>典型的</a:t>
            </a:r>
            <a:r>
              <a:rPr lang="zh-CN" altLang="en-US" smtClean="0">
                <a:solidFill>
                  <a:srgbClr val="FF0000"/>
                </a:solidFill>
              </a:rPr>
              <a:t>抽象同事类</a:t>
            </a:r>
            <a:r>
              <a:rPr lang="zh-CN" altLang="en-US" smtClean="0"/>
              <a:t>代码：</a:t>
            </a:r>
            <a:endParaRPr lang="en-US" altLang="zh-CN" smtClean="0"/>
          </a:p>
        </p:txBody>
      </p:sp>
      <p:sp>
        <p:nvSpPr>
          <p:cNvPr id="12595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981425964"/>
              </p:ext>
            </p:extLst>
          </p:nvPr>
        </p:nvGraphicFramePr>
        <p:xfrm>
          <a:off x="533400" y="2057400"/>
          <a:ext cx="7924800" cy="42672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abstract class Colleague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protected Mediator </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mediator</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维持一个抽象中介者的引用</a:t>
                      </a:r>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Colleague(Mediator mediator)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this.mediator</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=mediator;</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public abstract void method1(); </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声明自身方法，处理自己的行为</a:t>
                      </a:r>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定义依赖方法，与中介者进行通信</a:t>
                      </a:r>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baseline="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public </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void method2()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mediator.operation</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3399202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838200" y="914400"/>
            <a:ext cx="6324600" cy="685800"/>
          </a:xfrm>
        </p:spPr>
        <p:txBody>
          <a:bodyPr/>
          <a:lstStyle/>
          <a:p>
            <a:pPr eaLnBrk="1" hangingPunct="1"/>
            <a:r>
              <a:rPr lang="zh-CN" altLang="en-US" smtClean="0"/>
              <a:t>中介者模式的结构与实现</a:t>
            </a:r>
          </a:p>
        </p:txBody>
      </p:sp>
      <p:sp>
        <p:nvSpPr>
          <p:cNvPr id="12697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中介者模式的实现</a:t>
            </a:r>
          </a:p>
          <a:p>
            <a:pPr lvl="1" eaLnBrk="1" hangingPunct="1"/>
            <a:r>
              <a:rPr lang="zh-CN" altLang="en-US" smtClean="0"/>
              <a:t>典型的</a:t>
            </a:r>
            <a:r>
              <a:rPr lang="zh-CN" altLang="en-US" smtClean="0">
                <a:solidFill>
                  <a:srgbClr val="FF0000"/>
                </a:solidFill>
              </a:rPr>
              <a:t>具体同事类</a:t>
            </a:r>
            <a:r>
              <a:rPr lang="zh-CN" altLang="en-US" smtClean="0"/>
              <a:t>代码：</a:t>
            </a:r>
            <a:endParaRPr lang="en-US" altLang="zh-CN" smtClean="0"/>
          </a:p>
        </p:txBody>
      </p:sp>
      <p:sp>
        <p:nvSpPr>
          <p:cNvPr id="12698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444837807"/>
              </p:ext>
            </p:extLst>
          </p:nvPr>
        </p:nvGraphicFramePr>
        <p:xfrm>
          <a:off x="609600" y="2971800"/>
          <a:ext cx="7924800" cy="30480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ConcreteColleague</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extends Colleague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ConcreteColleague</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(Mediator mediator)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super(mediator);</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实现自身方法</a:t>
                      </a:r>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public void method1()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5750367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838200" y="914400"/>
            <a:ext cx="6324600" cy="685800"/>
          </a:xfrm>
        </p:spPr>
        <p:txBody>
          <a:bodyPr/>
          <a:lstStyle/>
          <a:p>
            <a:pPr eaLnBrk="1" hangingPunct="1"/>
            <a:r>
              <a:rPr lang="zh-CN" altLang="en-US" smtClean="0"/>
              <a:t>中介者模式的应用实例</a:t>
            </a:r>
          </a:p>
        </p:txBody>
      </p:sp>
      <p:sp>
        <p:nvSpPr>
          <p:cNvPr id="12800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实例说明</a:t>
            </a:r>
            <a:endParaRPr lang="en-US" altLang="zh-CN" smtClean="0"/>
          </a:p>
        </p:txBody>
      </p:sp>
      <p:sp>
        <p:nvSpPr>
          <p:cNvPr id="12800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128005" name="组合 8"/>
          <p:cNvGrpSpPr>
            <a:grpSpLocks/>
          </p:cNvGrpSpPr>
          <p:nvPr/>
        </p:nvGrpSpPr>
        <p:grpSpPr bwMode="auto">
          <a:xfrm>
            <a:off x="2514600" y="2590800"/>
            <a:ext cx="3505200" cy="2657475"/>
            <a:chOff x="1905000" y="2514600"/>
            <a:chExt cx="4343400" cy="3267075"/>
          </a:xfrm>
        </p:grpSpPr>
        <p:pic>
          <p:nvPicPr>
            <p:cNvPr id="128014" name="图片 6" descr="28_110110135300_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514600"/>
              <a:ext cx="43053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039325" y="2514600"/>
              <a:ext cx="2209075" cy="1676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11" name="表格 10"/>
          <p:cNvGraphicFramePr>
            <a:graphicFrameLocks noGrp="1"/>
          </p:cNvGraphicFramePr>
          <p:nvPr/>
        </p:nvGraphicFramePr>
        <p:xfrm>
          <a:off x="457200" y="381000"/>
          <a:ext cx="8229600" cy="6096000"/>
        </p:xfrm>
        <a:graphic>
          <a:graphicData uri="http://schemas.openxmlformats.org/drawingml/2006/table">
            <a:tbl>
              <a:tblPr/>
              <a:tblGrid>
                <a:gridCol w="8229600"/>
              </a:tblGrid>
              <a:tr h="6096000">
                <a:tc>
                  <a:txBody>
                    <a:bodyPr/>
                    <a:lstStyle/>
                    <a:p>
                      <a:pPr indent="266700" algn="just">
                        <a:spcAft>
                          <a:spcPts val="0"/>
                        </a:spcAft>
                      </a:pPr>
                      <a:r>
                        <a:rPr lang="zh-CN" altLang="en-US" sz="2000" kern="100" dirty="0" smtClean="0">
                          <a:latin typeface="Times New Roman"/>
                          <a:ea typeface="宋体"/>
                          <a:cs typeface="Times New Roman"/>
                        </a:rPr>
                        <a:t>某软件公司要开发一套</a:t>
                      </a:r>
                      <a:r>
                        <a:rPr lang="en-US" altLang="zh-CN" sz="2000" kern="100" dirty="0" smtClean="0">
                          <a:latin typeface="Times New Roman"/>
                          <a:ea typeface="宋体"/>
                          <a:cs typeface="Times New Roman"/>
                        </a:rPr>
                        <a:t>CRM</a:t>
                      </a:r>
                      <a:r>
                        <a:rPr lang="zh-CN" altLang="en-US" sz="2000" kern="100" dirty="0" smtClean="0">
                          <a:latin typeface="Times New Roman"/>
                          <a:ea typeface="宋体"/>
                          <a:cs typeface="Times New Roman"/>
                        </a:rPr>
                        <a:t>系统，其中包含一个客户信息管理模块，所设计的“客户信息管理窗口”界面效果图如下图所示：</a:t>
                      </a:r>
                    </a:p>
                    <a:p>
                      <a:pPr indent="266700" algn="just">
                        <a:spcAft>
                          <a:spcPts val="0"/>
                        </a:spcAft>
                      </a:pPr>
                      <a:r>
                        <a:rPr lang="zh-CN" altLang="en-US" sz="2000" kern="100" dirty="0" smtClean="0">
                          <a:latin typeface="Times New Roman"/>
                          <a:ea typeface="宋体"/>
                          <a:cs typeface="Times New Roman"/>
                        </a:rPr>
                        <a:t> </a:t>
                      </a: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zh-CN" altLang="en-US" sz="2000" kern="100" dirty="0" smtClean="0">
                        <a:latin typeface="Times New Roman"/>
                        <a:ea typeface="宋体"/>
                        <a:cs typeface="Times New Roman"/>
                      </a:endParaRPr>
                    </a:p>
                    <a:p>
                      <a:pPr indent="266700" algn="ctr">
                        <a:spcAft>
                          <a:spcPts val="0"/>
                        </a:spcAft>
                      </a:pPr>
                      <a:r>
                        <a:rPr lang="en-US" altLang="zh-CN" sz="1800" b="1" kern="100" dirty="0" smtClean="0">
                          <a:latin typeface="Times New Roman"/>
                          <a:ea typeface="宋体"/>
                          <a:cs typeface="Times New Roman"/>
                        </a:rPr>
                        <a:t>“</a:t>
                      </a:r>
                      <a:r>
                        <a:rPr lang="zh-CN" altLang="en-US" sz="1800" b="1" kern="100" dirty="0" smtClean="0">
                          <a:latin typeface="Times New Roman"/>
                          <a:ea typeface="宋体"/>
                          <a:cs typeface="Times New Roman"/>
                        </a:rPr>
                        <a:t>客户信息管理窗口”界面效果图</a:t>
                      </a:r>
                    </a:p>
                    <a:p>
                      <a:pPr indent="266700" algn="just">
                        <a:spcAft>
                          <a:spcPts val="0"/>
                        </a:spcAft>
                      </a:pPr>
                      <a:r>
                        <a:rPr lang="zh-CN" altLang="en-US" sz="2000" kern="100" dirty="0" smtClean="0">
                          <a:latin typeface="Times New Roman"/>
                          <a:ea typeface="宋体"/>
                          <a:cs typeface="Times New Roman"/>
                        </a:rPr>
                        <a:t>通过分析发现，在上图中，界面组件之间存在较为复杂的交互关系：如果删除一个客户，将从客户列表</a:t>
                      </a:r>
                      <a:r>
                        <a:rPr lang="en-US" altLang="zh-CN" sz="2000" kern="100" dirty="0" smtClean="0">
                          <a:latin typeface="Times New Roman"/>
                          <a:ea typeface="宋体"/>
                          <a:cs typeface="Times New Roman"/>
                        </a:rPr>
                        <a:t>(List)</a:t>
                      </a:r>
                      <a:r>
                        <a:rPr lang="zh-CN" altLang="en-US" sz="2000" kern="100" dirty="0" smtClean="0">
                          <a:latin typeface="Times New Roman"/>
                          <a:ea typeface="宋体"/>
                          <a:cs typeface="Times New Roman"/>
                        </a:rPr>
                        <a:t>中删掉对应的项，客户选择组合框</a:t>
                      </a:r>
                      <a:r>
                        <a:rPr lang="en-US" altLang="zh-CN" sz="2000" kern="100" dirty="0" smtClean="0">
                          <a:latin typeface="Times New Roman"/>
                          <a:ea typeface="宋体"/>
                          <a:cs typeface="Times New Roman"/>
                        </a:rPr>
                        <a:t>(</a:t>
                      </a:r>
                      <a:r>
                        <a:rPr lang="en-US" altLang="zh-CN" sz="2000" kern="100" dirty="0" err="1" smtClean="0">
                          <a:latin typeface="Times New Roman"/>
                          <a:ea typeface="宋体"/>
                          <a:cs typeface="Times New Roman"/>
                        </a:rPr>
                        <a:t>ComboBox</a:t>
                      </a:r>
                      <a:r>
                        <a:rPr lang="en-US" altLang="zh-CN" sz="2000" kern="100" dirty="0" smtClean="0">
                          <a:latin typeface="Times New Roman"/>
                          <a:ea typeface="宋体"/>
                          <a:cs typeface="Times New Roman"/>
                        </a:rPr>
                        <a:t>)</a:t>
                      </a:r>
                      <a:r>
                        <a:rPr lang="zh-CN" altLang="en-US" sz="2000" kern="100" dirty="0" smtClean="0">
                          <a:latin typeface="Times New Roman"/>
                          <a:ea typeface="宋体"/>
                          <a:cs typeface="Times New Roman"/>
                        </a:rPr>
                        <a:t>中的客户名称也将减少一个；如果增加一个客户信息，则客户列表中将增加一个客户，且组合框中也将增加一项。</a:t>
                      </a:r>
                    </a:p>
                    <a:p>
                      <a:pPr indent="266700" algn="just">
                        <a:spcAft>
                          <a:spcPts val="0"/>
                        </a:spcAft>
                      </a:pPr>
                      <a:r>
                        <a:rPr lang="zh-CN" altLang="en-US" sz="2000" kern="100" dirty="0" smtClean="0">
                          <a:latin typeface="Times New Roman"/>
                          <a:ea typeface="宋体"/>
                          <a:cs typeface="Times New Roman"/>
                        </a:rPr>
                        <a:t>为了更好地处理界面组件之间的交互，现使用中介者模式设计该系统。</a:t>
                      </a:r>
                      <a:endParaRPr lang="zh-CN" altLang="en-US"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
        <p:nvSpPr>
          <p:cNvPr id="128012"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15374" name="Object 14"/>
          <p:cNvGraphicFramePr>
            <a:graphicFrameLocks noChangeAspect="1"/>
          </p:cNvGraphicFramePr>
          <p:nvPr/>
        </p:nvGraphicFramePr>
        <p:xfrm>
          <a:off x="1828800" y="1095375"/>
          <a:ext cx="5715000" cy="3400425"/>
        </p:xfrm>
        <a:graphic>
          <a:graphicData uri="http://schemas.openxmlformats.org/presentationml/2006/ole">
            <mc:AlternateContent xmlns:mc="http://schemas.openxmlformats.org/markup-compatibility/2006">
              <mc:Choice xmlns:v="urn:schemas-microsoft-com:vml" Requires="v">
                <p:oleObj spid="_x0000_s15482" name="Visio" r:id="rId4" imgW="6526766" imgH="3892685" progId="Visio.Drawing.11">
                  <p:embed/>
                </p:oleObj>
              </mc:Choice>
              <mc:Fallback>
                <p:oleObj name="Visio" r:id="rId4" imgW="6526766" imgH="389268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095375"/>
                        <a:ext cx="571500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32446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5374"/>
                                        </p:tgtEl>
                                        <p:attrNameLst>
                                          <p:attrName>style.visibility</p:attrName>
                                        </p:attrNameLst>
                                      </p:cBhvr>
                                      <p:to>
                                        <p:strVal val="visible"/>
                                      </p:to>
                                    </p:set>
                                    <p:anim calcmode="lin" valueType="num">
                                      <p:cBhvr>
                                        <p:cTn id="7" dur="500" fill="hold"/>
                                        <p:tgtEl>
                                          <p:spTgt spid="15374"/>
                                        </p:tgtEl>
                                        <p:attrNameLst>
                                          <p:attrName>ppt_w</p:attrName>
                                        </p:attrNameLst>
                                      </p:cBhvr>
                                      <p:tavLst>
                                        <p:tav tm="0">
                                          <p:val>
                                            <p:fltVal val="0"/>
                                          </p:val>
                                        </p:tav>
                                        <p:tav tm="100000">
                                          <p:val>
                                            <p:strVal val="#ppt_w"/>
                                          </p:val>
                                        </p:tav>
                                      </p:tavLst>
                                    </p:anim>
                                    <p:anim calcmode="lin" valueType="num">
                                      <p:cBhvr>
                                        <p:cTn id="8" dur="500" fill="hold"/>
                                        <p:tgtEl>
                                          <p:spTgt spid="15374"/>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838200" y="914400"/>
            <a:ext cx="6324600" cy="685800"/>
          </a:xfrm>
        </p:spPr>
        <p:txBody>
          <a:bodyPr/>
          <a:lstStyle/>
          <a:p>
            <a:pPr eaLnBrk="1" hangingPunct="1"/>
            <a:r>
              <a:rPr lang="zh-CN" altLang="en-US" smtClean="0"/>
              <a:t>中介者模式的应用实例</a:t>
            </a:r>
          </a:p>
        </p:txBody>
      </p:sp>
      <p:sp>
        <p:nvSpPr>
          <p:cNvPr id="12902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实例分析及类图</a:t>
            </a:r>
            <a:endParaRPr lang="en-US" altLang="zh-CN" smtClean="0"/>
          </a:p>
        </p:txBody>
      </p:sp>
      <p:sp>
        <p:nvSpPr>
          <p:cNvPr id="12902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0" name="矩形 9"/>
          <p:cNvSpPr/>
          <p:nvPr/>
        </p:nvSpPr>
        <p:spPr>
          <a:xfrm>
            <a:off x="1295400" y="6324600"/>
            <a:ext cx="6710363" cy="430213"/>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sz="2200" b="1" dirty="0"/>
              <a:t>引入了中介者类的“客户信息管理窗口”结构示意图</a:t>
            </a:r>
            <a:endParaRPr lang="zh-CN" altLang="en-US" sz="2200" dirty="0"/>
          </a:p>
        </p:txBody>
      </p:sp>
      <p:pic>
        <p:nvPicPr>
          <p:cNvPr id="12903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138" y="2254250"/>
            <a:ext cx="4818062" cy="399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41797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838200" y="914400"/>
            <a:ext cx="6324600" cy="685800"/>
          </a:xfrm>
        </p:spPr>
        <p:txBody>
          <a:bodyPr/>
          <a:lstStyle/>
          <a:p>
            <a:pPr eaLnBrk="1" hangingPunct="1"/>
            <a:r>
              <a:rPr lang="zh-CN" altLang="en-US" smtClean="0"/>
              <a:t>中介者模式的应用实例</a:t>
            </a:r>
          </a:p>
        </p:txBody>
      </p:sp>
      <p:sp>
        <p:nvSpPr>
          <p:cNvPr id="13005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实例分析及类图</a:t>
            </a:r>
            <a:endParaRPr lang="en-US" altLang="zh-CN" smtClean="0"/>
          </a:p>
        </p:txBody>
      </p:sp>
      <p:sp>
        <p:nvSpPr>
          <p:cNvPr id="13005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0" name="矩形 9"/>
          <p:cNvSpPr/>
          <p:nvPr/>
        </p:nvSpPr>
        <p:spPr>
          <a:xfrm>
            <a:off x="2590800" y="6019800"/>
            <a:ext cx="3873500" cy="430213"/>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sz="2200" b="1" dirty="0"/>
              <a:t>“客户信息管理窗口”结构图</a:t>
            </a:r>
            <a:endParaRPr lang="zh-CN" altLang="en-US" sz="2200" dirty="0"/>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50" y="1106488"/>
            <a:ext cx="8769350" cy="483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290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kumimoji="1" lang="zh-CN" altLang="en-US" smtClean="0"/>
              <a:t>大纲</a:t>
            </a:r>
          </a:p>
        </p:txBody>
      </p:sp>
      <p:sp>
        <p:nvSpPr>
          <p:cNvPr id="112643" name="Rectangle 3"/>
          <p:cNvSpPr>
            <a:spLocks noGrp="1" noChangeArrowheads="1"/>
          </p:cNvSpPr>
          <p:nvPr>
            <p:ph type="body" idx="1"/>
          </p:nvPr>
        </p:nvSpPr>
        <p:spPr>
          <a:noFill/>
        </p:spPr>
        <p:txBody>
          <a:bodyPr/>
          <a:lstStyle/>
          <a:p>
            <a:pPr eaLnBrk="1" hangingPunct="1"/>
            <a:endParaRPr lang="en-US" altLang="zh-CN" sz="4400" smtClean="0"/>
          </a:p>
          <a:p>
            <a:pPr eaLnBrk="1" hangingPunct="1">
              <a:buFont typeface="Wingdings" panose="05000000000000000000" pitchFamily="2" charset="2"/>
              <a:buChar char="l"/>
            </a:pPr>
            <a:endParaRPr lang="en-US" altLang="zh-CN" smtClean="0">
              <a:solidFill>
                <a:schemeClr val="tx1"/>
              </a:solidFill>
              <a:ea typeface="宋体" panose="02010600030101010101" pitchFamily="2" charset="-122"/>
            </a:endParaRPr>
          </a:p>
        </p:txBody>
      </p:sp>
      <p:sp>
        <p:nvSpPr>
          <p:cNvPr id="112644"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a:p>
        </p:txBody>
      </p:sp>
      <p:sp>
        <p:nvSpPr>
          <p:cNvPr id="112645" name="Rectangle 5"/>
          <p:cNvSpPr>
            <a:spLocks noChangeArrowheads="1"/>
          </p:cNvSpPr>
          <p:nvPr/>
        </p:nvSpPr>
        <p:spPr bwMode="auto">
          <a:xfrm>
            <a:off x="4572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sz="2400"/>
          </a:p>
        </p:txBody>
      </p:sp>
      <p:sp>
        <p:nvSpPr>
          <p:cNvPr id="112646" name="Rectangle 6"/>
          <p:cNvSpPr>
            <a:spLocks noChangeArrowheads="1"/>
          </p:cNvSpPr>
          <p:nvPr/>
        </p:nvSpPr>
        <p:spPr bwMode="auto">
          <a:xfrm>
            <a:off x="457200" y="17526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2800"/>
              <a:t>中介者模式概述</a:t>
            </a:r>
            <a:endParaRPr lang="en-US" altLang="zh-CN" sz="2800"/>
          </a:p>
          <a:p>
            <a:pPr eaLnBrk="1" hangingPunct="1"/>
            <a:r>
              <a:rPr lang="zh-CN" altLang="en-US" sz="2800"/>
              <a:t>中介者模式的结构与实现</a:t>
            </a:r>
            <a:endParaRPr lang="en-US" altLang="zh-CN" sz="2800"/>
          </a:p>
          <a:p>
            <a:pPr eaLnBrk="1" hangingPunct="1"/>
            <a:r>
              <a:rPr lang="zh-CN" altLang="en-US" sz="2800"/>
              <a:t>中介者模式的应用实例</a:t>
            </a:r>
            <a:endParaRPr lang="en-US" altLang="zh-CN" sz="2800"/>
          </a:p>
          <a:p>
            <a:pPr eaLnBrk="1" hangingPunct="1"/>
            <a:r>
              <a:rPr lang="zh-CN" altLang="en-US" sz="2800"/>
              <a:t>扩展中介者与同事类</a:t>
            </a:r>
            <a:endParaRPr lang="en-US" altLang="zh-CN" sz="2800"/>
          </a:p>
          <a:p>
            <a:pPr eaLnBrk="1" hangingPunct="1"/>
            <a:r>
              <a:rPr lang="zh-CN" altLang="en-US" sz="2800"/>
              <a:t>中介者模式的优缺点与适用环境</a:t>
            </a:r>
            <a:endParaRPr lang="en-US" altLang="zh-CN" sz="2800"/>
          </a:p>
          <a:p>
            <a:pPr eaLnBrk="1" hangingPunct="1"/>
            <a:endParaRPr lang="zh-CN" altLang="en-US" sz="2400"/>
          </a:p>
        </p:txBody>
      </p:sp>
      <p:pic>
        <p:nvPicPr>
          <p:cNvPr id="11264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8013" y="1371600"/>
            <a:ext cx="3074987" cy="340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256213"/>
            <a:ext cx="2971800"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9" name="Picture 11"/>
          <p:cNvPicPr>
            <a:picLocks noChangeAspect="1" noChangeArrowheads="1"/>
          </p:cNvPicPr>
          <p:nvPr/>
        </p:nvPicPr>
        <p:blipFill>
          <a:blip r:embed="rId4">
            <a:extLst>
              <a:ext uri="{28A0092B-C50C-407E-A947-70E740481C1C}">
                <a14:useLocalDpi xmlns:a14="http://schemas.microsoft.com/office/drawing/2010/main" val="0"/>
              </a:ext>
            </a:extLst>
          </a:blip>
          <a:srcRect b="11601"/>
          <a:stretch>
            <a:fillRect/>
          </a:stretch>
        </p:blipFill>
        <p:spPr bwMode="auto">
          <a:xfrm>
            <a:off x="3200400" y="5256213"/>
            <a:ext cx="304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5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5256213"/>
            <a:ext cx="2593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07277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838200" y="914400"/>
            <a:ext cx="6324600" cy="685800"/>
          </a:xfrm>
        </p:spPr>
        <p:txBody>
          <a:bodyPr/>
          <a:lstStyle/>
          <a:p>
            <a:pPr eaLnBrk="1" hangingPunct="1"/>
            <a:r>
              <a:rPr lang="zh-CN" altLang="en-US" smtClean="0"/>
              <a:t>中介者模式的应用实例</a:t>
            </a:r>
          </a:p>
        </p:txBody>
      </p:sp>
      <p:sp>
        <p:nvSpPr>
          <p:cNvPr id="13107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实例代码</a:t>
            </a:r>
            <a:endParaRPr lang="en-US" altLang="zh-CN" smtClean="0"/>
          </a:p>
          <a:p>
            <a:pPr lvl="1" eaLnBrk="1" hangingPunct="1"/>
            <a:r>
              <a:rPr lang="en-US" altLang="zh-CN" sz="2000" smtClean="0"/>
              <a:t>(1) Mediator</a:t>
            </a:r>
            <a:r>
              <a:rPr lang="zh-CN" altLang="en-US" sz="2000" smtClean="0"/>
              <a:t>：抽象中介者类</a:t>
            </a:r>
          </a:p>
          <a:p>
            <a:pPr lvl="1" eaLnBrk="1" hangingPunct="1"/>
            <a:r>
              <a:rPr lang="en-US" altLang="zh-CN" sz="2000" smtClean="0"/>
              <a:t>(2) ConcreteMediator</a:t>
            </a:r>
            <a:r>
              <a:rPr lang="zh-CN" altLang="en-US" sz="2000" smtClean="0"/>
              <a:t>：具体中介者类</a:t>
            </a:r>
          </a:p>
          <a:p>
            <a:pPr lvl="1" eaLnBrk="1" hangingPunct="1"/>
            <a:r>
              <a:rPr lang="en-US" altLang="zh-CN" sz="2000" smtClean="0"/>
              <a:t>(3) Component</a:t>
            </a:r>
            <a:r>
              <a:rPr lang="zh-CN" altLang="en-US" sz="2000" smtClean="0"/>
              <a:t>：抽象组件类，充当抽象同事类</a:t>
            </a:r>
          </a:p>
          <a:p>
            <a:pPr lvl="1" eaLnBrk="1" hangingPunct="1"/>
            <a:r>
              <a:rPr lang="en-US" altLang="zh-CN" sz="2000" smtClean="0"/>
              <a:t>(4) Button</a:t>
            </a:r>
            <a:r>
              <a:rPr lang="zh-CN" altLang="en-US" sz="2000" smtClean="0"/>
              <a:t>：按钮类，充当具体同事类</a:t>
            </a:r>
          </a:p>
          <a:p>
            <a:pPr lvl="1" eaLnBrk="1" hangingPunct="1"/>
            <a:r>
              <a:rPr lang="en-US" altLang="zh-CN" sz="2000" smtClean="0"/>
              <a:t>(5) List</a:t>
            </a:r>
            <a:r>
              <a:rPr lang="zh-CN" altLang="en-US" sz="2000" smtClean="0"/>
              <a:t>：列表框类，充当具体同事类</a:t>
            </a:r>
          </a:p>
          <a:p>
            <a:pPr lvl="1" eaLnBrk="1" hangingPunct="1"/>
            <a:r>
              <a:rPr lang="en-US" altLang="zh-CN" sz="2000" smtClean="0"/>
              <a:t>(6) ComboBox</a:t>
            </a:r>
            <a:r>
              <a:rPr lang="zh-CN" altLang="en-US" sz="2000" smtClean="0"/>
              <a:t>：组合框类，充当具体同事类</a:t>
            </a:r>
          </a:p>
          <a:p>
            <a:pPr lvl="1" eaLnBrk="1" hangingPunct="1"/>
            <a:r>
              <a:rPr lang="en-US" altLang="zh-CN" sz="2000" smtClean="0"/>
              <a:t>(7) TextBox</a:t>
            </a:r>
            <a:r>
              <a:rPr lang="zh-CN" altLang="en-US" sz="2000" smtClean="0"/>
              <a:t>：文本框类，充当具体同事类</a:t>
            </a:r>
          </a:p>
          <a:p>
            <a:pPr lvl="1" eaLnBrk="1" hangingPunct="1"/>
            <a:r>
              <a:rPr lang="en-US" altLang="zh-CN" sz="2000" smtClean="0"/>
              <a:t>(8) Client</a:t>
            </a:r>
            <a:r>
              <a:rPr lang="zh-CN" altLang="en-US" sz="2000" smtClean="0"/>
              <a:t>：客户端测试类</a:t>
            </a:r>
            <a:endParaRPr lang="en-US" altLang="zh-CN" sz="2000" smtClean="0"/>
          </a:p>
        </p:txBody>
      </p:sp>
      <p:sp>
        <p:nvSpPr>
          <p:cNvPr id="13107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131077" name="Group 5"/>
          <p:cNvGrpSpPr>
            <a:grpSpLocks/>
          </p:cNvGrpSpPr>
          <p:nvPr/>
        </p:nvGrpSpPr>
        <p:grpSpPr bwMode="auto">
          <a:xfrm>
            <a:off x="6324600" y="5291138"/>
            <a:ext cx="2160588" cy="809625"/>
            <a:chOff x="2381" y="3283"/>
            <a:chExt cx="1361" cy="510"/>
          </a:xfrm>
        </p:grpSpPr>
        <p:pic>
          <p:nvPicPr>
            <p:cNvPr id="131079" name="Picture 6"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80" name="Text Box 7"/>
            <p:cNvSpPr txBox="1">
              <a:spLocks noChangeArrowheads="1"/>
            </p:cNvSpPr>
            <p:nvPr/>
          </p:nvSpPr>
          <p:spPr bwMode="auto">
            <a:xfrm>
              <a:off x="2608" y="3505"/>
              <a:ext cx="1134"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50000"/>
                </a:spcBef>
                <a:buClrTx/>
                <a:buFontTx/>
                <a:buNone/>
              </a:pPr>
              <a:r>
                <a:rPr lang="zh-CN" altLang="en-US" sz="2400" b="1">
                  <a:solidFill>
                    <a:srgbClr val="009900"/>
                  </a:solidFill>
                  <a:latin typeface="华文行楷" panose="02010800040101010101" pitchFamily="2" charset="-122"/>
                  <a:ea typeface="华文行楷" panose="02010800040101010101" pitchFamily="2" charset="-122"/>
                </a:rPr>
                <a:t>演示</a:t>
              </a:r>
              <a:r>
                <a:rPr lang="en-US" altLang="zh-CN" sz="2400" b="1">
                  <a:solidFill>
                    <a:srgbClr val="009900"/>
                  </a:solidFill>
                  <a:latin typeface="Arial" panose="020B0604020202020204" pitchFamily="34" charset="0"/>
                  <a:ea typeface="华文行楷" panose="02010800040101010101" pitchFamily="2" charset="-122"/>
                </a:rPr>
                <a:t>……</a:t>
              </a:r>
              <a:endParaRPr lang="en-US" altLang="zh-CN" sz="2400" b="1">
                <a:solidFill>
                  <a:srgbClr val="009900"/>
                </a:solidFill>
                <a:latin typeface="华文行楷" panose="02010800040101010101" pitchFamily="2" charset="-122"/>
                <a:ea typeface="华文行楷" panose="02010800040101010101" pitchFamily="2" charset="-122"/>
              </a:endParaRPr>
            </a:p>
          </p:txBody>
        </p:sp>
      </p:grpSp>
      <p:sp>
        <p:nvSpPr>
          <p:cNvPr id="9" name="TextBox 11"/>
          <p:cNvSpPr txBox="1"/>
          <p:nvPr/>
        </p:nvSpPr>
        <p:spPr>
          <a:xfrm>
            <a:off x="2054225" y="6335713"/>
            <a:ext cx="4953000" cy="36988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2" algn="ctr">
              <a:defRPr/>
            </a:pPr>
            <a:r>
              <a:rPr lang="en-US" altLang="zh-CN" dirty="0">
                <a:ea typeface="黑体" pitchFamily="49" charset="-122"/>
              </a:rPr>
              <a:t>Code (</a:t>
            </a:r>
            <a:r>
              <a:rPr lang="en-US" altLang="zh-CN" dirty="0" err="1"/>
              <a:t>designpatterns.mediator</a:t>
            </a:r>
            <a:r>
              <a:rPr lang="en-US" altLang="zh-CN" dirty="0">
                <a:ea typeface="黑体" pitchFamily="49" charset="-122"/>
              </a:rPr>
              <a:t>)</a:t>
            </a:r>
            <a:endParaRPr lang="zh-CN" altLang="en-US" dirty="0">
              <a:ea typeface="黑体" pitchFamily="49" charset="-122"/>
            </a:endParaRPr>
          </a:p>
        </p:txBody>
      </p:sp>
    </p:spTree>
    <p:extLst>
      <p:ext uri="{BB962C8B-B14F-4D97-AF65-F5344CB8AC3E}">
        <p14:creationId xmlns:p14="http://schemas.microsoft.com/office/powerpoint/2010/main" val="28596399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838200" y="914400"/>
            <a:ext cx="6324600" cy="685800"/>
          </a:xfrm>
        </p:spPr>
        <p:txBody>
          <a:bodyPr/>
          <a:lstStyle/>
          <a:p>
            <a:pPr eaLnBrk="1" hangingPunct="1"/>
            <a:r>
              <a:rPr lang="zh-CN" altLang="en-US" smtClean="0"/>
              <a:t>中介者模式的应用实例</a:t>
            </a:r>
          </a:p>
        </p:txBody>
      </p:sp>
      <p:sp>
        <p:nvSpPr>
          <p:cNvPr id="132099" name="Rectangle 3"/>
          <p:cNvSpPr>
            <a:spLocks noGrp="1" noChangeArrowheads="1"/>
          </p:cNvSpPr>
          <p:nvPr>
            <p:ph type="body" sz="half" idx="1"/>
          </p:nvPr>
        </p:nvSpPr>
        <p:spPr>
          <a:xfrm>
            <a:off x="381000" y="1752600"/>
            <a:ext cx="8229600" cy="4648200"/>
          </a:xfrm>
        </p:spPr>
        <p:txBody>
          <a:bodyPr/>
          <a:lstStyle/>
          <a:p>
            <a:pPr eaLnBrk="1" hangingPunct="1"/>
            <a:r>
              <a:rPr lang="zh-CN" altLang="en-US" smtClean="0"/>
              <a:t>结果及分析</a:t>
            </a:r>
            <a:endParaRPr lang="en-US" altLang="zh-CN" smtClean="0"/>
          </a:p>
          <a:p>
            <a:pPr lvl="1"/>
            <a:r>
              <a:rPr lang="zh-CN" altLang="en-US" smtClean="0"/>
              <a:t>当某个</a:t>
            </a:r>
            <a:r>
              <a:rPr lang="zh-CN" altLang="en-US" smtClean="0">
                <a:solidFill>
                  <a:srgbClr val="FF3300"/>
                </a:solidFill>
              </a:rPr>
              <a:t>组件类</a:t>
            </a:r>
            <a:r>
              <a:rPr lang="zh-CN" altLang="en-US" smtClean="0"/>
              <a:t>的</a:t>
            </a:r>
            <a:r>
              <a:rPr lang="en-US" altLang="zh-CN" smtClean="0">
                <a:solidFill>
                  <a:srgbClr val="FF3300"/>
                </a:solidFill>
              </a:rPr>
              <a:t>changed()</a:t>
            </a:r>
            <a:r>
              <a:rPr lang="zh-CN" altLang="en-US" smtClean="0"/>
              <a:t>方法被调用时，</a:t>
            </a:r>
            <a:r>
              <a:rPr lang="zh-CN" altLang="en-US" smtClean="0">
                <a:solidFill>
                  <a:srgbClr val="FF3300"/>
                </a:solidFill>
              </a:rPr>
              <a:t>中介者</a:t>
            </a:r>
            <a:r>
              <a:rPr lang="zh-CN" altLang="en-US" smtClean="0"/>
              <a:t>的</a:t>
            </a:r>
            <a:r>
              <a:rPr lang="en-US" altLang="zh-CN" smtClean="0">
                <a:solidFill>
                  <a:srgbClr val="FF3300"/>
                </a:solidFill>
              </a:rPr>
              <a:t>componentChanged()</a:t>
            </a:r>
            <a:r>
              <a:rPr lang="zh-CN" altLang="en-US" smtClean="0"/>
              <a:t>方法将被调用，在中介者的</a:t>
            </a:r>
            <a:r>
              <a:rPr lang="en-US" altLang="zh-CN" smtClean="0"/>
              <a:t>componentChanged()</a:t>
            </a:r>
            <a:r>
              <a:rPr lang="zh-CN" altLang="en-US" smtClean="0"/>
              <a:t>方法中</a:t>
            </a:r>
            <a:r>
              <a:rPr lang="zh-CN" altLang="en-US" smtClean="0">
                <a:solidFill>
                  <a:srgbClr val="FF3300"/>
                </a:solidFill>
              </a:rPr>
              <a:t>再逐个调用与该组件有交互的其他组件的相关方法</a:t>
            </a:r>
            <a:endParaRPr lang="en-US" altLang="zh-CN" smtClean="0">
              <a:solidFill>
                <a:srgbClr val="FF3300"/>
              </a:solidFill>
            </a:endParaRPr>
          </a:p>
          <a:p>
            <a:pPr lvl="1"/>
            <a:r>
              <a:rPr lang="zh-CN" altLang="en-US" smtClean="0">
                <a:solidFill>
                  <a:srgbClr val="FF3300"/>
                </a:solidFill>
              </a:rPr>
              <a:t>如果某个组件类需要与新的组件进行交互</a:t>
            </a:r>
            <a:r>
              <a:rPr lang="zh-CN" altLang="en-US" smtClean="0"/>
              <a:t>，无须修改已有组件类的源代码，</a:t>
            </a:r>
            <a:r>
              <a:rPr lang="zh-CN" altLang="en-US" smtClean="0">
                <a:solidFill>
                  <a:srgbClr val="FF3300"/>
                </a:solidFill>
              </a:rPr>
              <a:t>只需修改中介者或者对现有中介者进行扩展即可</a:t>
            </a:r>
            <a:r>
              <a:rPr lang="zh-CN" altLang="en-US" smtClean="0"/>
              <a:t>，系统具有更好的灵活性和可扩展性</a:t>
            </a:r>
          </a:p>
        </p:txBody>
      </p:sp>
      <p:sp>
        <p:nvSpPr>
          <p:cNvPr id="13210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32101" name="Picture 4"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200" y="968375"/>
            <a:ext cx="2214563"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26096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838200" y="914400"/>
            <a:ext cx="6324600" cy="685800"/>
          </a:xfrm>
        </p:spPr>
        <p:txBody>
          <a:bodyPr/>
          <a:lstStyle/>
          <a:p>
            <a:pPr eaLnBrk="1" hangingPunct="1"/>
            <a:r>
              <a:rPr lang="zh-CN" altLang="en-US" smtClean="0"/>
              <a:t>扩展中介者与同事类</a:t>
            </a:r>
          </a:p>
        </p:txBody>
      </p:sp>
      <p:sp>
        <p:nvSpPr>
          <p:cNvPr id="13312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目的</a:t>
            </a:r>
            <a:endParaRPr lang="en-US" altLang="zh-CN" smtClean="0"/>
          </a:p>
          <a:p>
            <a:pPr lvl="1" eaLnBrk="1" hangingPunct="1"/>
            <a:r>
              <a:rPr lang="zh-CN" altLang="en-US" smtClean="0"/>
              <a:t>对</a:t>
            </a:r>
            <a:r>
              <a:rPr lang="en-US" smtClean="0"/>
              <a:t> </a:t>
            </a:r>
            <a:r>
              <a:rPr lang="zh-CN" altLang="en-US" smtClean="0"/>
              <a:t>“客户信息管理窗口”进行改进，在窗口的下端能够及时显示当前系统中客户信息的总数</a:t>
            </a:r>
            <a:endParaRPr lang="en-US" altLang="zh-CN"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13312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3312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19463" name="Object 7"/>
          <p:cNvGraphicFramePr>
            <a:graphicFrameLocks noChangeAspect="1"/>
          </p:cNvGraphicFramePr>
          <p:nvPr/>
        </p:nvGraphicFramePr>
        <p:xfrm>
          <a:off x="990600" y="1371600"/>
          <a:ext cx="7010400" cy="5265738"/>
        </p:xfrm>
        <a:graphic>
          <a:graphicData uri="http://schemas.openxmlformats.org/presentationml/2006/ole">
            <mc:AlternateContent xmlns:mc="http://schemas.openxmlformats.org/markup-compatibility/2006">
              <mc:Choice xmlns:v="urn:schemas-microsoft-com:vml" Requires="v">
                <p:oleObj spid="_x0000_s16506" name="Visio" r:id="rId3" imgW="6526766" imgH="4921926" progId="Visio.Drawing.11">
                  <p:embed/>
                </p:oleObj>
              </mc:Choice>
              <mc:Fallback>
                <p:oleObj name="Visio" r:id="rId3" imgW="6526766" imgH="492192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371600"/>
                        <a:ext cx="7010400" cy="526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07658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dissolve">
                                      <p:cBhvr>
                                        <p:cTn id="7"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838200" y="914400"/>
            <a:ext cx="6324600" cy="685800"/>
          </a:xfrm>
        </p:spPr>
        <p:txBody>
          <a:bodyPr/>
          <a:lstStyle/>
          <a:p>
            <a:pPr eaLnBrk="1" hangingPunct="1"/>
            <a:r>
              <a:rPr lang="zh-CN" altLang="en-US" smtClean="0"/>
              <a:t>扩展中介者与同事类</a:t>
            </a:r>
          </a:p>
        </p:txBody>
      </p:sp>
      <p:sp>
        <p:nvSpPr>
          <p:cNvPr id="13414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解决方案</a:t>
            </a:r>
            <a:endParaRPr lang="en-US" altLang="zh-CN" smtClean="0"/>
          </a:p>
          <a:p>
            <a:pPr lvl="1" eaLnBrk="1" hangingPunct="1"/>
            <a:r>
              <a:rPr lang="en-US" altLang="zh-CN" smtClean="0"/>
              <a:t>(1) </a:t>
            </a:r>
            <a:r>
              <a:rPr lang="zh-CN" altLang="en-US" smtClean="0"/>
              <a:t>增加一个界面组件类</a:t>
            </a:r>
            <a:r>
              <a:rPr lang="en-US" altLang="zh-CN" smtClean="0"/>
              <a:t>Label</a:t>
            </a:r>
            <a:r>
              <a:rPr lang="zh-CN" altLang="en-US" smtClean="0"/>
              <a:t>，</a:t>
            </a:r>
            <a:r>
              <a:rPr lang="zh-CN" altLang="en-US" smtClean="0">
                <a:solidFill>
                  <a:srgbClr val="FF3300"/>
                </a:solidFill>
              </a:rPr>
              <a:t>修改原有的具体中介者类</a:t>
            </a:r>
            <a:r>
              <a:rPr lang="en-US" altLang="zh-CN" smtClean="0">
                <a:solidFill>
                  <a:srgbClr val="FF3300"/>
                </a:solidFill>
              </a:rPr>
              <a:t>ConcreteMediator</a:t>
            </a:r>
            <a:r>
              <a:rPr lang="zh-CN" altLang="en-US" smtClean="0"/>
              <a:t>，增加一个对</a:t>
            </a:r>
            <a:r>
              <a:rPr lang="en-US" altLang="zh-CN" smtClean="0"/>
              <a:t>Label</a:t>
            </a:r>
            <a:r>
              <a:rPr lang="zh-CN" altLang="en-US" smtClean="0"/>
              <a:t>对象的引用</a:t>
            </a:r>
            <a:endParaRPr lang="en-US" altLang="zh-CN" smtClean="0"/>
          </a:p>
          <a:p>
            <a:pPr lvl="1" eaLnBrk="1" hangingPunct="1"/>
            <a:r>
              <a:rPr lang="en-US" altLang="zh-CN" smtClean="0"/>
              <a:t>(2) </a:t>
            </a:r>
            <a:r>
              <a:rPr lang="zh-CN" altLang="en-US" smtClean="0"/>
              <a:t>增加一个界面组件类</a:t>
            </a:r>
            <a:r>
              <a:rPr lang="en-US" altLang="zh-CN" smtClean="0"/>
              <a:t>Label</a:t>
            </a:r>
            <a:r>
              <a:rPr lang="zh-CN" altLang="en-US" smtClean="0"/>
              <a:t>，</a:t>
            </a:r>
            <a:r>
              <a:rPr lang="zh-CN" altLang="en-US" smtClean="0">
                <a:solidFill>
                  <a:srgbClr val="FF3300"/>
                </a:solidFill>
              </a:rPr>
              <a:t>增加一个</a:t>
            </a:r>
            <a:r>
              <a:rPr lang="en-US" altLang="zh-CN" smtClean="0">
                <a:solidFill>
                  <a:srgbClr val="FF3300"/>
                </a:solidFill>
              </a:rPr>
              <a:t>ConcreteMediator</a:t>
            </a:r>
            <a:r>
              <a:rPr lang="zh-CN" altLang="en-US" smtClean="0">
                <a:solidFill>
                  <a:srgbClr val="FF3300"/>
                </a:solidFill>
              </a:rPr>
              <a:t>的子类</a:t>
            </a:r>
            <a:r>
              <a:rPr lang="en-US" altLang="zh-CN" smtClean="0">
                <a:solidFill>
                  <a:srgbClr val="FF3300"/>
                </a:solidFill>
              </a:rPr>
              <a:t>SubConcreteMediator</a:t>
            </a:r>
            <a:r>
              <a:rPr lang="zh-CN" altLang="en-US" smtClean="0"/>
              <a:t>来实现对</a:t>
            </a:r>
            <a:r>
              <a:rPr lang="en-US" altLang="zh-CN" smtClean="0"/>
              <a:t>Label</a:t>
            </a:r>
            <a:r>
              <a:rPr lang="zh-CN" altLang="en-US" smtClean="0"/>
              <a:t>对象的引用</a:t>
            </a:r>
            <a:endParaRPr lang="en-US" altLang="zh-CN" smtClean="0"/>
          </a:p>
        </p:txBody>
      </p:sp>
      <p:sp>
        <p:nvSpPr>
          <p:cNvPr id="13414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3414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7" name="矩形 6"/>
          <p:cNvSpPr/>
          <p:nvPr/>
        </p:nvSpPr>
        <p:spPr>
          <a:xfrm>
            <a:off x="1981200" y="5334000"/>
            <a:ext cx="5105400" cy="533400"/>
          </a:xfrm>
          <a:prstGeom prst="rect">
            <a:avLst/>
          </a:prstGeom>
          <a:solidFill>
            <a:srgbClr val="EDF6F7"/>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rgbClr val="FF3300"/>
                </a:solidFill>
              </a:rPr>
              <a:t>方案</a:t>
            </a:r>
            <a:r>
              <a:rPr lang="en-US" altLang="zh-CN" sz="2800" b="1" dirty="0">
                <a:solidFill>
                  <a:srgbClr val="FF3300"/>
                </a:solidFill>
              </a:rPr>
              <a:t>(2)</a:t>
            </a:r>
            <a:r>
              <a:rPr lang="zh-CN" altLang="en-US" sz="2800" b="1" dirty="0">
                <a:solidFill>
                  <a:srgbClr val="FF3300"/>
                </a:solidFill>
              </a:rPr>
              <a:t>更符合开闭原则</a:t>
            </a:r>
          </a:p>
        </p:txBody>
      </p:sp>
    </p:spTree>
    <p:extLst>
      <p:ext uri="{BB962C8B-B14F-4D97-AF65-F5344CB8AC3E}">
        <p14:creationId xmlns:p14="http://schemas.microsoft.com/office/powerpoint/2010/main" val="17319434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838200" y="914400"/>
            <a:ext cx="6324600" cy="685800"/>
          </a:xfrm>
        </p:spPr>
        <p:txBody>
          <a:bodyPr/>
          <a:lstStyle/>
          <a:p>
            <a:pPr eaLnBrk="1" hangingPunct="1"/>
            <a:r>
              <a:rPr lang="zh-CN" altLang="en-US" smtClean="0"/>
              <a:t>扩展中介者与同事类</a:t>
            </a:r>
          </a:p>
        </p:txBody>
      </p:sp>
      <p:sp>
        <p:nvSpPr>
          <p:cNvPr id="13517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结构</a:t>
            </a:r>
            <a:endParaRPr lang="en-US" altLang="zh-CN"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13517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3517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351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849438"/>
            <a:ext cx="5791200" cy="477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73687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838200" y="914400"/>
            <a:ext cx="6324600" cy="685800"/>
          </a:xfrm>
        </p:spPr>
        <p:txBody>
          <a:bodyPr/>
          <a:lstStyle/>
          <a:p>
            <a:pPr eaLnBrk="1" hangingPunct="1"/>
            <a:r>
              <a:rPr lang="zh-CN" altLang="en-US" smtClean="0"/>
              <a:t>扩展中介者与同事类</a:t>
            </a:r>
          </a:p>
        </p:txBody>
      </p:sp>
      <p:sp>
        <p:nvSpPr>
          <p:cNvPr id="13619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结构</a:t>
            </a:r>
            <a:endParaRPr lang="en-US" altLang="zh-CN"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13619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3619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11238"/>
            <a:ext cx="8497888" cy="554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81362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838200" y="914400"/>
            <a:ext cx="7543800" cy="685800"/>
          </a:xfrm>
        </p:spPr>
        <p:txBody>
          <a:bodyPr/>
          <a:lstStyle/>
          <a:p>
            <a:r>
              <a:rPr lang="zh-CN" altLang="en-US" smtClean="0"/>
              <a:t>中介者模式的优缺点与适用环境</a:t>
            </a:r>
          </a:p>
        </p:txBody>
      </p:sp>
      <p:sp>
        <p:nvSpPr>
          <p:cNvPr id="137219" name="Rectangle 3"/>
          <p:cNvSpPr>
            <a:spLocks noGrp="1" noChangeArrowheads="1"/>
          </p:cNvSpPr>
          <p:nvPr>
            <p:ph type="body" sz="half" idx="1"/>
          </p:nvPr>
        </p:nvSpPr>
        <p:spPr>
          <a:xfrm>
            <a:off x="381000" y="1752600"/>
            <a:ext cx="5867400" cy="4114800"/>
          </a:xfrm>
        </p:spPr>
        <p:txBody>
          <a:bodyPr/>
          <a:lstStyle/>
          <a:p>
            <a:pPr eaLnBrk="1" hangingPunct="1"/>
            <a:r>
              <a:rPr lang="zh-CN" altLang="en-US" smtClean="0"/>
              <a:t>模式优点</a:t>
            </a:r>
            <a:endParaRPr lang="en-US" altLang="zh-CN" smtClean="0"/>
          </a:p>
          <a:p>
            <a:pPr lvl="1" eaLnBrk="1" hangingPunct="1"/>
            <a:r>
              <a:rPr lang="zh-CN" altLang="en-US" sz="2000" smtClean="0">
                <a:solidFill>
                  <a:srgbClr val="FF3300"/>
                </a:solidFill>
              </a:rPr>
              <a:t>简化了对象之间的交互</a:t>
            </a:r>
            <a:r>
              <a:rPr lang="zh-CN" altLang="en-US" sz="2000" smtClean="0"/>
              <a:t>，它用中介者和同事的</a:t>
            </a:r>
            <a:r>
              <a:rPr lang="zh-CN" altLang="en-US" sz="2000" smtClean="0">
                <a:solidFill>
                  <a:srgbClr val="FF3300"/>
                </a:solidFill>
              </a:rPr>
              <a:t>一对多</a:t>
            </a:r>
            <a:r>
              <a:rPr lang="zh-CN" altLang="en-US" sz="2000" smtClean="0"/>
              <a:t>交互代替了原来同事之间的</a:t>
            </a:r>
            <a:r>
              <a:rPr lang="zh-CN" altLang="en-US" sz="2000" smtClean="0">
                <a:solidFill>
                  <a:srgbClr val="FF3300"/>
                </a:solidFill>
              </a:rPr>
              <a:t>多对多</a:t>
            </a:r>
            <a:r>
              <a:rPr lang="zh-CN" altLang="en-US" sz="2000" smtClean="0"/>
              <a:t>交互，将原本难以理解的</a:t>
            </a:r>
            <a:r>
              <a:rPr lang="zh-CN" altLang="en-US" sz="2000" smtClean="0">
                <a:solidFill>
                  <a:srgbClr val="FF3300"/>
                </a:solidFill>
              </a:rPr>
              <a:t>网状结构</a:t>
            </a:r>
            <a:r>
              <a:rPr lang="zh-CN" altLang="en-US" sz="2000" smtClean="0"/>
              <a:t>转换成相对简单的</a:t>
            </a:r>
            <a:r>
              <a:rPr lang="zh-CN" altLang="en-US" sz="2000" smtClean="0">
                <a:solidFill>
                  <a:srgbClr val="FF3300"/>
                </a:solidFill>
              </a:rPr>
              <a:t>星型结构</a:t>
            </a:r>
          </a:p>
          <a:p>
            <a:pPr lvl="1" eaLnBrk="1" hangingPunct="1"/>
            <a:r>
              <a:rPr lang="zh-CN" altLang="en-US" sz="2000" smtClean="0">
                <a:solidFill>
                  <a:srgbClr val="FF3300"/>
                </a:solidFill>
              </a:rPr>
              <a:t>可将各同事对象解耦</a:t>
            </a:r>
            <a:endParaRPr lang="en-US" altLang="zh-CN" sz="2000" smtClean="0">
              <a:solidFill>
                <a:srgbClr val="FF3300"/>
              </a:solidFill>
            </a:endParaRPr>
          </a:p>
          <a:p>
            <a:pPr lvl="1" eaLnBrk="1" hangingPunct="1"/>
            <a:r>
              <a:rPr lang="zh-CN" altLang="en-US" sz="2000" smtClean="0">
                <a:solidFill>
                  <a:srgbClr val="FF3300"/>
                </a:solidFill>
              </a:rPr>
              <a:t>可以减少子类生成</a:t>
            </a:r>
            <a:r>
              <a:rPr lang="zh-CN" altLang="en-US" sz="2000" smtClean="0"/>
              <a:t>，中介者模式将原本分布于多个对象间的行为集中在一起，改变这些行为只需生成新的中介者子类即可，这使得各个同事类可被重用，无须直接对同事类进行扩展</a:t>
            </a:r>
            <a:endParaRPr lang="en-US" altLang="zh-CN" sz="2000" smtClean="0"/>
          </a:p>
        </p:txBody>
      </p:sp>
      <p:sp>
        <p:nvSpPr>
          <p:cNvPr id="13722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3722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676400"/>
            <a:ext cx="2103438"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95547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838200" y="914400"/>
            <a:ext cx="7543800" cy="685800"/>
          </a:xfrm>
        </p:spPr>
        <p:txBody>
          <a:bodyPr/>
          <a:lstStyle/>
          <a:p>
            <a:r>
              <a:rPr lang="zh-CN" altLang="en-US" smtClean="0"/>
              <a:t>中介者模式的优缺点与适用环境</a:t>
            </a:r>
          </a:p>
        </p:txBody>
      </p:sp>
      <p:sp>
        <p:nvSpPr>
          <p:cNvPr id="138243" name="Rectangle 3"/>
          <p:cNvSpPr>
            <a:spLocks noGrp="1" noChangeArrowheads="1"/>
          </p:cNvSpPr>
          <p:nvPr>
            <p:ph type="body" sz="half" idx="1"/>
          </p:nvPr>
        </p:nvSpPr>
        <p:spPr>
          <a:xfrm>
            <a:off x="381000" y="1752600"/>
            <a:ext cx="6248400" cy="4114800"/>
          </a:xfrm>
        </p:spPr>
        <p:txBody>
          <a:bodyPr/>
          <a:lstStyle/>
          <a:p>
            <a:pPr eaLnBrk="1" hangingPunct="1"/>
            <a:r>
              <a:rPr lang="zh-CN" altLang="en-US" smtClean="0"/>
              <a:t>模式缺点</a:t>
            </a:r>
            <a:endParaRPr lang="en-US" altLang="zh-CN" smtClean="0"/>
          </a:p>
          <a:p>
            <a:pPr lvl="1" eaLnBrk="1" hangingPunct="1"/>
            <a:r>
              <a:rPr lang="zh-CN" altLang="en-US" smtClean="0">
                <a:solidFill>
                  <a:srgbClr val="FF3300"/>
                </a:solidFill>
              </a:rPr>
              <a:t>在具体中介者类中包含了大量的同事之间的交互细节</a:t>
            </a:r>
            <a:r>
              <a:rPr lang="zh-CN" altLang="en-US" smtClean="0"/>
              <a:t>，可能会导致</a:t>
            </a:r>
            <a:r>
              <a:rPr lang="zh-CN" altLang="en-US" smtClean="0">
                <a:solidFill>
                  <a:srgbClr val="FF3300"/>
                </a:solidFill>
              </a:rPr>
              <a:t>具体中介者类非常复杂</a:t>
            </a:r>
            <a:r>
              <a:rPr lang="zh-CN" altLang="en-US" smtClean="0"/>
              <a:t>，使得系统难以维护</a:t>
            </a:r>
            <a:endParaRPr lang="zh-CN" altLang="en-US" sz="2000" smtClean="0"/>
          </a:p>
          <a:p>
            <a:pPr lvl="1" eaLnBrk="1" hangingPunct="1"/>
            <a:endParaRPr lang="en-US" altLang="zh-CN" smtClean="0"/>
          </a:p>
        </p:txBody>
      </p:sp>
      <p:sp>
        <p:nvSpPr>
          <p:cNvPr id="13824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382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590800"/>
            <a:ext cx="21177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28541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838200" y="914400"/>
            <a:ext cx="7772400" cy="685800"/>
          </a:xfrm>
        </p:spPr>
        <p:txBody>
          <a:bodyPr/>
          <a:lstStyle/>
          <a:p>
            <a:r>
              <a:rPr lang="zh-CN" altLang="en-US" smtClean="0"/>
              <a:t>中介者模式的优缺点与适用环境</a:t>
            </a:r>
          </a:p>
        </p:txBody>
      </p:sp>
      <p:sp>
        <p:nvSpPr>
          <p:cNvPr id="139267" name="Rectangle 3"/>
          <p:cNvSpPr>
            <a:spLocks noGrp="1" noChangeArrowheads="1"/>
          </p:cNvSpPr>
          <p:nvPr>
            <p:ph type="body" sz="half" idx="1"/>
          </p:nvPr>
        </p:nvSpPr>
        <p:spPr>
          <a:xfrm>
            <a:off x="381000" y="1752600"/>
            <a:ext cx="6400800" cy="4114800"/>
          </a:xfrm>
        </p:spPr>
        <p:txBody>
          <a:bodyPr/>
          <a:lstStyle/>
          <a:p>
            <a:pPr eaLnBrk="1" hangingPunct="1"/>
            <a:r>
              <a:rPr lang="zh-CN" altLang="en-US" smtClean="0"/>
              <a:t>模式适用环境</a:t>
            </a:r>
            <a:endParaRPr lang="en-US" altLang="zh-CN" smtClean="0"/>
          </a:p>
          <a:p>
            <a:pPr lvl="1" eaLnBrk="1" hangingPunct="1"/>
            <a:r>
              <a:rPr lang="zh-CN" altLang="en-US" smtClean="0"/>
              <a:t>系统中</a:t>
            </a:r>
            <a:r>
              <a:rPr lang="zh-CN" altLang="en-US" smtClean="0">
                <a:solidFill>
                  <a:srgbClr val="FF3300"/>
                </a:solidFill>
              </a:rPr>
              <a:t>对象之间存在复杂的引用关系</a:t>
            </a:r>
            <a:r>
              <a:rPr lang="zh-CN" altLang="en-US" smtClean="0"/>
              <a:t>，系统结构混乱且难以理解</a:t>
            </a:r>
            <a:endParaRPr lang="en-US" altLang="zh-CN" smtClean="0"/>
          </a:p>
          <a:p>
            <a:pPr lvl="1" eaLnBrk="1" hangingPunct="1"/>
            <a:r>
              <a:rPr lang="zh-CN" altLang="en-US" smtClean="0"/>
              <a:t>一个对象由于引用了其他很多对象并且直接和这些对象通信，导致</a:t>
            </a:r>
            <a:r>
              <a:rPr lang="zh-CN" altLang="en-US" smtClean="0">
                <a:solidFill>
                  <a:srgbClr val="FF3300"/>
                </a:solidFill>
              </a:rPr>
              <a:t>难以复用</a:t>
            </a:r>
            <a:r>
              <a:rPr lang="zh-CN" altLang="en-US" smtClean="0"/>
              <a:t>该</a:t>
            </a:r>
            <a:r>
              <a:rPr lang="zh-CN" altLang="en-US" smtClean="0">
                <a:solidFill>
                  <a:srgbClr val="FF3300"/>
                </a:solidFill>
              </a:rPr>
              <a:t>对象</a:t>
            </a:r>
            <a:endParaRPr lang="en-US" altLang="zh-CN" smtClean="0">
              <a:solidFill>
                <a:srgbClr val="FF3300"/>
              </a:solidFill>
            </a:endParaRPr>
          </a:p>
          <a:p>
            <a:pPr lvl="1" eaLnBrk="1" hangingPunct="1"/>
            <a:r>
              <a:rPr lang="zh-CN" altLang="en-US" smtClean="0"/>
              <a:t>想通过一个</a:t>
            </a:r>
            <a:r>
              <a:rPr lang="zh-CN" altLang="en-US" smtClean="0">
                <a:solidFill>
                  <a:srgbClr val="FF3300"/>
                </a:solidFill>
              </a:rPr>
              <a:t>中间类</a:t>
            </a:r>
            <a:r>
              <a:rPr lang="zh-CN" altLang="en-US" smtClean="0"/>
              <a:t>来</a:t>
            </a:r>
            <a:r>
              <a:rPr lang="zh-CN" altLang="en-US" smtClean="0">
                <a:solidFill>
                  <a:srgbClr val="FF3300"/>
                </a:solidFill>
              </a:rPr>
              <a:t>封装多个类中的行为</a:t>
            </a:r>
            <a:r>
              <a:rPr lang="zh-CN" altLang="en-US" smtClean="0"/>
              <a:t>，又</a:t>
            </a:r>
            <a:r>
              <a:rPr lang="zh-CN" altLang="en-US" smtClean="0">
                <a:solidFill>
                  <a:srgbClr val="FF3300"/>
                </a:solidFill>
              </a:rPr>
              <a:t>不想生成太多的子类</a:t>
            </a:r>
          </a:p>
          <a:p>
            <a:pPr lvl="1" eaLnBrk="1" hangingPunct="1"/>
            <a:endParaRPr lang="en-US" altLang="zh-CN" smtClean="0"/>
          </a:p>
        </p:txBody>
      </p:sp>
      <p:sp>
        <p:nvSpPr>
          <p:cNvPr id="13926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3926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538" y="1676400"/>
            <a:ext cx="1770062"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96381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39939" name="Rectangle 3"/>
          <p:cNvSpPr>
            <a:spLocks noGrp="1" noChangeArrowheads="1"/>
          </p:cNvSpPr>
          <p:nvPr>
            <p:ph type="body" idx="1"/>
          </p:nvPr>
        </p:nvSpPr>
        <p:spPr/>
        <p:txBody>
          <a:bodyPr/>
          <a:lstStyle/>
          <a:p>
            <a:pPr eaLnBrk="1" hangingPunct="1"/>
            <a:endParaRPr lang="zh-CN" altLang="zh-CN" smtClean="0"/>
          </a:p>
        </p:txBody>
      </p:sp>
      <p:sp>
        <p:nvSpPr>
          <p:cNvPr id="39940" name="WordArt 4"/>
          <p:cNvSpPr>
            <a:spLocks noChangeArrowheads="1" noChangeShapeType="1" noTextEdit="1"/>
          </p:cNvSpPr>
          <p:nvPr/>
        </p:nvSpPr>
        <p:spPr bwMode="auto">
          <a:xfrm>
            <a:off x="457200" y="3276600"/>
            <a:ext cx="5029200" cy="1219200"/>
          </a:xfrm>
          <a:prstGeom prst="rect">
            <a:avLst/>
          </a:prstGeom>
        </p:spPr>
        <p:txBody>
          <a:bodyPr wrap="none" fromWordArt="1">
            <a:prstTxWarp prst="textPlain">
              <a:avLst>
                <a:gd name="adj" fmla="val 50000"/>
              </a:avLst>
            </a:prstTxWarp>
          </a:bodyPr>
          <a:lstStyle/>
          <a:p>
            <a:pPr algn="ctr"/>
            <a:r>
              <a:rPr lang="en-US" altLang="zh-CN"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rPr>
              <a:t>Thanks!</a:t>
            </a:r>
            <a:endParaRPr lang="zh-CN" altLang="en-US"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endParaRPr>
          </a:p>
        </p:txBody>
      </p:sp>
      <p:pic>
        <p:nvPicPr>
          <p:cNvPr id="2" name="图片 1"/>
          <p:cNvPicPr>
            <a:picLocks noChangeAspect="1"/>
          </p:cNvPicPr>
          <p:nvPr/>
        </p:nvPicPr>
        <p:blipFill>
          <a:blip r:embed="rId2"/>
          <a:stretch>
            <a:fillRect/>
          </a:stretch>
        </p:blipFill>
        <p:spPr>
          <a:xfrm>
            <a:off x="5766571" y="1676400"/>
            <a:ext cx="3225029" cy="45448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06724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838200" y="914400"/>
            <a:ext cx="6324600" cy="685800"/>
          </a:xfrm>
        </p:spPr>
        <p:txBody>
          <a:bodyPr/>
          <a:lstStyle/>
          <a:p>
            <a:pPr eaLnBrk="1" hangingPunct="1"/>
            <a:r>
              <a:rPr lang="zh-CN" altLang="en-US" smtClean="0"/>
              <a:t>中介者模式概述</a:t>
            </a:r>
          </a:p>
        </p:txBody>
      </p:sp>
      <p:sp>
        <p:nvSpPr>
          <p:cNvPr id="11366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联合国</a:t>
            </a:r>
          </a:p>
        </p:txBody>
      </p:sp>
      <p:sp>
        <p:nvSpPr>
          <p:cNvPr id="11366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13669"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3463" y="3590925"/>
            <a:ext cx="203835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70" name="矩形 2"/>
          <p:cNvSpPr>
            <a:spLocks noChangeArrowheads="1"/>
          </p:cNvSpPr>
          <p:nvPr/>
        </p:nvSpPr>
        <p:spPr bwMode="auto">
          <a:xfrm>
            <a:off x="3478213" y="5049838"/>
            <a:ext cx="22494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800">
                <a:solidFill>
                  <a:schemeClr val="tx1"/>
                </a:solidFill>
                <a:latin typeface="Arial" panose="020B0604020202020204" pitchFamily="34" charset="0"/>
                <a:ea typeface="宋体" panose="02010600030101010101" pitchFamily="2" charset="-122"/>
              </a:rPr>
              <a:t>United Nations</a:t>
            </a:r>
            <a:r>
              <a:rPr lang="zh-CN" altLang="en-US" sz="1800">
                <a:solidFill>
                  <a:schemeClr val="tx1"/>
                </a:solidFill>
                <a:latin typeface="Arial" panose="020B0604020202020204" pitchFamily="34" charset="0"/>
                <a:ea typeface="宋体" panose="02010600030101010101" pitchFamily="2" charset="-122"/>
              </a:rPr>
              <a:t> </a:t>
            </a:r>
            <a:r>
              <a:rPr lang="en-US" altLang="zh-CN" sz="1800">
                <a:solidFill>
                  <a:schemeClr val="tx1"/>
                </a:solidFill>
                <a:latin typeface="Arial" panose="020B0604020202020204" pitchFamily="34" charset="0"/>
                <a:ea typeface="宋体" panose="02010600030101010101" pitchFamily="2" charset="-122"/>
              </a:rPr>
              <a:t>(UN)</a:t>
            </a:r>
            <a:endParaRPr lang="zh-CN" altLang="en-US" sz="1800">
              <a:solidFill>
                <a:schemeClr val="tx1"/>
              </a:solidFill>
              <a:latin typeface="Arial" panose="020B0604020202020204" pitchFamily="34" charset="0"/>
              <a:ea typeface="宋体" panose="02010600030101010101" pitchFamily="2" charset="-122"/>
            </a:endParaRPr>
          </a:p>
        </p:txBody>
      </p:sp>
      <p:pic>
        <p:nvPicPr>
          <p:cNvPr id="113671" name="图片 3"/>
          <p:cNvPicPr>
            <a:picLocks noChangeAspect="1"/>
          </p:cNvPicPr>
          <p:nvPr/>
        </p:nvPicPr>
        <p:blipFill>
          <a:blip r:embed="rId3">
            <a:extLst>
              <a:ext uri="{28A0092B-C50C-407E-A947-70E740481C1C}">
                <a14:useLocalDpi xmlns:a14="http://schemas.microsoft.com/office/drawing/2010/main" val="0"/>
              </a:ext>
            </a:extLst>
          </a:blip>
          <a:srcRect l="3052" t="4832" r="4283" b="9453"/>
          <a:stretch>
            <a:fillRect/>
          </a:stretch>
        </p:blipFill>
        <p:spPr bwMode="auto">
          <a:xfrm>
            <a:off x="1039813" y="2828925"/>
            <a:ext cx="11398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2" name="图片 4"/>
          <p:cNvPicPr>
            <a:picLocks noChangeAspect="1"/>
          </p:cNvPicPr>
          <p:nvPr/>
        </p:nvPicPr>
        <p:blipFill>
          <a:blip r:embed="rId4">
            <a:extLst>
              <a:ext uri="{28A0092B-C50C-407E-A947-70E740481C1C}">
                <a14:useLocalDpi xmlns:a14="http://schemas.microsoft.com/office/drawing/2010/main" val="0"/>
              </a:ext>
            </a:extLst>
          </a:blip>
          <a:srcRect l="8530" t="17281" r="9985" b="18990"/>
          <a:stretch>
            <a:fillRect/>
          </a:stretch>
        </p:blipFill>
        <p:spPr bwMode="auto">
          <a:xfrm>
            <a:off x="963613" y="4090988"/>
            <a:ext cx="1262062"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3" name="图片 5"/>
          <p:cNvPicPr>
            <a:picLocks noChangeAspect="1"/>
          </p:cNvPicPr>
          <p:nvPr/>
        </p:nvPicPr>
        <p:blipFill>
          <a:blip r:embed="rId5">
            <a:extLst>
              <a:ext uri="{28A0092B-C50C-407E-A947-70E740481C1C}">
                <a14:useLocalDpi xmlns:a14="http://schemas.microsoft.com/office/drawing/2010/main" val="0"/>
              </a:ext>
            </a:extLst>
          </a:blip>
          <a:srcRect l="7600" t="7068" r="7201" b="4425"/>
          <a:stretch>
            <a:fillRect/>
          </a:stretch>
        </p:blipFill>
        <p:spPr bwMode="auto">
          <a:xfrm>
            <a:off x="1042988" y="5249863"/>
            <a:ext cx="1139825"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4" name="图片 7"/>
          <p:cNvPicPr>
            <a:picLocks noChangeAspect="1"/>
          </p:cNvPicPr>
          <p:nvPr/>
        </p:nvPicPr>
        <p:blipFill>
          <a:blip r:embed="rId6">
            <a:extLst>
              <a:ext uri="{28A0092B-C50C-407E-A947-70E740481C1C}">
                <a14:useLocalDpi xmlns:a14="http://schemas.microsoft.com/office/drawing/2010/main" val="0"/>
              </a:ext>
            </a:extLst>
          </a:blip>
          <a:srcRect l="6357" t="11136" r="4424" b="9053"/>
          <a:stretch>
            <a:fillRect/>
          </a:stretch>
        </p:blipFill>
        <p:spPr bwMode="auto">
          <a:xfrm>
            <a:off x="6861175" y="2863850"/>
            <a:ext cx="1216025"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5" name="图片 8"/>
          <p:cNvPicPr>
            <a:picLocks noChangeAspect="1"/>
          </p:cNvPicPr>
          <p:nvPr/>
        </p:nvPicPr>
        <p:blipFill>
          <a:blip r:embed="rId7">
            <a:extLst>
              <a:ext uri="{28A0092B-C50C-407E-A947-70E740481C1C}">
                <a14:useLocalDpi xmlns:a14="http://schemas.microsoft.com/office/drawing/2010/main" val="0"/>
              </a:ext>
            </a:extLst>
          </a:blip>
          <a:srcRect l="5278" t="2866" r="6532" b="7727"/>
          <a:stretch>
            <a:fillRect/>
          </a:stretch>
        </p:blipFill>
        <p:spPr bwMode="auto">
          <a:xfrm>
            <a:off x="6861175" y="3906838"/>
            <a:ext cx="1216025"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6" name="图片 9"/>
          <p:cNvPicPr>
            <a:picLocks noChangeAspect="1"/>
          </p:cNvPicPr>
          <p:nvPr/>
        </p:nvPicPr>
        <p:blipFill>
          <a:blip r:embed="rId8">
            <a:extLst>
              <a:ext uri="{28A0092B-C50C-407E-A947-70E740481C1C}">
                <a14:useLocalDpi xmlns:a14="http://schemas.microsoft.com/office/drawing/2010/main" val="0"/>
              </a:ext>
            </a:extLst>
          </a:blip>
          <a:srcRect l="3761" t="14671" r="3317" b="15863"/>
          <a:stretch>
            <a:fillRect/>
          </a:stretch>
        </p:blipFill>
        <p:spPr bwMode="auto">
          <a:xfrm>
            <a:off x="3886200" y="5995988"/>
            <a:ext cx="12192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7" name="图片 10"/>
          <p:cNvPicPr>
            <a:picLocks noChangeAspect="1"/>
          </p:cNvPicPr>
          <p:nvPr/>
        </p:nvPicPr>
        <p:blipFill>
          <a:blip r:embed="rId9">
            <a:extLst>
              <a:ext uri="{28A0092B-C50C-407E-A947-70E740481C1C}">
                <a14:useLocalDpi xmlns:a14="http://schemas.microsoft.com/office/drawing/2010/main" val="0"/>
              </a:ext>
            </a:extLst>
          </a:blip>
          <a:srcRect l="5299" t="1974" r="6766" b="3632"/>
          <a:stretch>
            <a:fillRect/>
          </a:stretch>
        </p:blipFill>
        <p:spPr bwMode="auto">
          <a:xfrm>
            <a:off x="3911600" y="2133600"/>
            <a:ext cx="12700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8" name="图片 1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899275" y="5005388"/>
            <a:ext cx="11779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左右箭头 33"/>
          <p:cNvSpPr/>
          <p:nvPr/>
        </p:nvSpPr>
        <p:spPr>
          <a:xfrm rot="19597687">
            <a:off x="5502275" y="3476625"/>
            <a:ext cx="1420813" cy="301625"/>
          </a:xfrm>
          <a:prstGeom prst="leftRightArrow">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左右箭头 34"/>
          <p:cNvSpPr/>
          <p:nvPr/>
        </p:nvSpPr>
        <p:spPr>
          <a:xfrm>
            <a:off x="5635625" y="4222750"/>
            <a:ext cx="1225550" cy="222250"/>
          </a:xfrm>
          <a:prstGeom prst="leftRightArrow">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 name="左右箭头 35"/>
          <p:cNvSpPr/>
          <p:nvPr/>
        </p:nvSpPr>
        <p:spPr>
          <a:xfrm rot="12326240">
            <a:off x="2208213" y="3497263"/>
            <a:ext cx="1420812" cy="303212"/>
          </a:xfrm>
          <a:prstGeom prst="leftRightArrow">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 name="左右箭头 36"/>
          <p:cNvSpPr/>
          <p:nvPr/>
        </p:nvSpPr>
        <p:spPr>
          <a:xfrm rot="9399002">
            <a:off x="2154238" y="5167313"/>
            <a:ext cx="1420812" cy="287337"/>
          </a:xfrm>
          <a:prstGeom prst="leftRightArrow">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 name="左右箭头 37"/>
          <p:cNvSpPr/>
          <p:nvPr/>
        </p:nvSpPr>
        <p:spPr>
          <a:xfrm>
            <a:off x="2320925" y="4333875"/>
            <a:ext cx="1225550" cy="222250"/>
          </a:xfrm>
          <a:prstGeom prst="leftRightArrow">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 name="左右箭头 38"/>
          <p:cNvSpPr/>
          <p:nvPr/>
        </p:nvSpPr>
        <p:spPr>
          <a:xfrm rot="12290867">
            <a:off x="5522913" y="5030788"/>
            <a:ext cx="1420812" cy="287337"/>
          </a:xfrm>
          <a:prstGeom prst="leftRightArrow">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 name="左右箭头 39"/>
          <p:cNvSpPr/>
          <p:nvPr/>
        </p:nvSpPr>
        <p:spPr>
          <a:xfrm rot="16200000">
            <a:off x="4187825" y="3189288"/>
            <a:ext cx="677863" cy="242887"/>
          </a:xfrm>
          <a:prstGeom prst="leftRightArrow">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 name="左右箭头 40"/>
          <p:cNvSpPr/>
          <p:nvPr/>
        </p:nvSpPr>
        <p:spPr>
          <a:xfrm rot="16200000">
            <a:off x="4131469" y="5568156"/>
            <a:ext cx="679450" cy="242888"/>
          </a:xfrm>
          <a:prstGeom prst="leftRightArrow">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307797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838200" y="914400"/>
            <a:ext cx="6324600" cy="685800"/>
          </a:xfrm>
        </p:spPr>
        <p:txBody>
          <a:bodyPr/>
          <a:lstStyle/>
          <a:p>
            <a:pPr eaLnBrk="1" hangingPunct="1"/>
            <a:r>
              <a:rPr lang="zh-CN" altLang="en-US" smtClean="0"/>
              <a:t>中介者模式概述</a:t>
            </a:r>
          </a:p>
        </p:txBody>
      </p:sp>
      <p:sp>
        <p:nvSpPr>
          <p:cNvPr id="114691" name="Rectangle 3"/>
          <p:cNvSpPr>
            <a:spLocks noGrp="1" noChangeArrowheads="1"/>
          </p:cNvSpPr>
          <p:nvPr>
            <p:ph type="body" sz="half" idx="1"/>
          </p:nvPr>
        </p:nvSpPr>
        <p:spPr>
          <a:xfrm>
            <a:off x="381000" y="1752600"/>
            <a:ext cx="8229600" cy="4114800"/>
          </a:xfrm>
        </p:spPr>
        <p:txBody>
          <a:bodyPr/>
          <a:lstStyle/>
          <a:p>
            <a:pPr eaLnBrk="1" hangingPunct="1"/>
            <a:r>
              <a:rPr lang="en-US" altLang="zh-CN" smtClean="0"/>
              <a:t>QQ</a:t>
            </a:r>
            <a:r>
              <a:rPr lang="zh-CN" altLang="en-US" smtClean="0"/>
              <a:t>聊天示意图</a:t>
            </a:r>
          </a:p>
        </p:txBody>
      </p:sp>
      <p:sp>
        <p:nvSpPr>
          <p:cNvPr id="11469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1469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3" y="2386013"/>
            <a:ext cx="6288087" cy="370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0333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838200" y="914400"/>
            <a:ext cx="6324600" cy="685800"/>
          </a:xfrm>
        </p:spPr>
        <p:txBody>
          <a:bodyPr/>
          <a:lstStyle/>
          <a:p>
            <a:pPr eaLnBrk="1" hangingPunct="1"/>
            <a:r>
              <a:rPr lang="zh-CN" altLang="en-US" smtClean="0"/>
              <a:t>中介者模式概述</a:t>
            </a:r>
          </a:p>
        </p:txBody>
      </p:sp>
      <p:sp>
        <p:nvSpPr>
          <p:cNvPr id="115715" name="Rectangle 3"/>
          <p:cNvSpPr>
            <a:spLocks noGrp="1" noChangeArrowheads="1"/>
          </p:cNvSpPr>
          <p:nvPr>
            <p:ph type="body" sz="half" idx="1"/>
          </p:nvPr>
        </p:nvSpPr>
        <p:spPr>
          <a:xfrm>
            <a:off x="381000" y="1752600"/>
            <a:ext cx="8229600" cy="4572000"/>
          </a:xfrm>
        </p:spPr>
        <p:txBody>
          <a:bodyPr/>
          <a:lstStyle/>
          <a:p>
            <a:pPr eaLnBrk="1" hangingPunct="1"/>
            <a:r>
              <a:rPr lang="zh-CN" altLang="en-US" smtClean="0"/>
              <a:t>分析</a:t>
            </a:r>
            <a:endParaRPr lang="en-US" altLang="zh-CN" smtClean="0"/>
          </a:p>
          <a:p>
            <a:pPr lvl="1" eaLnBrk="1" hangingPunct="1"/>
            <a:r>
              <a:rPr lang="en-US" altLang="zh-CN" smtClean="0"/>
              <a:t>QQ</a:t>
            </a:r>
            <a:r>
              <a:rPr lang="zh-CN" altLang="en-US" smtClean="0"/>
              <a:t>聊天的两种方式：</a:t>
            </a:r>
            <a:endParaRPr lang="en-US" altLang="zh-CN" smtClean="0"/>
          </a:p>
          <a:p>
            <a:pPr lvl="2" eaLnBrk="1" hangingPunct="1">
              <a:buFont typeface="Tahoma" panose="020B0604030504040204" pitchFamily="34" charset="0"/>
              <a:buChar char="•"/>
            </a:pPr>
            <a:r>
              <a:rPr lang="en-US" altLang="zh-CN" sz="2200" smtClean="0">
                <a:ea typeface="黑体" panose="02010609060101010101" pitchFamily="49" charset="-122"/>
              </a:rPr>
              <a:t>(1) </a:t>
            </a:r>
            <a:r>
              <a:rPr lang="zh-CN" altLang="en-US" sz="2200" b="1" smtClean="0">
                <a:solidFill>
                  <a:srgbClr val="0070C0"/>
                </a:solidFill>
                <a:ea typeface="黑体" panose="02010609060101010101" pitchFamily="49" charset="-122"/>
              </a:rPr>
              <a:t>用户与用户直接聊天</a:t>
            </a:r>
            <a:r>
              <a:rPr lang="zh-CN" altLang="en-US" sz="2200" smtClean="0">
                <a:ea typeface="黑体" panose="02010609060101010101" pitchFamily="49" charset="-122"/>
              </a:rPr>
              <a:t>，用户与用户之间存在</a:t>
            </a:r>
            <a:r>
              <a:rPr lang="zh-CN" altLang="en-US" sz="2200" smtClean="0">
                <a:solidFill>
                  <a:srgbClr val="FF3300"/>
                </a:solidFill>
                <a:ea typeface="黑体" panose="02010609060101010101" pitchFamily="49" charset="-122"/>
              </a:rPr>
              <a:t>多对多的联系</a:t>
            </a:r>
            <a:r>
              <a:rPr lang="zh-CN" altLang="en-US" sz="2200" smtClean="0">
                <a:ea typeface="黑体" panose="02010609060101010101" pitchFamily="49" charset="-122"/>
              </a:rPr>
              <a:t>，这将导致系统中用户之间的</a:t>
            </a:r>
            <a:r>
              <a:rPr lang="zh-CN" altLang="en-US" sz="2200" smtClean="0">
                <a:solidFill>
                  <a:srgbClr val="FF3300"/>
                </a:solidFill>
                <a:ea typeface="黑体" panose="02010609060101010101" pitchFamily="49" charset="-122"/>
              </a:rPr>
              <a:t>关系非常复杂</a:t>
            </a:r>
            <a:r>
              <a:rPr lang="zh-CN" altLang="en-US" sz="2200" smtClean="0">
                <a:ea typeface="黑体" panose="02010609060101010101" pitchFamily="49" charset="-122"/>
              </a:rPr>
              <a:t>，一个用户如果要将相同的信息或文件发送给其他所有用户，必须一个一个地发送</a:t>
            </a:r>
            <a:endParaRPr lang="en-US" altLang="zh-CN" sz="2200" smtClean="0">
              <a:ea typeface="黑体" panose="02010609060101010101" pitchFamily="49" charset="-122"/>
            </a:endParaRPr>
          </a:p>
          <a:p>
            <a:pPr lvl="2" eaLnBrk="1" hangingPunct="1">
              <a:buFont typeface="Tahoma" panose="020B0604030504040204" pitchFamily="34" charset="0"/>
              <a:buChar char="•"/>
            </a:pPr>
            <a:r>
              <a:rPr lang="en-US" altLang="zh-CN" sz="2200" smtClean="0">
                <a:ea typeface="黑体" panose="02010609060101010101" pitchFamily="49" charset="-122"/>
              </a:rPr>
              <a:t>(2) </a:t>
            </a:r>
            <a:r>
              <a:rPr lang="zh-CN" altLang="en-US" sz="2200" b="1" smtClean="0">
                <a:solidFill>
                  <a:srgbClr val="0070C0"/>
                </a:solidFill>
                <a:ea typeface="黑体" panose="02010609060101010101" pitchFamily="49" charset="-122"/>
              </a:rPr>
              <a:t>通过</a:t>
            </a:r>
            <a:r>
              <a:rPr lang="en-US" altLang="zh-CN" sz="2200" b="1" smtClean="0">
                <a:solidFill>
                  <a:srgbClr val="0070C0"/>
                </a:solidFill>
                <a:ea typeface="黑体" panose="02010609060101010101" pitchFamily="49" charset="-122"/>
              </a:rPr>
              <a:t>QQ</a:t>
            </a:r>
            <a:r>
              <a:rPr lang="zh-CN" altLang="en-US" sz="2200" b="1" smtClean="0">
                <a:solidFill>
                  <a:srgbClr val="0070C0"/>
                </a:solidFill>
                <a:ea typeface="黑体" panose="02010609060101010101" pitchFamily="49" charset="-122"/>
              </a:rPr>
              <a:t>群聊天</a:t>
            </a:r>
            <a:r>
              <a:rPr lang="zh-CN" altLang="en-US" sz="2200" smtClean="0">
                <a:ea typeface="黑体" panose="02010609060101010101" pitchFamily="49" charset="-122"/>
              </a:rPr>
              <a:t>，用户只需要将信息或文件发送到群中或上传为群共享文件即可，群的作用就是将发送者所发送的信息和文件转发给每一个接收者，将</a:t>
            </a:r>
            <a:r>
              <a:rPr lang="zh-CN" altLang="en-US" sz="2200" smtClean="0">
                <a:solidFill>
                  <a:srgbClr val="FF3300"/>
                </a:solidFill>
                <a:ea typeface="黑体" panose="02010609060101010101" pitchFamily="49" charset="-122"/>
              </a:rPr>
              <a:t>极大地减少系统中用户之间的两两通信</a:t>
            </a:r>
            <a:endParaRPr lang="en-US" altLang="zh-CN" sz="2200" smtClean="0">
              <a:solidFill>
                <a:srgbClr val="FF3300"/>
              </a:solidFill>
              <a:ea typeface="黑体" panose="02010609060101010101" pitchFamily="49" charset="-122"/>
            </a:endParaRPr>
          </a:p>
          <a:p>
            <a:pPr eaLnBrk="1" hangingPunct="1"/>
            <a:endParaRPr lang="zh-CN" altLang="en-US" sz="2800" smtClean="0"/>
          </a:p>
        </p:txBody>
      </p:sp>
      <p:sp>
        <p:nvSpPr>
          <p:cNvPr id="11571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68629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838200" y="914400"/>
            <a:ext cx="6324600" cy="685800"/>
          </a:xfrm>
        </p:spPr>
        <p:txBody>
          <a:bodyPr/>
          <a:lstStyle/>
          <a:p>
            <a:pPr eaLnBrk="1" hangingPunct="1"/>
            <a:r>
              <a:rPr lang="zh-CN" altLang="en-US" smtClean="0"/>
              <a:t>中介者模式概述</a:t>
            </a:r>
          </a:p>
        </p:txBody>
      </p:sp>
      <p:sp>
        <p:nvSpPr>
          <p:cNvPr id="116739" name="Rectangle 3"/>
          <p:cNvSpPr>
            <a:spLocks noGrp="1" noChangeArrowheads="1"/>
          </p:cNvSpPr>
          <p:nvPr>
            <p:ph type="body" sz="half" idx="1"/>
          </p:nvPr>
        </p:nvSpPr>
        <p:spPr>
          <a:xfrm>
            <a:off x="381000" y="1752600"/>
            <a:ext cx="5029200" cy="4572000"/>
          </a:xfrm>
        </p:spPr>
        <p:txBody>
          <a:bodyPr/>
          <a:lstStyle/>
          <a:p>
            <a:pPr eaLnBrk="1" hangingPunct="1"/>
            <a:r>
              <a:rPr lang="zh-CN" altLang="en-US" smtClean="0"/>
              <a:t>分析</a:t>
            </a:r>
            <a:endParaRPr lang="en-US" altLang="zh-CN" smtClean="0"/>
          </a:p>
          <a:p>
            <a:pPr lvl="1" eaLnBrk="1" hangingPunct="1"/>
            <a:r>
              <a:rPr lang="zh-CN" altLang="en-US" smtClean="0"/>
              <a:t>软件开发：</a:t>
            </a:r>
            <a:endParaRPr lang="en-US" altLang="zh-CN" smtClean="0"/>
          </a:p>
          <a:p>
            <a:pPr lvl="2" eaLnBrk="1" hangingPunct="1">
              <a:buFont typeface="Tahoma" panose="020B0604030504040204" pitchFamily="34" charset="0"/>
              <a:buChar char="•"/>
            </a:pPr>
            <a:r>
              <a:rPr lang="zh-CN" altLang="en-US" sz="2200" b="1" smtClean="0">
                <a:solidFill>
                  <a:srgbClr val="0070C0"/>
                </a:solidFill>
                <a:ea typeface="黑体" panose="02010609060101010101" pitchFamily="49" charset="-122"/>
              </a:rPr>
              <a:t>网状结构：</a:t>
            </a:r>
            <a:r>
              <a:rPr lang="zh-CN" altLang="en-US" sz="2200" smtClean="0">
                <a:solidFill>
                  <a:srgbClr val="FF3300"/>
                </a:solidFill>
                <a:ea typeface="黑体" panose="02010609060101010101" pitchFamily="49" charset="-122"/>
              </a:rPr>
              <a:t>多对多联系</a:t>
            </a:r>
            <a:r>
              <a:rPr lang="zh-CN" altLang="en-US" sz="2200" smtClean="0">
                <a:ea typeface="黑体" panose="02010609060101010101" pitchFamily="49" charset="-122"/>
              </a:rPr>
              <a:t>将导致系统非常复杂，几乎每个对象都需要与其他对象发生相互作用，而这种相互作用表现为一个对象与另外一个对象的直接耦合，这</a:t>
            </a:r>
            <a:r>
              <a:rPr lang="zh-CN" altLang="en-US" sz="2200" smtClean="0">
                <a:solidFill>
                  <a:srgbClr val="FF3300"/>
                </a:solidFill>
                <a:ea typeface="黑体" panose="02010609060101010101" pitchFamily="49" charset="-122"/>
              </a:rPr>
              <a:t>将导致一个过度耦合的系统</a:t>
            </a:r>
            <a:endParaRPr lang="en-US" altLang="zh-CN" sz="2200" smtClean="0">
              <a:solidFill>
                <a:srgbClr val="FF3300"/>
              </a:solidFill>
              <a:ea typeface="黑体" panose="02010609060101010101" pitchFamily="49" charset="-122"/>
            </a:endParaRPr>
          </a:p>
        </p:txBody>
      </p:sp>
      <p:sp>
        <p:nvSpPr>
          <p:cNvPr id="11674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1674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116742" name="Object 1"/>
          <p:cNvGraphicFramePr>
            <a:graphicFrameLocks noChangeAspect="1"/>
          </p:cNvGraphicFramePr>
          <p:nvPr/>
        </p:nvGraphicFramePr>
        <p:xfrm>
          <a:off x="5410200" y="2590800"/>
          <a:ext cx="3568700" cy="2667000"/>
        </p:xfrm>
        <a:graphic>
          <a:graphicData uri="http://schemas.openxmlformats.org/presentationml/2006/ole">
            <mc:AlternateContent xmlns:mc="http://schemas.openxmlformats.org/markup-compatibility/2006">
              <mc:Choice xmlns:v="urn:schemas-microsoft-com:vml" Requires="v">
                <p:oleObj spid="_x0000_s13434" name="Visio" r:id="rId3" imgW="2836926" imgH="2116836" progId="Visio.Drawing.11">
                  <p:embed/>
                </p:oleObj>
              </mc:Choice>
              <mc:Fallback>
                <p:oleObj name="Visio" r:id="rId3" imgW="2836926" imgH="211683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2590800"/>
                        <a:ext cx="35687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p:cNvSpPr/>
          <p:nvPr/>
        </p:nvSpPr>
        <p:spPr>
          <a:xfrm>
            <a:off x="6400800" y="5481638"/>
            <a:ext cx="1422400" cy="46196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sz="2400" b="1" dirty="0">
                <a:solidFill>
                  <a:srgbClr val="FF3300"/>
                </a:solidFill>
              </a:rPr>
              <a:t>网状结构</a:t>
            </a:r>
            <a:endParaRPr lang="zh-CN" altLang="en-US" sz="2400" dirty="0">
              <a:solidFill>
                <a:srgbClr val="FF3300"/>
              </a:solidFill>
            </a:endParaRPr>
          </a:p>
        </p:txBody>
      </p:sp>
    </p:spTree>
    <p:extLst>
      <p:ext uri="{BB962C8B-B14F-4D97-AF65-F5344CB8AC3E}">
        <p14:creationId xmlns:p14="http://schemas.microsoft.com/office/powerpoint/2010/main" val="492034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838200" y="914400"/>
            <a:ext cx="6324600" cy="685800"/>
          </a:xfrm>
        </p:spPr>
        <p:txBody>
          <a:bodyPr/>
          <a:lstStyle/>
          <a:p>
            <a:pPr eaLnBrk="1" hangingPunct="1"/>
            <a:r>
              <a:rPr lang="zh-CN" altLang="en-US" smtClean="0"/>
              <a:t>中介者模式概述</a:t>
            </a:r>
          </a:p>
        </p:txBody>
      </p:sp>
      <p:sp>
        <p:nvSpPr>
          <p:cNvPr id="117763" name="Rectangle 3"/>
          <p:cNvSpPr>
            <a:spLocks noGrp="1" noChangeArrowheads="1"/>
          </p:cNvSpPr>
          <p:nvPr>
            <p:ph type="body" sz="half" idx="1"/>
          </p:nvPr>
        </p:nvSpPr>
        <p:spPr>
          <a:xfrm>
            <a:off x="381000" y="1752600"/>
            <a:ext cx="5029200" cy="4572000"/>
          </a:xfrm>
        </p:spPr>
        <p:txBody>
          <a:bodyPr/>
          <a:lstStyle/>
          <a:p>
            <a:pPr eaLnBrk="1" hangingPunct="1"/>
            <a:r>
              <a:rPr lang="zh-CN" altLang="en-US" smtClean="0"/>
              <a:t>分析</a:t>
            </a:r>
            <a:endParaRPr lang="en-US" altLang="zh-CN" smtClean="0"/>
          </a:p>
          <a:p>
            <a:pPr lvl="1" eaLnBrk="1" hangingPunct="1"/>
            <a:r>
              <a:rPr lang="zh-CN" altLang="en-US" smtClean="0"/>
              <a:t>软件开发：</a:t>
            </a:r>
            <a:endParaRPr lang="en-US" altLang="zh-CN" smtClean="0"/>
          </a:p>
          <a:p>
            <a:pPr lvl="2" eaLnBrk="1" hangingPunct="1">
              <a:buFont typeface="Tahoma" panose="020B0604030504040204" pitchFamily="34" charset="0"/>
              <a:buChar char="•"/>
            </a:pPr>
            <a:r>
              <a:rPr lang="zh-CN" altLang="en-US" sz="2200" b="1" smtClean="0">
                <a:solidFill>
                  <a:srgbClr val="0070C0"/>
                </a:solidFill>
                <a:ea typeface="黑体" panose="02010609060101010101" pitchFamily="49" charset="-122"/>
              </a:rPr>
              <a:t>星型结构：</a:t>
            </a:r>
            <a:r>
              <a:rPr lang="zh-CN" altLang="en-US" sz="2200" smtClean="0">
                <a:ea typeface="黑体" panose="02010609060101010101" pitchFamily="49" charset="-122"/>
              </a:rPr>
              <a:t>中介者模式</a:t>
            </a:r>
            <a:r>
              <a:rPr lang="zh-CN" altLang="en-US" sz="2200" smtClean="0">
                <a:solidFill>
                  <a:srgbClr val="FF3300"/>
                </a:solidFill>
                <a:ea typeface="黑体" panose="02010609060101010101" pitchFamily="49" charset="-122"/>
              </a:rPr>
              <a:t>将系统的网状结构变成以中介者为中心的星型结构</a:t>
            </a:r>
            <a:r>
              <a:rPr lang="zh-CN" altLang="en-US" sz="2200" smtClean="0">
                <a:ea typeface="黑体" panose="02010609060101010101" pitchFamily="49" charset="-122"/>
              </a:rPr>
              <a:t>，同事对象不再直接与另一个对象联系，它</a:t>
            </a:r>
            <a:r>
              <a:rPr lang="zh-CN" altLang="en-US" sz="2200" smtClean="0">
                <a:solidFill>
                  <a:srgbClr val="FF3300"/>
                </a:solidFill>
                <a:ea typeface="黑体" panose="02010609060101010101" pitchFamily="49" charset="-122"/>
              </a:rPr>
              <a:t>通过中介者对象与另一个对象发生相互作用</a:t>
            </a:r>
            <a:r>
              <a:rPr lang="zh-CN" altLang="en-US" sz="2200" smtClean="0">
                <a:ea typeface="黑体" panose="02010609060101010101" pitchFamily="49" charset="-122"/>
              </a:rPr>
              <a:t>。系统的结构不会因为新对象的引入带来大量的修改工作</a:t>
            </a:r>
          </a:p>
        </p:txBody>
      </p:sp>
      <p:sp>
        <p:nvSpPr>
          <p:cNvPr id="11776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1776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7" name="矩形 6"/>
          <p:cNvSpPr/>
          <p:nvPr/>
        </p:nvSpPr>
        <p:spPr>
          <a:xfrm>
            <a:off x="6400800" y="5481638"/>
            <a:ext cx="1422400" cy="46196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sz="2400" b="1" dirty="0">
                <a:solidFill>
                  <a:srgbClr val="FF3300"/>
                </a:solidFill>
              </a:rPr>
              <a:t>星型结构</a:t>
            </a:r>
            <a:endParaRPr lang="zh-CN" altLang="en-US" sz="2400" dirty="0">
              <a:solidFill>
                <a:srgbClr val="FF3300"/>
              </a:solidFill>
            </a:endParaRPr>
          </a:p>
        </p:txBody>
      </p:sp>
      <p:sp>
        <p:nvSpPr>
          <p:cNvPr id="11776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117768" name="Object 3"/>
          <p:cNvGraphicFramePr>
            <a:graphicFrameLocks noChangeAspect="1"/>
          </p:cNvGraphicFramePr>
          <p:nvPr/>
        </p:nvGraphicFramePr>
        <p:xfrm>
          <a:off x="5334000" y="2838450"/>
          <a:ext cx="3592513" cy="2343150"/>
        </p:xfrm>
        <a:graphic>
          <a:graphicData uri="http://schemas.openxmlformats.org/presentationml/2006/ole">
            <mc:AlternateContent xmlns:mc="http://schemas.openxmlformats.org/markup-compatibility/2006">
              <mc:Choice xmlns:v="urn:schemas-microsoft-com:vml" Requires="v">
                <p:oleObj spid="_x0000_s14458" name="Visio" r:id="rId3" imgW="3142869" imgH="2048256" progId="Visio.Drawing.11">
                  <p:embed/>
                </p:oleObj>
              </mc:Choice>
              <mc:Fallback>
                <p:oleObj name="Visio" r:id="rId3" imgW="3142869" imgH="204825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838450"/>
                        <a:ext cx="3592513"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9"/>
          <p:cNvSpPr txBox="1"/>
          <p:nvPr/>
        </p:nvSpPr>
        <p:spPr>
          <a:xfrm>
            <a:off x="5638800" y="1828800"/>
            <a:ext cx="2819400" cy="707886"/>
          </a:xfrm>
          <a:prstGeom prst="rect">
            <a:avLst/>
          </a:prstGeom>
          <a:blipFill>
            <a:blip r:embed="rId5"/>
            <a:tile tx="0" ty="0" sx="100000" sy="100000" flip="none" algn="tl"/>
          </a:blipFill>
          <a:effectLst>
            <a:glow rad="139700">
              <a:schemeClr val="accent4">
                <a:satMod val="175000"/>
                <a:alpha val="40000"/>
              </a:schemeClr>
            </a:glow>
          </a:effectLst>
          <a:scene3d>
            <a:camera prst="orthographicFront"/>
            <a:lightRig rig="threePt" dir="t"/>
          </a:scene3d>
          <a:sp3d>
            <a:bevelT prst="angle"/>
          </a:sp3d>
        </p:spPr>
        <p:txBody>
          <a:bodyPr>
            <a:spAutoFit/>
          </a:bodyPr>
          <a:lstStyle/>
          <a:p>
            <a:pPr algn="ctr">
              <a:defRPr/>
            </a:pPr>
            <a:r>
              <a:rPr lang="zh-CN" altLang="en-US" sz="4000" b="1" dirty="0">
                <a:solidFill>
                  <a:srgbClr val="FFFF00"/>
                </a:solidFill>
                <a:effectLst>
                  <a:glow rad="139700">
                    <a:schemeClr val="accent4">
                      <a:satMod val="175000"/>
                      <a:alpha val="40000"/>
                    </a:schemeClr>
                  </a:glow>
                </a:effectLst>
                <a:latin typeface="Arial" charset="0"/>
              </a:rPr>
              <a:t>中介者模式</a:t>
            </a:r>
          </a:p>
        </p:txBody>
      </p:sp>
    </p:spTree>
    <p:extLst>
      <p:ext uri="{BB962C8B-B14F-4D97-AF65-F5344CB8AC3E}">
        <p14:creationId xmlns:p14="http://schemas.microsoft.com/office/powerpoint/2010/main" val="2543189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838200" y="914400"/>
            <a:ext cx="6324600" cy="685800"/>
          </a:xfrm>
        </p:spPr>
        <p:txBody>
          <a:bodyPr/>
          <a:lstStyle/>
          <a:p>
            <a:pPr eaLnBrk="1" hangingPunct="1"/>
            <a:r>
              <a:rPr lang="zh-CN" altLang="en-US" smtClean="0"/>
              <a:t>中介者模式概述</a:t>
            </a:r>
          </a:p>
        </p:txBody>
      </p:sp>
      <p:sp>
        <p:nvSpPr>
          <p:cNvPr id="11878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中介者模式的定义</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lvl="1" eaLnBrk="1" hangingPunct="1"/>
            <a:endParaRPr lang="en-US" altLang="zh-CN" smtClean="0"/>
          </a:p>
          <a:p>
            <a:pPr lvl="1" eaLnBrk="1" hangingPunct="1"/>
            <a:endParaRPr lang="en-US" altLang="zh-CN" smtClean="0">
              <a:solidFill>
                <a:srgbClr val="FF3300"/>
              </a:solidFill>
            </a:endParaRPr>
          </a:p>
          <a:p>
            <a:pPr lvl="1" eaLnBrk="1" hangingPunct="1"/>
            <a:r>
              <a:rPr lang="zh-CN" altLang="en-US" smtClean="0">
                <a:solidFill>
                  <a:srgbClr val="FF3300"/>
                </a:solidFill>
              </a:rPr>
              <a:t>对象行为型</a:t>
            </a:r>
            <a:r>
              <a:rPr lang="zh-CN" altLang="en-US" smtClean="0"/>
              <a:t>模式</a:t>
            </a:r>
          </a:p>
        </p:txBody>
      </p:sp>
      <p:sp>
        <p:nvSpPr>
          <p:cNvPr id="11878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nvGraphicFramePr>
        <p:xfrm>
          <a:off x="457200" y="2438400"/>
          <a:ext cx="8305800" cy="2926080"/>
        </p:xfrm>
        <a:graphic>
          <a:graphicData uri="http://schemas.openxmlformats.org/drawingml/2006/table">
            <a:tbl>
              <a:tblPr/>
              <a:tblGrid>
                <a:gridCol w="8305800"/>
              </a:tblGrid>
              <a:tr h="2925763">
                <a:tc>
                  <a:txBody>
                    <a:bodyPr/>
                    <a:lstStyle/>
                    <a:p>
                      <a:pPr indent="262255" algn="just">
                        <a:spcAft>
                          <a:spcPts val="0"/>
                        </a:spcAft>
                      </a:pPr>
                      <a:r>
                        <a:rPr lang="zh-CN" altLang="en-US" sz="2400" b="1" kern="100" dirty="0" smtClean="0">
                          <a:latin typeface="Times New Roman"/>
                          <a:ea typeface="宋体"/>
                          <a:cs typeface="Times New Roman"/>
                        </a:rPr>
                        <a:t>中介者模式：</a:t>
                      </a:r>
                      <a:r>
                        <a:rPr lang="zh-CN" altLang="en-US" sz="2400" b="1" kern="100" dirty="0" smtClean="0">
                          <a:solidFill>
                            <a:srgbClr val="FF3300"/>
                          </a:solidFill>
                          <a:latin typeface="Times New Roman"/>
                          <a:ea typeface="宋体"/>
                          <a:cs typeface="Times New Roman"/>
                        </a:rPr>
                        <a:t>定义一个对象来封装一系列对象的交互</a:t>
                      </a:r>
                      <a:r>
                        <a:rPr lang="zh-CN" altLang="en-US" sz="2400" b="0" kern="100" dirty="0" smtClean="0">
                          <a:latin typeface="Times New Roman"/>
                          <a:ea typeface="宋体"/>
                          <a:cs typeface="Times New Roman"/>
                        </a:rPr>
                        <a:t>。中介者模式使各对象之间不需要显式地相互引用，从而使其</a:t>
                      </a:r>
                      <a:r>
                        <a:rPr lang="zh-CN" altLang="en-US" sz="2400" b="1" kern="100" dirty="0" smtClean="0">
                          <a:solidFill>
                            <a:srgbClr val="FF3300"/>
                          </a:solidFill>
                          <a:latin typeface="Times New Roman"/>
                          <a:ea typeface="宋体"/>
                          <a:cs typeface="Times New Roman"/>
                        </a:rPr>
                        <a:t>耦合松散</a:t>
                      </a:r>
                      <a:r>
                        <a:rPr lang="zh-CN" altLang="en-US" sz="2400" b="0" kern="100" dirty="0" smtClean="0">
                          <a:latin typeface="Times New Roman"/>
                          <a:ea typeface="宋体"/>
                          <a:cs typeface="Times New Roman"/>
                        </a:rPr>
                        <a:t>，而且</a:t>
                      </a:r>
                      <a:r>
                        <a:rPr lang="zh-CN" altLang="en-US" sz="2400" b="1" kern="100" dirty="0" smtClean="0">
                          <a:solidFill>
                            <a:srgbClr val="FF3300"/>
                          </a:solidFill>
                          <a:latin typeface="Times New Roman"/>
                          <a:ea typeface="宋体"/>
                          <a:cs typeface="Times New Roman"/>
                        </a:rPr>
                        <a:t>让你可以独立地改变它们之间的交互</a:t>
                      </a:r>
                      <a:r>
                        <a:rPr lang="zh-CN" altLang="en-US" sz="2400" b="0" kern="100" dirty="0" smtClean="0">
                          <a:latin typeface="Times New Roman"/>
                          <a:ea typeface="宋体"/>
                          <a:cs typeface="Times New Roman"/>
                        </a:rPr>
                        <a:t>。</a:t>
                      </a:r>
                      <a:endParaRPr lang="en-US" altLang="zh-CN" sz="2400" b="0" kern="100" dirty="0" smtClean="0">
                        <a:latin typeface="Times New Roman"/>
                        <a:ea typeface="宋体"/>
                        <a:cs typeface="Times New Roman"/>
                      </a:endParaRPr>
                    </a:p>
                    <a:p>
                      <a:pPr indent="262255" algn="just">
                        <a:spcAft>
                          <a:spcPts val="0"/>
                        </a:spcAft>
                      </a:pPr>
                      <a:endParaRPr lang="zh-CN" sz="2400" kern="100" dirty="0">
                        <a:latin typeface="Times New Roman"/>
                        <a:ea typeface="宋体"/>
                        <a:cs typeface="Times New Roman"/>
                      </a:endParaRPr>
                    </a:p>
                    <a:p>
                      <a:pPr indent="267970" algn="just">
                        <a:spcAft>
                          <a:spcPts val="0"/>
                        </a:spcAft>
                      </a:pPr>
                      <a:r>
                        <a:rPr lang="en-US" sz="2400" b="1" kern="100" dirty="0" smtClean="0">
                          <a:latin typeface="Times New Roman"/>
                          <a:ea typeface="宋体"/>
                          <a:cs typeface="Times New Roman"/>
                        </a:rPr>
                        <a:t>Mediator Pattern: </a:t>
                      </a:r>
                      <a:r>
                        <a:rPr lang="en-US" sz="2400" b="1" kern="100" dirty="0" smtClean="0">
                          <a:solidFill>
                            <a:srgbClr val="FF3300"/>
                          </a:solidFill>
                          <a:latin typeface="Times New Roman"/>
                          <a:ea typeface="宋体"/>
                          <a:cs typeface="Times New Roman"/>
                        </a:rPr>
                        <a:t>Define an object that encapsulates how a set of objects interact</a:t>
                      </a:r>
                      <a:r>
                        <a:rPr lang="en-US" sz="2400" b="0" kern="100" dirty="0" smtClean="0">
                          <a:latin typeface="Times New Roman"/>
                          <a:ea typeface="宋体"/>
                          <a:cs typeface="Times New Roman"/>
                        </a:rPr>
                        <a:t>. Mediator promotes </a:t>
                      </a:r>
                      <a:r>
                        <a:rPr lang="en-US" sz="2400" b="1" kern="100" dirty="0" smtClean="0">
                          <a:solidFill>
                            <a:srgbClr val="FF3300"/>
                          </a:solidFill>
                          <a:latin typeface="Times New Roman"/>
                          <a:ea typeface="宋体"/>
                          <a:cs typeface="Times New Roman"/>
                        </a:rPr>
                        <a:t>loose coupling </a:t>
                      </a:r>
                      <a:r>
                        <a:rPr lang="en-US" sz="2400" b="0" kern="100" dirty="0" smtClean="0">
                          <a:latin typeface="Times New Roman"/>
                          <a:ea typeface="宋体"/>
                          <a:cs typeface="Times New Roman"/>
                        </a:rPr>
                        <a:t>by keeping objects from referring to each other explicitly, and </a:t>
                      </a:r>
                      <a:r>
                        <a:rPr lang="en-US" sz="2400" b="1" kern="100" dirty="0" smtClean="0">
                          <a:solidFill>
                            <a:srgbClr val="FF3300"/>
                          </a:solidFill>
                          <a:latin typeface="Times New Roman"/>
                          <a:ea typeface="宋体"/>
                          <a:cs typeface="Times New Roman"/>
                        </a:rPr>
                        <a:t>it lets you vary their interaction independently</a:t>
                      </a:r>
                      <a:r>
                        <a:rPr lang="en-US" sz="2400" b="0" kern="100" dirty="0" smtClean="0">
                          <a:latin typeface="Times New Roman"/>
                          <a:ea typeface="宋体"/>
                          <a:cs typeface="Times New Roman"/>
                        </a:rPr>
                        <a:t>.</a:t>
                      </a:r>
                      <a:endParaRPr lang="zh-CN" sz="2400" b="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3196010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838200" y="914400"/>
            <a:ext cx="6324600" cy="685800"/>
          </a:xfrm>
        </p:spPr>
        <p:txBody>
          <a:bodyPr/>
          <a:lstStyle/>
          <a:p>
            <a:pPr eaLnBrk="1" hangingPunct="1"/>
            <a:r>
              <a:rPr lang="zh-CN" altLang="en-US" smtClean="0"/>
              <a:t>中介者模式概述</a:t>
            </a:r>
          </a:p>
        </p:txBody>
      </p:sp>
      <p:sp>
        <p:nvSpPr>
          <p:cNvPr id="11981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中介者模式的定义</a:t>
            </a:r>
            <a:endParaRPr lang="en-US" altLang="zh-CN" smtClean="0"/>
          </a:p>
          <a:p>
            <a:pPr lvl="1" eaLnBrk="1" hangingPunct="1"/>
            <a:r>
              <a:rPr lang="zh-CN" altLang="en-US" smtClean="0"/>
              <a:t>又称为</a:t>
            </a:r>
            <a:r>
              <a:rPr lang="zh-CN" altLang="en-US" smtClean="0">
                <a:solidFill>
                  <a:srgbClr val="FF3300"/>
                </a:solidFill>
              </a:rPr>
              <a:t>调停者模式</a:t>
            </a:r>
            <a:endParaRPr lang="en-US" altLang="zh-CN" smtClean="0">
              <a:solidFill>
                <a:srgbClr val="FF3300"/>
              </a:solidFill>
            </a:endParaRPr>
          </a:p>
          <a:p>
            <a:pPr lvl="1" eaLnBrk="1" hangingPunct="1"/>
            <a:r>
              <a:rPr lang="zh-CN" altLang="en-US" smtClean="0"/>
              <a:t>在中介者模式中，通过</a:t>
            </a:r>
            <a:r>
              <a:rPr lang="zh-CN" altLang="en-US" smtClean="0">
                <a:solidFill>
                  <a:srgbClr val="FF3300"/>
                </a:solidFill>
              </a:rPr>
              <a:t>引入中介者来简化对象之间的复杂交互</a:t>
            </a:r>
            <a:endParaRPr lang="en-US" altLang="zh-CN" smtClean="0">
              <a:solidFill>
                <a:srgbClr val="FF3300"/>
              </a:solidFill>
            </a:endParaRPr>
          </a:p>
          <a:p>
            <a:pPr lvl="1" eaLnBrk="1" hangingPunct="1"/>
            <a:r>
              <a:rPr lang="zh-CN" altLang="en-US" smtClean="0"/>
              <a:t>中介者模式是</a:t>
            </a:r>
            <a:r>
              <a:rPr lang="zh-CN" altLang="en-US" smtClean="0">
                <a:solidFill>
                  <a:srgbClr val="FF3300"/>
                </a:solidFill>
              </a:rPr>
              <a:t>迪米特法则</a:t>
            </a:r>
            <a:r>
              <a:rPr lang="zh-CN" altLang="en-US" smtClean="0"/>
              <a:t>的一个典型应用</a:t>
            </a:r>
            <a:endParaRPr lang="en-US" altLang="zh-CN" smtClean="0"/>
          </a:p>
          <a:p>
            <a:pPr lvl="1" eaLnBrk="1" hangingPunct="1"/>
            <a:r>
              <a:rPr lang="zh-CN" altLang="en-US" smtClean="0"/>
              <a:t>对象之间</a:t>
            </a:r>
            <a:r>
              <a:rPr lang="zh-CN" altLang="en-US" smtClean="0">
                <a:solidFill>
                  <a:srgbClr val="FF3300"/>
                </a:solidFill>
              </a:rPr>
              <a:t>多对多</a:t>
            </a:r>
            <a:r>
              <a:rPr lang="zh-CN" altLang="en-US" smtClean="0"/>
              <a:t>的复杂关系转化为相对简单的</a:t>
            </a:r>
            <a:r>
              <a:rPr lang="zh-CN" altLang="en-US" smtClean="0">
                <a:solidFill>
                  <a:srgbClr val="FF3300"/>
                </a:solidFill>
              </a:rPr>
              <a:t>一对多</a:t>
            </a:r>
            <a:r>
              <a:rPr lang="zh-CN" altLang="en-US" smtClean="0"/>
              <a:t>关系</a:t>
            </a:r>
            <a:endParaRPr lang="en-US" altLang="zh-CN" smtClean="0"/>
          </a:p>
          <a:p>
            <a:pPr lvl="1" eaLnBrk="1" hangingPunct="1"/>
            <a:endParaRPr lang="en-US" altLang="zh-CN" smtClean="0"/>
          </a:p>
        </p:txBody>
      </p:sp>
      <p:sp>
        <p:nvSpPr>
          <p:cNvPr id="11981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19813" name="图片 5" descr="0130000030432812269790421718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117600"/>
            <a:ext cx="2286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5758011"/>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1858</TotalTime>
  <Words>1577</Words>
  <Application>Microsoft Office PowerPoint</Application>
  <PresentationFormat>全屏显示(4:3)</PresentationFormat>
  <Paragraphs>190</Paragraphs>
  <Slides>29</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3" baseType="lpstr">
      <vt:lpstr>MS UI Gothic</vt:lpstr>
      <vt:lpstr>黑体</vt:lpstr>
      <vt:lpstr>华文行楷</vt:lpstr>
      <vt:lpstr>楷体_GB2312</vt:lpstr>
      <vt:lpstr>隶书</vt:lpstr>
      <vt:lpstr>宋体</vt:lpstr>
      <vt:lpstr>Arial</vt:lpstr>
      <vt:lpstr>Arial Black</vt:lpstr>
      <vt:lpstr>Calibri</vt:lpstr>
      <vt:lpstr>Tahoma</vt:lpstr>
      <vt:lpstr>Times New Roman</vt:lpstr>
      <vt:lpstr>Wingdings</vt:lpstr>
      <vt:lpstr>默认设计模板</vt:lpstr>
      <vt:lpstr>Visio</vt:lpstr>
      <vt:lpstr>Design Patterns</vt:lpstr>
      <vt:lpstr>大纲</vt:lpstr>
      <vt:lpstr>中介者模式概述</vt:lpstr>
      <vt:lpstr>中介者模式概述</vt:lpstr>
      <vt:lpstr>中介者模式概述</vt:lpstr>
      <vt:lpstr>中介者模式概述</vt:lpstr>
      <vt:lpstr>中介者模式概述</vt:lpstr>
      <vt:lpstr>中介者模式概述</vt:lpstr>
      <vt:lpstr>中介者模式概述</vt:lpstr>
      <vt:lpstr>中介者模式的结构与实现</vt:lpstr>
      <vt:lpstr>中介者模式的结构与实现</vt:lpstr>
      <vt:lpstr>中介者模式的结构与实现</vt:lpstr>
      <vt:lpstr>中介者模式的结构与实现</vt:lpstr>
      <vt:lpstr>中介者模式的结构与实现</vt:lpstr>
      <vt:lpstr>中介者模式的结构与实现</vt:lpstr>
      <vt:lpstr>中介者模式的结构与实现</vt:lpstr>
      <vt:lpstr>中介者模式的应用实例</vt:lpstr>
      <vt:lpstr>中介者模式的应用实例</vt:lpstr>
      <vt:lpstr>中介者模式的应用实例</vt:lpstr>
      <vt:lpstr>中介者模式的应用实例</vt:lpstr>
      <vt:lpstr>中介者模式的应用实例</vt:lpstr>
      <vt:lpstr>扩展中介者与同事类</vt:lpstr>
      <vt:lpstr>扩展中介者与同事类</vt:lpstr>
      <vt:lpstr>扩展中介者与同事类</vt:lpstr>
      <vt:lpstr>扩展中介者与同事类</vt:lpstr>
      <vt:lpstr>中介者模式的优缺点与适用环境</vt:lpstr>
      <vt:lpstr>中介者模式的优缺点与适用环境</vt:lpstr>
      <vt:lpstr>中介者模式的优缺点与适用环境</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Sunny</cp:lastModifiedBy>
  <cp:revision>798</cp:revision>
  <cp:lastPrinted>1601-01-01T00:00:00Z</cp:lastPrinted>
  <dcterms:created xsi:type="dcterms:W3CDTF">1601-01-01T00:00:00Z</dcterms:created>
  <dcterms:modified xsi:type="dcterms:W3CDTF">2018-04-06T10:58:49Z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