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E65D00"/>
    <a:srgbClr val="009900"/>
    <a:srgbClr val="008000"/>
    <a:srgbClr val="004AB8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33" autoAdjust="0"/>
  </p:normalViewPr>
  <p:slideViewPr>
    <p:cSldViewPr>
      <p:cViewPr varScale="1">
        <p:scale>
          <a:sx n="84" d="100"/>
          <a:sy n="84" d="100"/>
        </p:scale>
        <p:origin x="141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8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F8B68BC-F9EA-47ED-914E-9A8B90182D38}" type="datetimeFigureOut">
              <a:rPr lang="zh-CN" altLang="en-US"/>
              <a:pPr>
                <a:defRPr/>
              </a:pPr>
              <a:t>2018/4/6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3A2478-729B-4E8C-96B3-A32E2C5CDF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32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74713"/>
            <a:ext cx="6096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228600" y="1676400"/>
            <a:ext cx="46482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33400"/>
            <a:ext cx="2895600" cy="12192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zh-CN" altLang="en-US"/>
              <a:t>第几章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09800"/>
            <a:ext cx="5638800" cy="6858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4000">
                <a:ea typeface="黑体" pitchFamily="2" charset="-122"/>
              </a:defRPr>
            </a:lvl1pPr>
          </a:lstStyle>
          <a:p>
            <a:r>
              <a:rPr lang="zh-CN" altLang="en-US"/>
              <a:t>章标题章标题章标题</a:t>
            </a:r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6680200" y="2286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01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57B96-8450-4754-BADB-556F107D5F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22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914400"/>
            <a:ext cx="209550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914400"/>
            <a:ext cx="6134100" cy="4953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04F51-873F-4E0B-B1C8-8449215E69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502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45720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93326-A77D-477B-BB79-CF2F323711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43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CA9B0-C946-4D6E-AB7F-CDC962FDEF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95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25EFC-07C3-4D47-944D-37E14EAA1B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41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1EC83-7113-42CF-ACE8-6567308B7B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98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3741A-B2F4-4F62-9BDD-D5E1C9C91A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23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B99FB-1258-4500-9B71-5936F6E340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32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4604A-27E1-4E38-8048-AC33DF8CA6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7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73EDE-3AFB-4CF4-8401-7DCE35F0DD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17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D5556-4800-47F6-BDFF-A227151DB4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3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9144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标题标题标题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</a:t>
            </a:r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4BB9DB9-9896-4E84-AE48-DB3025FEDA6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228600" y="1676400"/>
            <a:ext cx="46482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4104" name="Picture 9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22350"/>
            <a:ext cx="533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6680200" y="2286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w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ü"/>
        <a:defRPr sz="2400" b="1">
          <a:solidFill>
            <a:srgbClr val="333333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"/>
        <a:defRPr sz="2000">
          <a:solidFill>
            <a:srgbClr val="333333"/>
          </a:solidFill>
          <a:latin typeface="+mn-lt"/>
          <a:ea typeface="黑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Arial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33400"/>
            <a:ext cx="44958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FF6600"/>
                </a:solidFill>
              </a:rPr>
              <a:t>D</a:t>
            </a:r>
            <a:r>
              <a:rPr lang="en-US" altLang="zh-CN" b="1" dirty="0" smtClean="0"/>
              <a:t>esign </a:t>
            </a:r>
            <a:r>
              <a:rPr lang="en-US" altLang="zh-CN" b="1" dirty="0" smtClean="0">
                <a:solidFill>
                  <a:srgbClr val="FF6600"/>
                </a:solidFill>
              </a:rPr>
              <a:t>P</a:t>
            </a:r>
            <a:r>
              <a:rPr lang="en-US" altLang="zh-CN" b="1" dirty="0" smtClean="0"/>
              <a:t>atterns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905000"/>
            <a:ext cx="7239000" cy="9906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b="1" dirty="0" smtClean="0">
                <a:ea typeface="黑体" panose="02010609060101010101" pitchFamily="49" charset="-122"/>
              </a:rPr>
              <a:t>备忘录</a:t>
            </a:r>
            <a:r>
              <a:rPr lang="zh-CN" altLang="en-US" sz="4800" b="1" dirty="0" smtClean="0"/>
              <a:t>模式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19400" y="5468938"/>
            <a:ext cx="2895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刘    伟 </a:t>
            </a:r>
            <a:r>
              <a:rPr lang="en-US" altLang="zh-CN" sz="18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(Sunny)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weiliu_china@163.com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备忘录模式的结构与实现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备忘录模式的实现</a:t>
            </a:r>
          </a:p>
          <a:p>
            <a:pPr lvl="1" eaLnBrk="1" hangingPunct="1"/>
            <a:r>
              <a:rPr lang="zh-CN" altLang="en-US" smtClean="0"/>
              <a:t>典型的</a:t>
            </a:r>
            <a:r>
              <a:rPr lang="zh-CN" altLang="en-US" smtClean="0">
                <a:solidFill>
                  <a:srgbClr val="FF0000"/>
                </a:solidFill>
              </a:rPr>
              <a:t>备忘录类</a:t>
            </a:r>
            <a:r>
              <a:rPr lang="zh-CN" altLang="en-US" smtClean="0"/>
              <a:t>代码：</a:t>
            </a:r>
            <a:endParaRPr lang="en-US" altLang="zh-CN" smtClean="0"/>
          </a:p>
        </p:txBody>
      </p:sp>
      <p:sp>
        <p:nvSpPr>
          <p:cNvPr id="14950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03327"/>
              </p:ext>
            </p:extLst>
          </p:nvPr>
        </p:nvGraphicFramePr>
        <p:xfrm>
          <a:off x="685800" y="1143000"/>
          <a:ext cx="7924800" cy="54864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package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designpatterns.memento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备忘录类，默认可见性，包内可见</a:t>
                      </a:r>
                      <a:endParaRPr lang="en-US" altLang="zh-CN" sz="20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 Memento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private String state;</a:t>
                      </a:r>
                    </a:p>
                    <a:p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Memento(Originator o) {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state = </a:t>
                      </a:r>
                      <a:r>
                        <a:rPr lang="en-US" altLang="zh-CN" sz="20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o.getState</a:t>
                      </a:r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void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setState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(String state) {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this.state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=state;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String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getState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this.state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000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87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备忘录模式的结构与实现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备忘录模式的实现</a:t>
            </a:r>
          </a:p>
          <a:p>
            <a:pPr lvl="1" eaLnBrk="1" hangingPunct="1"/>
            <a:r>
              <a:rPr lang="zh-CN" altLang="en-US" smtClean="0"/>
              <a:t>除了</a:t>
            </a:r>
            <a:r>
              <a:rPr lang="en-US" altLang="zh-CN" smtClean="0"/>
              <a:t>Originator</a:t>
            </a:r>
            <a:r>
              <a:rPr lang="zh-CN" altLang="en-US" smtClean="0"/>
              <a:t>类，</a:t>
            </a:r>
            <a:r>
              <a:rPr lang="zh-CN" altLang="en-US" smtClean="0">
                <a:solidFill>
                  <a:srgbClr val="FF3300"/>
                </a:solidFill>
              </a:rPr>
              <a:t>不允许其他类来调用备忘录类</a:t>
            </a:r>
            <a:r>
              <a:rPr lang="en-US" altLang="zh-CN" smtClean="0">
                <a:solidFill>
                  <a:srgbClr val="FF3300"/>
                </a:solidFill>
              </a:rPr>
              <a:t>Memento</a:t>
            </a:r>
            <a:r>
              <a:rPr lang="zh-CN" altLang="en-US" smtClean="0">
                <a:solidFill>
                  <a:srgbClr val="FF3300"/>
                </a:solidFill>
              </a:rPr>
              <a:t>的构造函数与相关方法</a:t>
            </a:r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FF3300"/>
                </a:solidFill>
              </a:rPr>
              <a:t>如果允许其他类调用</a:t>
            </a:r>
            <a:r>
              <a:rPr lang="en-US" altLang="zh-CN" smtClean="0">
                <a:solidFill>
                  <a:srgbClr val="FF3300"/>
                </a:solidFill>
              </a:rPr>
              <a:t>setState()</a:t>
            </a:r>
            <a:r>
              <a:rPr lang="zh-CN" altLang="en-US" smtClean="0">
                <a:solidFill>
                  <a:srgbClr val="FF3300"/>
                </a:solidFill>
              </a:rPr>
              <a:t>等方法，将导致在备忘录中保存的历史状态发生改变，通过撤销操作所恢复的状态就不再是真实的历史状态</a:t>
            </a:r>
            <a:r>
              <a:rPr lang="zh-CN" altLang="en-US" smtClean="0"/>
              <a:t>，备忘录模式也就失去了本身的意义</a:t>
            </a:r>
            <a:r>
              <a:rPr lang="zh-CN" altLang="en-US" smtClean="0">
                <a:solidFill>
                  <a:srgbClr val="00B050"/>
                </a:solidFill>
              </a:rPr>
              <a:t> </a:t>
            </a:r>
            <a:endParaRPr lang="en-US" altLang="zh-CN" smtClean="0">
              <a:solidFill>
                <a:srgbClr val="00B050"/>
              </a:solidFill>
            </a:endParaRPr>
          </a:p>
          <a:p>
            <a:pPr lvl="1" eaLnBrk="1" hangingPunct="1"/>
            <a:r>
              <a:rPr lang="zh-CN" altLang="en-US" smtClean="0"/>
              <a:t>理想的情况是</a:t>
            </a:r>
            <a:r>
              <a:rPr lang="zh-CN" altLang="en-US" smtClean="0">
                <a:solidFill>
                  <a:srgbClr val="FF3300"/>
                </a:solidFill>
              </a:rPr>
              <a:t>只允许生成该备忘录的原发器访问备忘录的内部状态</a:t>
            </a:r>
            <a:endParaRPr lang="en-US" altLang="zh-CN" smtClean="0">
              <a:solidFill>
                <a:srgbClr val="FF3300"/>
              </a:solidFill>
            </a:endParaRPr>
          </a:p>
        </p:txBody>
      </p:sp>
      <p:sp>
        <p:nvSpPr>
          <p:cNvPr id="15053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2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备忘录模式的结构与实现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备忘录模式的实现</a:t>
            </a:r>
          </a:p>
          <a:p>
            <a:pPr lvl="1" eaLnBrk="1" hangingPunct="1"/>
            <a:r>
              <a:rPr lang="en-US" altLang="zh-CN" smtClean="0"/>
              <a:t>Java</a:t>
            </a:r>
            <a:r>
              <a:rPr lang="zh-CN" altLang="en-US" smtClean="0"/>
              <a:t>语言实现：</a:t>
            </a:r>
            <a:endParaRPr lang="en-US" altLang="zh-CN" smtClean="0"/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sz="2400" smtClean="0">
                <a:ea typeface="黑体" panose="02010609060101010101" pitchFamily="49" charset="-122"/>
              </a:rPr>
              <a:t>将</a:t>
            </a:r>
            <a:r>
              <a:rPr lang="en-US" altLang="zh-CN" sz="2400" smtClean="0">
                <a:ea typeface="黑体" panose="02010609060101010101" pitchFamily="49" charset="-122"/>
              </a:rPr>
              <a:t>Memento</a:t>
            </a:r>
            <a:r>
              <a:rPr lang="zh-CN" altLang="en-US" sz="2400" smtClean="0">
                <a:ea typeface="黑体" panose="02010609060101010101" pitchFamily="49" charset="-122"/>
              </a:rPr>
              <a:t>类与</a:t>
            </a:r>
            <a:r>
              <a:rPr lang="en-US" altLang="zh-CN" sz="2400" smtClean="0">
                <a:ea typeface="黑体" panose="02010609060101010101" pitchFamily="49" charset="-122"/>
              </a:rPr>
              <a:t>Originator</a:t>
            </a:r>
            <a:r>
              <a:rPr lang="zh-CN" altLang="en-US" sz="2400" smtClean="0">
                <a:ea typeface="黑体" panose="02010609060101010101" pitchFamily="49" charset="-122"/>
              </a:rPr>
              <a:t>类</a:t>
            </a:r>
            <a:r>
              <a:rPr lang="zh-CN" altLang="en-US" sz="2400" smtClean="0">
                <a:solidFill>
                  <a:srgbClr val="FF3300"/>
                </a:solidFill>
                <a:ea typeface="黑体" panose="02010609060101010101" pitchFamily="49" charset="-122"/>
              </a:rPr>
              <a:t>定义在同一个包</a:t>
            </a:r>
            <a:r>
              <a:rPr lang="en-US" altLang="zh-CN" sz="2400" smtClean="0">
                <a:solidFill>
                  <a:srgbClr val="FF3300"/>
                </a:solidFill>
                <a:ea typeface="黑体" panose="02010609060101010101" pitchFamily="49" charset="-122"/>
              </a:rPr>
              <a:t>(package)</a:t>
            </a:r>
            <a:r>
              <a:rPr lang="zh-CN" altLang="en-US" sz="2400" smtClean="0">
                <a:ea typeface="黑体" panose="02010609060101010101" pitchFamily="49" charset="-122"/>
              </a:rPr>
              <a:t>中来实现封装，使用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默认可见性</a:t>
            </a:r>
            <a:r>
              <a:rPr lang="zh-CN" altLang="en-US" sz="2400" smtClean="0">
                <a:ea typeface="黑体" panose="02010609060101010101" pitchFamily="49" charset="-122"/>
              </a:rPr>
              <a:t>定义</a:t>
            </a:r>
            <a:r>
              <a:rPr lang="en-US" altLang="zh-CN" sz="2400" smtClean="0">
                <a:ea typeface="黑体" panose="02010609060101010101" pitchFamily="49" charset="-122"/>
              </a:rPr>
              <a:t>Memento</a:t>
            </a:r>
            <a:r>
              <a:rPr lang="zh-CN" altLang="en-US" sz="2400" smtClean="0">
                <a:ea typeface="黑体" panose="02010609060101010101" pitchFamily="49" charset="-122"/>
              </a:rPr>
              <a:t>类，即</a:t>
            </a:r>
            <a:r>
              <a:rPr lang="zh-CN" altLang="en-US" sz="2400" smtClean="0">
                <a:solidFill>
                  <a:srgbClr val="FF3300"/>
                </a:solidFill>
                <a:ea typeface="黑体" panose="02010609060101010101" pitchFamily="49" charset="-122"/>
              </a:rPr>
              <a:t>保证其在包内可见</a:t>
            </a:r>
            <a:endParaRPr lang="en-US" altLang="zh-CN" sz="2400" smtClean="0">
              <a:solidFill>
                <a:srgbClr val="FF3300"/>
              </a:solidFill>
              <a:ea typeface="黑体" panose="02010609060101010101" pitchFamily="49" charset="-122"/>
            </a:endParaRP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sz="2400" smtClean="0">
                <a:ea typeface="黑体" panose="02010609060101010101" pitchFamily="49" charset="-122"/>
              </a:rPr>
              <a:t>将</a:t>
            </a:r>
            <a:r>
              <a:rPr lang="zh-CN" altLang="en-US" sz="2400" smtClean="0">
                <a:solidFill>
                  <a:srgbClr val="FF3300"/>
                </a:solidFill>
                <a:ea typeface="黑体" panose="02010609060101010101" pitchFamily="49" charset="-122"/>
              </a:rPr>
              <a:t>备忘录类作为原发器类的内部类</a:t>
            </a:r>
            <a:r>
              <a:rPr lang="zh-CN" altLang="en-US" sz="2400" smtClean="0">
                <a:ea typeface="黑体" panose="02010609060101010101" pitchFamily="49" charset="-122"/>
              </a:rPr>
              <a:t>，使得只有原发器才可以访问备忘录中的数据，其他对象都无法使用备忘录中的数据</a:t>
            </a:r>
            <a:endParaRPr lang="en-US" altLang="zh-CN" sz="2400" smtClean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15155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2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备忘录模式的结构与实现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备忘录模式的实现</a:t>
            </a:r>
          </a:p>
          <a:p>
            <a:pPr lvl="1" eaLnBrk="1" hangingPunct="1"/>
            <a:r>
              <a:rPr lang="zh-CN" altLang="en-US" smtClean="0"/>
              <a:t>典型的</a:t>
            </a:r>
            <a:r>
              <a:rPr lang="zh-CN" altLang="en-US" smtClean="0">
                <a:solidFill>
                  <a:srgbClr val="FF0000"/>
                </a:solidFill>
              </a:rPr>
              <a:t>负责人类</a:t>
            </a:r>
            <a:r>
              <a:rPr lang="zh-CN" altLang="en-US" smtClean="0"/>
              <a:t>代码：</a:t>
            </a:r>
            <a:endParaRPr lang="en-US" altLang="zh-CN" smtClean="0"/>
          </a:p>
        </p:txBody>
      </p:sp>
      <p:sp>
        <p:nvSpPr>
          <p:cNvPr id="15258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62071"/>
              </p:ext>
            </p:extLst>
          </p:nvPr>
        </p:nvGraphicFramePr>
        <p:xfrm>
          <a:off x="609600" y="2590800"/>
          <a:ext cx="7924800" cy="39624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package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designpatterns.memento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Caretaker {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private Memento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memento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Memento </a:t>
                      </a:r>
                      <a:r>
                        <a:rPr lang="en-US" altLang="zh-CN" sz="2000" b="1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getMemento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memento;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2000" b="1" kern="1200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</a:t>
                      </a:r>
                      <a:r>
                        <a:rPr lang="en-US" altLang="zh-CN" sz="2000" b="1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setMemento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(Memento memento) {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b="1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this.memento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=memento;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000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80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备忘录模式的应用实例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实例说明</a:t>
            </a:r>
            <a:endParaRPr lang="en-US" altLang="zh-CN" smtClean="0"/>
          </a:p>
        </p:txBody>
      </p:sp>
      <p:sp>
        <p:nvSpPr>
          <p:cNvPr id="15360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3605" name="组合 8"/>
          <p:cNvGrpSpPr>
            <a:grpSpLocks/>
          </p:cNvGrpSpPr>
          <p:nvPr/>
        </p:nvGrpSpPr>
        <p:grpSpPr bwMode="auto">
          <a:xfrm>
            <a:off x="2514600" y="2590800"/>
            <a:ext cx="3505200" cy="2657475"/>
            <a:chOff x="1905000" y="2514600"/>
            <a:chExt cx="4343400" cy="3267075"/>
          </a:xfrm>
        </p:grpSpPr>
        <p:pic>
          <p:nvPicPr>
            <p:cNvPr id="153613" name="图片 6" descr="28_110110135300_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14600"/>
              <a:ext cx="4305300" cy="326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4039325" y="2514600"/>
              <a:ext cx="2209075" cy="1676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57200" y="228600"/>
          <a:ext cx="8229600" cy="6370638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637063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某软件公司要使用</a:t>
                      </a: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语言开发一款可以运行在</a:t>
                      </a: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Android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平台的触摸式中国象棋软件，由于考虑到有些用户是“菜鸟”，经常不小心走错棋；还有些用户因为不习惯使用手指在手机屏幕上拖动棋子，常常出现操作失误，因此该中国象棋软件要提供“悔棋”功能，在用户走错棋或操作失误后可恢复到前一个步骤。如下图所示：</a:t>
                      </a: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en-US" altLang="zh-CN" sz="20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altLang="zh-CN" sz="20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altLang="zh-CN" sz="20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altLang="zh-CN" sz="20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altLang="zh-CN" sz="20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altLang="zh-CN" sz="20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altLang="zh-CN" sz="20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altLang="zh-CN" sz="20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altLang="zh-CN" sz="20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altLang="zh-CN" sz="20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altLang="zh-CN" sz="20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altLang="zh-CN" sz="20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altLang="zh-CN" sz="20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altLang="en-US" sz="20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中国象棋软件界面示意图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为了实现“悔棋”功能，现使用备忘录模式来设计该中国象棋软件。</a:t>
                      </a:r>
                      <a:endParaRPr lang="zh-CN" altLang="en-US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37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28800"/>
            <a:ext cx="358140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82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备忘录模式的应用实例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实例类图</a:t>
            </a:r>
            <a:endParaRPr lang="en-US" altLang="zh-CN" smtClean="0"/>
          </a:p>
        </p:txBody>
      </p:sp>
      <p:sp>
        <p:nvSpPr>
          <p:cNvPr id="15462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90800" y="6199188"/>
            <a:ext cx="3873500" cy="430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200" b="1" dirty="0"/>
              <a:t>中国象棋棋子撤销功能结构图</a:t>
            </a:r>
          </a:p>
        </p:txBody>
      </p:sp>
      <p:pic>
        <p:nvPicPr>
          <p:cNvPr id="15463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8480425" cy="380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8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备忘录模式的应用实例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实例代码</a:t>
            </a:r>
            <a:endParaRPr lang="en-US" altLang="zh-CN" smtClean="0"/>
          </a:p>
          <a:p>
            <a:pPr lvl="1" eaLnBrk="1" hangingPunct="1"/>
            <a:r>
              <a:rPr lang="en-US" altLang="zh-CN" sz="2000" smtClean="0"/>
              <a:t>(1) Chessman</a:t>
            </a:r>
            <a:r>
              <a:rPr lang="zh-CN" altLang="en-US" sz="2000" smtClean="0"/>
              <a:t>：象棋棋子类，充当原发器</a:t>
            </a:r>
          </a:p>
          <a:p>
            <a:pPr lvl="1" eaLnBrk="1" hangingPunct="1"/>
            <a:r>
              <a:rPr lang="en-US" altLang="zh-CN" sz="2000" smtClean="0"/>
              <a:t>(2) ChessmanMemento</a:t>
            </a:r>
            <a:r>
              <a:rPr lang="zh-CN" altLang="en-US" sz="2000" smtClean="0"/>
              <a:t>：象棋棋子备忘录类，充当备忘录</a:t>
            </a:r>
          </a:p>
          <a:p>
            <a:pPr lvl="1" eaLnBrk="1" hangingPunct="1"/>
            <a:r>
              <a:rPr lang="en-US" altLang="zh-CN" sz="2000" smtClean="0"/>
              <a:t>(3) MementoCaretaker</a:t>
            </a:r>
            <a:r>
              <a:rPr lang="zh-CN" altLang="en-US" sz="2000" smtClean="0"/>
              <a:t>：象棋棋子备忘录管理类，充当负责人</a:t>
            </a:r>
          </a:p>
          <a:p>
            <a:pPr lvl="1" eaLnBrk="1" hangingPunct="1"/>
            <a:r>
              <a:rPr lang="en-US" altLang="zh-CN" sz="2000" smtClean="0"/>
              <a:t>(4) Client</a:t>
            </a:r>
            <a:r>
              <a:rPr lang="zh-CN" altLang="en-US" sz="2000" smtClean="0"/>
              <a:t>：客户端测试类</a:t>
            </a:r>
            <a:endParaRPr lang="en-US" altLang="zh-CN" sz="2000" smtClean="0"/>
          </a:p>
        </p:txBody>
      </p:sp>
      <p:sp>
        <p:nvSpPr>
          <p:cNvPr id="15565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5653" name="Group 5"/>
          <p:cNvGrpSpPr>
            <a:grpSpLocks/>
          </p:cNvGrpSpPr>
          <p:nvPr/>
        </p:nvGrpSpPr>
        <p:grpSpPr bwMode="auto">
          <a:xfrm>
            <a:off x="3276600" y="4278313"/>
            <a:ext cx="2160588" cy="809625"/>
            <a:chOff x="2381" y="3283"/>
            <a:chExt cx="1361" cy="510"/>
          </a:xfrm>
        </p:grpSpPr>
        <p:pic>
          <p:nvPicPr>
            <p:cNvPr id="155655" name="Picture 6" descr="gif005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656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w"/>
                <a:defRPr sz="3200">
                  <a:solidFill>
                    <a:srgbClr val="080808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ü"/>
                <a:defRPr sz="2400" b="1">
                  <a:solidFill>
                    <a:srgbClr val="333333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"/>
                <a:defRPr sz="2000">
                  <a:solidFill>
                    <a:srgbClr val="333333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rgbClr val="0099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演示</a:t>
              </a:r>
              <a:r>
                <a:rPr lang="en-US" altLang="zh-CN" sz="2400" b="1">
                  <a:solidFill>
                    <a:srgbClr val="0099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……</a:t>
              </a:r>
              <a:endParaRPr lang="en-US" altLang="zh-CN" sz="2400" b="1">
                <a:solidFill>
                  <a:srgbClr val="0099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9" name="TextBox 11"/>
          <p:cNvSpPr txBox="1"/>
          <p:nvPr/>
        </p:nvSpPr>
        <p:spPr>
          <a:xfrm>
            <a:off x="2054225" y="5192713"/>
            <a:ext cx="4953000" cy="369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2" algn="ctr">
              <a:defRPr/>
            </a:pPr>
            <a:r>
              <a:rPr lang="en-US" altLang="zh-CN" dirty="0">
                <a:ea typeface="黑体" pitchFamily="49" charset="-122"/>
              </a:rPr>
              <a:t>Code (</a:t>
            </a:r>
            <a:r>
              <a:rPr lang="en-US" altLang="zh-CN" dirty="0" err="1"/>
              <a:t>designpatterns.memento</a:t>
            </a:r>
            <a:r>
              <a:rPr lang="en-US" altLang="zh-CN" dirty="0">
                <a:ea typeface="黑体" pitchFamily="49" charset="-122"/>
              </a:rPr>
              <a:t>)</a:t>
            </a:r>
            <a:endParaRPr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3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备忘录模式的应用实例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结果及分析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通过创建备忘录对象可以</a:t>
            </a:r>
            <a:r>
              <a:rPr lang="zh-CN" altLang="en-US" smtClean="0">
                <a:solidFill>
                  <a:srgbClr val="FF3300"/>
                </a:solidFill>
              </a:rPr>
              <a:t>将象棋棋子的历史状态信息记录下来</a:t>
            </a:r>
            <a:r>
              <a:rPr lang="zh-CN" altLang="en-US" smtClean="0"/>
              <a:t>，在</a:t>
            </a:r>
            <a:r>
              <a:rPr lang="zh-CN" altLang="en-US" smtClean="0">
                <a:solidFill>
                  <a:srgbClr val="0070C0"/>
                </a:solidFill>
              </a:rPr>
              <a:t>“悔棋”</a:t>
            </a:r>
            <a:r>
              <a:rPr lang="zh-CN" altLang="en-US" smtClean="0"/>
              <a:t>时取出存储在备忘录中的历史状态信息，</a:t>
            </a:r>
            <a:r>
              <a:rPr lang="zh-CN" altLang="en-US" smtClean="0">
                <a:solidFill>
                  <a:srgbClr val="FF3300"/>
                </a:solidFill>
              </a:rPr>
              <a:t>用历史状态来覆盖当前状态</a:t>
            </a:r>
            <a:r>
              <a:rPr lang="zh-CN" altLang="en-US" smtClean="0"/>
              <a:t>，从而实现状态的撤销</a:t>
            </a:r>
            <a:endParaRPr lang="en-US" altLang="zh-CN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15667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6677" name="Picture 4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92550"/>
            <a:ext cx="3205163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62000" y="4343400"/>
            <a:ext cx="7086600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棋子车当前位置为：第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行第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列。</a:t>
            </a:r>
          </a:p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棋子车当前位置为：第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行第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列。</a:t>
            </a:r>
          </a:p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棋子车当前位置为：第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行第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列。</a:t>
            </a:r>
          </a:p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******悔棋******</a:t>
            </a:r>
          </a:p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棋子车当前位置为：第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行第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实现多次撤销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动机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有时候用户需要</a:t>
            </a:r>
            <a:r>
              <a:rPr lang="zh-CN" altLang="en-US" smtClean="0">
                <a:solidFill>
                  <a:srgbClr val="FF3300"/>
                </a:solidFill>
              </a:rPr>
              <a:t>撤销多步操作</a:t>
            </a:r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0070C0"/>
                </a:solidFill>
              </a:rPr>
              <a:t>实现方案：</a:t>
            </a:r>
            <a:r>
              <a:rPr lang="zh-CN" altLang="en-US" smtClean="0"/>
              <a:t>在负责人类中</a:t>
            </a:r>
            <a:r>
              <a:rPr lang="zh-CN" altLang="en-US" smtClean="0">
                <a:solidFill>
                  <a:srgbClr val="FF3300"/>
                </a:solidFill>
              </a:rPr>
              <a:t>定义一个集合</a:t>
            </a:r>
            <a:r>
              <a:rPr lang="zh-CN" altLang="en-US" smtClean="0"/>
              <a:t>来存储多个备忘录，每个备忘录负责保存一个历史状态，</a:t>
            </a:r>
            <a:r>
              <a:rPr lang="zh-CN" altLang="en-US" smtClean="0">
                <a:solidFill>
                  <a:srgbClr val="FF3300"/>
                </a:solidFill>
              </a:rPr>
              <a:t>在撤销时可以对备忘录集合进行逆向遍历，回到一个指定的历史状态</a:t>
            </a:r>
            <a:r>
              <a:rPr lang="zh-CN" altLang="en-US" smtClean="0"/>
              <a:t>，还可以</a:t>
            </a:r>
            <a:r>
              <a:rPr lang="zh-CN" altLang="en-US" smtClean="0">
                <a:solidFill>
                  <a:srgbClr val="FF3300"/>
                </a:solidFill>
              </a:rPr>
              <a:t>对备忘录集合进行正向遍历，实现重做</a:t>
            </a:r>
            <a:r>
              <a:rPr lang="en-US" altLang="zh-CN" smtClean="0">
                <a:solidFill>
                  <a:srgbClr val="FF3300"/>
                </a:solidFill>
              </a:rPr>
              <a:t>(Redo)</a:t>
            </a:r>
            <a:r>
              <a:rPr lang="zh-CN" altLang="en-US" smtClean="0">
                <a:solidFill>
                  <a:srgbClr val="FF3300"/>
                </a:solidFill>
              </a:rPr>
              <a:t>或恢复操作</a:t>
            </a:r>
            <a:r>
              <a:rPr lang="zh-CN" altLang="en-US" smtClean="0"/>
              <a:t>，即取消撤销，让对象状态得到恢复</a:t>
            </a:r>
            <a:endParaRPr lang="en-US" altLang="zh-CN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15770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3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实现多次撤销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结构</a:t>
            </a:r>
            <a:endParaRPr lang="en-US" altLang="zh-CN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15872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05000" y="6172200"/>
            <a:ext cx="5291138" cy="43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200" b="1" dirty="0"/>
              <a:t>改进之后的中国象棋棋子撤销功能结构图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8380413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15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大纲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4400" smtClean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533400" y="19050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en-US" altLang="en-US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457200" y="18288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en-US" altLang="en-US" sz="2400"/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457200" y="1752600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备忘录模式概述</a:t>
            </a:r>
            <a:endParaRPr lang="en-US" altLang="zh-CN" sz="2800"/>
          </a:p>
          <a:p>
            <a:pPr eaLnBrk="1" hangingPunct="1"/>
            <a:r>
              <a:rPr lang="zh-CN" altLang="en-US" sz="2800"/>
              <a:t>备忘录模式的结构与实现</a:t>
            </a:r>
            <a:endParaRPr lang="en-US" altLang="zh-CN" sz="2800"/>
          </a:p>
          <a:p>
            <a:pPr eaLnBrk="1" hangingPunct="1"/>
            <a:r>
              <a:rPr lang="zh-CN" altLang="en-US" sz="2800"/>
              <a:t>备忘录模式的应用实例</a:t>
            </a:r>
            <a:endParaRPr lang="en-US" altLang="zh-CN" sz="2800"/>
          </a:p>
          <a:p>
            <a:pPr eaLnBrk="1" hangingPunct="1"/>
            <a:r>
              <a:rPr lang="zh-CN" altLang="en-US" sz="2800"/>
              <a:t>实现多次撤销</a:t>
            </a:r>
            <a:endParaRPr lang="en-US" altLang="zh-CN" sz="2800"/>
          </a:p>
          <a:p>
            <a:pPr eaLnBrk="1" hangingPunct="1"/>
            <a:r>
              <a:rPr lang="zh-CN" altLang="en-US" sz="2800"/>
              <a:t>备忘录模式的优缺点与适用环境</a:t>
            </a:r>
            <a:endParaRPr lang="en-US" altLang="zh-CN" sz="2800"/>
          </a:p>
          <a:p>
            <a:pPr eaLnBrk="1" hangingPunct="1"/>
            <a:endParaRPr lang="zh-CN" altLang="en-US" sz="2400"/>
          </a:p>
        </p:txBody>
      </p:sp>
      <p:pic>
        <p:nvPicPr>
          <p:cNvPr id="141319" name="图片 6" descr="201107190235069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71600"/>
            <a:ext cx="4084638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3657600"/>
            <a:ext cx="6572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7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实现多次撤销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实现</a:t>
            </a:r>
            <a:endParaRPr lang="en-US" altLang="zh-CN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15974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84601"/>
              </p:ext>
            </p:extLst>
          </p:nvPr>
        </p:nvGraphicFramePr>
        <p:xfrm>
          <a:off x="609600" y="2408238"/>
          <a:ext cx="7924800" cy="41148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3673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import </a:t>
                      </a:r>
                      <a:r>
                        <a:rPr lang="en-US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java.util</a:t>
                      </a: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.*;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public class </a:t>
                      </a:r>
                      <a:r>
                        <a:rPr lang="en-US" sz="18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MementoCaretaker</a:t>
                      </a: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altLang="zh-CN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alt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定义一个集合来存储多个备忘录</a:t>
                      </a:r>
                      <a:endParaRPr lang="en-US" sz="1800" b="1" kern="100" dirty="0" smtClean="0">
                        <a:solidFill>
                          <a:srgbClr val="FF66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private </a:t>
                      </a:r>
                      <a:r>
                        <a:rPr lang="en-US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ArrayList</a:t>
                      </a: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altLang="zh-CN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ChessmanMemento</a:t>
                      </a: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&gt; </a:t>
                      </a:r>
                      <a:r>
                        <a:rPr lang="en-US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mementolist</a:t>
                      </a: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= new </a:t>
                      </a:r>
                      <a:r>
                        <a:rPr lang="en-US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ArrayList</a:t>
                      </a: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&lt;</a:t>
                      </a:r>
                      <a:r>
                        <a:rPr lang="en-US" altLang="zh-CN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ChessmanMemento</a:t>
                      </a: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&gt;();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800" b="1" kern="100" dirty="0" smtClean="0">
                        <a:solidFill>
                          <a:srgbClr val="FF66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public </a:t>
                      </a:r>
                      <a:r>
                        <a:rPr lang="en-US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ChessmanMemento</a:t>
                      </a: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getMemento</a:t>
                      </a: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return (</a:t>
                      </a:r>
                      <a:r>
                        <a:rPr lang="en-US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ChessmanMemento</a:t>
                      </a: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mementolist.get</a:t>
                      </a: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800" b="1" kern="100" dirty="0" smtClean="0">
                        <a:solidFill>
                          <a:srgbClr val="FF66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public void </a:t>
                      </a:r>
                      <a:r>
                        <a:rPr lang="en-US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setMemento</a:t>
                      </a: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ChessmanMemento</a:t>
                      </a: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memento)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800" b="1" kern="100" dirty="0" err="1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mementolist.add</a:t>
                      </a: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(memento);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66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5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924800" cy="685800"/>
          </a:xfrm>
        </p:spPr>
        <p:txBody>
          <a:bodyPr/>
          <a:lstStyle/>
          <a:p>
            <a:r>
              <a:rPr lang="zh-CN" altLang="en-US" smtClean="0"/>
              <a:t>备忘录模式的优缺点与适用环境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58674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模式优点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FF3300"/>
                </a:solidFill>
              </a:rPr>
              <a:t>提供了一种状态恢复的实现机制</a:t>
            </a:r>
            <a:r>
              <a:rPr lang="zh-CN" altLang="en-US" smtClean="0"/>
              <a:t>，使得用户可以方便地回到一个特定的历史步骤</a:t>
            </a:r>
          </a:p>
          <a:p>
            <a:pPr lvl="1" eaLnBrk="1" hangingPunct="1"/>
            <a:r>
              <a:rPr lang="zh-CN" altLang="en-US" smtClean="0">
                <a:solidFill>
                  <a:srgbClr val="FF3300"/>
                </a:solidFill>
              </a:rPr>
              <a:t>实现了对信息的封装</a:t>
            </a:r>
            <a:r>
              <a:rPr lang="zh-CN" altLang="en-US" smtClean="0"/>
              <a:t>，一个备忘录对象是一种原发器对象状态的表示，不会被其他代码所改动</a:t>
            </a:r>
            <a:endParaRPr lang="en-US" altLang="zh-CN" smtClean="0"/>
          </a:p>
        </p:txBody>
      </p:sp>
      <p:sp>
        <p:nvSpPr>
          <p:cNvPr id="16077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07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76400"/>
            <a:ext cx="2103438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848600" cy="685800"/>
          </a:xfrm>
        </p:spPr>
        <p:txBody>
          <a:bodyPr/>
          <a:lstStyle/>
          <a:p>
            <a:r>
              <a:rPr lang="zh-CN" altLang="en-US" smtClean="0"/>
              <a:t>备忘录模式的优缺点与适用环境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62484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模式缺点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3300"/>
                </a:solidFill>
              </a:rPr>
              <a:t>资源消耗过大</a:t>
            </a:r>
            <a:r>
              <a:rPr lang="zh-CN" altLang="en-US" smtClean="0"/>
              <a:t>，如果需要保存的原发器类的成员变量太多，就不可避免地需要占用大量的存储空间，</a:t>
            </a:r>
            <a:r>
              <a:rPr lang="zh-CN" altLang="en-US" smtClean="0">
                <a:solidFill>
                  <a:srgbClr val="FF3300"/>
                </a:solidFill>
              </a:rPr>
              <a:t>每保存一次对象的状态都需要消耗一定的系统资源</a:t>
            </a:r>
          </a:p>
          <a:p>
            <a:pPr lvl="1" eaLnBrk="1" hangingPunct="1"/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16179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1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90800"/>
            <a:ext cx="21177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9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924800" cy="685800"/>
          </a:xfrm>
        </p:spPr>
        <p:txBody>
          <a:bodyPr/>
          <a:lstStyle/>
          <a:p>
            <a:r>
              <a:rPr lang="zh-CN" altLang="en-US" smtClean="0"/>
              <a:t>备忘录模式的优缺点与适用环境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64008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模式适用环境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FF3300"/>
                </a:solidFill>
              </a:rPr>
              <a:t>保存一个对象在某一个时刻的全部状态或部分状态</a:t>
            </a:r>
            <a:r>
              <a:rPr lang="zh-CN" altLang="en-US" smtClean="0"/>
              <a:t>，这样以后</a:t>
            </a:r>
            <a:r>
              <a:rPr lang="zh-CN" altLang="en-US" smtClean="0">
                <a:solidFill>
                  <a:srgbClr val="FF3300"/>
                </a:solidFill>
              </a:rPr>
              <a:t>需要时能够恢复到先前的状态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3300"/>
                </a:solidFill>
              </a:rPr>
              <a:t>实现撤销操作</a:t>
            </a:r>
          </a:p>
          <a:p>
            <a:pPr lvl="1" eaLnBrk="1" hangingPunct="1"/>
            <a:r>
              <a:rPr lang="zh-CN" altLang="en-US" smtClean="0">
                <a:solidFill>
                  <a:srgbClr val="FF3300"/>
                </a:solidFill>
              </a:rPr>
              <a:t>防止外界对象破坏一个对象历史状态的封装性</a:t>
            </a:r>
            <a:r>
              <a:rPr lang="zh-CN" altLang="en-US" smtClean="0"/>
              <a:t>，避免将对象历史状态的实现细节暴露给外界对象</a:t>
            </a:r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16282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2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1676400"/>
            <a:ext cx="1770062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2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r>
              <a:rPr lang="zh-CN" altLang="en-US" smtClean="0"/>
              <a:t>思考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5867400" cy="4114800"/>
          </a:xfrm>
        </p:spPr>
        <p:txBody>
          <a:bodyPr/>
          <a:lstStyle/>
          <a:p>
            <a:r>
              <a:rPr lang="zh-CN" altLang="en-US" sz="2800" smtClean="0"/>
              <a:t>如何使用</a:t>
            </a:r>
            <a:r>
              <a:rPr lang="zh-CN" altLang="en-US" sz="2800" smtClean="0">
                <a:solidFill>
                  <a:srgbClr val="FF0000"/>
                </a:solidFill>
              </a:rPr>
              <a:t>栈</a:t>
            </a:r>
            <a:r>
              <a:rPr lang="en-US" altLang="zh-CN" sz="2800" smtClean="0">
                <a:solidFill>
                  <a:srgbClr val="FF0000"/>
                </a:solidFill>
              </a:rPr>
              <a:t>(Stack)</a:t>
            </a:r>
            <a:r>
              <a:rPr lang="zh-CN" altLang="en-US" sz="2800" smtClean="0"/>
              <a:t>实现多步撤销</a:t>
            </a:r>
            <a:r>
              <a:rPr lang="en-US" altLang="zh-CN" sz="2800" smtClean="0"/>
              <a:t>(Undo)</a:t>
            </a:r>
            <a:r>
              <a:rPr lang="zh-CN" altLang="en-US" sz="2800" smtClean="0"/>
              <a:t>和重做</a:t>
            </a:r>
            <a:r>
              <a:rPr lang="en-US" altLang="zh-CN" sz="2800" smtClean="0"/>
              <a:t>(Redo)</a:t>
            </a:r>
            <a:r>
              <a:rPr lang="zh-CN" altLang="en-US" sz="2800" smtClean="0"/>
              <a:t>操作？</a:t>
            </a:r>
          </a:p>
        </p:txBody>
      </p:sp>
      <p:sp>
        <p:nvSpPr>
          <p:cNvPr id="16384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3845" name="图片 7" descr="20114201686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6" r="23232"/>
          <a:stretch>
            <a:fillRect/>
          </a:stretch>
        </p:blipFill>
        <p:spPr bwMode="auto">
          <a:xfrm>
            <a:off x="6324600" y="1371600"/>
            <a:ext cx="222408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7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S UI Gothic" pitchFamily="34" charset="-128"/>
                <a:ea typeface="MS UI Gothic" pitchFamily="34" charset="-128"/>
              </a:rPr>
              <a:t>END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9940" name="WordArt 4"/>
          <p:cNvSpPr>
            <a:spLocks noChangeArrowheads="1" noChangeShapeType="1" noTextEdit="1"/>
          </p:cNvSpPr>
          <p:nvPr/>
        </p:nvSpPr>
        <p:spPr bwMode="auto">
          <a:xfrm>
            <a:off x="457200" y="3276600"/>
            <a:ext cx="50292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Thanks!</a:t>
            </a:r>
            <a:endParaRPr lang="zh-CN" altLang="en-US" sz="3600" kern="10" dirty="0">
              <a:ln w="952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71" y="1676400"/>
            <a:ext cx="3225029" cy="4544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695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备忘录模式概述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备忘录模式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软件中的“</a:t>
            </a:r>
            <a:r>
              <a:rPr lang="zh-CN" altLang="en-US" sz="2800" smtClean="0">
                <a:solidFill>
                  <a:srgbClr val="FF3300"/>
                </a:solidFill>
              </a:rPr>
              <a:t>后悔药</a:t>
            </a:r>
            <a:r>
              <a:rPr lang="zh-CN" altLang="en-US" sz="2800" smtClean="0"/>
              <a:t>”</a:t>
            </a:r>
            <a:r>
              <a:rPr lang="en-US" altLang="zh-CN" sz="2800" smtClean="0"/>
              <a:t>——</a:t>
            </a:r>
            <a:r>
              <a:rPr lang="zh-CN" altLang="en-US" sz="2800" smtClean="0">
                <a:solidFill>
                  <a:srgbClr val="FF3300"/>
                </a:solidFill>
              </a:rPr>
              <a:t>撤销</a:t>
            </a:r>
            <a:r>
              <a:rPr lang="en-US" altLang="zh-CN" sz="2800" smtClean="0">
                <a:solidFill>
                  <a:srgbClr val="FF3300"/>
                </a:solidFill>
              </a:rPr>
              <a:t>(Undo)</a:t>
            </a:r>
            <a:endParaRPr lang="zh-CN" altLang="en-US" sz="2800" smtClean="0">
              <a:solidFill>
                <a:srgbClr val="FF3300"/>
              </a:solidFill>
            </a:endParaRPr>
          </a:p>
        </p:txBody>
      </p:sp>
      <p:sp>
        <p:nvSpPr>
          <p:cNvPr id="14234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2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5713413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05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备忘录模式概述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54102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分析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通过使用备忘录模式可以</a:t>
            </a:r>
            <a:r>
              <a:rPr lang="zh-CN" altLang="en-US" smtClean="0">
                <a:solidFill>
                  <a:srgbClr val="FF3300"/>
                </a:solidFill>
              </a:rPr>
              <a:t>让系统恢复到某一特定的历史状态</a:t>
            </a:r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mtClean="0"/>
              <a:t>首先</a:t>
            </a:r>
            <a:r>
              <a:rPr lang="zh-CN" altLang="en-US" smtClean="0">
                <a:solidFill>
                  <a:srgbClr val="FF3300"/>
                </a:solidFill>
              </a:rPr>
              <a:t>保存软件系统的历史状态</a:t>
            </a:r>
            <a:r>
              <a:rPr lang="zh-CN" altLang="en-US" smtClean="0"/>
              <a:t>，当用户需要取消错误操作并且返回到某个历史状态时，可以</a:t>
            </a:r>
            <a:r>
              <a:rPr lang="zh-CN" altLang="en-US" smtClean="0">
                <a:solidFill>
                  <a:srgbClr val="FF3300"/>
                </a:solidFill>
              </a:rPr>
              <a:t>取出事先保存的历史状态来覆盖当前状态</a:t>
            </a:r>
            <a:endParaRPr lang="en-US" altLang="zh-CN" smtClean="0"/>
          </a:p>
          <a:p>
            <a:pPr eaLnBrk="1" hangingPunct="1"/>
            <a:endParaRPr lang="zh-CN" altLang="en-US" sz="2800" smtClean="0"/>
          </a:p>
        </p:txBody>
      </p:sp>
      <p:sp>
        <p:nvSpPr>
          <p:cNvPr id="14336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3365" name="图片 7" descr="18687564423855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000250"/>
            <a:ext cx="24384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备忘录模式概述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备忘录模式的定义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FF3300"/>
                </a:solidFill>
              </a:rPr>
              <a:t>对象行为型</a:t>
            </a:r>
            <a:r>
              <a:rPr lang="zh-CN" altLang="en-US" smtClean="0"/>
              <a:t>模式</a:t>
            </a:r>
          </a:p>
        </p:txBody>
      </p:sp>
      <p:sp>
        <p:nvSpPr>
          <p:cNvPr id="14438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7200" y="2514600"/>
          <a:ext cx="8305800" cy="2560638"/>
        </p:xfrm>
        <a:graphic>
          <a:graphicData uri="http://schemas.openxmlformats.org/drawingml/2006/table">
            <a:tbl>
              <a:tblPr/>
              <a:tblGrid>
                <a:gridCol w="8305800"/>
              </a:tblGrid>
              <a:tr h="2560638">
                <a:tc>
                  <a:txBody>
                    <a:bodyPr/>
                    <a:lstStyle/>
                    <a:p>
                      <a:pPr indent="262255" algn="just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备忘录模式：</a:t>
                      </a:r>
                      <a:r>
                        <a:rPr lang="zh-CN" altLang="en-US" sz="2400" b="1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在不破坏封装的前提下</a:t>
                      </a: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，捕获一个对象的内部状态，并在该对象之外保存这个状态，这样就</a:t>
                      </a:r>
                      <a:r>
                        <a:rPr lang="zh-CN" altLang="en-US" sz="2400" b="1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可以在以后将对象恢复到原先保存的状态</a:t>
                      </a: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en-US" altLang="zh-CN" sz="2400" b="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just">
                        <a:spcAft>
                          <a:spcPts val="0"/>
                        </a:spcAft>
                      </a:pP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Memento Pattern: </a:t>
                      </a:r>
                      <a:r>
                        <a:rPr lang="en-US" sz="2400" b="1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Without violating encapsulation</a:t>
                      </a:r>
                      <a:r>
                        <a:rPr 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, capture and externalize an object's internal state so that </a:t>
                      </a:r>
                      <a:r>
                        <a:rPr lang="en-US" sz="2400" b="1" kern="100" dirty="0" smtClean="0">
                          <a:solidFill>
                            <a:srgbClr val="FF33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the object can be restored to this state later</a:t>
                      </a:r>
                      <a:r>
                        <a:rPr 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.</a:t>
                      </a:r>
                      <a:endParaRPr lang="zh-CN" sz="24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2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备忘录模式概述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备忘录模式的定义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别名为</a:t>
            </a:r>
            <a:r>
              <a:rPr lang="zh-CN" altLang="en-US" smtClean="0">
                <a:solidFill>
                  <a:srgbClr val="FF3300"/>
                </a:solidFill>
              </a:rPr>
              <a:t>标记</a:t>
            </a:r>
            <a:r>
              <a:rPr lang="en-US" altLang="zh-CN" smtClean="0">
                <a:solidFill>
                  <a:srgbClr val="FF3300"/>
                </a:solidFill>
              </a:rPr>
              <a:t>(Token)</a:t>
            </a:r>
            <a:r>
              <a:rPr lang="zh-CN" altLang="en-US" smtClean="0"/>
              <a:t>模式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提供了一种</a:t>
            </a:r>
            <a:r>
              <a:rPr lang="zh-CN" altLang="en-US" smtClean="0">
                <a:solidFill>
                  <a:srgbClr val="FF3300"/>
                </a:solidFill>
              </a:rPr>
              <a:t>状态恢复</a:t>
            </a:r>
            <a:r>
              <a:rPr lang="zh-CN" altLang="en-US" smtClean="0"/>
              <a:t>的实现机制，使得用户可以方便地</a:t>
            </a:r>
            <a:r>
              <a:rPr lang="zh-CN" altLang="en-US" smtClean="0">
                <a:solidFill>
                  <a:srgbClr val="FF3300"/>
                </a:solidFill>
              </a:rPr>
              <a:t>回到一个特定的历史步骤</a:t>
            </a:r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mtClean="0"/>
              <a:t>当前在很多软件所提供的</a:t>
            </a:r>
            <a:r>
              <a:rPr lang="zh-CN" altLang="en-US" smtClean="0">
                <a:solidFill>
                  <a:srgbClr val="FF3300"/>
                </a:solidFill>
              </a:rPr>
              <a:t>撤销</a:t>
            </a:r>
            <a:r>
              <a:rPr lang="en-US" altLang="zh-CN" smtClean="0">
                <a:solidFill>
                  <a:srgbClr val="FF3300"/>
                </a:solidFill>
              </a:rPr>
              <a:t>(Undo)</a:t>
            </a:r>
            <a:r>
              <a:rPr lang="zh-CN" altLang="en-US" smtClean="0">
                <a:solidFill>
                  <a:srgbClr val="FF3300"/>
                </a:solidFill>
              </a:rPr>
              <a:t>操作</a:t>
            </a:r>
            <a:r>
              <a:rPr lang="zh-CN" altLang="en-US" smtClean="0"/>
              <a:t>中就使用了备忘录模式</a:t>
            </a:r>
            <a:endParaRPr lang="en-US" altLang="zh-CN" smtClean="0"/>
          </a:p>
        </p:txBody>
      </p:sp>
      <p:sp>
        <p:nvSpPr>
          <p:cNvPr id="1454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5413" name="图片 5" descr="0130000030432812269790421718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176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3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备忘录模式的结构与实现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备忘录模式的结构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14643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643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374063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4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备忘录模式的结构与实现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备忘录模式的结构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备忘录模式包含以下</a:t>
            </a:r>
            <a:r>
              <a:rPr lang="en-US" altLang="zh-CN" smtClean="0"/>
              <a:t>3</a:t>
            </a:r>
            <a:r>
              <a:rPr lang="zh-CN" altLang="en-US" smtClean="0"/>
              <a:t>个角色：</a:t>
            </a:r>
            <a:endParaRPr lang="en-US" altLang="zh-CN" smtClean="0"/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Originator</a:t>
            </a:r>
            <a:r>
              <a:rPr lang="zh-CN" altLang="en-US" sz="2400" smtClean="0">
                <a:ea typeface="黑体" panose="02010609060101010101" pitchFamily="49" charset="-122"/>
              </a:rPr>
              <a:t>（原发器）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Memento</a:t>
            </a:r>
            <a:r>
              <a:rPr lang="zh-CN" altLang="en-US" sz="2400" smtClean="0">
                <a:ea typeface="黑体" panose="02010609060101010101" pitchFamily="49" charset="-122"/>
              </a:rPr>
              <a:t>（备忘录</a:t>
            </a:r>
            <a:r>
              <a:rPr lang="en-US" altLang="zh-CN" sz="2400" smtClean="0">
                <a:ea typeface="黑体" panose="02010609060101010101" pitchFamily="49" charset="-122"/>
              </a:rPr>
              <a:t>)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Caretaker</a:t>
            </a:r>
            <a:r>
              <a:rPr lang="zh-CN" altLang="en-US" sz="2400" smtClean="0">
                <a:ea typeface="黑体" panose="02010609060101010101" pitchFamily="49" charset="-122"/>
              </a:rPr>
              <a:t>（负责人）</a:t>
            </a:r>
            <a:endParaRPr lang="en-US" altLang="zh-CN" smtClean="0">
              <a:ea typeface="黑体" panose="02010609060101010101" pitchFamily="49" charset="-122"/>
            </a:endParaRPr>
          </a:p>
        </p:txBody>
      </p:sp>
      <p:sp>
        <p:nvSpPr>
          <p:cNvPr id="14746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7461" name="图片 5" descr="ETABS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57350"/>
            <a:ext cx="24765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7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备忘录模式的结构与实现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备忘录模式的实现</a:t>
            </a:r>
          </a:p>
          <a:p>
            <a:pPr lvl="1" eaLnBrk="1" hangingPunct="1"/>
            <a:r>
              <a:rPr lang="zh-CN" altLang="en-US" smtClean="0"/>
              <a:t>典型的</a:t>
            </a:r>
            <a:r>
              <a:rPr lang="zh-CN" altLang="en-US" smtClean="0">
                <a:solidFill>
                  <a:srgbClr val="FF0000"/>
                </a:solidFill>
              </a:rPr>
              <a:t>原发器类</a:t>
            </a:r>
            <a:r>
              <a:rPr lang="zh-CN" altLang="en-US" smtClean="0"/>
              <a:t>代码：</a:t>
            </a:r>
            <a:endParaRPr lang="en-US" altLang="zh-CN" smtClean="0"/>
          </a:p>
        </p:txBody>
      </p:sp>
      <p:sp>
        <p:nvSpPr>
          <p:cNvPr id="14848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72150"/>
              </p:ext>
            </p:extLst>
          </p:nvPr>
        </p:nvGraphicFramePr>
        <p:xfrm>
          <a:off x="685800" y="152400"/>
          <a:ext cx="7924800" cy="658368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6583363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package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designpatterns.memento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Originator {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private String state;</a:t>
                      </a:r>
                    </a:p>
                    <a:p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Originator(){}</a:t>
                      </a:r>
                    </a:p>
                    <a:p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创建一个备忘录对象</a:t>
                      </a:r>
                      <a:endParaRPr lang="en-US" altLang="zh-CN" sz="18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Memento </a:t>
                      </a:r>
                      <a:r>
                        <a:rPr lang="en-US" altLang="zh-CN" sz="18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createMemento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new Memento(this);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18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根据备忘录对象恢复原发器状态</a:t>
                      </a:r>
                      <a:endParaRPr lang="en-US" altLang="zh-CN" sz="1800" b="1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</a:t>
                      </a:r>
                      <a:r>
                        <a:rPr lang="en-US" altLang="zh-CN" sz="18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restoreMemento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(Memento m) {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state = </a:t>
                      </a:r>
                      <a:r>
                        <a:rPr lang="en-US" altLang="zh-CN" sz="18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m.state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setState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(String state) {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this.state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=state;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String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getState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this.state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08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</TotalTime>
  <Words>1313</Words>
  <Application>Microsoft Office PowerPoint</Application>
  <PresentationFormat>全屏显示(4:3)</PresentationFormat>
  <Paragraphs>199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MS UI Gothic</vt:lpstr>
      <vt:lpstr>黑体</vt:lpstr>
      <vt:lpstr>华文行楷</vt:lpstr>
      <vt:lpstr>楷体_GB2312</vt:lpstr>
      <vt:lpstr>隶书</vt:lpstr>
      <vt:lpstr>宋体</vt:lpstr>
      <vt:lpstr>Arial</vt:lpstr>
      <vt:lpstr>Arial Black</vt:lpstr>
      <vt:lpstr>Calibri</vt:lpstr>
      <vt:lpstr>Tahoma</vt:lpstr>
      <vt:lpstr>Times New Roman</vt:lpstr>
      <vt:lpstr>Wingdings</vt:lpstr>
      <vt:lpstr>默认设计模板</vt:lpstr>
      <vt:lpstr>Design Patterns</vt:lpstr>
      <vt:lpstr>大纲</vt:lpstr>
      <vt:lpstr>备忘录模式概述</vt:lpstr>
      <vt:lpstr>备忘录模式概述</vt:lpstr>
      <vt:lpstr>备忘录模式概述</vt:lpstr>
      <vt:lpstr>备忘录模式概述</vt:lpstr>
      <vt:lpstr>备忘录模式的结构与实现</vt:lpstr>
      <vt:lpstr>备忘录模式的结构与实现</vt:lpstr>
      <vt:lpstr>备忘录模式的结构与实现</vt:lpstr>
      <vt:lpstr>备忘录模式的结构与实现</vt:lpstr>
      <vt:lpstr>备忘录模式的结构与实现</vt:lpstr>
      <vt:lpstr>备忘录模式的结构与实现</vt:lpstr>
      <vt:lpstr>备忘录模式的结构与实现</vt:lpstr>
      <vt:lpstr>备忘录模式的应用实例</vt:lpstr>
      <vt:lpstr>备忘录模式的应用实例</vt:lpstr>
      <vt:lpstr>备忘录模式的应用实例</vt:lpstr>
      <vt:lpstr>备忘录模式的应用实例</vt:lpstr>
      <vt:lpstr>实现多次撤销</vt:lpstr>
      <vt:lpstr>实现多次撤销</vt:lpstr>
      <vt:lpstr>实现多次撤销</vt:lpstr>
      <vt:lpstr>备忘录模式的优缺点与适用环境</vt:lpstr>
      <vt:lpstr>备忘录模式的优缺点与适用环境</vt:lpstr>
      <vt:lpstr>备忘录模式的优缺点与适用环境</vt:lpstr>
      <vt:lpstr>思考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</dc:creator>
  <cp:lastModifiedBy>Sunny</cp:lastModifiedBy>
  <cp:revision>793</cp:revision>
  <cp:lastPrinted>1601-01-01T00:00:00Z</cp:lastPrinted>
  <dcterms:created xsi:type="dcterms:W3CDTF">1601-01-01T00:00:00Z</dcterms:created>
  <dcterms:modified xsi:type="dcterms:W3CDTF">2018-04-06T12:19:15Z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