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E65D00"/>
    <a:srgbClr val="009900"/>
    <a:srgbClr val="008000"/>
    <a:srgbClr val="004AB8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33" autoAdjust="0"/>
  </p:normalViewPr>
  <p:slideViewPr>
    <p:cSldViewPr>
      <p:cViewPr varScale="1">
        <p:scale>
          <a:sx n="84" d="100"/>
          <a:sy n="84" d="100"/>
        </p:scale>
        <p:origin x="141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8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F8B68BC-F9EA-47ED-914E-9A8B90182D38}" type="datetimeFigureOut">
              <a:rPr lang="zh-CN" altLang="en-US"/>
              <a:pPr>
                <a:defRPr/>
              </a:pPr>
              <a:t>2018/4/6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3A2478-729B-4E8C-96B3-A32E2C5CDF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32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74713"/>
            <a:ext cx="6096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228600" y="1676400"/>
            <a:ext cx="46482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33400"/>
            <a:ext cx="2895600" cy="12192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zh-CN" altLang="en-US"/>
              <a:t>第几章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09800"/>
            <a:ext cx="5638800" cy="6858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4000">
                <a:ea typeface="黑体" pitchFamily="2" charset="-122"/>
              </a:defRPr>
            </a:lvl1pPr>
          </a:lstStyle>
          <a:p>
            <a:r>
              <a:rPr lang="zh-CN" altLang="en-US"/>
              <a:t>章标题章标题章标题</a:t>
            </a:r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6680200" y="2286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01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57B96-8450-4754-BADB-556F107D5F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22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914400"/>
            <a:ext cx="209550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914400"/>
            <a:ext cx="6134100" cy="4953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04F51-873F-4E0B-B1C8-8449215E69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502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45720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93326-A77D-477B-BB79-CF2F323711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43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CA9B0-C946-4D6E-AB7F-CDC962FDEF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95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25EFC-07C3-4D47-944D-37E14EAA1B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41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1EC83-7113-42CF-ACE8-6567308B7B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98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3741A-B2F4-4F62-9BDD-D5E1C9C91A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23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B99FB-1258-4500-9B71-5936F6E340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32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4604A-27E1-4E38-8048-AC33DF8CA6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7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73EDE-3AFB-4CF4-8401-7DCE35F0DD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17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D5556-4800-47F6-BDFF-A227151DB4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3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9144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标题标题标题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</a:t>
            </a:r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4BB9DB9-9896-4E84-AE48-DB3025FEDA6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228600" y="1676400"/>
            <a:ext cx="46482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4104" name="Picture 9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22350"/>
            <a:ext cx="533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6680200" y="2286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w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ü"/>
        <a:defRPr sz="2400" b="1">
          <a:solidFill>
            <a:srgbClr val="333333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"/>
        <a:defRPr sz="2000">
          <a:solidFill>
            <a:srgbClr val="333333"/>
          </a:solidFill>
          <a:latin typeface="+mn-lt"/>
          <a:ea typeface="黑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Arial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33400"/>
            <a:ext cx="44958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FF6600"/>
                </a:solidFill>
              </a:rPr>
              <a:t>D</a:t>
            </a:r>
            <a:r>
              <a:rPr lang="en-US" altLang="zh-CN" b="1" dirty="0" smtClean="0"/>
              <a:t>esign </a:t>
            </a:r>
            <a:r>
              <a:rPr lang="en-US" altLang="zh-CN" b="1" dirty="0" smtClean="0">
                <a:solidFill>
                  <a:srgbClr val="FF6600"/>
                </a:solidFill>
              </a:rPr>
              <a:t>P</a:t>
            </a:r>
            <a:r>
              <a:rPr lang="en-US" altLang="zh-CN" b="1" dirty="0" smtClean="0"/>
              <a:t>atterns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905000"/>
            <a:ext cx="7239000" cy="9906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b="1" dirty="0">
                <a:ea typeface="黑体" panose="02010609060101010101" pitchFamily="49" charset="-122"/>
              </a:rPr>
              <a:t>模板方法模式</a:t>
            </a:r>
            <a:endParaRPr lang="zh-CN" altLang="en-US" sz="4800" b="1" dirty="0" smtClean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19400" y="5468938"/>
            <a:ext cx="2895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刘    伟 </a:t>
            </a:r>
            <a:r>
              <a:rPr lang="en-US" altLang="zh-CN" sz="18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(Sunny)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weiliu_china@163.com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模板方法模式的结构与实现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模板方法模式的实现</a:t>
            </a:r>
          </a:p>
          <a:p>
            <a:pPr lvl="1" eaLnBrk="1" hangingPunct="1"/>
            <a:r>
              <a:rPr lang="zh-CN" altLang="en-US" smtClean="0"/>
              <a:t>钩子方法</a:t>
            </a:r>
            <a:endParaRPr lang="en-US" altLang="zh-CN" smtClean="0"/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(1) </a:t>
            </a:r>
            <a:r>
              <a:rPr lang="zh-CN" altLang="en-US" sz="2400" smtClean="0">
                <a:solidFill>
                  <a:srgbClr val="FF3300"/>
                </a:solidFill>
                <a:ea typeface="黑体" panose="02010609060101010101" pitchFamily="49" charset="-122"/>
              </a:rPr>
              <a:t>“挂钩”方法</a:t>
            </a:r>
            <a:r>
              <a:rPr lang="zh-CN" altLang="en-US" sz="2400" smtClean="0">
                <a:ea typeface="黑体" panose="02010609060101010101" pitchFamily="49" charset="-122"/>
              </a:rPr>
              <a:t>：</a:t>
            </a:r>
            <a:r>
              <a:rPr lang="en-US" altLang="zh-CN" sz="2400" smtClean="0">
                <a:ea typeface="黑体" panose="02010609060101010101" pitchFamily="49" charset="-122"/>
              </a:rPr>
              <a:t> isXXX()</a:t>
            </a:r>
            <a:r>
              <a:rPr lang="zh-CN" altLang="en-US" sz="2400" smtClean="0">
                <a:ea typeface="黑体" panose="02010609060101010101" pitchFamily="49" charset="-122"/>
              </a:rPr>
              <a:t>或</a:t>
            </a:r>
            <a:r>
              <a:rPr lang="en-US" altLang="zh-CN" sz="2400" smtClean="0">
                <a:ea typeface="黑体" panose="02010609060101010101" pitchFamily="49" charset="-122"/>
              </a:rPr>
              <a:t>hasXXX()</a:t>
            </a:r>
            <a:r>
              <a:rPr lang="zh-CN" altLang="en-US" sz="2400" smtClean="0">
                <a:ea typeface="黑体" panose="02010609060101010101" pitchFamily="49" charset="-122"/>
              </a:rPr>
              <a:t>，返回类型为</a:t>
            </a:r>
            <a:r>
              <a:rPr lang="en-US" altLang="zh-CN" sz="2400" smtClean="0">
                <a:ea typeface="黑体" panose="02010609060101010101" pitchFamily="49" charset="-122"/>
              </a:rPr>
              <a:t>boolean</a:t>
            </a:r>
            <a:r>
              <a:rPr lang="zh-CN" altLang="en-US" sz="2400" smtClean="0">
                <a:ea typeface="黑体" panose="02010609060101010101" pitchFamily="49" charset="-122"/>
              </a:rPr>
              <a:t>类型</a:t>
            </a:r>
            <a:endParaRPr lang="en-US" altLang="zh-CN" sz="2400" smtClean="0">
              <a:ea typeface="黑体" panose="02010609060101010101" pitchFamily="49" charset="-122"/>
            </a:endParaRP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(2) </a:t>
            </a:r>
            <a:r>
              <a:rPr lang="zh-CN" altLang="en-US" sz="2400" smtClean="0">
                <a:solidFill>
                  <a:srgbClr val="FF3300"/>
                </a:solidFill>
                <a:ea typeface="黑体" panose="02010609060101010101" pitchFamily="49" charset="-122"/>
              </a:rPr>
              <a:t>空方法</a:t>
            </a:r>
          </a:p>
        </p:txBody>
      </p:sp>
      <p:sp>
        <p:nvSpPr>
          <p:cNvPr id="25498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76843"/>
              </p:ext>
            </p:extLst>
          </p:nvPr>
        </p:nvGraphicFramePr>
        <p:xfrm>
          <a:off x="762000" y="1676400"/>
          <a:ext cx="7696200" cy="4876800"/>
        </p:xfrm>
        <a:graphic>
          <a:graphicData uri="http://schemas.openxmlformats.org/drawingml/2006/table">
            <a:tbl>
              <a:tblPr/>
              <a:tblGrid>
                <a:gridCol w="7696200"/>
              </a:tblGrid>
              <a:tr h="399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……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//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模板方法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public void template() {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open();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display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//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通过钩子方法来确定某一步骤是否执行</a:t>
                      </a:r>
                      <a:endParaRPr kumimoji="0" lang="zh-CN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if(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isPrint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()) {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    print();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}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}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//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钩子方法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public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boolean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isPrint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() {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return true;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}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……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14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模板方法模式的结构与实现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模板方法模式的实现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抽象类</a:t>
            </a:r>
            <a:r>
              <a:rPr lang="zh-CN" altLang="en-US" smtClean="0"/>
              <a:t>典型代码：</a:t>
            </a:r>
            <a:endParaRPr lang="en-US" altLang="zh-CN" smtClean="0"/>
          </a:p>
          <a:p>
            <a:pPr lvl="1" eaLnBrk="1" hangingPunct="1"/>
            <a:endParaRPr lang="zh-CN" altLang="en-US" smtClean="0"/>
          </a:p>
        </p:txBody>
      </p:sp>
      <p:sp>
        <p:nvSpPr>
          <p:cNvPr id="25600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34663"/>
              </p:ext>
            </p:extLst>
          </p:nvPr>
        </p:nvGraphicFramePr>
        <p:xfrm>
          <a:off x="609600" y="533400"/>
          <a:ext cx="7924800" cy="60960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class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AbstractClass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{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模板方法</a:t>
                      </a:r>
                      <a:endParaRPr lang="en-US" altLang="zh-CN" sz="20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templateMethod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primitiveOperation1();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primitiveOperation2();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primitiveOperation3();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基本方法</a:t>
                      </a:r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zh-CN" altLang="en-US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具体方法</a:t>
                      </a:r>
                      <a:endParaRPr lang="en-US" altLang="zh-CN" sz="20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primitiveOperation1() {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kern="12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实现代码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基本方法</a:t>
                      </a:r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zh-CN" altLang="en-US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抽象方法</a:t>
                      </a:r>
                      <a:endParaRPr lang="en-US" altLang="zh-CN" sz="20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abstract void primitiveOperation2();    </a:t>
                      </a:r>
                    </a:p>
                    <a:p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基本方法</a:t>
                      </a:r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zh-CN" altLang="en-US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钩子方法</a:t>
                      </a:r>
                      <a:endParaRPr lang="en-US" altLang="zh-CN" sz="20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primitiveOperation3()   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{  }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000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77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模板方法模式的结构与实现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模板方法模式的实现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具体子类</a:t>
            </a:r>
            <a:r>
              <a:rPr lang="zh-CN" altLang="en-US" smtClean="0"/>
              <a:t>典型代码：</a:t>
            </a:r>
            <a:endParaRPr lang="en-US" altLang="zh-CN" smtClean="0"/>
          </a:p>
          <a:p>
            <a:pPr lvl="1" eaLnBrk="1" hangingPunct="1"/>
            <a:endParaRPr lang="zh-CN" altLang="en-US" smtClean="0"/>
          </a:p>
        </p:txBody>
      </p:sp>
      <p:sp>
        <p:nvSpPr>
          <p:cNvPr id="25702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50979"/>
              </p:ext>
            </p:extLst>
          </p:nvPr>
        </p:nvGraphicFramePr>
        <p:xfrm>
          <a:off x="609600" y="2971800"/>
          <a:ext cx="7924800" cy="27432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ConcreteClass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extends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AbstractClass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{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primitiveOperation2() {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实现代码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primitiveOperation3() {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实现代码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000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5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模板方法模式的应用实例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实例说明</a:t>
            </a:r>
            <a:endParaRPr lang="en-US" altLang="zh-CN" smtClean="0"/>
          </a:p>
        </p:txBody>
      </p:sp>
      <p:sp>
        <p:nvSpPr>
          <p:cNvPr id="25805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8053" name="组合 8"/>
          <p:cNvGrpSpPr>
            <a:grpSpLocks/>
          </p:cNvGrpSpPr>
          <p:nvPr/>
        </p:nvGrpSpPr>
        <p:grpSpPr bwMode="auto">
          <a:xfrm>
            <a:off x="2514600" y="2590800"/>
            <a:ext cx="3505200" cy="2657475"/>
            <a:chOff x="1905000" y="2514600"/>
            <a:chExt cx="4343400" cy="3267075"/>
          </a:xfrm>
        </p:grpSpPr>
        <p:pic>
          <p:nvPicPr>
            <p:cNvPr id="258060" name="图片 6" descr="28_110110135300_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14600"/>
              <a:ext cx="4305300" cy="326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4039325" y="2514600"/>
              <a:ext cx="2209075" cy="1676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57200" y="2514600"/>
          <a:ext cx="8229600" cy="31242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12420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某软件公司要为某银行的业务支撑系统开发一个利息计算模块，利息的计算流程如下：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(1) 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系统根据账号和密码验证用户信息，如果用户信息错误，则系统显示出错提示。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(2) 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如果用户信息正确，则根据用户类型的不同使用不同的利息计算公式计算利息（如活期账户和定期账户具有不同的利息计算公式）。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(3) 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系统显示利息。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现使用模板方法模式设计该利息计算模块。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08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模板方法模式的应用实例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实例类图</a:t>
            </a:r>
            <a:endParaRPr lang="en-US" altLang="zh-CN" smtClean="0"/>
          </a:p>
        </p:txBody>
      </p:sp>
      <p:sp>
        <p:nvSpPr>
          <p:cNvPr id="25907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67025" y="6324600"/>
            <a:ext cx="3305175" cy="43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200" b="1" dirty="0"/>
              <a:t>银行利息计算模块结构图</a:t>
            </a:r>
            <a:endParaRPr lang="zh-CN" altLang="en-US" sz="2200" dirty="0"/>
          </a:p>
        </p:txBody>
      </p:sp>
      <p:pic>
        <p:nvPicPr>
          <p:cNvPr id="25907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52578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5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模板方法模式的应用实例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实例代码</a:t>
            </a:r>
            <a:endParaRPr lang="en-US" altLang="zh-CN" smtClean="0"/>
          </a:p>
          <a:p>
            <a:pPr lvl="1" eaLnBrk="1" hangingPunct="1"/>
            <a:r>
              <a:rPr lang="en-US" altLang="zh-CN" sz="2000" smtClean="0"/>
              <a:t>(1) Account</a:t>
            </a:r>
            <a:r>
              <a:rPr lang="zh-CN" altLang="en-US" sz="2000" smtClean="0"/>
              <a:t>：账户类，充当抽象类</a:t>
            </a:r>
          </a:p>
          <a:p>
            <a:pPr lvl="1" eaLnBrk="1" hangingPunct="1"/>
            <a:r>
              <a:rPr lang="en-US" altLang="zh-CN" sz="2000" smtClean="0"/>
              <a:t>(2) CurrentAccount</a:t>
            </a:r>
            <a:r>
              <a:rPr lang="zh-CN" altLang="en-US" sz="2000" smtClean="0"/>
              <a:t>：活期账户类，充当具体子类</a:t>
            </a:r>
          </a:p>
          <a:p>
            <a:pPr lvl="1" eaLnBrk="1" hangingPunct="1"/>
            <a:r>
              <a:rPr lang="en-US" altLang="zh-CN" sz="2000" smtClean="0"/>
              <a:t>(3) SavingAccount</a:t>
            </a:r>
            <a:r>
              <a:rPr lang="zh-CN" altLang="en-US" sz="2000" smtClean="0"/>
              <a:t>：定期账户类，充当具体子类</a:t>
            </a:r>
          </a:p>
          <a:p>
            <a:pPr lvl="1" eaLnBrk="1" hangingPunct="1"/>
            <a:r>
              <a:rPr lang="en-US" altLang="zh-CN" sz="2000" smtClean="0"/>
              <a:t>(4) Client</a:t>
            </a:r>
            <a:r>
              <a:rPr lang="zh-CN" altLang="en-US" sz="2000" smtClean="0"/>
              <a:t>：客户端测试类</a:t>
            </a:r>
            <a:endParaRPr lang="en-US" altLang="zh-CN" sz="2000" smtClean="0"/>
          </a:p>
        </p:txBody>
      </p:sp>
      <p:sp>
        <p:nvSpPr>
          <p:cNvPr id="26010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60101" name="Group 5"/>
          <p:cNvGrpSpPr>
            <a:grpSpLocks/>
          </p:cNvGrpSpPr>
          <p:nvPr/>
        </p:nvGrpSpPr>
        <p:grpSpPr bwMode="auto">
          <a:xfrm>
            <a:off x="3276600" y="4219575"/>
            <a:ext cx="2160588" cy="809625"/>
            <a:chOff x="2381" y="3283"/>
            <a:chExt cx="1361" cy="510"/>
          </a:xfrm>
        </p:grpSpPr>
        <p:pic>
          <p:nvPicPr>
            <p:cNvPr id="260103" name="Picture 6" descr="gif005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0104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w"/>
                <a:defRPr sz="3200">
                  <a:solidFill>
                    <a:srgbClr val="080808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ü"/>
                <a:defRPr sz="2400" b="1">
                  <a:solidFill>
                    <a:srgbClr val="333333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"/>
                <a:defRPr sz="2000">
                  <a:solidFill>
                    <a:srgbClr val="333333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rgbClr val="0099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演示</a:t>
              </a:r>
              <a:r>
                <a:rPr lang="en-US" altLang="zh-CN" sz="2400" b="1">
                  <a:solidFill>
                    <a:srgbClr val="0099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……</a:t>
              </a:r>
              <a:endParaRPr lang="en-US" altLang="zh-CN" sz="2400" b="1">
                <a:solidFill>
                  <a:srgbClr val="0099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9" name="TextBox 11"/>
          <p:cNvSpPr txBox="1"/>
          <p:nvPr/>
        </p:nvSpPr>
        <p:spPr>
          <a:xfrm>
            <a:off x="2054225" y="5192713"/>
            <a:ext cx="4953000" cy="369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2" algn="ctr">
              <a:defRPr/>
            </a:pPr>
            <a:r>
              <a:rPr lang="en-US" altLang="zh-CN" dirty="0">
                <a:ea typeface="黑体" pitchFamily="49" charset="-122"/>
              </a:rPr>
              <a:t>Code (</a:t>
            </a:r>
            <a:r>
              <a:rPr lang="en-US" altLang="zh-CN" dirty="0" err="1"/>
              <a:t>designpatterns.templatemethod</a:t>
            </a:r>
            <a:r>
              <a:rPr lang="en-US" altLang="zh-CN" dirty="0">
                <a:ea typeface="黑体" pitchFamily="49" charset="-122"/>
              </a:rPr>
              <a:t>)</a:t>
            </a:r>
            <a:endParaRPr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4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模板方法模式的应用实例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结果及分析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如果需要更换或增加</a:t>
            </a:r>
            <a:r>
              <a:rPr lang="zh-CN" altLang="en-US" smtClean="0">
                <a:solidFill>
                  <a:srgbClr val="FF3300"/>
                </a:solidFill>
              </a:rPr>
              <a:t>具体子类</a:t>
            </a:r>
            <a:r>
              <a:rPr lang="zh-CN" altLang="en-US" smtClean="0"/>
              <a:t>，无须修改源代码，只需修改配置文件即可，</a:t>
            </a:r>
            <a:r>
              <a:rPr lang="zh-CN" altLang="en-US" smtClean="0">
                <a:solidFill>
                  <a:srgbClr val="FF3300"/>
                </a:solidFill>
              </a:rPr>
              <a:t>符合开闭原则</a:t>
            </a:r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26112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61125" name="Picture 4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042988"/>
            <a:ext cx="2138363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9600" y="3657600"/>
            <a:ext cx="7924800" cy="120015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&lt;?xml version="1.0"?&gt;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&lt;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config</a:t>
            </a:r>
            <a:r>
              <a:rPr lang="en-US" altLang="zh-CN" kern="100" dirty="0">
                <a:latin typeface="Times New Roman" panose="02020603050405020304" pitchFamily="18" charset="0"/>
              </a:rPr>
              <a:t>&gt;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6600"/>
                </a:solidFill>
                <a:latin typeface="Times New Roman" panose="02020603050405020304" pitchFamily="18" charset="0"/>
              </a:rPr>
              <a:t>    &lt;</a:t>
            </a:r>
            <a:r>
              <a:rPr lang="en-US" altLang="zh-CN" b="1" kern="100" dirty="0" err="1">
                <a:solidFill>
                  <a:srgbClr val="FF6600"/>
                </a:solidFill>
                <a:latin typeface="Times New Roman" panose="02020603050405020304" pitchFamily="18" charset="0"/>
              </a:rPr>
              <a:t>className</a:t>
            </a:r>
            <a:r>
              <a:rPr lang="en-US" altLang="zh-CN" b="1" kern="100" dirty="0">
                <a:solidFill>
                  <a:srgbClr val="FF66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b="1" kern="100" dirty="0" err="1">
                <a:solidFill>
                  <a:srgbClr val="FF6600"/>
                </a:solidFill>
                <a:latin typeface="Times New Roman" panose="02020603050405020304" pitchFamily="18" charset="0"/>
              </a:rPr>
              <a:t>designpatterns.templatemethod.CurrentAccount</a:t>
            </a:r>
            <a:r>
              <a:rPr lang="en-US" altLang="zh-CN" b="1" kern="100" dirty="0">
                <a:solidFill>
                  <a:srgbClr val="FF6600"/>
                </a:solidFill>
                <a:latin typeface="Times New Roman" panose="02020603050405020304" pitchFamily="18" charset="0"/>
              </a:rPr>
              <a:t>&lt;/</a:t>
            </a:r>
            <a:r>
              <a:rPr lang="en-US" altLang="zh-CN" b="1" kern="100" dirty="0" err="1">
                <a:solidFill>
                  <a:srgbClr val="FF6600"/>
                </a:solidFill>
                <a:latin typeface="Times New Roman" panose="02020603050405020304" pitchFamily="18" charset="0"/>
              </a:rPr>
              <a:t>className</a:t>
            </a:r>
            <a:r>
              <a:rPr lang="en-US" altLang="zh-CN" b="1" kern="100" dirty="0">
                <a:solidFill>
                  <a:srgbClr val="FF6600"/>
                </a:solidFill>
                <a:latin typeface="Times New Roman" panose="02020603050405020304" pitchFamily="18" charset="0"/>
              </a:rPr>
              <a:t>&gt;</a:t>
            </a:r>
            <a:endParaRPr lang="zh-CN" altLang="zh-CN" kern="100" dirty="0">
              <a:solidFill>
                <a:srgbClr val="FF66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&lt;/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config</a:t>
            </a:r>
            <a:r>
              <a:rPr lang="en-US" altLang="zh-CN" kern="100" dirty="0">
                <a:latin typeface="Times New Roman" panose="02020603050405020304" pitchFamily="18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32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钩子方法的使用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</a:t>
            </a:r>
            <a:endParaRPr lang="en-US" altLang="zh-CN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26214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33400" y="2590800"/>
          <a:ext cx="8077200" cy="2743200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某软件</a:t>
                      </a:r>
                      <a:r>
                        <a:rPr 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公司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要</a:t>
                      </a:r>
                      <a:r>
                        <a:rPr 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为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销售管理系统提供一个数据图表显示功能，该功能的实现</a:t>
                      </a:r>
                      <a:r>
                        <a:rPr 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包括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以下</a:t>
                      </a:r>
                      <a:r>
                        <a:rPr 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几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个步骤：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(1) 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从数据源获取</a:t>
                      </a:r>
                      <a:r>
                        <a:rPr 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数据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(2) 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将数据转换为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XML</a:t>
                      </a:r>
                      <a:r>
                        <a:rPr 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格式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(3) 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以某种图表方式显示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XML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格式的数据</a:t>
                      </a:r>
                      <a:r>
                        <a:rPr 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en-US" altLang="zh-CN" sz="20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该功能支持多种数据源和多种图表显示方式，但所有的图表显示操作都基于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XML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格式的数据，因此</a:t>
                      </a:r>
                      <a:r>
                        <a:rPr lang="zh-CN" sz="2000" b="1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可能需要对数据进行转换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zh-CN" sz="2000" b="1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如果从数据源获取的数据已经是</a:t>
                      </a:r>
                      <a:r>
                        <a:rPr lang="en-US" sz="2000" b="1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XML</a:t>
                      </a:r>
                      <a:r>
                        <a:rPr lang="zh-CN" sz="2000" b="1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数据</a:t>
                      </a:r>
                      <a:r>
                        <a:rPr lang="zh-CN" altLang="en-US" sz="2000" b="1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zh-CN" sz="2000" b="1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则</a:t>
                      </a:r>
                      <a:r>
                        <a:rPr lang="zh-CN" sz="2000" b="1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无须转换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7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钩子方法的使用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结构</a:t>
            </a:r>
            <a:endParaRPr lang="en-US" altLang="zh-CN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26317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0825" y="5181600"/>
            <a:ext cx="3305175" cy="43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200" b="1" dirty="0"/>
              <a:t>数据图表显示功能结构图</a:t>
            </a:r>
            <a:endParaRPr lang="zh-CN" altLang="en-US" sz="2200" dirty="0"/>
          </a:p>
        </p:txBody>
      </p:sp>
      <p:pic>
        <p:nvPicPr>
          <p:cNvPr id="2631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8738"/>
            <a:ext cx="7924800" cy="20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9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钩子方法的使用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实现</a:t>
            </a:r>
            <a:endParaRPr lang="en-US" altLang="zh-CN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26419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02584"/>
              </p:ext>
            </p:extLst>
          </p:nvPr>
        </p:nvGraphicFramePr>
        <p:xfrm>
          <a:off x="533400" y="228600"/>
          <a:ext cx="7685088" cy="64008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685088"/>
              </a:tblGrid>
              <a:tr h="63547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//designpatterns.templatemethod.hookmethod.DataViewer.java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package </a:t>
                      </a:r>
                      <a:r>
                        <a:rPr lang="en-US" sz="14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designpatterns.templatemethod.hookmethod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400" b="0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class </a:t>
                      </a:r>
                      <a:r>
                        <a:rPr lang="en-US" sz="14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DataViewer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抽象方法：获取数据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sz="14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getData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具体方法：转换数据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4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convertData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lang="zh-CN" alt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将数据转换为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</a:t>
                      </a:r>
                      <a:r>
                        <a:rPr lang="zh-CN" alt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格式。</a:t>
                      </a:r>
                      <a:r>
                        <a:rPr lang="en-US" altLang="zh-CN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抽象方法：显示数据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sz="14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displayData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1400" b="0" kern="10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钩子方法：判断是否为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</a:t>
                      </a:r>
                      <a:r>
                        <a:rPr lang="zh-CN" altLang="en-US" sz="1400" b="0" kern="10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格式的数据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b="0" kern="10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400" b="0" kern="100" cap="none" spc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kern="100" cap="none" spc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isNotXMLData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true;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模板方法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process()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getData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//</a:t>
                      </a:r>
                      <a:r>
                        <a:rPr lang="zh-CN" altLang="en-US" sz="1400" b="0" kern="10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如果不是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</a:t>
                      </a:r>
                      <a:r>
                        <a:rPr lang="zh-CN" altLang="en-US" sz="1400" b="0" kern="10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格式的数据则进行数据转换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b="0" kern="10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(</a:t>
                      </a:r>
                      <a:r>
                        <a:rPr lang="en-US" sz="1400" b="0" kern="100" cap="none" spc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isNotXMLData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400" b="0" kern="100" cap="none" spc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convertData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displayData</a:t>
                      </a: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400" b="0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12" marR="6531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3754"/>
              </p:ext>
            </p:extLst>
          </p:nvPr>
        </p:nvGraphicFramePr>
        <p:xfrm>
          <a:off x="349313" y="1539240"/>
          <a:ext cx="8305800" cy="4632960"/>
        </p:xfrm>
        <a:graphic>
          <a:graphicData uri="http://schemas.openxmlformats.org/drawingml/2006/table">
            <a:tbl>
              <a:tblPr/>
              <a:tblGrid>
                <a:gridCol w="8305800"/>
              </a:tblGrid>
              <a:tr h="34131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//designpatterns.templatemethod.hookmethod.XMLDataViewer.java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package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designpatterns.templatemethod.hookmethod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XMLDataViewer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extends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DataViewer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{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//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实现父类方法：获取数据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public void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getData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() {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("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从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XML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文件中获取数据。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");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//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实现父类方法：显示数据，默认以柱状图方式显示，可结合桥接模式来改进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public void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displayData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() {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("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以柱状图显示数据。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");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//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覆盖父类的钩子方法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public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boolean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isNotXMLData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() {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    return false;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}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5314" marR="6531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49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大纲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4400" smtClean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533400" y="19050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en-US" altLang="en-US"/>
          </a:p>
        </p:txBody>
      </p:sp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457200" y="18288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en-US" altLang="en-US" sz="2400"/>
          </a:p>
        </p:txBody>
      </p:sp>
      <p:sp>
        <p:nvSpPr>
          <p:cNvPr id="246790" name="Rectangle 6"/>
          <p:cNvSpPr>
            <a:spLocks noChangeArrowheads="1"/>
          </p:cNvSpPr>
          <p:nvPr/>
        </p:nvSpPr>
        <p:spPr bwMode="auto">
          <a:xfrm>
            <a:off x="457200" y="1752600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模板方法模式概述</a:t>
            </a:r>
            <a:endParaRPr lang="en-US" altLang="zh-CN" sz="2800"/>
          </a:p>
          <a:p>
            <a:pPr eaLnBrk="1" hangingPunct="1"/>
            <a:r>
              <a:rPr lang="zh-CN" altLang="en-US" sz="2800"/>
              <a:t>模板方法模式的结构与实现</a:t>
            </a:r>
            <a:endParaRPr lang="en-US" altLang="zh-CN" sz="2800"/>
          </a:p>
          <a:p>
            <a:pPr eaLnBrk="1" hangingPunct="1"/>
            <a:r>
              <a:rPr lang="zh-CN" altLang="en-US" sz="2800"/>
              <a:t>模板方法模式的应用实例</a:t>
            </a:r>
            <a:endParaRPr lang="en-US" altLang="zh-CN" sz="2800"/>
          </a:p>
          <a:p>
            <a:pPr eaLnBrk="1" hangingPunct="1"/>
            <a:r>
              <a:rPr lang="zh-CN" altLang="en-US" sz="2800"/>
              <a:t>钩子方法的使用</a:t>
            </a:r>
            <a:endParaRPr lang="en-US" altLang="zh-CN" sz="2800"/>
          </a:p>
          <a:p>
            <a:pPr eaLnBrk="1" hangingPunct="1"/>
            <a:r>
              <a:rPr lang="zh-CN" altLang="en-US" sz="2800"/>
              <a:t>模板方法模式的优缺点与适用环境</a:t>
            </a:r>
            <a:endParaRPr lang="en-US" altLang="zh-CN" sz="2800"/>
          </a:p>
          <a:p>
            <a:pPr eaLnBrk="1" hangingPunct="1"/>
            <a:endParaRPr lang="zh-CN" altLang="en-US" sz="2400"/>
          </a:p>
        </p:txBody>
      </p:sp>
      <p:pic>
        <p:nvPicPr>
          <p:cNvPr id="246791" name="Picture 22" descr="xinsrc_00205042121280461617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1752600"/>
            <a:ext cx="3043237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6324600" y="4191000"/>
            <a:ext cx="2482850" cy="1631950"/>
          </a:xfrm>
          <a:prstGeom prst="rect">
            <a:avLst/>
          </a:prstGeom>
          <a:solidFill>
            <a:srgbClr val="EDF6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插卡</a:t>
            </a:r>
            <a:endParaRPr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验证</a:t>
            </a:r>
            <a:endParaRPr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业务处理（存款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/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取款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/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转账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……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）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退卡</a:t>
            </a:r>
          </a:p>
        </p:txBody>
      </p:sp>
    </p:spTree>
    <p:extLst>
      <p:ext uri="{BB962C8B-B14F-4D97-AF65-F5344CB8AC3E}">
        <p14:creationId xmlns:p14="http://schemas.microsoft.com/office/powerpoint/2010/main" val="36447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8077200" cy="685800"/>
          </a:xfrm>
        </p:spPr>
        <p:txBody>
          <a:bodyPr/>
          <a:lstStyle/>
          <a:p>
            <a:r>
              <a:rPr lang="zh-CN" altLang="en-US" smtClean="0"/>
              <a:t>模板方法模式的优缺点与适用环境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5867400" cy="49530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模式优点</a:t>
            </a:r>
            <a:endParaRPr lang="en-US" altLang="zh-CN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/>
              <a:t>在父类中形式化地定义一个算法，而由它的子类来实现细节的处理，</a:t>
            </a:r>
            <a:r>
              <a:rPr lang="zh-CN" altLang="en-US" sz="2000" smtClean="0">
                <a:solidFill>
                  <a:srgbClr val="FF3300"/>
                </a:solidFill>
              </a:rPr>
              <a:t>在子类实现详细的处理算法时并不会改变算法中步骤的执行次序</a:t>
            </a:r>
            <a:endParaRPr lang="en-US" altLang="zh-CN" sz="2000" smtClean="0">
              <a:solidFill>
                <a:srgbClr val="FF3300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/>
              <a:t>提取了类库中的公共行为，</a:t>
            </a:r>
            <a:r>
              <a:rPr lang="zh-CN" altLang="en-US" sz="2000" smtClean="0">
                <a:solidFill>
                  <a:srgbClr val="FF3300"/>
                </a:solidFill>
              </a:rPr>
              <a:t>将公共行为放在父类中</a:t>
            </a:r>
            <a:r>
              <a:rPr lang="zh-CN" altLang="en-US" sz="2000" smtClean="0"/>
              <a:t>，而通过其子类来实现不同的行为</a:t>
            </a:r>
            <a:endParaRPr lang="en-US" altLang="zh-CN" sz="200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>
                <a:solidFill>
                  <a:srgbClr val="FF3300"/>
                </a:solidFill>
              </a:rPr>
              <a:t>可实现一种反向控制结构</a:t>
            </a:r>
            <a:r>
              <a:rPr lang="zh-CN" altLang="en-US" sz="2000" smtClean="0"/>
              <a:t>，通过子类覆盖父类的钩子方法来决定某一特定步骤是否需要执行</a:t>
            </a:r>
            <a:endParaRPr lang="en-US" altLang="zh-CN" sz="200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/>
              <a:t>更换和增加新的子类很方便，</a:t>
            </a:r>
            <a:r>
              <a:rPr lang="zh-CN" altLang="en-US" sz="2000" smtClean="0">
                <a:solidFill>
                  <a:srgbClr val="FF3300"/>
                </a:solidFill>
              </a:rPr>
              <a:t>符合单一职责原则和开闭原则</a:t>
            </a:r>
          </a:p>
        </p:txBody>
      </p:sp>
      <p:sp>
        <p:nvSpPr>
          <p:cNvPr id="26522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652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76400"/>
            <a:ext cx="2103438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2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8077200" cy="685800"/>
          </a:xfrm>
        </p:spPr>
        <p:txBody>
          <a:bodyPr/>
          <a:lstStyle/>
          <a:p>
            <a:r>
              <a:rPr lang="zh-CN" altLang="en-US" smtClean="0"/>
              <a:t>模板方法模式的优缺点与适用环境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624840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模式缺点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需要为每一个基本方法的不同实现提供一个子类，</a:t>
            </a:r>
            <a:r>
              <a:rPr lang="zh-CN" altLang="en-US" dirty="0" smtClean="0">
                <a:solidFill>
                  <a:srgbClr val="FF3300"/>
                </a:solidFill>
              </a:rPr>
              <a:t>如果父类中可变的基本方法太多，将会导致类的个数增加</a:t>
            </a:r>
            <a:r>
              <a:rPr lang="zh-CN" altLang="en-US" dirty="0" smtClean="0"/>
              <a:t>，系统会更加庞大，设计</a:t>
            </a:r>
            <a:r>
              <a:rPr lang="zh-CN" altLang="en-US" dirty="0" smtClean="0"/>
              <a:t>也更加</a:t>
            </a:r>
            <a:r>
              <a:rPr lang="zh-CN" altLang="en-US" dirty="0" smtClean="0"/>
              <a:t>抽象（可结合</a:t>
            </a:r>
            <a:r>
              <a:rPr lang="zh-CN" altLang="en-US" dirty="0" smtClean="0">
                <a:solidFill>
                  <a:srgbClr val="0070C0"/>
                </a:solidFill>
              </a:rPr>
              <a:t>桥接模式</a:t>
            </a:r>
            <a:r>
              <a:rPr lang="zh-CN" altLang="en-US" dirty="0" smtClean="0"/>
              <a:t>）</a:t>
            </a:r>
            <a:endParaRPr lang="zh-CN" altLang="en-US" sz="2000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26624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66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90800"/>
            <a:ext cx="21177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6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8001000" cy="685800"/>
          </a:xfrm>
        </p:spPr>
        <p:txBody>
          <a:bodyPr/>
          <a:lstStyle/>
          <a:p>
            <a:r>
              <a:rPr lang="zh-CN" altLang="en-US" smtClean="0"/>
              <a:t>模板方法模式的优缺点与适用环境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64008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模式适用环境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FF3300"/>
                </a:solidFill>
              </a:rPr>
              <a:t>一次性实现一个算法的不变部分</a:t>
            </a:r>
            <a:r>
              <a:rPr lang="zh-CN" altLang="en-US" smtClean="0"/>
              <a:t>，并将</a:t>
            </a:r>
            <a:r>
              <a:rPr lang="zh-CN" altLang="en-US" smtClean="0">
                <a:solidFill>
                  <a:srgbClr val="FF3300"/>
                </a:solidFill>
              </a:rPr>
              <a:t>可变的行为留给子类来实现</a:t>
            </a:r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mtClean="0"/>
              <a:t>各子类中</a:t>
            </a:r>
            <a:r>
              <a:rPr lang="zh-CN" altLang="en-US" smtClean="0">
                <a:solidFill>
                  <a:srgbClr val="FF3300"/>
                </a:solidFill>
              </a:rPr>
              <a:t>公共的行为</a:t>
            </a:r>
            <a:r>
              <a:rPr lang="zh-CN" altLang="en-US" smtClean="0"/>
              <a:t>应被提取出来，并集中到一个</a:t>
            </a:r>
            <a:r>
              <a:rPr lang="zh-CN" altLang="en-US" smtClean="0">
                <a:solidFill>
                  <a:srgbClr val="FF3300"/>
                </a:solidFill>
              </a:rPr>
              <a:t>公共父类</a:t>
            </a:r>
            <a:r>
              <a:rPr lang="zh-CN" altLang="en-US" smtClean="0"/>
              <a:t>中，以</a:t>
            </a:r>
            <a:r>
              <a:rPr lang="zh-CN" altLang="en-US" smtClean="0">
                <a:solidFill>
                  <a:srgbClr val="FF3300"/>
                </a:solidFill>
              </a:rPr>
              <a:t>避免代码重复</a:t>
            </a:r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mtClean="0"/>
              <a:t>需要</a:t>
            </a:r>
            <a:r>
              <a:rPr lang="zh-CN" altLang="en-US" smtClean="0">
                <a:solidFill>
                  <a:srgbClr val="FF3300"/>
                </a:solidFill>
              </a:rPr>
              <a:t>通过子类来决定父类算法中某个步骤是否执行</a:t>
            </a:r>
            <a:r>
              <a:rPr lang="zh-CN" altLang="en-US" smtClean="0"/>
              <a:t>，实现</a:t>
            </a:r>
            <a:r>
              <a:rPr lang="zh-CN" altLang="en-US" smtClean="0">
                <a:solidFill>
                  <a:srgbClr val="FF3300"/>
                </a:solidFill>
              </a:rPr>
              <a:t>子类对父类的反向控制</a:t>
            </a:r>
          </a:p>
          <a:p>
            <a:pPr lvl="1" eaLnBrk="1" hangingPunct="1"/>
            <a:endParaRPr lang="en-US" altLang="zh-CN" smtClean="0"/>
          </a:p>
        </p:txBody>
      </p:sp>
      <p:sp>
        <p:nvSpPr>
          <p:cNvPr id="26726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672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1676400"/>
            <a:ext cx="1770062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6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r>
              <a:rPr lang="zh-CN" altLang="en-US" smtClean="0"/>
              <a:t>思考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5562600" cy="4114800"/>
          </a:xfrm>
        </p:spPr>
        <p:txBody>
          <a:bodyPr/>
          <a:lstStyle/>
          <a:p>
            <a:r>
              <a:rPr lang="zh-CN" altLang="en-US" sz="2800" smtClean="0"/>
              <a:t>在模板方法模式中，钩子方法如何实现子类控制父类的行为？</a:t>
            </a:r>
            <a:endParaRPr lang="en-US" altLang="zh-CN" smtClean="0"/>
          </a:p>
        </p:txBody>
      </p:sp>
      <p:sp>
        <p:nvSpPr>
          <p:cNvPr id="26829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68293" name="图片 7" descr="20114201686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6" r="23232"/>
          <a:stretch>
            <a:fillRect/>
          </a:stretch>
        </p:blipFill>
        <p:spPr bwMode="auto">
          <a:xfrm>
            <a:off x="6324600" y="1371600"/>
            <a:ext cx="222408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8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S UI Gothic" pitchFamily="34" charset="-128"/>
                <a:ea typeface="MS UI Gothic" pitchFamily="34" charset="-128"/>
              </a:rPr>
              <a:t>END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9940" name="WordArt 4"/>
          <p:cNvSpPr>
            <a:spLocks noChangeArrowheads="1" noChangeShapeType="1" noTextEdit="1"/>
          </p:cNvSpPr>
          <p:nvPr/>
        </p:nvSpPr>
        <p:spPr bwMode="auto">
          <a:xfrm>
            <a:off x="457200" y="3276600"/>
            <a:ext cx="50292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Thanks!</a:t>
            </a:r>
            <a:endParaRPr lang="zh-CN" altLang="en-US" sz="3600" kern="10" dirty="0">
              <a:ln w="952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71" y="1676400"/>
            <a:ext cx="3225029" cy="4544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3935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模板方法模式概述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请客吃饭示意图</a:t>
            </a:r>
          </a:p>
        </p:txBody>
      </p:sp>
      <p:sp>
        <p:nvSpPr>
          <p:cNvPr id="2478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78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81250"/>
            <a:ext cx="56388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4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模板方法模式概述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分析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0070C0"/>
                </a:solidFill>
              </a:rPr>
              <a:t>请客吃饭：</a:t>
            </a:r>
            <a:r>
              <a:rPr lang="en-US" altLang="zh-CN" smtClean="0"/>
              <a:t>(1) </a:t>
            </a:r>
            <a:r>
              <a:rPr lang="zh-CN" altLang="en-US" smtClean="0"/>
              <a:t>点单 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en-US" altLang="zh-CN" smtClean="0"/>
              <a:t> </a:t>
            </a:r>
            <a:r>
              <a:rPr lang="en-US" altLang="en-US" smtClean="0">
                <a:solidFill>
                  <a:srgbClr val="FF3300"/>
                </a:solidFill>
              </a:rPr>
              <a:t>(2) </a:t>
            </a:r>
            <a:r>
              <a:rPr lang="zh-CN" altLang="en-US" smtClean="0">
                <a:solidFill>
                  <a:srgbClr val="FF3300"/>
                </a:solidFill>
              </a:rPr>
              <a:t>吃东西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en-US" altLang="zh-CN" smtClean="0"/>
              <a:t> (3) </a:t>
            </a:r>
            <a:r>
              <a:rPr lang="zh-CN" altLang="en-US" smtClean="0"/>
              <a:t>买单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0070C0"/>
                </a:solidFill>
              </a:rPr>
              <a:t>软件开发：</a:t>
            </a:r>
            <a:r>
              <a:rPr lang="zh-CN" altLang="en-US" smtClean="0"/>
              <a:t>某个方法的实现需要</a:t>
            </a:r>
            <a:r>
              <a:rPr lang="zh-CN" altLang="en-US" smtClean="0">
                <a:solidFill>
                  <a:srgbClr val="FF3300"/>
                </a:solidFill>
              </a:rPr>
              <a:t>多个步骤</a:t>
            </a:r>
            <a:r>
              <a:rPr lang="zh-CN" altLang="en-US" smtClean="0"/>
              <a:t>（类似“请客”），其中</a:t>
            </a:r>
            <a:r>
              <a:rPr lang="zh-CN" altLang="en-US" smtClean="0">
                <a:solidFill>
                  <a:srgbClr val="FF3300"/>
                </a:solidFill>
              </a:rPr>
              <a:t>有些步骤是固定的</a:t>
            </a:r>
            <a:r>
              <a:rPr lang="zh-CN" altLang="en-US" smtClean="0"/>
              <a:t>（类似“点单”和“买单”），而</a:t>
            </a:r>
            <a:r>
              <a:rPr lang="zh-CN" altLang="en-US" smtClean="0">
                <a:solidFill>
                  <a:srgbClr val="FF3300"/>
                </a:solidFill>
              </a:rPr>
              <a:t>有些步骤并不固定</a:t>
            </a:r>
            <a:r>
              <a:rPr lang="zh-CN" altLang="en-US" smtClean="0"/>
              <a:t>，存在可变性（类似“吃东西”）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0070C0"/>
                </a:solidFill>
              </a:rPr>
              <a:t>模板方法模式：</a:t>
            </a:r>
            <a:r>
              <a:rPr lang="zh-CN" altLang="en-US" smtClean="0">
                <a:solidFill>
                  <a:srgbClr val="FF3300"/>
                </a:solidFill>
              </a:rPr>
              <a:t>基本方法</a:t>
            </a:r>
            <a:r>
              <a:rPr lang="zh-CN" altLang="en-US" smtClean="0"/>
              <a:t>（</a:t>
            </a:r>
            <a:r>
              <a:rPr lang="zh-CN" altLang="en-US" i="1" u="sng" smtClean="0">
                <a:solidFill>
                  <a:srgbClr val="7030A0"/>
                </a:solidFill>
              </a:rPr>
              <a:t>“点单”</a:t>
            </a:r>
            <a:r>
              <a:rPr lang="zh-CN" altLang="en-US" smtClean="0"/>
              <a:t>、</a:t>
            </a:r>
            <a:r>
              <a:rPr lang="zh-CN" altLang="en-US" i="1" smtClean="0">
                <a:solidFill>
                  <a:srgbClr val="00B050"/>
                </a:solidFill>
              </a:rPr>
              <a:t>“吃东西”</a:t>
            </a:r>
            <a:r>
              <a:rPr lang="zh-CN" altLang="en-US" smtClean="0"/>
              <a:t>和</a:t>
            </a:r>
            <a:r>
              <a:rPr lang="zh-CN" altLang="en-US" i="1" u="sng" smtClean="0">
                <a:solidFill>
                  <a:srgbClr val="7030A0"/>
                </a:solidFill>
              </a:rPr>
              <a:t>“买单”</a:t>
            </a:r>
            <a:r>
              <a:rPr lang="zh-CN" altLang="en-US" smtClean="0"/>
              <a:t>）                </a:t>
            </a:r>
            <a:r>
              <a:rPr lang="zh-CN" altLang="en-US" smtClean="0">
                <a:solidFill>
                  <a:srgbClr val="FF3300"/>
                </a:solidFill>
              </a:rPr>
              <a:t>模板方法</a:t>
            </a:r>
            <a:r>
              <a:rPr lang="zh-CN" altLang="en-US" smtClean="0"/>
              <a:t>（ “请客”）</a:t>
            </a:r>
            <a:endParaRPr lang="en-US" altLang="zh-CN" smtClean="0"/>
          </a:p>
          <a:p>
            <a:pPr eaLnBrk="1" hangingPunct="1"/>
            <a:endParaRPr lang="zh-CN" altLang="en-US" sz="2800" smtClean="0"/>
          </a:p>
        </p:txBody>
      </p:sp>
      <p:sp>
        <p:nvSpPr>
          <p:cNvPr id="24883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左右箭头 6"/>
          <p:cNvSpPr/>
          <p:nvPr/>
        </p:nvSpPr>
        <p:spPr>
          <a:xfrm>
            <a:off x="2895600" y="5334000"/>
            <a:ext cx="1066800" cy="228600"/>
          </a:xfrm>
          <a:prstGeom prst="leftRight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solidFill>
                <a:srgbClr val="FF3B3B"/>
              </a:solidFill>
            </a:endParaRP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1828800" y="3429000"/>
            <a:ext cx="6324600" cy="1828800"/>
            <a:chOff x="1828800" y="3429000"/>
            <a:chExt cx="6324600" cy="1828800"/>
          </a:xfrm>
        </p:grpSpPr>
        <p:sp>
          <p:nvSpPr>
            <p:cNvPr id="8" name="矩形 7"/>
            <p:cNvSpPr/>
            <p:nvPr/>
          </p:nvSpPr>
          <p:spPr>
            <a:xfrm>
              <a:off x="2590800" y="3733800"/>
              <a:ext cx="1981200" cy="609600"/>
            </a:xfrm>
            <a:prstGeom prst="rect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800" dirty="0"/>
                <a:t>具体方法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3429000" y="4343400"/>
              <a:ext cx="1981200" cy="533400"/>
            </a:xfrm>
            <a:prstGeom prst="straightConnector1">
              <a:avLst/>
            </a:prstGeom>
            <a:ln w="5715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10800000" flipV="1">
              <a:off x="1828800" y="4343400"/>
              <a:ext cx="1524000" cy="914400"/>
            </a:xfrm>
            <a:prstGeom prst="straightConnector1">
              <a:avLst/>
            </a:prstGeom>
            <a:ln w="5715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172200" y="3429000"/>
              <a:ext cx="1981200" cy="609600"/>
            </a:xfrm>
            <a:prstGeom prst="rect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800" dirty="0"/>
                <a:t>抽象方法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16200000" flipH="1">
              <a:off x="6667500" y="4381500"/>
              <a:ext cx="762000" cy="76200"/>
            </a:xfrm>
            <a:prstGeom prst="straightConnector1">
              <a:avLst/>
            </a:prstGeom>
            <a:ln w="5715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870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模板方法模式概述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模板方法模式的定义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FF3300"/>
                </a:solidFill>
              </a:rPr>
              <a:t>类行为型</a:t>
            </a:r>
            <a:r>
              <a:rPr lang="zh-CN" altLang="en-US" smtClean="0"/>
              <a:t>模式</a:t>
            </a:r>
          </a:p>
        </p:txBody>
      </p:sp>
      <p:sp>
        <p:nvSpPr>
          <p:cNvPr id="24986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7200" y="2514600"/>
          <a:ext cx="8305800" cy="2926080"/>
        </p:xfrm>
        <a:graphic>
          <a:graphicData uri="http://schemas.openxmlformats.org/drawingml/2006/table">
            <a:tbl>
              <a:tblPr/>
              <a:tblGrid>
                <a:gridCol w="8305800"/>
              </a:tblGrid>
              <a:tr h="2925763">
                <a:tc>
                  <a:txBody>
                    <a:bodyPr/>
                    <a:lstStyle/>
                    <a:p>
                      <a:pPr indent="262255" algn="just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模板方法模式：</a:t>
                      </a: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定义一个操作中</a:t>
                      </a:r>
                      <a:r>
                        <a:rPr lang="zh-CN" altLang="en-US" sz="2400" b="1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算法的框架</a:t>
                      </a: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，而</a:t>
                      </a:r>
                      <a:r>
                        <a:rPr lang="zh-CN" altLang="en-US" sz="2400" b="1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将一些步骤延迟到子类中</a:t>
                      </a: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。模板方法模式使得子类不改变一个算法的结构即可</a:t>
                      </a:r>
                      <a:r>
                        <a:rPr lang="zh-CN" altLang="en-US" sz="2400" b="1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重定义</a:t>
                      </a: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该算法的</a:t>
                      </a:r>
                      <a:r>
                        <a:rPr lang="zh-CN" altLang="en-US" sz="2400" b="1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某些特定步骤</a:t>
                      </a: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en-US" altLang="zh-CN" sz="2400" b="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just">
                        <a:spcAft>
                          <a:spcPts val="0"/>
                        </a:spcAft>
                      </a:pP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Template Method Pattern: </a:t>
                      </a:r>
                      <a:r>
                        <a:rPr 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Define </a:t>
                      </a:r>
                      <a:r>
                        <a:rPr lang="en-US" sz="2400" b="1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the skeleton of an algorithm </a:t>
                      </a:r>
                      <a:r>
                        <a:rPr 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in an operation, </a:t>
                      </a:r>
                      <a:r>
                        <a:rPr lang="en-US" sz="2400" b="1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deferring some steps to subclasses</a:t>
                      </a:r>
                      <a:r>
                        <a:rPr 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. Template Method lets subclasses </a:t>
                      </a:r>
                      <a:r>
                        <a:rPr lang="en-US" sz="2400" b="1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redefine certain steps </a:t>
                      </a:r>
                      <a:r>
                        <a:rPr 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of an algorithm without changing the algorithm's structure.</a:t>
                      </a:r>
                      <a:endParaRPr lang="zh-CN" sz="24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0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模板方法模式概述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模板方法模式的定义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是一种</a:t>
            </a:r>
            <a:r>
              <a:rPr lang="zh-CN" altLang="en-US" smtClean="0">
                <a:solidFill>
                  <a:srgbClr val="FF3300"/>
                </a:solidFill>
              </a:rPr>
              <a:t>基于继承的代码复用技术</a:t>
            </a:r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mtClean="0"/>
              <a:t>将一些复杂流程的</a:t>
            </a:r>
            <a:r>
              <a:rPr lang="zh-CN" altLang="en-US" smtClean="0">
                <a:solidFill>
                  <a:srgbClr val="FF3300"/>
                </a:solidFill>
              </a:rPr>
              <a:t>实现步骤</a:t>
            </a:r>
            <a:r>
              <a:rPr lang="zh-CN" altLang="en-US" smtClean="0"/>
              <a:t>封装在一系列</a:t>
            </a:r>
            <a:r>
              <a:rPr lang="zh-CN" altLang="en-US" smtClean="0">
                <a:solidFill>
                  <a:srgbClr val="FF3300"/>
                </a:solidFill>
              </a:rPr>
              <a:t>基本方法</a:t>
            </a:r>
            <a:r>
              <a:rPr lang="zh-CN" altLang="en-US" smtClean="0"/>
              <a:t>中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在抽象父类中提供一个称之为</a:t>
            </a:r>
            <a:r>
              <a:rPr lang="zh-CN" altLang="en-US" smtClean="0">
                <a:solidFill>
                  <a:srgbClr val="FF3300"/>
                </a:solidFill>
              </a:rPr>
              <a:t>模板方法</a:t>
            </a:r>
            <a:r>
              <a:rPr lang="zh-CN" altLang="en-US" smtClean="0"/>
              <a:t>的方法来</a:t>
            </a:r>
            <a:r>
              <a:rPr lang="zh-CN" altLang="en-US" smtClean="0">
                <a:solidFill>
                  <a:srgbClr val="FF3300"/>
                </a:solidFill>
              </a:rPr>
              <a:t>定义这些基本方法的执行次序</a:t>
            </a:r>
            <a:r>
              <a:rPr lang="zh-CN" altLang="en-US" smtClean="0"/>
              <a:t>，而通过其子类来覆盖某些步骤，从而使得</a:t>
            </a:r>
            <a:r>
              <a:rPr lang="zh-CN" altLang="en-US" smtClean="0">
                <a:solidFill>
                  <a:srgbClr val="FF3300"/>
                </a:solidFill>
              </a:rPr>
              <a:t>相同的算法框架</a:t>
            </a:r>
            <a:r>
              <a:rPr lang="zh-CN" altLang="en-US" smtClean="0"/>
              <a:t>可以</a:t>
            </a:r>
            <a:r>
              <a:rPr lang="zh-CN" altLang="en-US" smtClean="0">
                <a:solidFill>
                  <a:srgbClr val="FF3300"/>
                </a:solidFill>
              </a:rPr>
              <a:t>有不同的执行结果</a:t>
            </a:r>
            <a:endParaRPr lang="en-US" altLang="zh-CN" smtClean="0">
              <a:solidFill>
                <a:srgbClr val="FF3300"/>
              </a:solidFill>
            </a:endParaRPr>
          </a:p>
        </p:txBody>
      </p:sp>
      <p:sp>
        <p:nvSpPr>
          <p:cNvPr id="25088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50885" name="图片 5" descr="0130000030432812269790421718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176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模板方法模式的结构与实现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模板方法模式的结构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25190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519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98713"/>
            <a:ext cx="5014913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7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模板方法模式的结构与实现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模板方法模式的结构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模板方法模式包含以下两个角色：</a:t>
            </a:r>
            <a:endParaRPr lang="en-US" altLang="zh-CN" smtClean="0"/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AbstractClass</a:t>
            </a:r>
            <a:r>
              <a:rPr lang="zh-CN" altLang="en-US" sz="2400" smtClean="0">
                <a:ea typeface="黑体" panose="02010609060101010101" pitchFamily="49" charset="-122"/>
              </a:rPr>
              <a:t>（抽象类）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ConcreteClass</a:t>
            </a:r>
            <a:r>
              <a:rPr lang="zh-CN" altLang="en-US" sz="2400" smtClean="0">
                <a:ea typeface="黑体" panose="02010609060101010101" pitchFamily="49" charset="-122"/>
              </a:rPr>
              <a:t>（具体子类）</a:t>
            </a:r>
            <a:endParaRPr lang="en-US" altLang="zh-CN" smtClean="0">
              <a:ea typeface="黑体" panose="02010609060101010101" pitchFamily="49" charset="-122"/>
            </a:endParaRPr>
          </a:p>
        </p:txBody>
      </p:sp>
      <p:sp>
        <p:nvSpPr>
          <p:cNvPr id="25293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52933" name="图片 5" descr="ETABS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57350"/>
            <a:ext cx="24765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3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模板方法模式的结构与实现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模板方法模式的实现</a:t>
            </a:r>
          </a:p>
          <a:p>
            <a:pPr lvl="1" eaLnBrk="1" hangingPunct="1"/>
            <a:r>
              <a:rPr lang="zh-CN" altLang="en-US" smtClean="0">
                <a:solidFill>
                  <a:srgbClr val="FF3300"/>
                </a:solidFill>
              </a:rPr>
              <a:t>模板方法 </a:t>
            </a:r>
            <a:r>
              <a:rPr lang="en-US" altLang="zh-CN" smtClean="0">
                <a:solidFill>
                  <a:srgbClr val="FF3300"/>
                </a:solidFill>
              </a:rPr>
              <a:t>(Template Method)</a:t>
            </a:r>
          </a:p>
          <a:p>
            <a:pPr lvl="1" eaLnBrk="1" hangingPunct="1"/>
            <a:r>
              <a:rPr lang="zh-CN" altLang="en-US" smtClean="0">
                <a:solidFill>
                  <a:srgbClr val="FF3300"/>
                </a:solidFill>
              </a:rPr>
              <a:t>基本方法 </a:t>
            </a:r>
            <a:r>
              <a:rPr lang="en-US" altLang="zh-CN" smtClean="0">
                <a:solidFill>
                  <a:srgbClr val="FF3300"/>
                </a:solidFill>
              </a:rPr>
              <a:t>(Primitive Method)</a:t>
            </a:r>
          </a:p>
          <a:p>
            <a:pPr marL="1371600" lvl="2" indent="-457200" eaLnBrk="1" hangingPunct="1">
              <a:buFont typeface="Tahoma" panose="020B0604030504040204" pitchFamily="34" charset="0"/>
              <a:buChar char="•"/>
            </a:pPr>
            <a:r>
              <a:rPr lang="zh-CN" altLang="en-US" sz="2400" smtClean="0">
                <a:solidFill>
                  <a:srgbClr val="004AB8"/>
                </a:solidFill>
                <a:ea typeface="黑体" panose="02010609060101010101" pitchFamily="49" charset="-122"/>
              </a:rPr>
              <a:t>抽象方法</a:t>
            </a:r>
            <a:r>
              <a:rPr lang="en-US" altLang="zh-CN" sz="2400" smtClean="0">
                <a:solidFill>
                  <a:srgbClr val="004AB8"/>
                </a:solidFill>
                <a:ea typeface="黑体" panose="02010609060101010101" pitchFamily="49" charset="-122"/>
              </a:rPr>
              <a:t>(Abstract Method)</a:t>
            </a:r>
          </a:p>
          <a:p>
            <a:pPr marL="1371600" lvl="2" indent="-457200" eaLnBrk="1" hangingPunct="1">
              <a:buFont typeface="Tahoma" panose="020B0604030504040204" pitchFamily="34" charset="0"/>
              <a:buChar char="•"/>
            </a:pPr>
            <a:r>
              <a:rPr lang="zh-CN" altLang="en-US" sz="2400" smtClean="0">
                <a:solidFill>
                  <a:srgbClr val="004AB8"/>
                </a:solidFill>
                <a:ea typeface="黑体" panose="02010609060101010101" pitchFamily="49" charset="-122"/>
              </a:rPr>
              <a:t>具体方法</a:t>
            </a:r>
            <a:r>
              <a:rPr lang="en-US" altLang="zh-CN" sz="2400" smtClean="0">
                <a:solidFill>
                  <a:srgbClr val="004AB8"/>
                </a:solidFill>
                <a:ea typeface="黑体" panose="02010609060101010101" pitchFamily="49" charset="-122"/>
              </a:rPr>
              <a:t>(Concrete Method)</a:t>
            </a:r>
          </a:p>
          <a:p>
            <a:pPr marL="1371600" lvl="2" indent="-457200" eaLnBrk="1" hangingPunct="1">
              <a:buFont typeface="Tahoma" panose="020B0604030504040204" pitchFamily="34" charset="0"/>
              <a:buChar char="•"/>
            </a:pPr>
            <a:r>
              <a:rPr lang="zh-CN" altLang="en-US" sz="2400" smtClean="0">
                <a:solidFill>
                  <a:srgbClr val="004AB8"/>
                </a:solidFill>
                <a:ea typeface="黑体" panose="02010609060101010101" pitchFamily="49" charset="-122"/>
              </a:rPr>
              <a:t>钩子方法</a:t>
            </a:r>
            <a:r>
              <a:rPr lang="en-US" altLang="zh-CN" sz="2400" smtClean="0">
                <a:solidFill>
                  <a:srgbClr val="004AB8"/>
                </a:solidFill>
                <a:ea typeface="黑体" panose="02010609060101010101" pitchFamily="49" charset="-122"/>
              </a:rPr>
              <a:t>(Hook Method)</a:t>
            </a:r>
            <a:endParaRPr lang="zh-CN" altLang="en-US" sz="2400" smtClean="0">
              <a:solidFill>
                <a:srgbClr val="004AB8"/>
              </a:solidFill>
              <a:ea typeface="黑体" panose="02010609060101010101" pitchFamily="49" charset="-122"/>
            </a:endParaRPr>
          </a:p>
        </p:txBody>
      </p:sp>
      <p:sp>
        <p:nvSpPr>
          <p:cNvPr id="25395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29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</TotalTime>
  <Words>1308</Words>
  <Application>Microsoft Office PowerPoint</Application>
  <PresentationFormat>全屏显示(4:3)</PresentationFormat>
  <Paragraphs>225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MS UI Gothic</vt:lpstr>
      <vt:lpstr>黑体</vt:lpstr>
      <vt:lpstr>华文行楷</vt:lpstr>
      <vt:lpstr>楷体_GB2312</vt:lpstr>
      <vt:lpstr>隶书</vt:lpstr>
      <vt:lpstr>宋体</vt:lpstr>
      <vt:lpstr>Arial</vt:lpstr>
      <vt:lpstr>Arial Black</vt:lpstr>
      <vt:lpstr>Calibri</vt:lpstr>
      <vt:lpstr>Tahoma</vt:lpstr>
      <vt:lpstr>Times New Roman</vt:lpstr>
      <vt:lpstr>Wingdings</vt:lpstr>
      <vt:lpstr>默认设计模板</vt:lpstr>
      <vt:lpstr>Design Patterns</vt:lpstr>
      <vt:lpstr>大纲</vt:lpstr>
      <vt:lpstr>模板方法模式概述</vt:lpstr>
      <vt:lpstr>模板方法模式概述</vt:lpstr>
      <vt:lpstr>模板方法模式概述</vt:lpstr>
      <vt:lpstr>模板方法模式概述</vt:lpstr>
      <vt:lpstr>模板方法模式的结构与实现</vt:lpstr>
      <vt:lpstr>模板方法模式的结构与实现</vt:lpstr>
      <vt:lpstr>模板方法模式的结构与实现</vt:lpstr>
      <vt:lpstr>模板方法模式的结构与实现</vt:lpstr>
      <vt:lpstr>模板方法模式的结构与实现</vt:lpstr>
      <vt:lpstr>模板方法模式的结构与实现</vt:lpstr>
      <vt:lpstr>模板方法模式的应用实例</vt:lpstr>
      <vt:lpstr>模板方法模式的应用实例</vt:lpstr>
      <vt:lpstr>模板方法模式的应用实例</vt:lpstr>
      <vt:lpstr>模板方法模式的应用实例</vt:lpstr>
      <vt:lpstr>钩子方法的使用</vt:lpstr>
      <vt:lpstr>钩子方法的使用</vt:lpstr>
      <vt:lpstr>钩子方法的使用</vt:lpstr>
      <vt:lpstr>模板方法模式的优缺点与适用环境</vt:lpstr>
      <vt:lpstr>模板方法模式的优缺点与适用环境</vt:lpstr>
      <vt:lpstr>模板方法模式的优缺点与适用环境</vt:lpstr>
      <vt:lpstr>思考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</dc:creator>
  <cp:lastModifiedBy>Sunny</cp:lastModifiedBy>
  <cp:revision>808</cp:revision>
  <cp:lastPrinted>1601-01-01T00:00:00Z</cp:lastPrinted>
  <dcterms:created xsi:type="dcterms:W3CDTF">1601-01-01T00:00:00Z</dcterms:created>
  <dcterms:modified xsi:type="dcterms:W3CDTF">2018-04-06T15:37:25Z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