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a:ea typeface="黑体" panose="02010609060101010101" pitchFamily="49" charset="-122"/>
              </a:rPr>
              <a:t>访问者模式</a:t>
            </a:r>
            <a:endParaRPr lang="zh-CN" altLang="en-US" sz="4800" b="1" dirty="0" smtClean="0"/>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785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访问者模式的实现</a:t>
            </a:r>
          </a:p>
          <a:p>
            <a:pPr lvl="1" eaLnBrk="1" hangingPunct="1"/>
            <a:r>
              <a:rPr lang="zh-CN" altLang="en-US" smtClean="0"/>
              <a:t>典型的</a:t>
            </a:r>
            <a:r>
              <a:rPr lang="zh-CN" altLang="en-US" smtClean="0">
                <a:solidFill>
                  <a:srgbClr val="FF0000"/>
                </a:solidFill>
              </a:rPr>
              <a:t>抽象访问者类</a:t>
            </a:r>
            <a:r>
              <a:rPr lang="zh-CN" altLang="en-US" smtClean="0"/>
              <a:t>代码：</a:t>
            </a:r>
            <a:endParaRPr lang="en-US" altLang="zh-CN" smtClean="0"/>
          </a:p>
        </p:txBody>
      </p:sp>
      <p:sp>
        <p:nvSpPr>
          <p:cNvPr id="278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905353477"/>
              </p:ext>
            </p:extLst>
          </p:nvPr>
        </p:nvGraphicFramePr>
        <p:xfrm>
          <a:off x="609600" y="2971800"/>
          <a:ext cx="7924800" cy="24384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Visitor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visit(</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ConcreteElementA</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elementA</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visit(</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ConcreteElementB</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elementB</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visit(</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ConcreteElementC</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elementC</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元素</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ConcreteElementC</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操作代码</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80503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795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访问者模式的实现</a:t>
            </a:r>
          </a:p>
          <a:p>
            <a:pPr lvl="1" eaLnBrk="1" hangingPunct="1"/>
            <a:r>
              <a:rPr lang="zh-CN" altLang="en-US" smtClean="0"/>
              <a:t>典型的</a:t>
            </a:r>
            <a:r>
              <a:rPr lang="zh-CN" altLang="en-US" smtClean="0">
                <a:solidFill>
                  <a:srgbClr val="FF0000"/>
                </a:solidFill>
              </a:rPr>
              <a:t>具体访问者类</a:t>
            </a:r>
            <a:r>
              <a:rPr lang="zh-CN" altLang="en-US" smtClean="0"/>
              <a:t>代码：</a:t>
            </a:r>
            <a:endParaRPr lang="en-US" altLang="zh-CN" smtClean="0"/>
          </a:p>
        </p:txBody>
      </p:sp>
      <p:sp>
        <p:nvSpPr>
          <p:cNvPr id="279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92498461"/>
              </p:ext>
            </p:extLst>
          </p:nvPr>
        </p:nvGraphicFramePr>
        <p:xfrm>
          <a:off x="609600" y="2971800"/>
          <a:ext cx="7924800" cy="2743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ConcreteVisitor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Visitor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visit(</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ConcreteElementA</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elementA</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元素</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ConcreteElementA</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操作代码</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visit(</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ConcreteElementB</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elementB</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元素</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ConcreteElementB</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操作代码</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731931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805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访问者模式的实现</a:t>
            </a:r>
          </a:p>
          <a:p>
            <a:pPr lvl="1" eaLnBrk="1" hangingPunct="1"/>
            <a:r>
              <a:rPr lang="zh-CN" altLang="en-US" smtClean="0"/>
              <a:t>典型的</a:t>
            </a:r>
            <a:r>
              <a:rPr lang="zh-CN" altLang="en-US" smtClean="0">
                <a:solidFill>
                  <a:srgbClr val="FF0000"/>
                </a:solidFill>
              </a:rPr>
              <a:t>抽象元素类</a:t>
            </a:r>
            <a:r>
              <a:rPr lang="zh-CN" altLang="en-US" smtClean="0"/>
              <a:t>代码：</a:t>
            </a:r>
            <a:endParaRPr lang="en-US" altLang="zh-CN" smtClean="0"/>
          </a:p>
        </p:txBody>
      </p:sp>
      <p:sp>
        <p:nvSpPr>
          <p:cNvPr id="2805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609600" y="2971800"/>
          <a:ext cx="7924800" cy="1036638"/>
        </p:xfrm>
        <a:graphic>
          <a:graphicData uri="http://schemas.openxmlformats.org/drawingml/2006/table">
            <a:tbl>
              <a:tblPr/>
              <a:tblGrid>
                <a:gridCol w="7924800"/>
              </a:tblGrid>
              <a:tr h="1036638">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Element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accept(Visitor visitor);</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683018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816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访问者模式的实现</a:t>
            </a:r>
          </a:p>
          <a:p>
            <a:pPr lvl="1" eaLnBrk="1" hangingPunct="1"/>
            <a:r>
              <a:rPr lang="zh-CN" altLang="en-US" smtClean="0"/>
              <a:t>典型的</a:t>
            </a:r>
            <a:r>
              <a:rPr lang="zh-CN" altLang="en-US" smtClean="0">
                <a:solidFill>
                  <a:srgbClr val="FF0000"/>
                </a:solidFill>
              </a:rPr>
              <a:t>具体元素类</a:t>
            </a:r>
            <a:r>
              <a:rPr lang="zh-CN" altLang="en-US" smtClean="0"/>
              <a:t>代码：</a:t>
            </a:r>
            <a:endParaRPr lang="en-US" altLang="zh-CN" smtClean="0"/>
          </a:p>
        </p:txBody>
      </p:sp>
      <p:sp>
        <p:nvSpPr>
          <p:cNvPr id="2816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853830356"/>
              </p:ext>
            </p:extLst>
          </p:nvPr>
        </p:nvGraphicFramePr>
        <p:xfrm>
          <a:off x="609600" y="3048000"/>
          <a:ext cx="7924800" cy="2743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ConcreteElementA</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Element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accept(Visitor visitor)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visitor.visit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operationA</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业务方法</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377540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82627" name="Rectangle 3"/>
          <p:cNvSpPr>
            <a:spLocks noGrp="1" noChangeArrowheads="1"/>
          </p:cNvSpPr>
          <p:nvPr>
            <p:ph type="body" sz="half" idx="1"/>
          </p:nvPr>
        </p:nvSpPr>
        <p:spPr>
          <a:xfrm>
            <a:off x="381000" y="1752600"/>
            <a:ext cx="8229600" cy="4495800"/>
          </a:xfrm>
        </p:spPr>
        <p:txBody>
          <a:bodyPr/>
          <a:lstStyle/>
          <a:p>
            <a:pPr eaLnBrk="1" hangingPunct="1"/>
            <a:r>
              <a:rPr lang="zh-CN" altLang="en-US" smtClean="0"/>
              <a:t>访问者模式的实现</a:t>
            </a:r>
          </a:p>
          <a:p>
            <a:pPr lvl="1" eaLnBrk="1" hangingPunct="1"/>
            <a:r>
              <a:rPr lang="zh-CN" altLang="en-US" smtClean="0"/>
              <a:t>双重分派机制</a:t>
            </a:r>
            <a:endParaRPr lang="en-US" altLang="zh-CN" smtClean="0"/>
          </a:p>
          <a:p>
            <a:pPr lvl="2">
              <a:buFont typeface="Tahoma" panose="020B0604030504040204" pitchFamily="34" charset="0"/>
              <a:buChar char="•"/>
            </a:pPr>
            <a:r>
              <a:rPr lang="en-US" altLang="zh-CN" smtClean="0">
                <a:ea typeface="黑体" panose="02010609060101010101" pitchFamily="49" charset="-122"/>
              </a:rPr>
              <a:t>(1) </a:t>
            </a:r>
            <a:r>
              <a:rPr lang="zh-CN" altLang="en-US" smtClean="0">
                <a:ea typeface="黑体" panose="02010609060101010101" pitchFamily="49" charset="-122"/>
              </a:rPr>
              <a:t>调用</a:t>
            </a:r>
            <a:r>
              <a:rPr lang="zh-CN" altLang="en-US" smtClean="0">
                <a:solidFill>
                  <a:srgbClr val="FF3300"/>
                </a:solidFill>
                <a:ea typeface="黑体" panose="02010609060101010101" pitchFamily="49" charset="-122"/>
              </a:rPr>
              <a:t>具体元素类</a:t>
            </a:r>
            <a:r>
              <a:rPr lang="zh-CN" altLang="en-US" smtClean="0">
                <a:ea typeface="黑体" panose="02010609060101010101" pitchFamily="49" charset="-122"/>
              </a:rPr>
              <a:t>的</a:t>
            </a:r>
            <a:r>
              <a:rPr lang="en-US" altLang="zh-CN" smtClean="0">
                <a:solidFill>
                  <a:srgbClr val="FF3300"/>
                </a:solidFill>
                <a:ea typeface="黑体" panose="02010609060101010101" pitchFamily="49" charset="-122"/>
              </a:rPr>
              <a:t>accept(Visitor visitor)</a:t>
            </a:r>
            <a:r>
              <a:rPr lang="zh-CN" altLang="en-US" smtClean="0">
                <a:ea typeface="黑体" panose="02010609060101010101" pitchFamily="49" charset="-122"/>
              </a:rPr>
              <a:t>方法，并</a:t>
            </a:r>
            <a:r>
              <a:rPr lang="zh-CN" altLang="en-US" smtClean="0">
                <a:solidFill>
                  <a:srgbClr val="FF3300"/>
                </a:solidFill>
                <a:ea typeface="黑体" panose="02010609060101010101" pitchFamily="49" charset="-122"/>
              </a:rPr>
              <a:t>将</a:t>
            </a:r>
            <a:r>
              <a:rPr lang="en-US" altLang="zh-CN" smtClean="0">
                <a:solidFill>
                  <a:srgbClr val="FF3300"/>
                </a:solidFill>
                <a:ea typeface="黑体" panose="02010609060101010101" pitchFamily="49" charset="-122"/>
              </a:rPr>
              <a:t>Visitor</a:t>
            </a:r>
            <a:r>
              <a:rPr lang="zh-CN" altLang="en-US" smtClean="0">
                <a:solidFill>
                  <a:srgbClr val="FF3300"/>
                </a:solidFill>
                <a:ea typeface="黑体" panose="02010609060101010101" pitchFamily="49" charset="-122"/>
              </a:rPr>
              <a:t>子类对象作为其参数</a:t>
            </a:r>
          </a:p>
          <a:p>
            <a:pPr lvl="2">
              <a:buFont typeface="Tahoma" panose="020B0604030504040204" pitchFamily="34" charset="0"/>
              <a:buChar char="•"/>
            </a:pPr>
            <a:r>
              <a:rPr lang="en-US" altLang="zh-CN" smtClean="0">
                <a:ea typeface="黑体" panose="02010609060101010101" pitchFamily="49" charset="-122"/>
              </a:rPr>
              <a:t>(2) </a:t>
            </a:r>
            <a:r>
              <a:rPr lang="zh-CN" altLang="en-US" smtClean="0">
                <a:solidFill>
                  <a:srgbClr val="FF3300"/>
                </a:solidFill>
                <a:ea typeface="黑体" panose="02010609060101010101" pitchFamily="49" charset="-122"/>
              </a:rPr>
              <a:t>在具体元素类</a:t>
            </a:r>
            <a:r>
              <a:rPr lang="en-US" altLang="zh-CN" smtClean="0">
                <a:solidFill>
                  <a:srgbClr val="FF3300"/>
                </a:solidFill>
                <a:ea typeface="黑体" panose="02010609060101010101" pitchFamily="49" charset="-122"/>
              </a:rPr>
              <a:t>accept(Visitor visitor)</a:t>
            </a:r>
            <a:r>
              <a:rPr lang="zh-CN" altLang="en-US" smtClean="0">
                <a:solidFill>
                  <a:srgbClr val="FF3300"/>
                </a:solidFill>
                <a:ea typeface="黑体" panose="02010609060101010101" pitchFamily="49" charset="-122"/>
              </a:rPr>
              <a:t>方法内部调用传入的</a:t>
            </a:r>
            <a:r>
              <a:rPr lang="en-US" altLang="zh-CN" smtClean="0">
                <a:solidFill>
                  <a:srgbClr val="FF3300"/>
                </a:solidFill>
                <a:ea typeface="黑体" panose="02010609060101010101" pitchFamily="49" charset="-122"/>
              </a:rPr>
              <a:t>Visitor</a:t>
            </a:r>
            <a:r>
              <a:rPr lang="zh-CN" altLang="en-US" smtClean="0">
                <a:solidFill>
                  <a:srgbClr val="FF3300"/>
                </a:solidFill>
                <a:ea typeface="黑体" panose="02010609060101010101" pitchFamily="49" charset="-122"/>
              </a:rPr>
              <a:t>对象的</a:t>
            </a:r>
            <a:r>
              <a:rPr lang="en-US" altLang="zh-CN" smtClean="0">
                <a:solidFill>
                  <a:srgbClr val="FF3300"/>
                </a:solidFill>
                <a:ea typeface="黑体" panose="02010609060101010101" pitchFamily="49" charset="-122"/>
              </a:rPr>
              <a:t>visit()</a:t>
            </a:r>
            <a:r>
              <a:rPr lang="zh-CN" altLang="en-US" smtClean="0">
                <a:solidFill>
                  <a:srgbClr val="FF3300"/>
                </a:solidFill>
                <a:ea typeface="黑体" panose="02010609060101010101" pitchFamily="49" charset="-122"/>
              </a:rPr>
              <a:t>方法</a:t>
            </a:r>
            <a:r>
              <a:rPr lang="zh-CN" altLang="en-US" smtClean="0">
                <a:ea typeface="黑体" panose="02010609060101010101" pitchFamily="49" charset="-122"/>
              </a:rPr>
              <a:t>，例如</a:t>
            </a:r>
            <a:r>
              <a:rPr lang="en-US" altLang="zh-CN" smtClean="0">
                <a:ea typeface="黑体" panose="02010609060101010101" pitchFamily="49" charset="-122"/>
              </a:rPr>
              <a:t>visit(ConcreteElementA elementA)</a:t>
            </a:r>
            <a:r>
              <a:rPr lang="zh-CN" altLang="en-US" smtClean="0">
                <a:ea typeface="黑体" panose="02010609060101010101" pitchFamily="49" charset="-122"/>
              </a:rPr>
              <a:t>，将当前具体元素类对象</a:t>
            </a:r>
            <a:r>
              <a:rPr lang="en-US" altLang="zh-CN" smtClean="0">
                <a:ea typeface="黑体" panose="02010609060101010101" pitchFamily="49" charset="-122"/>
              </a:rPr>
              <a:t>(this)</a:t>
            </a:r>
            <a:r>
              <a:rPr lang="zh-CN" altLang="en-US" smtClean="0">
                <a:ea typeface="黑体" panose="02010609060101010101" pitchFamily="49" charset="-122"/>
              </a:rPr>
              <a:t>作为参数，例如</a:t>
            </a:r>
            <a:r>
              <a:rPr lang="en-US" altLang="zh-CN" smtClean="0">
                <a:ea typeface="黑体" panose="02010609060101010101" pitchFamily="49" charset="-122"/>
              </a:rPr>
              <a:t>visitor.visit(this)</a:t>
            </a:r>
            <a:endParaRPr lang="zh-CN" altLang="en-US" smtClean="0">
              <a:ea typeface="黑体" panose="02010609060101010101" pitchFamily="49" charset="-122"/>
            </a:endParaRPr>
          </a:p>
          <a:p>
            <a:pPr lvl="2">
              <a:buFont typeface="Tahoma" panose="020B0604030504040204" pitchFamily="34" charset="0"/>
              <a:buChar char="•"/>
            </a:pPr>
            <a:r>
              <a:rPr lang="en-US" altLang="zh-CN" smtClean="0">
                <a:ea typeface="黑体" panose="02010609060101010101" pitchFamily="49" charset="-122"/>
              </a:rPr>
              <a:t>(3) </a:t>
            </a:r>
            <a:r>
              <a:rPr lang="zh-CN" altLang="en-US" smtClean="0">
                <a:ea typeface="黑体" panose="02010609060101010101" pitchFamily="49" charset="-122"/>
              </a:rPr>
              <a:t>执行</a:t>
            </a:r>
            <a:r>
              <a:rPr lang="en-US" altLang="zh-CN" smtClean="0">
                <a:ea typeface="黑体" panose="02010609060101010101" pitchFamily="49" charset="-122"/>
              </a:rPr>
              <a:t>Visitor</a:t>
            </a:r>
            <a:r>
              <a:rPr lang="zh-CN" altLang="en-US" smtClean="0">
                <a:ea typeface="黑体" panose="02010609060101010101" pitchFamily="49" charset="-122"/>
              </a:rPr>
              <a:t>对象的</a:t>
            </a:r>
            <a:r>
              <a:rPr lang="en-US" altLang="zh-CN" smtClean="0">
                <a:ea typeface="黑体" panose="02010609060101010101" pitchFamily="49" charset="-122"/>
              </a:rPr>
              <a:t>visit()</a:t>
            </a:r>
            <a:r>
              <a:rPr lang="zh-CN" altLang="en-US" smtClean="0">
                <a:ea typeface="黑体" panose="02010609060101010101" pitchFamily="49" charset="-122"/>
              </a:rPr>
              <a:t>方法，在其中</a:t>
            </a:r>
            <a:r>
              <a:rPr lang="zh-CN" altLang="en-US" smtClean="0">
                <a:solidFill>
                  <a:srgbClr val="FF3300"/>
                </a:solidFill>
                <a:ea typeface="黑体" panose="02010609060101010101" pitchFamily="49" charset="-122"/>
              </a:rPr>
              <a:t>还可以调用具体元素对象的业务方法</a:t>
            </a:r>
          </a:p>
          <a:p>
            <a:pPr lvl="1" eaLnBrk="1" hangingPunct="1"/>
            <a:endParaRPr lang="en-US" altLang="zh-CN" smtClean="0"/>
          </a:p>
        </p:txBody>
      </p:sp>
      <p:sp>
        <p:nvSpPr>
          <p:cNvPr id="2826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矩形 6"/>
          <p:cNvSpPr/>
          <p:nvPr/>
        </p:nvSpPr>
        <p:spPr>
          <a:xfrm>
            <a:off x="1905000" y="1447800"/>
            <a:ext cx="5029200" cy="609600"/>
          </a:xfrm>
          <a:prstGeom prst="rect">
            <a:avLst/>
          </a:prstGeom>
          <a:solidFill>
            <a:srgbClr val="FFFF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solidFill>
                  <a:srgbClr val="FF0505"/>
                </a:solidFill>
              </a:rPr>
              <a:t>ConcreteElementA.accept</a:t>
            </a:r>
            <a:r>
              <a:rPr lang="en-US" b="1" dirty="0">
                <a:solidFill>
                  <a:srgbClr val="FF0505"/>
                </a:solidFill>
              </a:rPr>
              <a:t>(Visitor visitor)</a:t>
            </a:r>
            <a:endParaRPr lang="zh-CN" altLang="en-US" b="1" dirty="0">
              <a:solidFill>
                <a:srgbClr val="FF0505"/>
              </a:solidFill>
            </a:endParaRPr>
          </a:p>
        </p:txBody>
      </p:sp>
      <p:sp>
        <p:nvSpPr>
          <p:cNvPr id="8" name="下箭头 7"/>
          <p:cNvSpPr/>
          <p:nvPr/>
        </p:nvSpPr>
        <p:spPr>
          <a:xfrm>
            <a:off x="4114800" y="2209800"/>
            <a:ext cx="533400" cy="914400"/>
          </a:xfrm>
          <a:prstGeom prst="downArrow">
            <a:avLst/>
          </a:prstGeom>
          <a:solidFill>
            <a:srgbClr val="FF0505"/>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下箭头 9"/>
          <p:cNvSpPr/>
          <p:nvPr/>
        </p:nvSpPr>
        <p:spPr>
          <a:xfrm>
            <a:off x="4114800" y="4114800"/>
            <a:ext cx="533400" cy="914400"/>
          </a:xfrm>
          <a:prstGeom prst="downArrow">
            <a:avLst/>
          </a:prstGeom>
          <a:solidFill>
            <a:srgbClr val="FF0505"/>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1295400" y="3200400"/>
            <a:ext cx="6400800" cy="762000"/>
          </a:xfrm>
          <a:prstGeom prst="rect">
            <a:avLst/>
          </a:prstGeom>
          <a:solidFill>
            <a:srgbClr val="FFFF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solidFill>
                  <a:srgbClr val="FF0505"/>
                </a:solidFill>
              </a:rPr>
              <a:t>ConcreteVisitorA.visit</a:t>
            </a:r>
            <a:r>
              <a:rPr lang="en-US" b="1" dirty="0">
                <a:solidFill>
                  <a:srgbClr val="FF0505"/>
                </a:solidFill>
              </a:rPr>
              <a:t>(</a:t>
            </a:r>
            <a:r>
              <a:rPr lang="en-US" b="1" dirty="0" err="1">
                <a:solidFill>
                  <a:srgbClr val="FF0505"/>
                </a:solidFill>
              </a:rPr>
              <a:t>ConcreteElementA</a:t>
            </a:r>
            <a:r>
              <a:rPr lang="en-US" b="1" dirty="0">
                <a:solidFill>
                  <a:srgbClr val="FF0505"/>
                </a:solidFill>
              </a:rPr>
              <a:t> </a:t>
            </a:r>
            <a:r>
              <a:rPr lang="en-US" b="1" dirty="0" err="1">
                <a:solidFill>
                  <a:srgbClr val="FF0505"/>
                </a:solidFill>
              </a:rPr>
              <a:t>elementA</a:t>
            </a:r>
            <a:r>
              <a:rPr lang="en-US" b="1" dirty="0">
                <a:solidFill>
                  <a:srgbClr val="FF0505"/>
                </a:solidFill>
              </a:rPr>
              <a:t>)</a:t>
            </a:r>
          </a:p>
          <a:p>
            <a:pPr algn="ctr">
              <a:defRPr/>
            </a:pPr>
            <a:r>
              <a:rPr lang="en-US" altLang="zh-CN" sz="1600" b="1" dirty="0">
                <a:solidFill>
                  <a:srgbClr val="00B050"/>
                </a:solidFill>
              </a:rPr>
              <a:t>&lt;</a:t>
            </a:r>
            <a:r>
              <a:rPr lang="en-US" sz="1600" b="1" dirty="0" err="1">
                <a:solidFill>
                  <a:srgbClr val="00B050"/>
                </a:solidFill>
              </a:rPr>
              <a:t>ConcreteVisitorA.visit</a:t>
            </a:r>
            <a:r>
              <a:rPr lang="en-US" sz="1600" b="1" dirty="0">
                <a:solidFill>
                  <a:srgbClr val="00B050"/>
                </a:solidFill>
              </a:rPr>
              <a:t>(this)</a:t>
            </a:r>
            <a:r>
              <a:rPr lang="en-US" altLang="zh-CN" sz="1600" b="1" dirty="0">
                <a:solidFill>
                  <a:srgbClr val="00B050"/>
                </a:solidFill>
              </a:rPr>
              <a:t>&gt;</a:t>
            </a:r>
            <a:endParaRPr lang="zh-CN" altLang="en-US" sz="1600" b="1" dirty="0">
              <a:solidFill>
                <a:srgbClr val="00B050"/>
              </a:solidFill>
            </a:endParaRPr>
          </a:p>
        </p:txBody>
      </p:sp>
      <p:sp>
        <p:nvSpPr>
          <p:cNvPr id="13" name="矩形 12"/>
          <p:cNvSpPr/>
          <p:nvPr/>
        </p:nvSpPr>
        <p:spPr>
          <a:xfrm>
            <a:off x="1981200" y="5181600"/>
            <a:ext cx="5029200" cy="609600"/>
          </a:xfrm>
          <a:prstGeom prst="rect">
            <a:avLst/>
          </a:prstGeom>
          <a:solidFill>
            <a:srgbClr val="FFFF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solidFill>
                  <a:srgbClr val="FF0505"/>
                </a:solidFill>
              </a:rPr>
              <a:t>ConcreteElementA.operationA</a:t>
            </a:r>
            <a:r>
              <a:rPr lang="en-US" b="1" dirty="0">
                <a:solidFill>
                  <a:srgbClr val="FF0505"/>
                </a:solidFill>
              </a:rPr>
              <a:t>() </a:t>
            </a:r>
            <a:endParaRPr lang="zh-CN" altLang="en-US" b="1" dirty="0">
              <a:solidFill>
                <a:srgbClr val="FF0505"/>
              </a:solidFill>
            </a:endParaRPr>
          </a:p>
        </p:txBody>
      </p:sp>
    </p:spTree>
    <p:extLst>
      <p:ext uri="{BB962C8B-B14F-4D97-AF65-F5344CB8AC3E}">
        <p14:creationId xmlns:p14="http://schemas.microsoft.com/office/powerpoint/2010/main" val="3579284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836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访问者模式的实现</a:t>
            </a:r>
          </a:p>
          <a:p>
            <a:pPr lvl="1" eaLnBrk="1" hangingPunct="1"/>
            <a:r>
              <a:rPr lang="zh-CN" altLang="en-US" smtClean="0"/>
              <a:t>典型的</a:t>
            </a:r>
            <a:r>
              <a:rPr lang="zh-CN" altLang="en-US" smtClean="0">
                <a:solidFill>
                  <a:srgbClr val="FF0000"/>
                </a:solidFill>
              </a:rPr>
              <a:t>对象结构</a:t>
            </a:r>
            <a:r>
              <a:rPr lang="zh-CN" altLang="en-US" smtClean="0"/>
              <a:t>代码：</a:t>
            </a:r>
            <a:endParaRPr lang="en-US" altLang="zh-CN" smtClean="0"/>
          </a:p>
        </p:txBody>
      </p:sp>
      <p:sp>
        <p:nvSpPr>
          <p:cNvPr id="2836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409611004"/>
              </p:ext>
            </p:extLst>
          </p:nvPr>
        </p:nvGraphicFramePr>
        <p:xfrm>
          <a:off x="609600" y="152400"/>
          <a:ext cx="7924800" cy="6583363"/>
        </p:xfrm>
        <a:graphic>
          <a:graphicData uri="http://schemas.openxmlformats.org/drawingml/2006/table">
            <a:tbl>
              <a:tblPr/>
              <a:tblGrid>
                <a:gridCol w="7924800"/>
              </a:tblGrid>
              <a:tr h="6583363">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java.util</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ObjectStructure</a:t>
                      </a: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&lt;Element&gt; list = new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&lt;Element&gt;();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定义一个集合用于存储元素对象</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接受访问者的访问操作</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accept(Visitor visitor) {</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Iterator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list.iterator</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while(</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i.hasNext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((Element)</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i.next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()).accept(visitor);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遍历访问集合中的每一个元素</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addElement</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(Element element)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list.add</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(element);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removeElement</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(Element element)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list.remove</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(element);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420057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访问者模式的应用实例</a:t>
            </a:r>
          </a:p>
        </p:txBody>
      </p:sp>
      <p:sp>
        <p:nvSpPr>
          <p:cNvPr id="2846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2846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84677" name="组合 8"/>
          <p:cNvGrpSpPr>
            <a:grpSpLocks/>
          </p:cNvGrpSpPr>
          <p:nvPr/>
        </p:nvGrpSpPr>
        <p:grpSpPr bwMode="auto">
          <a:xfrm>
            <a:off x="2514600" y="2590800"/>
            <a:ext cx="3505200" cy="2657475"/>
            <a:chOff x="1905000" y="2514600"/>
            <a:chExt cx="4343400" cy="3267075"/>
          </a:xfrm>
        </p:grpSpPr>
        <p:pic>
          <p:nvPicPr>
            <p:cNvPr id="284684"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1828800"/>
          <a:ext cx="8229600" cy="4267200"/>
        </p:xfrm>
        <a:graphic>
          <a:graphicData uri="http://schemas.openxmlformats.org/drawingml/2006/table">
            <a:tbl>
              <a:tblPr/>
              <a:tblGrid>
                <a:gridCol w="8229600"/>
              </a:tblGrid>
              <a:tr h="3124200">
                <a:tc>
                  <a:txBody>
                    <a:bodyPr/>
                    <a:lstStyle/>
                    <a:p>
                      <a:pPr indent="266700" algn="just">
                        <a:spcAft>
                          <a:spcPts val="0"/>
                        </a:spcAft>
                      </a:pPr>
                      <a:r>
                        <a:rPr lang="zh-CN" altLang="en-US" sz="2000" kern="100" dirty="0" smtClean="0">
                          <a:latin typeface="Times New Roman"/>
                          <a:ea typeface="宋体"/>
                          <a:cs typeface="Times New Roman"/>
                        </a:rPr>
                        <a:t>某公司</a:t>
                      </a:r>
                      <a:r>
                        <a:rPr lang="en-US" altLang="zh-CN" sz="2000" kern="100" dirty="0" smtClean="0">
                          <a:latin typeface="Times New Roman"/>
                          <a:ea typeface="宋体"/>
                          <a:cs typeface="Times New Roman"/>
                        </a:rPr>
                        <a:t>OA</a:t>
                      </a:r>
                      <a:r>
                        <a:rPr lang="zh-CN" altLang="en-US" sz="2000" kern="100" dirty="0" smtClean="0">
                          <a:latin typeface="Times New Roman"/>
                          <a:ea typeface="宋体"/>
                          <a:cs typeface="Times New Roman"/>
                        </a:rPr>
                        <a:t>系统中包含一个员工信息管理子系统，该公司员工包括正式员工和临时工，每周人力资源部和财务部等部门需要对员工数据进行汇总，汇总数据包括员工工作时间、员工工资等。该公司基本制度如下：</a:t>
                      </a:r>
                    </a:p>
                    <a:p>
                      <a:pPr indent="266700" algn="just">
                        <a:spcAft>
                          <a:spcPts val="0"/>
                        </a:spcAft>
                      </a:pPr>
                      <a:r>
                        <a:rPr lang="en-US" altLang="zh-CN" sz="2000" kern="100" dirty="0" smtClean="0">
                          <a:latin typeface="Times New Roman"/>
                          <a:ea typeface="宋体"/>
                          <a:cs typeface="Times New Roman"/>
                        </a:rPr>
                        <a:t>(1) </a:t>
                      </a:r>
                      <a:r>
                        <a:rPr lang="zh-CN" altLang="en-US" sz="2000" kern="100" dirty="0" smtClean="0">
                          <a:latin typeface="Times New Roman"/>
                          <a:ea typeface="宋体"/>
                          <a:cs typeface="Times New Roman"/>
                        </a:rPr>
                        <a:t>正式员工每周工作时间为</a:t>
                      </a:r>
                      <a:r>
                        <a:rPr lang="en-US" altLang="zh-CN" sz="2000" kern="100" dirty="0" smtClean="0">
                          <a:latin typeface="Times New Roman"/>
                          <a:ea typeface="宋体"/>
                          <a:cs typeface="Times New Roman"/>
                        </a:rPr>
                        <a:t>40</a:t>
                      </a:r>
                      <a:r>
                        <a:rPr lang="zh-CN" altLang="en-US" sz="2000" kern="100" dirty="0" smtClean="0">
                          <a:latin typeface="Times New Roman"/>
                          <a:ea typeface="宋体"/>
                          <a:cs typeface="Times New Roman"/>
                        </a:rPr>
                        <a:t>小时，不同级别、不同部门的员工每周基本工资不同；如果超过</a:t>
                      </a:r>
                      <a:r>
                        <a:rPr lang="en-US" altLang="zh-CN" sz="2000" kern="100" dirty="0" smtClean="0">
                          <a:latin typeface="Times New Roman"/>
                          <a:ea typeface="宋体"/>
                          <a:cs typeface="Times New Roman"/>
                        </a:rPr>
                        <a:t>40</a:t>
                      </a:r>
                      <a:r>
                        <a:rPr lang="zh-CN" altLang="en-US" sz="2000" kern="100" dirty="0" smtClean="0">
                          <a:latin typeface="Times New Roman"/>
                          <a:ea typeface="宋体"/>
                          <a:cs typeface="Times New Roman"/>
                        </a:rPr>
                        <a:t>小时，超出部分按照</a:t>
                      </a:r>
                      <a:r>
                        <a:rPr lang="en-US" altLang="zh-CN" sz="2000" kern="100" dirty="0" smtClean="0">
                          <a:latin typeface="Times New Roman"/>
                          <a:ea typeface="宋体"/>
                          <a:cs typeface="Times New Roman"/>
                        </a:rPr>
                        <a:t>100</a:t>
                      </a:r>
                      <a:r>
                        <a:rPr lang="zh-CN" altLang="en-US" sz="2000" kern="100" dirty="0" smtClean="0">
                          <a:latin typeface="Times New Roman"/>
                          <a:ea typeface="宋体"/>
                          <a:cs typeface="Times New Roman"/>
                        </a:rPr>
                        <a:t>元</a:t>
                      </a:r>
                      <a:r>
                        <a:rPr lang="en-US" altLang="zh-CN" sz="2000" kern="100" dirty="0" smtClean="0">
                          <a:latin typeface="Times New Roman"/>
                          <a:ea typeface="宋体"/>
                          <a:cs typeface="Times New Roman"/>
                        </a:rPr>
                        <a:t>/</a:t>
                      </a:r>
                      <a:r>
                        <a:rPr lang="zh-CN" altLang="en-US" sz="2000" kern="100" dirty="0" smtClean="0">
                          <a:latin typeface="Times New Roman"/>
                          <a:ea typeface="宋体"/>
                          <a:cs typeface="Times New Roman"/>
                        </a:rPr>
                        <a:t>小时作为加班费；如果少于</a:t>
                      </a:r>
                      <a:r>
                        <a:rPr lang="en-US" altLang="zh-CN" sz="2000" kern="100" dirty="0" smtClean="0">
                          <a:latin typeface="Times New Roman"/>
                          <a:ea typeface="宋体"/>
                          <a:cs typeface="Times New Roman"/>
                        </a:rPr>
                        <a:t>40</a:t>
                      </a:r>
                      <a:r>
                        <a:rPr lang="zh-CN" altLang="en-US" sz="2000" kern="100" dirty="0" smtClean="0">
                          <a:latin typeface="Times New Roman"/>
                          <a:ea typeface="宋体"/>
                          <a:cs typeface="Times New Roman"/>
                        </a:rPr>
                        <a:t>小时，所缺时间按照请假处理，请假所扣工资以</a:t>
                      </a:r>
                      <a:r>
                        <a:rPr lang="en-US" altLang="zh-CN" sz="2000" kern="100" dirty="0" smtClean="0">
                          <a:latin typeface="Times New Roman"/>
                          <a:ea typeface="宋体"/>
                          <a:cs typeface="Times New Roman"/>
                        </a:rPr>
                        <a:t>80</a:t>
                      </a:r>
                      <a:r>
                        <a:rPr lang="zh-CN" altLang="en-US" sz="2000" kern="100" dirty="0" smtClean="0">
                          <a:latin typeface="Times New Roman"/>
                          <a:ea typeface="宋体"/>
                          <a:cs typeface="Times New Roman"/>
                        </a:rPr>
                        <a:t>元</a:t>
                      </a:r>
                      <a:r>
                        <a:rPr lang="en-US" altLang="zh-CN" sz="2000" kern="100" dirty="0" smtClean="0">
                          <a:latin typeface="Times New Roman"/>
                          <a:ea typeface="宋体"/>
                          <a:cs typeface="Times New Roman"/>
                        </a:rPr>
                        <a:t>/</a:t>
                      </a:r>
                      <a:r>
                        <a:rPr lang="zh-CN" altLang="en-US" sz="2000" kern="100" dirty="0" smtClean="0">
                          <a:latin typeface="Times New Roman"/>
                          <a:ea typeface="宋体"/>
                          <a:cs typeface="Times New Roman"/>
                        </a:rPr>
                        <a:t>小时计算，直到基本工资扣除到零为止。除了记录实际工作时间外，人力资源部需记录加班时长或请假时长，作为员工平时表现的一项依据。</a:t>
                      </a:r>
                    </a:p>
                    <a:p>
                      <a:pPr indent="266700" algn="just">
                        <a:spcAft>
                          <a:spcPts val="0"/>
                        </a:spcAft>
                      </a:pPr>
                      <a:r>
                        <a:rPr lang="en-US" altLang="zh-CN" sz="2000" kern="100" dirty="0" smtClean="0">
                          <a:latin typeface="Times New Roman"/>
                          <a:ea typeface="宋体"/>
                          <a:cs typeface="Times New Roman"/>
                        </a:rPr>
                        <a:t>(2) </a:t>
                      </a:r>
                      <a:r>
                        <a:rPr lang="zh-CN" altLang="en-US" sz="2000" kern="100" dirty="0" smtClean="0">
                          <a:latin typeface="Times New Roman"/>
                          <a:ea typeface="宋体"/>
                          <a:cs typeface="Times New Roman"/>
                        </a:rPr>
                        <a:t>临时工每周工作时间不固定，基本工资按小时计算，不同岗位的临时工小时工资不同。人力资源部只需记录实际工作时间。</a:t>
                      </a:r>
                    </a:p>
                    <a:p>
                      <a:pPr indent="266700" algn="just">
                        <a:spcAft>
                          <a:spcPts val="0"/>
                        </a:spcAft>
                      </a:pPr>
                      <a:r>
                        <a:rPr lang="zh-CN" altLang="en-US" sz="2000" kern="100" dirty="0" smtClean="0">
                          <a:latin typeface="Times New Roman"/>
                          <a:ea typeface="宋体"/>
                          <a:cs typeface="Times New Roman"/>
                        </a:rPr>
                        <a:t>人力资源部和财务部工作人员可以根据各自的需要对员工数据进行汇总处理，人力资源部负责汇总每周员工工作时间，而财务部负责计算每周员工工资。</a:t>
                      </a:r>
                    </a:p>
                    <a:p>
                      <a:pPr indent="266700" algn="just">
                        <a:spcAft>
                          <a:spcPts val="0"/>
                        </a:spcAft>
                      </a:pPr>
                      <a:r>
                        <a:rPr lang="zh-CN" altLang="en-US" sz="2000" kern="100" dirty="0" smtClean="0">
                          <a:latin typeface="Times New Roman"/>
                          <a:ea typeface="宋体"/>
                          <a:cs typeface="Times New Roman"/>
                        </a:rPr>
                        <a:t>现使用访问者模式设计该系统，绘制类图并使用</a:t>
                      </a:r>
                      <a:r>
                        <a:rPr lang="en-US" altLang="zh-CN" sz="2000" kern="100" dirty="0" smtClean="0">
                          <a:latin typeface="Times New Roman"/>
                          <a:ea typeface="宋体"/>
                          <a:cs typeface="Times New Roman"/>
                        </a:rPr>
                        <a:t>Java</a:t>
                      </a:r>
                      <a:r>
                        <a:rPr lang="zh-CN" altLang="en-US" sz="2000" kern="100" dirty="0" smtClean="0">
                          <a:latin typeface="Times New Roman"/>
                          <a:ea typeface="宋体"/>
                          <a:cs typeface="Times New Roman"/>
                        </a:rPr>
                        <a:t>语言编码实现。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435582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访问者模式的应用实例</a:t>
            </a:r>
          </a:p>
        </p:txBody>
      </p:sp>
      <p:sp>
        <p:nvSpPr>
          <p:cNvPr id="2856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285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743200" y="6400800"/>
            <a:ext cx="3305175"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员工数据汇总模块结构图</a:t>
            </a:r>
            <a:endParaRPr lang="zh-CN" altLang="en-US" sz="2200"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76200"/>
            <a:ext cx="8101012" cy="62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15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访问者模式的应用实例</a:t>
            </a:r>
          </a:p>
        </p:txBody>
      </p:sp>
      <p:sp>
        <p:nvSpPr>
          <p:cNvPr id="2867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600" smtClean="0"/>
              <a:t>(1) Employee</a:t>
            </a:r>
            <a:r>
              <a:rPr lang="zh-CN" altLang="en-US" sz="1600" smtClean="0"/>
              <a:t>：员工类，充当抽象元素类</a:t>
            </a:r>
          </a:p>
          <a:p>
            <a:pPr lvl="1" eaLnBrk="1" hangingPunct="1"/>
            <a:r>
              <a:rPr lang="en-US" altLang="zh-CN" sz="1600" smtClean="0"/>
              <a:t>(2) FulltimeEmployee</a:t>
            </a:r>
            <a:r>
              <a:rPr lang="zh-CN" altLang="en-US" sz="1600" smtClean="0"/>
              <a:t>：全职员工类，充当具体元素类</a:t>
            </a:r>
          </a:p>
          <a:p>
            <a:pPr lvl="1" eaLnBrk="1" hangingPunct="1"/>
            <a:r>
              <a:rPr lang="en-US" altLang="zh-CN" sz="1600" smtClean="0"/>
              <a:t>(3) ParttimeEmployee</a:t>
            </a:r>
            <a:r>
              <a:rPr lang="zh-CN" altLang="en-US" sz="1600" smtClean="0"/>
              <a:t>：兼职员工类，充当具体元素类</a:t>
            </a:r>
          </a:p>
          <a:p>
            <a:pPr lvl="1" eaLnBrk="1" hangingPunct="1"/>
            <a:r>
              <a:rPr lang="en-US" altLang="zh-CN" sz="1600" smtClean="0"/>
              <a:t>(4) Department</a:t>
            </a:r>
            <a:r>
              <a:rPr lang="zh-CN" altLang="en-US" sz="1600" smtClean="0"/>
              <a:t>：部门类，充当抽象访问者类</a:t>
            </a:r>
          </a:p>
          <a:p>
            <a:pPr lvl="1" eaLnBrk="1" hangingPunct="1"/>
            <a:r>
              <a:rPr lang="en-US" altLang="zh-CN" sz="1600" smtClean="0"/>
              <a:t>(5) FADepartment</a:t>
            </a:r>
            <a:r>
              <a:rPr lang="zh-CN" altLang="en-US" sz="1600" smtClean="0"/>
              <a:t>：财务部类，充当具体访问者类</a:t>
            </a:r>
          </a:p>
          <a:p>
            <a:pPr lvl="1" eaLnBrk="1" hangingPunct="1"/>
            <a:r>
              <a:rPr lang="en-US" altLang="zh-CN" sz="1600" smtClean="0"/>
              <a:t>(6) HRDepartment</a:t>
            </a:r>
            <a:r>
              <a:rPr lang="zh-CN" altLang="en-US" sz="1600" smtClean="0"/>
              <a:t>：人力资源部类，充当具体访问者类</a:t>
            </a:r>
          </a:p>
          <a:p>
            <a:pPr lvl="1" eaLnBrk="1" hangingPunct="1"/>
            <a:r>
              <a:rPr lang="en-US" altLang="zh-CN" sz="1600" smtClean="0"/>
              <a:t>(7) EmployeeList</a:t>
            </a:r>
            <a:r>
              <a:rPr lang="zh-CN" altLang="en-US" sz="1600" smtClean="0"/>
              <a:t>：员工列表类，充当对象结构</a:t>
            </a:r>
          </a:p>
          <a:p>
            <a:pPr lvl="1" eaLnBrk="1" hangingPunct="1"/>
            <a:r>
              <a:rPr lang="en-US" altLang="zh-CN" sz="1600" smtClean="0"/>
              <a:t>(8) Client</a:t>
            </a:r>
            <a:r>
              <a:rPr lang="zh-CN" altLang="en-US" sz="1600" smtClean="0"/>
              <a:t>：客户端测试类</a:t>
            </a:r>
            <a:endParaRPr lang="en-US" altLang="zh-CN" sz="1600" smtClean="0"/>
          </a:p>
        </p:txBody>
      </p:sp>
      <p:sp>
        <p:nvSpPr>
          <p:cNvPr id="2867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86725" name="Group 5"/>
          <p:cNvGrpSpPr>
            <a:grpSpLocks/>
          </p:cNvGrpSpPr>
          <p:nvPr/>
        </p:nvGrpSpPr>
        <p:grpSpPr bwMode="auto">
          <a:xfrm>
            <a:off x="3478213" y="5133975"/>
            <a:ext cx="2160587" cy="809625"/>
            <a:chOff x="2381" y="3283"/>
            <a:chExt cx="1361" cy="510"/>
          </a:xfrm>
        </p:grpSpPr>
        <p:pic>
          <p:nvPicPr>
            <p:cNvPr id="28672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1908175" y="60309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designpatterns.visitor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2725190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访问者模式的应用实例</a:t>
            </a:r>
          </a:p>
        </p:txBody>
      </p:sp>
      <p:sp>
        <p:nvSpPr>
          <p:cNvPr id="2877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如果需要增加或更换</a:t>
            </a:r>
            <a:r>
              <a:rPr lang="zh-CN" altLang="en-US" smtClean="0">
                <a:solidFill>
                  <a:srgbClr val="FF3300"/>
                </a:solidFill>
              </a:rPr>
              <a:t>具体访问者类</a:t>
            </a:r>
            <a:r>
              <a:rPr lang="zh-CN" altLang="en-US" smtClean="0"/>
              <a:t>，无须修改源代码，只需修改</a:t>
            </a:r>
            <a:r>
              <a:rPr lang="zh-CN" altLang="en-US" smtClean="0">
                <a:solidFill>
                  <a:srgbClr val="FF3300"/>
                </a:solidFill>
              </a:rPr>
              <a:t>配置文件</a:t>
            </a:r>
            <a:r>
              <a:rPr lang="zh-CN" altLang="en-US" smtClean="0"/>
              <a:t>，从</a:t>
            </a:r>
            <a:r>
              <a:rPr lang="zh-CN" altLang="en-US" smtClean="0">
                <a:solidFill>
                  <a:srgbClr val="FF0505"/>
                </a:solidFill>
              </a:rPr>
              <a:t>增加新的访问者</a:t>
            </a:r>
            <a:r>
              <a:rPr lang="zh-CN" altLang="en-US" smtClean="0"/>
              <a:t>的角度来看，完全</a:t>
            </a:r>
            <a:r>
              <a:rPr lang="zh-CN" altLang="en-US" smtClean="0">
                <a:solidFill>
                  <a:srgbClr val="FF3300"/>
                </a:solidFill>
              </a:rPr>
              <a:t>符合开闭原则</a:t>
            </a:r>
            <a:endParaRPr lang="en-US" altLang="zh-CN" smtClean="0">
              <a:solidFill>
                <a:srgbClr val="FF3300"/>
              </a:solidFill>
            </a:endParaRPr>
          </a:p>
          <a:p>
            <a:pPr lvl="1" eaLnBrk="1" hangingPunct="1"/>
            <a:r>
              <a:rPr lang="zh-CN" altLang="en-US" smtClean="0"/>
              <a:t>如果要在系统中增加一种新的</a:t>
            </a:r>
            <a:r>
              <a:rPr lang="zh-CN" altLang="en-US" smtClean="0">
                <a:solidFill>
                  <a:srgbClr val="FF3300"/>
                </a:solidFill>
              </a:rPr>
              <a:t>具体元素</a:t>
            </a:r>
            <a:r>
              <a:rPr lang="zh-CN" altLang="en-US" smtClean="0"/>
              <a:t>，必须对原有系统进行修改，在原有的抽象访问者类和具体访问者类中增加相应的访问方法，从</a:t>
            </a:r>
            <a:r>
              <a:rPr lang="zh-CN" altLang="en-US" smtClean="0">
                <a:solidFill>
                  <a:srgbClr val="FF3300"/>
                </a:solidFill>
              </a:rPr>
              <a:t>增加新的元素</a:t>
            </a:r>
            <a:r>
              <a:rPr lang="zh-CN" altLang="en-US" smtClean="0"/>
              <a:t>的角度来看，访问者模式</a:t>
            </a:r>
            <a:r>
              <a:rPr lang="zh-CN" altLang="en-US" smtClean="0">
                <a:solidFill>
                  <a:srgbClr val="FF3300"/>
                </a:solidFill>
              </a:rPr>
              <a:t>违背了开闭原则</a:t>
            </a:r>
            <a:endParaRPr lang="en-US" altLang="zh-CN" smtClean="0">
              <a:solidFill>
                <a:srgbClr val="FF3300"/>
              </a:solidFill>
            </a:endParaRPr>
          </a:p>
          <a:p>
            <a:pPr lvl="1" eaLnBrk="1" hangingPunct="1"/>
            <a:r>
              <a:rPr lang="zh-CN" altLang="en-US" smtClean="0">
                <a:solidFill>
                  <a:srgbClr val="FF3300"/>
                </a:solidFill>
              </a:rPr>
              <a:t>开闭原则的倾斜性</a:t>
            </a:r>
          </a:p>
          <a:p>
            <a:pPr lvl="1" eaLnBrk="1" hangingPunct="1"/>
            <a:endParaRPr lang="en-US" altLang="zh-CN" smtClean="0">
              <a:solidFill>
                <a:srgbClr val="FF3300"/>
              </a:solidFill>
            </a:endParaRPr>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87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87749"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5187950"/>
            <a:ext cx="25146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表格 9"/>
          <p:cNvGraphicFramePr>
            <a:graphicFrameLocks noGrp="1"/>
          </p:cNvGraphicFramePr>
          <p:nvPr>
            <p:extLst>
              <p:ext uri="{D42A27DB-BD31-4B8C-83A1-F6EECF244321}">
                <p14:modId xmlns:p14="http://schemas.microsoft.com/office/powerpoint/2010/main" val="2715873074"/>
              </p:ext>
            </p:extLst>
          </p:nvPr>
        </p:nvGraphicFramePr>
        <p:xfrm>
          <a:off x="762000" y="2667000"/>
          <a:ext cx="7543800" cy="1219200"/>
        </p:xfrm>
        <a:graphic>
          <a:graphicData uri="http://schemas.openxmlformats.org/drawingml/2006/table">
            <a:tbl>
              <a:tblPr firstRow="1" firstCol="1" lastRow="1" lastCol="1" bandRow="1" bandCol="1">
                <a:tableStyleId>{5C22544A-7EE6-4342-B048-85BDC9FD1C3A}</a:tableStyleId>
              </a:tblPr>
              <a:tblGrid>
                <a:gridCol w="7543800"/>
              </a:tblGrid>
              <a:tr h="0">
                <a:tc>
                  <a:txBody>
                    <a:bodyPr/>
                    <a:lstStyle/>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&lt;?xml version="1.0"?&gt;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2000" b="1" kern="100" cap="none" spc="0" dirty="0" smtClean="0">
                          <a:ln>
                            <a:noFill/>
                          </a:ln>
                          <a:solidFill>
                            <a:srgbClr val="FF66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6600"/>
                          </a:solidFill>
                          <a:effectLst/>
                          <a:latin typeface="Times New Roman" panose="02020603050405020304" pitchFamily="18" charset="0"/>
                          <a:cs typeface="Times New Roman" panose="02020603050405020304" pitchFamily="18" charset="0"/>
                        </a:rPr>
                        <a:t>className</a:t>
                      </a:r>
                      <a:r>
                        <a:rPr lang="en-US" sz="2000" b="1" kern="100" cap="none" spc="0" dirty="0" smtClean="0">
                          <a:ln>
                            <a:noFill/>
                          </a:ln>
                          <a:solidFill>
                            <a:srgbClr val="FF6600"/>
                          </a:solidFill>
                          <a:effectLst/>
                          <a:latin typeface="Times New Roman" panose="02020603050405020304" pitchFamily="18" charset="0"/>
                          <a:cs typeface="Times New Roman" panose="02020603050405020304" pitchFamily="18" charset="0"/>
                        </a:rPr>
                        <a:t>&gt;</a:t>
                      </a:r>
                      <a:r>
                        <a:rPr lang="en-US" sz="2000" b="1" kern="100" cap="none" spc="0" dirty="0" err="1" smtClean="0">
                          <a:ln>
                            <a:noFill/>
                          </a:ln>
                          <a:solidFill>
                            <a:srgbClr val="FF6600"/>
                          </a:solidFill>
                          <a:effectLst/>
                          <a:latin typeface="Times New Roman" panose="02020603050405020304" pitchFamily="18" charset="0"/>
                          <a:cs typeface="Times New Roman" panose="02020603050405020304" pitchFamily="18" charset="0"/>
                        </a:rPr>
                        <a:t>designpatterns.visitor.FADepartment</a:t>
                      </a:r>
                      <a:r>
                        <a:rPr lang="en-US" sz="2000" b="1" kern="100" cap="none" spc="0" dirty="0">
                          <a:ln>
                            <a:noFill/>
                          </a:ln>
                          <a:solidFill>
                            <a:srgbClr val="FF6600"/>
                          </a:solidFill>
                          <a:effectLst/>
                          <a:latin typeface="Times New Roman" panose="02020603050405020304" pitchFamily="18" charset="0"/>
                          <a:cs typeface="Times New Roman" panose="02020603050405020304" pitchFamily="18" charset="0"/>
                        </a:rPr>
                        <a:t>&lt;/</a:t>
                      </a:r>
                      <a:r>
                        <a:rPr lang="en-US" sz="2000" b="1" kern="100" cap="none" spc="0" dirty="0" err="1">
                          <a:ln>
                            <a:noFill/>
                          </a:ln>
                          <a:solidFill>
                            <a:srgbClr val="FF6600"/>
                          </a:solidFill>
                          <a:effectLst/>
                          <a:latin typeface="Times New Roman" panose="02020603050405020304" pitchFamily="18" charset="0"/>
                          <a:cs typeface="Times New Roman" panose="02020603050405020304" pitchFamily="18" charset="0"/>
                        </a:rPr>
                        <a:t>className</a:t>
                      </a:r>
                      <a:r>
                        <a:rPr lang="en-US" sz="2000" b="1" kern="100" cap="none" spc="0" dirty="0">
                          <a:ln>
                            <a:noFill/>
                          </a:ln>
                          <a:solidFill>
                            <a:srgbClr val="FF6600"/>
                          </a:solidFill>
                          <a:effectLst/>
                          <a:latin typeface="Times New Roman" panose="02020603050405020304" pitchFamily="18" charset="0"/>
                          <a:cs typeface="Times New Roman" panose="02020603050405020304" pitchFamily="18" charset="0"/>
                        </a:rPr>
                        <a:t>&gt;</a:t>
                      </a:r>
                      <a:endParaRPr lang="zh-CN" sz="2000" b="1" kern="100" cap="none" spc="0" dirty="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5"/>
                    </a:solidFill>
                  </a:tcPr>
                </a:tc>
              </a:tr>
            </a:tbl>
          </a:graphicData>
        </a:graphic>
      </p:graphicFrame>
      <p:sp>
        <p:nvSpPr>
          <p:cNvPr id="11" name="矩形 10"/>
          <p:cNvSpPr/>
          <p:nvPr/>
        </p:nvSpPr>
        <p:spPr>
          <a:xfrm>
            <a:off x="1230313" y="4191000"/>
            <a:ext cx="6161087" cy="16319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000" dirty="0">
                <a:solidFill>
                  <a:srgbClr val="000000"/>
                </a:solidFill>
                <a:latin typeface="Consolas" panose="020B0609020204030204" pitchFamily="49" charset="0"/>
              </a:rPr>
              <a:t>正式员工张无忌实际工资为：</a:t>
            </a:r>
            <a:r>
              <a:rPr lang="en-US" altLang="zh-CN" sz="2000" dirty="0">
                <a:solidFill>
                  <a:srgbClr val="000000"/>
                </a:solidFill>
                <a:latin typeface="Consolas" panose="020B0609020204030204" pitchFamily="49" charset="0"/>
              </a:rPr>
              <a:t>3700.0</a:t>
            </a:r>
            <a:r>
              <a:rPr lang="zh-CN" altLang="en-US" sz="2000" dirty="0">
                <a:solidFill>
                  <a:srgbClr val="000000"/>
                </a:solidFill>
                <a:latin typeface="Consolas" panose="020B0609020204030204" pitchFamily="49" charset="0"/>
              </a:rPr>
              <a:t>元。</a:t>
            </a:r>
          </a:p>
          <a:p>
            <a:pPr>
              <a:defRPr/>
            </a:pPr>
            <a:r>
              <a:rPr lang="zh-CN" altLang="en-US" sz="2000" dirty="0">
                <a:solidFill>
                  <a:srgbClr val="000000"/>
                </a:solidFill>
                <a:latin typeface="Consolas" panose="020B0609020204030204" pitchFamily="49" charset="0"/>
              </a:rPr>
              <a:t>正式员工杨过实际工资为：</a:t>
            </a:r>
            <a:r>
              <a:rPr lang="en-US" altLang="zh-CN" sz="2000" dirty="0">
                <a:solidFill>
                  <a:srgbClr val="000000"/>
                </a:solidFill>
                <a:latin typeface="Consolas" panose="020B0609020204030204" pitchFamily="49" charset="0"/>
              </a:rPr>
              <a:t>2000.0</a:t>
            </a:r>
            <a:r>
              <a:rPr lang="zh-CN" altLang="en-US" sz="2000" dirty="0">
                <a:solidFill>
                  <a:srgbClr val="000000"/>
                </a:solidFill>
                <a:latin typeface="Consolas" panose="020B0609020204030204" pitchFamily="49" charset="0"/>
              </a:rPr>
              <a:t>元。</a:t>
            </a:r>
          </a:p>
          <a:p>
            <a:pPr>
              <a:defRPr/>
            </a:pPr>
            <a:r>
              <a:rPr lang="zh-CN" altLang="en-US" sz="2000" dirty="0">
                <a:solidFill>
                  <a:srgbClr val="000000"/>
                </a:solidFill>
                <a:latin typeface="Consolas" panose="020B0609020204030204" pitchFamily="49" charset="0"/>
              </a:rPr>
              <a:t>正式员工段誉实际工资为：</a:t>
            </a:r>
            <a:r>
              <a:rPr lang="en-US" altLang="zh-CN" sz="2000" dirty="0">
                <a:solidFill>
                  <a:srgbClr val="000000"/>
                </a:solidFill>
                <a:latin typeface="Consolas" panose="020B0609020204030204" pitchFamily="49" charset="0"/>
              </a:rPr>
              <a:t>2240.0</a:t>
            </a:r>
            <a:r>
              <a:rPr lang="zh-CN" altLang="en-US" sz="2000" dirty="0">
                <a:solidFill>
                  <a:srgbClr val="000000"/>
                </a:solidFill>
                <a:latin typeface="Consolas" panose="020B0609020204030204" pitchFamily="49" charset="0"/>
              </a:rPr>
              <a:t>元。</a:t>
            </a:r>
          </a:p>
          <a:p>
            <a:pPr>
              <a:defRPr/>
            </a:pPr>
            <a:r>
              <a:rPr lang="zh-CN" altLang="en-US" sz="2000" dirty="0">
                <a:solidFill>
                  <a:srgbClr val="000000"/>
                </a:solidFill>
                <a:latin typeface="Consolas" panose="020B0609020204030204" pitchFamily="49" charset="0"/>
              </a:rPr>
              <a:t>临时工洪七公实际工资为：</a:t>
            </a:r>
            <a:r>
              <a:rPr lang="en-US" altLang="zh-CN" sz="2000" dirty="0">
                <a:solidFill>
                  <a:srgbClr val="000000"/>
                </a:solidFill>
                <a:latin typeface="Consolas" panose="020B0609020204030204" pitchFamily="49" charset="0"/>
              </a:rPr>
              <a:t>1600.0</a:t>
            </a:r>
            <a:r>
              <a:rPr lang="zh-CN" altLang="en-US" sz="2000" dirty="0">
                <a:solidFill>
                  <a:srgbClr val="000000"/>
                </a:solidFill>
                <a:latin typeface="Consolas" panose="020B0609020204030204" pitchFamily="49" charset="0"/>
              </a:rPr>
              <a:t>元。</a:t>
            </a:r>
          </a:p>
          <a:p>
            <a:pPr>
              <a:defRPr/>
            </a:pPr>
            <a:r>
              <a:rPr lang="zh-CN" altLang="en-US" sz="2000" dirty="0">
                <a:solidFill>
                  <a:srgbClr val="000000"/>
                </a:solidFill>
                <a:latin typeface="Consolas" panose="020B0609020204030204" pitchFamily="49" charset="0"/>
              </a:rPr>
              <a:t>临时工郭靖实际工资为：</a:t>
            </a:r>
            <a:r>
              <a:rPr lang="en-US" altLang="zh-CN" sz="2000" dirty="0">
                <a:solidFill>
                  <a:srgbClr val="000000"/>
                </a:solidFill>
                <a:latin typeface="Consolas" panose="020B0609020204030204" pitchFamily="49" charset="0"/>
              </a:rPr>
              <a:t>1080.0</a:t>
            </a:r>
            <a:r>
              <a:rPr lang="zh-CN" altLang="en-US" sz="2000" dirty="0">
                <a:solidFill>
                  <a:srgbClr val="000000"/>
                </a:solidFill>
                <a:latin typeface="Consolas" panose="020B0609020204030204" pitchFamily="49" charset="0"/>
              </a:rPr>
              <a:t>元。</a:t>
            </a:r>
            <a:endParaRPr lang="en-US" altLang="zh-CN"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80815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r>
              <a:rPr kumimoji="1" lang="zh-CN" altLang="en-US" smtClean="0"/>
              <a:t>大纲</a:t>
            </a:r>
          </a:p>
        </p:txBody>
      </p:sp>
      <p:sp>
        <p:nvSpPr>
          <p:cNvPr id="270339"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270340"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270341"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270342"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访问者模式概述</a:t>
            </a:r>
            <a:endParaRPr lang="en-US" altLang="zh-CN" sz="2800"/>
          </a:p>
          <a:p>
            <a:pPr eaLnBrk="1" hangingPunct="1"/>
            <a:r>
              <a:rPr lang="zh-CN" altLang="en-US" sz="2800"/>
              <a:t>访问者模式的结构与实现</a:t>
            </a:r>
            <a:endParaRPr lang="en-US" altLang="zh-CN" sz="2800"/>
          </a:p>
          <a:p>
            <a:pPr eaLnBrk="1" hangingPunct="1"/>
            <a:r>
              <a:rPr lang="zh-CN" altLang="en-US" sz="2800"/>
              <a:t>访问者模式的应用实例</a:t>
            </a:r>
            <a:endParaRPr lang="en-US" altLang="zh-CN" sz="2800"/>
          </a:p>
          <a:p>
            <a:pPr eaLnBrk="1" hangingPunct="1"/>
            <a:r>
              <a:rPr lang="zh-CN" altLang="en-US" sz="2800"/>
              <a:t>访问者模式与组合模式联用</a:t>
            </a:r>
            <a:endParaRPr lang="en-US" altLang="zh-CN" sz="2800"/>
          </a:p>
          <a:p>
            <a:pPr eaLnBrk="1" hangingPunct="1"/>
            <a:r>
              <a:rPr lang="zh-CN" altLang="en-US" sz="2800"/>
              <a:t>访问者模式的优缺点与适用环境</a:t>
            </a:r>
            <a:endParaRPr lang="en-US" altLang="zh-CN" sz="2800"/>
          </a:p>
          <a:p>
            <a:pPr eaLnBrk="1" hangingPunct="1"/>
            <a:endParaRPr lang="zh-CN" altLang="en-US" sz="2400"/>
          </a:p>
        </p:txBody>
      </p:sp>
      <p:pic>
        <p:nvPicPr>
          <p:cNvPr id="27034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981200"/>
            <a:ext cx="30480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688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访问者模式与组合模式联用</a:t>
            </a:r>
          </a:p>
        </p:txBody>
      </p:sp>
      <p:sp>
        <p:nvSpPr>
          <p:cNvPr id="2887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88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96259"/>
            <a:ext cx="5867400" cy="495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4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838200" y="914400"/>
            <a:ext cx="7772400" cy="685800"/>
          </a:xfrm>
        </p:spPr>
        <p:txBody>
          <a:bodyPr/>
          <a:lstStyle/>
          <a:p>
            <a:r>
              <a:rPr lang="zh-CN" altLang="en-US" smtClean="0"/>
              <a:t>访问者模式的优缺点与适用环境</a:t>
            </a:r>
          </a:p>
        </p:txBody>
      </p:sp>
      <p:sp>
        <p:nvSpPr>
          <p:cNvPr id="289795"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mtClean="0">
                <a:solidFill>
                  <a:srgbClr val="FF3300"/>
                </a:solidFill>
              </a:rPr>
              <a:t>增加新的访问操作很方便</a:t>
            </a:r>
          </a:p>
          <a:p>
            <a:pPr lvl="1" eaLnBrk="1" hangingPunct="1"/>
            <a:r>
              <a:rPr lang="zh-CN" altLang="en-US" smtClean="0"/>
              <a:t>将有关元素对象的访问行为集中到一个访问者对象中，而不是分散在一个个的元素类中，</a:t>
            </a:r>
            <a:r>
              <a:rPr lang="zh-CN" altLang="en-US" smtClean="0">
                <a:solidFill>
                  <a:srgbClr val="FF3300"/>
                </a:solidFill>
              </a:rPr>
              <a:t>类的职责更加清晰</a:t>
            </a:r>
          </a:p>
          <a:p>
            <a:pPr lvl="1" eaLnBrk="1" hangingPunct="1"/>
            <a:r>
              <a:rPr lang="zh-CN" altLang="en-US" smtClean="0"/>
              <a:t>让用户能够</a:t>
            </a:r>
            <a:r>
              <a:rPr lang="zh-CN" altLang="en-US" smtClean="0">
                <a:solidFill>
                  <a:srgbClr val="FF3300"/>
                </a:solidFill>
              </a:rPr>
              <a:t>在不修改现有元素类层次结构的情况下，定义作用于该层次结构的操作</a:t>
            </a:r>
          </a:p>
          <a:p>
            <a:pPr lvl="1" eaLnBrk="1" hangingPunct="1"/>
            <a:endParaRPr lang="en-US" altLang="zh-CN" smtClean="0"/>
          </a:p>
        </p:txBody>
      </p:sp>
      <p:sp>
        <p:nvSpPr>
          <p:cNvPr id="2897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897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952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838200" y="914400"/>
            <a:ext cx="7924800" cy="685800"/>
          </a:xfrm>
        </p:spPr>
        <p:txBody>
          <a:bodyPr/>
          <a:lstStyle/>
          <a:p>
            <a:r>
              <a:rPr lang="zh-CN" altLang="en-US" smtClean="0"/>
              <a:t>访问者模式的优缺点与适用环境</a:t>
            </a:r>
          </a:p>
        </p:txBody>
      </p:sp>
      <p:sp>
        <p:nvSpPr>
          <p:cNvPr id="290819" name="Rectangle 3"/>
          <p:cNvSpPr>
            <a:spLocks noGrp="1" noChangeArrowheads="1"/>
          </p:cNvSpPr>
          <p:nvPr>
            <p:ph type="body" sz="half" idx="1"/>
          </p:nvPr>
        </p:nvSpPr>
        <p:spPr>
          <a:xfrm>
            <a:off x="381000" y="1752600"/>
            <a:ext cx="6248400" cy="4114800"/>
          </a:xfrm>
        </p:spPr>
        <p:txBody>
          <a:bodyPr/>
          <a:lstStyle/>
          <a:p>
            <a:pPr eaLnBrk="1" hangingPunct="1"/>
            <a:r>
              <a:rPr lang="zh-CN" altLang="en-US" dirty="0" smtClean="0"/>
              <a:t>模式缺点</a:t>
            </a:r>
            <a:endParaRPr lang="en-US" altLang="zh-CN" dirty="0" smtClean="0"/>
          </a:p>
          <a:p>
            <a:pPr lvl="1" eaLnBrk="1" hangingPunct="1"/>
            <a:r>
              <a:rPr lang="zh-CN" altLang="en-US" dirty="0" smtClean="0">
                <a:solidFill>
                  <a:srgbClr val="FF3300"/>
                </a:solidFill>
              </a:rPr>
              <a:t>增加新的元素类很困难</a:t>
            </a:r>
          </a:p>
          <a:p>
            <a:pPr lvl="1" eaLnBrk="1" hangingPunct="1"/>
            <a:r>
              <a:rPr lang="zh-CN" altLang="en-US" dirty="0" smtClean="0">
                <a:solidFill>
                  <a:srgbClr val="FF3300"/>
                </a:solidFill>
              </a:rPr>
              <a:t>破坏</a:t>
            </a:r>
            <a:r>
              <a:rPr lang="zh-CN" altLang="en-US" dirty="0">
                <a:solidFill>
                  <a:srgbClr val="FF3300"/>
                </a:solidFill>
              </a:rPr>
              <a:t>了对象的封装性</a:t>
            </a:r>
            <a:endParaRPr lang="zh-CN" altLang="en-US" sz="2000" dirty="0" smtClean="0">
              <a:solidFill>
                <a:srgbClr val="FF3300"/>
              </a:solidFill>
            </a:endParaRPr>
          </a:p>
          <a:p>
            <a:pPr lvl="1" eaLnBrk="1" hangingPunct="1"/>
            <a:endParaRPr lang="en-US" altLang="zh-CN" dirty="0" smtClean="0"/>
          </a:p>
        </p:txBody>
      </p:sp>
      <p:sp>
        <p:nvSpPr>
          <p:cNvPr id="2908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90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177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838200" y="914400"/>
            <a:ext cx="7924800" cy="685800"/>
          </a:xfrm>
        </p:spPr>
        <p:txBody>
          <a:bodyPr/>
          <a:lstStyle/>
          <a:p>
            <a:r>
              <a:rPr lang="zh-CN" altLang="en-US" smtClean="0"/>
              <a:t>访问者模式的优缺点与适用环境</a:t>
            </a:r>
          </a:p>
        </p:txBody>
      </p:sp>
      <p:sp>
        <p:nvSpPr>
          <p:cNvPr id="291843"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z="2200" smtClean="0"/>
              <a:t>一个对象结构包含多个类型的对象，</a:t>
            </a:r>
            <a:r>
              <a:rPr lang="zh-CN" altLang="en-US" sz="2200" smtClean="0">
                <a:solidFill>
                  <a:srgbClr val="FF3300"/>
                </a:solidFill>
              </a:rPr>
              <a:t>希望对这些对象实施一些依赖其具体类型的操作</a:t>
            </a:r>
          </a:p>
          <a:p>
            <a:pPr lvl="1" eaLnBrk="1" hangingPunct="1"/>
            <a:r>
              <a:rPr lang="zh-CN" altLang="en-US" sz="2200" smtClean="0"/>
              <a:t>需要</a:t>
            </a:r>
            <a:r>
              <a:rPr lang="zh-CN" altLang="en-US" sz="2200" smtClean="0">
                <a:solidFill>
                  <a:srgbClr val="FF3300"/>
                </a:solidFill>
              </a:rPr>
              <a:t>对一个对象结构中的对象进行很多不同的且不相关的操作</a:t>
            </a:r>
            <a:r>
              <a:rPr lang="zh-CN" altLang="en-US" sz="2200" smtClean="0"/>
              <a:t>，并需要</a:t>
            </a:r>
            <a:r>
              <a:rPr lang="zh-CN" altLang="en-US" sz="2200" smtClean="0">
                <a:solidFill>
                  <a:srgbClr val="FF3300"/>
                </a:solidFill>
              </a:rPr>
              <a:t>避免</a:t>
            </a:r>
            <a:r>
              <a:rPr lang="zh-CN" altLang="en-US" sz="2200" smtClean="0"/>
              <a:t>让这些操作</a:t>
            </a:r>
            <a:r>
              <a:rPr lang="zh-CN" altLang="en-US" sz="2200" smtClean="0">
                <a:solidFill>
                  <a:srgbClr val="FF3300"/>
                </a:solidFill>
              </a:rPr>
              <a:t>“污染”</a:t>
            </a:r>
            <a:r>
              <a:rPr lang="zh-CN" altLang="en-US" sz="2200" smtClean="0"/>
              <a:t>这些对象的类，也不希望在增加新操作时修改这些类</a:t>
            </a:r>
          </a:p>
          <a:p>
            <a:pPr lvl="1" eaLnBrk="1" hangingPunct="1"/>
            <a:r>
              <a:rPr lang="zh-CN" altLang="en-US" sz="2200" smtClean="0">
                <a:solidFill>
                  <a:srgbClr val="FF3300"/>
                </a:solidFill>
              </a:rPr>
              <a:t>对象结构中对象对应的类很少改变</a:t>
            </a:r>
            <a:r>
              <a:rPr lang="zh-CN" altLang="en-US" sz="2200" smtClean="0"/>
              <a:t>，但经常需要在此对象结构上定义新的操作</a:t>
            </a:r>
          </a:p>
        </p:txBody>
      </p:sp>
      <p:sp>
        <p:nvSpPr>
          <p:cNvPr id="2918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91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644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838200" y="914400"/>
            <a:ext cx="6324600" cy="685800"/>
          </a:xfrm>
        </p:spPr>
        <p:txBody>
          <a:bodyPr/>
          <a:lstStyle/>
          <a:p>
            <a:r>
              <a:rPr lang="zh-CN" altLang="en-US" smtClean="0"/>
              <a:t>思考</a:t>
            </a:r>
          </a:p>
        </p:txBody>
      </p:sp>
      <p:sp>
        <p:nvSpPr>
          <p:cNvPr id="292867" name="Rectangle 3"/>
          <p:cNvSpPr>
            <a:spLocks noGrp="1" noChangeArrowheads="1"/>
          </p:cNvSpPr>
          <p:nvPr>
            <p:ph type="body" sz="half" idx="1"/>
          </p:nvPr>
        </p:nvSpPr>
        <p:spPr>
          <a:xfrm>
            <a:off x="381000" y="1752600"/>
            <a:ext cx="5562600" cy="4114800"/>
          </a:xfrm>
        </p:spPr>
        <p:txBody>
          <a:bodyPr/>
          <a:lstStyle/>
          <a:p>
            <a:r>
              <a:rPr lang="zh-CN" altLang="en-US" sz="2800" smtClean="0"/>
              <a:t>什么是双重分派机制？如何用代码实现？</a:t>
            </a:r>
          </a:p>
          <a:p>
            <a:pPr lvl="1" eaLnBrk="1" hangingPunct="1"/>
            <a:endParaRPr lang="en-US" altLang="zh-CN" smtClean="0"/>
          </a:p>
        </p:txBody>
      </p:sp>
      <p:sp>
        <p:nvSpPr>
          <p:cNvPr id="2928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92869"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324600" y="1371600"/>
            <a:ext cx="22240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143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57217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访问者模式概述</a:t>
            </a:r>
          </a:p>
        </p:txBody>
      </p:sp>
      <p:sp>
        <p:nvSpPr>
          <p:cNvPr id="2713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医院处方单处理示意图</a:t>
            </a:r>
          </a:p>
        </p:txBody>
      </p:sp>
      <p:sp>
        <p:nvSpPr>
          <p:cNvPr id="271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71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11413"/>
            <a:ext cx="5389563"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719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访问者模式概述</a:t>
            </a:r>
          </a:p>
        </p:txBody>
      </p:sp>
      <p:sp>
        <p:nvSpPr>
          <p:cNvPr id="272387" name="Rectangle 3"/>
          <p:cNvSpPr>
            <a:spLocks noGrp="1" noChangeArrowheads="1"/>
          </p:cNvSpPr>
          <p:nvPr>
            <p:ph type="body" sz="half" idx="1"/>
          </p:nvPr>
        </p:nvSpPr>
        <p:spPr>
          <a:xfrm>
            <a:off x="381000" y="1752600"/>
            <a:ext cx="8229600" cy="4724400"/>
          </a:xfrm>
        </p:spPr>
        <p:txBody>
          <a:bodyPr/>
          <a:lstStyle/>
          <a:p>
            <a:pPr eaLnBrk="1" hangingPunct="1"/>
            <a:r>
              <a:rPr lang="zh-CN" altLang="en-US" smtClean="0"/>
              <a:t>分析</a:t>
            </a:r>
            <a:endParaRPr lang="en-US" altLang="zh-CN" smtClean="0"/>
          </a:p>
          <a:p>
            <a:pPr lvl="1" eaLnBrk="1" hangingPunct="1"/>
            <a:r>
              <a:rPr lang="zh-CN" altLang="en-US" sz="2000" smtClean="0">
                <a:solidFill>
                  <a:srgbClr val="004AB8"/>
                </a:solidFill>
              </a:rPr>
              <a:t>处方单：</a:t>
            </a:r>
            <a:endParaRPr lang="en-US" altLang="zh-CN" sz="2000" smtClean="0">
              <a:solidFill>
                <a:srgbClr val="004AB8"/>
              </a:solidFill>
            </a:endParaRPr>
          </a:p>
          <a:p>
            <a:pPr lvl="2" eaLnBrk="1" hangingPunct="1">
              <a:buFont typeface="Tahoma" panose="020B0604030504040204" pitchFamily="34" charset="0"/>
              <a:buChar char="•"/>
            </a:pPr>
            <a:r>
              <a:rPr lang="zh-CN" altLang="en-US" smtClean="0">
                <a:ea typeface="黑体" panose="02010609060101010101" pitchFamily="49" charset="-122"/>
              </a:rPr>
              <a:t>药品信息的集合，</a:t>
            </a:r>
            <a:r>
              <a:rPr lang="zh-CN" altLang="en-US" smtClean="0">
                <a:solidFill>
                  <a:srgbClr val="FF3300"/>
                </a:solidFill>
                <a:ea typeface="黑体" panose="02010609060101010101" pitchFamily="49" charset="-122"/>
              </a:rPr>
              <a:t>包含一种或多种不同类型的药品信息</a:t>
            </a:r>
            <a:endParaRPr lang="en-US" altLang="zh-CN" smtClean="0">
              <a:ea typeface="黑体" panose="02010609060101010101" pitchFamily="49" charset="-122"/>
            </a:endParaRPr>
          </a:p>
          <a:p>
            <a:pPr lvl="2" eaLnBrk="1" hangingPunct="1">
              <a:buFont typeface="Tahoma" panose="020B0604030504040204" pitchFamily="34" charset="0"/>
              <a:buChar char="•"/>
            </a:pPr>
            <a:r>
              <a:rPr lang="zh-CN" altLang="en-US" smtClean="0">
                <a:solidFill>
                  <a:srgbClr val="FF3300"/>
                </a:solidFill>
                <a:ea typeface="黑体" panose="02010609060101010101" pitchFamily="49" charset="-122"/>
              </a:rPr>
              <a:t>不同类型的工作人员</a:t>
            </a:r>
            <a:r>
              <a:rPr lang="zh-CN" altLang="en-US" smtClean="0">
                <a:ea typeface="黑体" panose="02010609060101010101" pitchFamily="49" charset="-122"/>
              </a:rPr>
              <a:t>（例如划价人员和药房工作人员）在操作同一个药品信息集合时</a:t>
            </a:r>
            <a:r>
              <a:rPr lang="zh-CN" altLang="en-US" smtClean="0">
                <a:solidFill>
                  <a:srgbClr val="FF3300"/>
                </a:solidFill>
                <a:ea typeface="黑体" panose="02010609060101010101" pitchFamily="49" charset="-122"/>
              </a:rPr>
              <a:t>将提供不同的处理方式</a:t>
            </a:r>
            <a:endParaRPr lang="en-US" altLang="zh-CN"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mtClean="0">
                <a:ea typeface="黑体" panose="02010609060101010101" pitchFamily="49" charset="-122"/>
              </a:rPr>
              <a:t>可能会</a:t>
            </a:r>
            <a:r>
              <a:rPr lang="zh-CN" altLang="en-US" smtClean="0">
                <a:solidFill>
                  <a:srgbClr val="FF3300"/>
                </a:solidFill>
                <a:ea typeface="黑体" panose="02010609060101010101" pitchFamily="49" charset="-122"/>
              </a:rPr>
              <a:t>增加新类型的工作人员</a:t>
            </a:r>
            <a:r>
              <a:rPr lang="zh-CN" altLang="en-US" smtClean="0">
                <a:ea typeface="黑体" panose="02010609060101010101" pitchFamily="49" charset="-122"/>
              </a:rPr>
              <a:t>来操作处方单</a:t>
            </a:r>
            <a:endParaRPr lang="en-US" altLang="zh-CN" smtClean="0">
              <a:ea typeface="黑体" panose="02010609060101010101" pitchFamily="49" charset="-122"/>
            </a:endParaRPr>
          </a:p>
          <a:p>
            <a:pPr lvl="1" eaLnBrk="1" hangingPunct="1"/>
            <a:r>
              <a:rPr lang="zh-CN" altLang="en-US" sz="2000" smtClean="0">
                <a:solidFill>
                  <a:srgbClr val="004AB8"/>
                </a:solidFill>
              </a:rPr>
              <a:t>软件开发：</a:t>
            </a:r>
            <a:endParaRPr lang="en-US" altLang="zh-CN" sz="2000" smtClean="0">
              <a:solidFill>
                <a:srgbClr val="004AB8"/>
              </a:solidFill>
            </a:endParaRPr>
          </a:p>
          <a:p>
            <a:pPr lvl="2" eaLnBrk="1" hangingPunct="1">
              <a:buFont typeface="Tahoma" panose="020B0604030504040204" pitchFamily="34" charset="0"/>
              <a:buChar char="•"/>
            </a:pPr>
            <a:r>
              <a:rPr lang="zh-CN" altLang="en-US" b="1" smtClean="0">
                <a:solidFill>
                  <a:srgbClr val="FF3300"/>
                </a:solidFill>
                <a:ea typeface="黑体" panose="02010609060101010101" pitchFamily="49" charset="-122"/>
              </a:rPr>
              <a:t>处方单                     对象结构</a:t>
            </a:r>
            <a:endParaRPr lang="en-US" altLang="zh-CN" b="1"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b="1" smtClean="0">
                <a:solidFill>
                  <a:srgbClr val="FF3300"/>
                </a:solidFill>
                <a:ea typeface="黑体" panose="02010609060101010101" pitchFamily="49" charset="-122"/>
              </a:rPr>
              <a:t>药品信息                    元素</a:t>
            </a:r>
            <a:endParaRPr lang="en-US" altLang="zh-CN" b="1"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b="1" smtClean="0">
                <a:solidFill>
                  <a:srgbClr val="FF3300"/>
                </a:solidFill>
                <a:ea typeface="黑体" panose="02010609060101010101" pitchFamily="49" charset="-122"/>
              </a:rPr>
              <a:t>工作人员                    访问者</a:t>
            </a:r>
            <a:endParaRPr lang="en-US" altLang="zh-CN" sz="2800" b="1" smtClean="0">
              <a:solidFill>
                <a:srgbClr val="FF3300"/>
              </a:solidFill>
              <a:ea typeface="黑体" panose="02010609060101010101" pitchFamily="49" charset="-122"/>
            </a:endParaRPr>
          </a:p>
        </p:txBody>
      </p:sp>
      <p:sp>
        <p:nvSpPr>
          <p:cNvPr id="272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左右箭头 6"/>
          <p:cNvSpPr/>
          <p:nvPr/>
        </p:nvSpPr>
        <p:spPr>
          <a:xfrm>
            <a:off x="2514600" y="5029200"/>
            <a:ext cx="13716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左右箭头 7"/>
          <p:cNvSpPr/>
          <p:nvPr/>
        </p:nvSpPr>
        <p:spPr>
          <a:xfrm>
            <a:off x="2731129" y="5468293"/>
            <a:ext cx="13716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左右箭头 8"/>
          <p:cNvSpPr/>
          <p:nvPr/>
        </p:nvSpPr>
        <p:spPr>
          <a:xfrm>
            <a:off x="2743200" y="5867400"/>
            <a:ext cx="13716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817313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访问者模式概述</a:t>
            </a:r>
          </a:p>
        </p:txBody>
      </p:sp>
      <p:sp>
        <p:nvSpPr>
          <p:cNvPr id="273411" name="Rectangle 3"/>
          <p:cNvSpPr>
            <a:spLocks noGrp="1" noChangeArrowheads="1"/>
          </p:cNvSpPr>
          <p:nvPr>
            <p:ph type="body" sz="half" idx="1"/>
          </p:nvPr>
        </p:nvSpPr>
        <p:spPr>
          <a:xfrm>
            <a:off x="381000" y="1752600"/>
            <a:ext cx="8229600" cy="4724400"/>
          </a:xfrm>
        </p:spPr>
        <p:txBody>
          <a:bodyPr/>
          <a:lstStyle/>
          <a:p>
            <a:pPr eaLnBrk="1" hangingPunct="1"/>
            <a:r>
              <a:rPr lang="zh-CN" altLang="en-US" smtClean="0"/>
              <a:t>分析</a:t>
            </a:r>
            <a:endParaRPr lang="en-US" altLang="zh-CN" smtClean="0"/>
          </a:p>
          <a:p>
            <a:pPr lvl="1" eaLnBrk="1" hangingPunct="1"/>
            <a:r>
              <a:rPr lang="zh-CN" altLang="en-US" smtClean="0"/>
              <a:t>对象结构中存储了</a:t>
            </a:r>
            <a:r>
              <a:rPr lang="zh-CN" altLang="en-US" smtClean="0">
                <a:solidFill>
                  <a:srgbClr val="FF3300"/>
                </a:solidFill>
              </a:rPr>
              <a:t>多种不同类型</a:t>
            </a:r>
            <a:r>
              <a:rPr lang="zh-CN" altLang="en-US" smtClean="0"/>
              <a:t>的对象信息</a:t>
            </a:r>
            <a:endParaRPr lang="en-US" altLang="zh-CN" smtClean="0"/>
          </a:p>
          <a:p>
            <a:pPr lvl="1" eaLnBrk="1" hangingPunct="1"/>
            <a:r>
              <a:rPr lang="zh-CN" altLang="en-US" smtClean="0"/>
              <a:t>对同一对象结构中的元素的</a:t>
            </a:r>
            <a:r>
              <a:rPr lang="zh-CN" altLang="en-US" smtClean="0">
                <a:solidFill>
                  <a:srgbClr val="FF3300"/>
                </a:solidFill>
              </a:rPr>
              <a:t>操作方式并不唯一</a:t>
            </a:r>
            <a:r>
              <a:rPr lang="zh-CN" altLang="en-US" smtClean="0"/>
              <a:t>，可能需要</a:t>
            </a:r>
            <a:r>
              <a:rPr lang="zh-CN" altLang="en-US" smtClean="0">
                <a:solidFill>
                  <a:srgbClr val="FF3300"/>
                </a:solidFill>
              </a:rPr>
              <a:t>提供多种不同的处理方式</a:t>
            </a:r>
            <a:endParaRPr lang="en-US" altLang="zh-CN" smtClean="0">
              <a:solidFill>
                <a:srgbClr val="FF3300"/>
              </a:solidFill>
            </a:endParaRPr>
          </a:p>
          <a:p>
            <a:pPr lvl="1" eaLnBrk="1" hangingPunct="1"/>
            <a:r>
              <a:rPr lang="zh-CN" altLang="en-US" smtClean="0"/>
              <a:t>还有</a:t>
            </a:r>
            <a:r>
              <a:rPr lang="zh-CN" altLang="en-US" smtClean="0"/>
              <a:t>可能需要</a:t>
            </a:r>
            <a:r>
              <a:rPr lang="zh-CN" altLang="en-US" smtClean="0">
                <a:solidFill>
                  <a:srgbClr val="FF3300"/>
                </a:solidFill>
              </a:rPr>
              <a:t>增加</a:t>
            </a:r>
            <a:r>
              <a:rPr lang="zh-CN" altLang="en-US" smtClean="0">
                <a:solidFill>
                  <a:srgbClr val="FF3300"/>
                </a:solidFill>
              </a:rPr>
              <a:t>新的处理方式</a:t>
            </a:r>
          </a:p>
        </p:txBody>
      </p:sp>
      <p:sp>
        <p:nvSpPr>
          <p:cNvPr id="273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TextBox 9"/>
          <p:cNvSpPr txBox="1"/>
          <p:nvPr/>
        </p:nvSpPr>
        <p:spPr>
          <a:xfrm>
            <a:off x="457200" y="4705052"/>
            <a:ext cx="4572000" cy="923330"/>
          </a:xfrm>
          <a:prstGeom prst="rect">
            <a:avLst/>
          </a:prstGeom>
          <a:blipFill>
            <a:blip r:embed="rId2"/>
            <a:tile tx="0" ty="0" sx="100000" sy="100000" flip="none" algn="tl"/>
          </a:blipFill>
          <a:effectLst>
            <a:glow rad="139700">
              <a:schemeClr val="accent4">
                <a:satMod val="175000"/>
                <a:alpha val="40000"/>
              </a:schemeClr>
            </a:glow>
          </a:effectLst>
          <a:scene3d>
            <a:camera prst="orthographicFront"/>
            <a:lightRig rig="threePt" dir="t"/>
          </a:scene3d>
          <a:sp3d>
            <a:bevelT prst="angle"/>
          </a:sp3d>
        </p:spPr>
        <p:txBody>
          <a:bodyPr>
            <a:spAutoFit/>
          </a:bodyPr>
          <a:lstStyle/>
          <a:p>
            <a:pPr algn="ctr">
              <a:defRPr/>
            </a:pPr>
            <a:r>
              <a:rPr lang="zh-CN" altLang="en-US" sz="5400" b="1" dirty="0">
                <a:solidFill>
                  <a:srgbClr val="FFFF00"/>
                </a:solidFill>
                <a:effectLst>
                  <a:glow rad="139700">
                    <a:schemeClr val="accent4">
                      <a:satMod val="175000"/>
                      <a:alpha val="40000"/>
                    </a:schemeClr>
                  </a:glow>
                </a:effectLst>
                <a:latin typeface="Arial" charset="0"/>
              </a:rPr>
              <a:t>访问者模式</a:t>
            </a:r>
          </a:p>
        </p:txBody>
      </p:sp>
      <p:sp>
        <p:nvSpPr>
          <p:cNvPr id="11" name="TextBox 10"/>
          <p:cNvSpPr txBox="1"/>
          <p:nvPr/>
        </p:nvSpPr>
        <p:spPr>
          <a:xfrm>
            <a:off x="5334000" y="4560888"/>
            <a:ext cx="3352800" cy="1077912"/>
          </a:xfrm>
          <a:prstGeom prst="rect">
            <a:avLst/>
          </a:prstGeom>
          <a:solidFill>
            <a:srgbClr val="EDF6F7"/>
          </a:solidFill>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zh-CN" altLang="en-US" sz="3200" b="1" dirty="0">
                <a:solidFill>
                  <a:srgbClr val="00CC00"/>
                </a:solidFill>
                <a:effectLst>
                  <a:outerShdw blurRad="38100" dist="38100" dir="2700000" algn="tl">
                    <a:srgbClr val="000000">
                      <a:alpha val="43137"/>
                    </a:srgbClr>
                  </a:outerShdw>
                </a:effectLst>
              </a:rPr>
              <a:t>以不同的方式操作复杂对象结构</a:t>
            </a:r>
          </a:p>
        </p:txBody>
      </p:sp>
    </p:spTree>
    <p:extLst>
      <p:ext uri="{BB962C8B-B14F-4D97-AF65-F5344CB8AC3E}">
        <p14:creationId xmlns:p14="http://schemas.microsoft.com/office/powerpoint/2010/main" val="1629192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访问者模式概述</a:t>
            </a:r>
          </a:p>
        </p:txBody>
      </p:sp>
      <p:sp>
        <p:nvSpPr>
          <p:cNvPr id="2744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3300"/>
                </a:solidFill>
              </a:rPr>
              <a:t>对象行为型</a:t>
            </a:r>
            <a:r>
              <a:rPr lang="zh-CN" altLang="en-US" smtClean="0"/>
              <a:t>模式</a:t>
            </a:r>
          </a:p>
        </p:txBody>
      </p:sp>
      <p:sp>
        <p:nvSpPr>
          <p:cNvPr id="274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438400"/>
          <a:ext cx="8305800" cy="2926080"/>
        </p:xfrm>
        <a:graphic>
          <a:graphicData uri="http://schemas.openxmlformats.org/drawingml/2006/table">
            <a:tbl>
              <a:tblPr/>
              <a:tblGrid>
                <a:gridCol w="8305800"/>
              </a:tblGrid>
              <a:tr h="2925763">
                <a:tc>
                  <a:txBody>
                    <a:bodyPr/>
                    <a:lstStyle/>
                    <a:p>
                      <a:pPr indent="262255" algn="just">
                        <a:spcAft>
                          <a:spcPts val="0"/>
                        </a:spcAft>
                      </a:pPr>
                      <a:r>
                        <a:rPr lang="zh-CN" altLang="en-US" sz="2400" b="1" kern="100" dirty="0" smtClean="0">
                          <a:latin typeface="Times New Roman"/>
                          <a:ea typeface="宋体"/>
                          <a:cs typeface="Times New Roman"/>
                        </a:rPr>
                        <a:t>访问者模式：</a:t>
                      </a:r>
                      <a:r>
                        <a:rPr lang="zh-CN" altLang="en-US" sz="2400" b="0" kern="100" dirty="0" smtClean="0">
                          <a:latin typeface="Times New Roman"/>
                          <a:ea typeface="宋体"/>
                          <a:cs typeface="Times New Roman"/>
                        </a:rPr>
                        <a:t>表示一个作用于某</a:t>
                      </a:r>
                      <a:r>
                        <a:rPr lang="zh-CN" altLang="en-US" sz="2400" b="1" kern="100" dirty="0" smtClean="0">
                          <a:solidFill>
                            <a:srgbClr val="FF3300"/>
                          </a:solidFill>
                          <a:latin typeface="Times New Roman"/>
                          <a:ea typeface="宋体"/>
                          <a:cs typeface="Times New Roman"/>
                        </a:rPr>
                        <a:t>对象结构</a:t>
                      </a:r>
                      <a:r>
                        <a:rPr lang="zh-CN" altLang="en-US" sz="2400" b="0" kern="100" dirty="0" smtClean="0">
                          <a:latin typeface="Times New Roman"/>
                          <a:ea typeface="宋体"/>
                          <a:cs typeface="Times New Roman"/>
                        </a:rPr>
                        <a:t>中的各个元素的操作。访问者模式让你</a:t>
                      </a:r>
                      <a:r>
                        <a:rPr lang="zh-CN" altLang="en-US" sz="2400" b="1" kern="100" dirty="0" smtClean="0">
                          <a:solidFill>
                            <a:srgbClr val="FF3300"/>
                          </a:solidFill>
                          <a:latin typeface="Times New Roman"/>
                          <a:ea typeface="宋体"/>
                          <a:cs typeface="Times New Roman"/>
                        </a:rPr>
                        <a:t>可以在不改变各元素的类的前提下定义作用于这些元素的新操作</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altLang="en-US" sz="2400" b="1"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Visitor Pattern: </a:t>
                      </a:r>
                      <a:r>
                        <a:rPr lang="en-US" altLang="zh-CN" sz="2400" b="0" kern="100" dirty="0" smtClean="0">
                          <a:latin typeface="Times New Roman"/>
                          <a:ea typeface="宋体"/>
                          <a:cs typeface="Times New Roman"/>
                        </a:rPr>
                        <a:t>Represent an operation to be performed on the elements of an </a:t>
                      </a:r>
                      <a:r>
                        <a:rPr lang="en-US" altLang="zh-CN" sz="2400" b="1" kern="100" dirty="0" smtClean="0">
                          <a:solidFill>
                            <a:srgbClr val="FF3300"/>
                          </a:solidFill>
                          <a:latin typeface="Times New Roman"/>
                          <a:ea typeface="宋体"/>
                          <a:cs typeface="Times New Roman"/>
                        </a:rPr>
                        <a:t>object structure</a:t>
                      </a:r>
                      <a:r>
                        <a:rPr lang="en-US" altLang="zh-CN" sz="2400" b="0" kern="100" dirty="0" smtClean="0">
                          <a:latin typeface="Times New Roman"/>
                          <a:ea typeface="宋体"/>
                          <a:cs typeface="Times New Roman"/>
                        </a:rPr>
                        <a:t>. Visitor lets you </a:t>
                      </a:r>
                      <a:r>
                        <a:rPr lang="en-US" altLang="zh-CN" sz="2400" b="1" kern="100" dirty="0" smtClean="0">
                          <a:solidFill>
                            <a:srgbClr val="FF3300"/>
                          </a:solidFill>
                          <a:latin typeface="Times New Roman"/>
                          <a:ea typeface="宋体"/>
                          <a:cs typeface="Times New Roman"/>
                        </a:rPr>
                        <a:t>define a new operation without changing the classes of the elements </a:t>
                      </a:r>
                      <a:r>
                        <a:rPr lang="en-US" altLang="zh-CN" sz="2400" b="0" kern="100" dirty="0" smtClean="0">
                          <a:latin typeface="Times New Roman"/>
                          <a:ea typeface="宋体"/>
                          <a:cs typeface="Times New Roman"/>
                        </a:rPr>
                        <a:t>on which it operates.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671592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访问者模式概述</a:t>
            </a:r>
          </a:p>
        </p:txBody>
      </p:sp>
      <p:sp>
        <p:nvSpPr>
          <p:cNvPr id="275459" name="Rectangle 3"/>
          <p:cNvSpPr>
            <a:spLocks noGrp="1" noChangeArrowheads="1"/>
          </p:cNvSpPr>
          <p:nvPr>
            <p:ph type="body" sz="half" idx="1"/>
          </p:nvPr>
        </p:nvSpPr>
        <p:spPr>
          <a:xfrm>
            <a:off x="381000" y="1752600"/>
            <a:ext cx="6019800" cy="4114800"/>
          </a:xfrm>
        </p:spPr>
        <p:txBody>
          <a:bodyPr/>
          <a:lstStyle/>
          <a:p>
            <a:pPr eaLnBrk="1" hangingPunct="1"/>
            <a:r>
              <a:rPr lang="zh-CN" altLang="en-US" smtClean="0"/>
              <a:t>访问者模式的定义</a:t>
            </a:r>
            <a:endParaRPr lang="en-US" altLang="zh-CN" smtClean="0"/>
          </a:p>
          <a:p>
            <a:pPr lvl="1" eaLnBrk="1" hangingPunct="1"/>
            <a:r>
              <a:rPr lang="zh-CN" altLang="en-US" smtClean="0"/>
              <a:t>它为</a:t>
            </a:r>
            <a:r>
              <a:rPr lang="zh-CN" altLang="en-US" smtClean="0">
                <a:solidFill>
                  <a:srgbClr val="FF3300"/>
                </a:solidFill>
              </a:rPr>
              <a:t>操作存储不同类型元素的对象结构</a:t>
            </a:r>
            <a:r>
              <a:rPr lang="zh-CN" altLang="en-US" smtClean="0"/>
              <a:t>提供了一种解决方案</a:t>
            </a:r>
            <a:endParaRPr lang="en-US" altLang="zh-CN" smtClean="0"/>
          </a:p>
          <a:p>
            <a:pPr lvl="1" eaLnBrk="1" hangingPunct="1"/>
            <a:r>
              <a:rPr lang="zh-CN" altLang="en-US" smtClean="0"/>
              <a:t>用户</a:t>
            </a:r>
            <a:r>
              <a:rPr lang="zh-CN" altLang="en-US" smtClean="0">
                <a:solidFill>
                  <a:srgbClr val="FF3300"/>
                </a:solidFill>
              </a:rPr>
              <a:t>可以对不同类型的元素施加不同的操作</a:t>
            </a:r>
          </a:p>
          <a:p>
            <a:pPr lvl="1" eaLnBrk="1" hangingPunct="1"/>
            <a:endParaRPr lang="en-US" altLang="zh-CN" smtClean="0"/>
          </a:p>
        </p:txBody>
      </p:sp>
      <p:sp>
        <p:nvSpPr>
          <p:cNvPr id="275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7546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249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764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访问者模式的结构</a:t>
            </a:r>
            <a:endParaRPr lang="en-US" altLang="zh-CN" smtClean="0"/>
          </a:p>
          <a:p>
            <a:pPr lvl="1" eaLnBrk="1" hangingPunct="1"/>
            <a:endParaRPr lang="en-US" altLang="zh-CN" smtClean="0"/>
          </a:p>
          <a:p>
            <a:pPr lvl="1" eaLnBrk="1" hangingPunct="1"/>
            <a:endParaRPr lang="en-US" altLang="zh-CN" smtClean="0"/>
          </a:p>
        </p:txBody>
      </p:sp>
      <p:sp>
        <p:nvSpPr>
          <p:cNvPr id="276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325"/>
            <a:ext cx="8305800" cy="638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393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838200" y="914400"/>
            <a:ext cx="6324600" cy="685800"/>
          </a:xfrm>
        </p:spPr>
        <p:txBody>
          <a:bodyPr/>
          <a:lstStyle/>
          <a:p>
            <a:pPr eaLnBrk="1" hangingPunct="1"/>
            <a:r>
              <a:rPr lang="zh-CN" altLang="en-US" smtClean="0"/>
              <a:t>访问者模式的结构与实现</a:t>
            </a:r>
          </a:p>
        </p:txBody>
      </p:sp>
      <p:sp>
        <p:nvSpPr>
          <p:cNvPr id="2775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访问者模式的结构</a:t>
            </a:r>
            <a:endParaRPr lang="en-US" altLang="zh-CN" smtClean="0"/>
          </a:p>
          <a:p>
            <a:pPr lvl="1" eaLnBrk="1" hangingPunct="1"/>
            <a:r>
              <a:rPr lang="zh-CN" altLang="en-US" smtClean="0"/>
              <a:t>访问者模式包含以下</a:t>
            </a:r>
            <a:r>
              <a:rPr lang="en-US" altLang="zh-CN" smtClean="0"/>
              <a:t>5</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Visitor</a:t>
            </a:r>
            <a:r>
              <a:rPr lang="zh-CN" altLang="en-US" sz="2400" smtClean="0">
                <a:ea typeface="黑体" panose="02010609060101010101" pitchFamily="49" charset="-122"/>
              </a:rPr>
              <a:t>（抽象访问者）</a:t>
            </a:r>
          </a:p>
          <a:p>
            <a:pPr lvl="2" eaLnBrk="1" hangingPunct="1">
              <a:buFont typeface="Tahoma" panose="020B0604030504040204" pitchFamily="34" charset="0"/>
              <a:buChar char="•"/>
            </a:pPr>
            <a:r>
              <a:rPr lang="en-US" altLang="zh-CN" sz="2400" smtClean="0">
                <a:ea typeface="黑体" panose="02010609060101010101" pitchFamily="49" charset="-122"/>
              </a:rPr>
              <a:t>ConcreteVisitor</a:t>
            </a:r>
            <a:r>
              <a:rPr lang="zh-CN" altLang="en-US" sz="2400" smtClean="0">
                <a:ea typeface="黑体" panose="02010609060101010101" pitchFamily="49" charset="-122"/>
              </a:rPr>
              <a:t>（具体访问者）</a:t>
            </a:r>
          </a:p>
          <a:p>
            <a:pPr lvl="2" eaLnBrk="1" hangingPunct="1">
              <a:buFont typeface="Tahoma" panose="020B0604030504040204" pitchFamily="34" charset="0"/>
              <a:buChar char="•"/>
            </a:pPr>
            <a:r>
              <a:rPr lang="en-US" altLang="zh-CN" sz="2400" smtClean="0">
                <a:ea typeface="黑体" panose="02010609060101010101" pitchFamily="49" charset="-122"/>
              </a:rPr>
              <a:t>Element</a:t>
            </a:r>
            <a:r>
              <a:rPr lang="zh-CN" altLang="en-US" sz="2400" smtClean="0">
                <a:ea typeface="黑体" panose="02010609060101010101" pitchFamily="49" charset="-122"/>
              </a:rPr>
              <a:t>（抽象元素）</a:t>
            </a:r>
          </a:p>
          <a:p>
            <a:pPr lvl="2" eaLnBrk="1" hangingPunct="1">
              <a:buFont typeface="Tahoma" panose="020B0604030504040204" pitchFamily="34" charset="0"/>
              <a:buChar char="•"/>
            </a:pPr>
            <a:r>
              <a:rPr lang="en-US" altLang="zh-CN" sz="2400" smtClean="0">
                <a:ea typeface="黑体" panose="02010609060101010101" pitchFamily="49" charset="-122"/>
              </a:rPr>
              <a:t>ConcreteElement</a:t>
            </a:r>
            <a:r>
              <a:rPr lang="zh-CN" altLang="en-US" sz="2400" smtClean="0">
                <a:ea typeface="黑体" panose="02010609060101010101" pitchFamily="49" charset="-122"/>
              </a:rPr>
              <a:t>（具体元素）</a:t>
            </a:r>
          </a:p>
          <a:p>
            <a:pPr lvl="2" eaLnBrk="1" hangingPunct="1">
              <a:buFont typeface="Tahoma" panose="020B0604030504040204" pitchFamily="34" charset="0"/>
              <a:buChar char="•"/>
            </a:pPr>
            <a:r>
              <a:rPr lang="en-US" altLang="zh-CN" sz="2400" smtClean="0">
                <a:ea typeface="黑体" panose="02010609060101010101" pitchFamily="49" charset="-122"/>
              </a:rPr>
              <a:t>ObjectStructure</a:t>
            </a:r>
            <a:r>
              <a:rPr lang="zh-CN" altLang="en-US" sz="2400" smtClean="0">
                <a:ea typeface="黑体" panose="02010609060101010101" pitchFamily="49" charset="-122"/>
              </a:rPr>
              <a:t>（对象结构）</a:t>
            </a:r>
            <a:endParaRPr lang="en-US" altLang="zh-CN" smtClean="0">
              <a:ea typeface="黑体" panose="02010609060101010101" pitchFamily="49" charset="-122"/>
            </a:endParaRPr>
          </a:p>
        </p:txBody>
      </p:sp>
      <p:sp>
        <p:nvSpPr>
          <p:cNvPr id="277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77509"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0560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1885</TotalTime>
  <Words>1468</Words>
  <Application>Microsoft Office PowerPoint</Application>
  <PresentationFormat>全屏显示(4:3)</PresentationFormat>
  <Paragraphs>193</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MS UI Gothic</vt:lpstr>
      <vt:lpstr>黑体</vt:lpstr>
      <vt:lpstr>华文行楷</vt:lpstr>
      <vt:lpstr>楷体_GB2312</vt:lpstr>
      <vt:lpstr>隶书</vt:lpstr>
      <vt:lpstr>宋体</vt:lpstr>
      <vt:lpstr>Arial</vt:lpstr>
      <vt:lpstr>Arial Black</vt:lpstr>
      <vt:lpstr>Calibri</vt:lpstr>
      <vt:lpstr>Consolas</vt:lpstr>
      <vt:lpstr>Tahoma</vt:lpstr>
      <vt:lpstr>Times New Roman</vt:lpstr>
      <vt:lpstr>Wingdings</vt:lpstr>
      <vt:lpstr>默认设计模板</vt:lpstr>
      <vt:lpstr>Design Patterns</vt:lpstr>
      <vt:lpstr>大纲</vt:lpstr>
      <vt:lpstr>访问者模式概述</vt:lpstr>
      <vt:lpstr>访问者模式概述</vt:lpstr>
      <vt:lpstr>访问者模式概述</vt:lpstr>
      <vt:lpstr>访问者模式概述</vt:lpstr>
      <vt:lpstr>访问者模式概述</vt:lpstr>
      <vt:lpstr>访问者模式的结构与实现</vt:lpstr>
      <vt:lpstr>访问者模式的结构与实现</vt:lpstr>
      <vt:lpstr>访问者模式的结构与实现</vt:lpstr>
      <vt:lpstr>访问者模式的结构与实现</vt:lpstr>
      <vt:lpstr>访问者模式的结构与实现</vt:lpstr>
      <vt:lpstr>访问者模式的结构与实现</vt:lpstr>
      <vt:lpstr>访问者模式的结构与实现</vt:lpstr>
      <vt:lpstr>访问者模式的结构与实现</vt:lpstr>
      <vt:lpstr>访问者模式的应用实例</vt:lpstr>
      <vt:lpstr>访问者模式的应用实例</vt:lpstr>
      <vt:lpstr>访问者模式的应用实例</vt:lpstr>
      <vt:lpstr>访问者模式的应用实例</vt:lpstr>
      <vt:lpstr>访问者模式与组合模式联用</vt:lpstr>
      <vt:lpstr>访问者模式的优缺点与适用环境</vt:lpstr>
      <vt:lpstr>访问者模式的优缺点与适用环境</vt:lpstr>
      <vt:lpstr>访问者模式的优缺点与适用环境</vt:lpstr>
      <vt:lpstr>思考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812</cp:revision>
  <cp:lastPrinted>1601-01-01T00:00:00Z</cp:lastPrinted>
  <dcterms:created xsi:type="dcterms:W3CDTF">1601-01-01T00:00:00Z</dcterms:created>
  <dcterms:modified xsi:type="dcterms:W3CDTF">2018-04-06T16:02:19Z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