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58" r:id="rId6"/>
    <p:sldId id="274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76" r:id="rId16"/>
    <p:sldId id="268" r:id="rId17"/>
    <p:sldId id="269" r:id="rId18"/>
    <p:sldId id="270" r:id="rId19"/>
    <p:sldId id="277" r:id="rId20"/>
    <p:sldId id="266" r:id="rId21"/>
    <p:sldId id="26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93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3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7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6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95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C37D-182A-4D31-9481-5A9BAC9140C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2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2948A4-FB48-466C-879E-4D733BE5B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响应式</a:t>
            </a:r>
            <a:r>
              <a:rPr lang="en-US" altLang="zh-CN" sz="4000" dirty="0"/>
              <a:t>Web</a:t>
            </a:r>
            <a:r>
              <a:rPr lang="zh-CN" altLang="en-US" sz="4000" dirty="0"/>
              <a:t>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初识</a:t>
            </a:r>
            <a:r>
              <a:rPr lang="en-US" altLang="zh-CN" sz="3200" dirty="0"/>
              <a:t>Bootstrap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60BAC69-5171-433D-983B-F134CA5D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8004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广东白云学院</a:t>
            </a:r>
            <a:endParaRPr lang="en-US" altLang="zh-CN" dirty="0"/>
          </a:p>
          <a:p>
            <a:pPr algn="ctr"/>
            <a:r>
              <a:rPr lang="zh-CN" altLang="en-US" dirty="0"/>
              <a:t>大数据与计算机学院</a:t>
            </a:r>
            <a:endParaRPr lang="en-US" altLang="zh-CN" dirty="0"/>
          </a:p>
          <a:p>
            <a:pPr algn="ctr"/>
            <a:r>
              <a:rPr lang="zh-CN" altLang="en-US" dirty="0"/>
              <a:t>蒋雷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41CEC5-E726-49D3-A8CF-20915A64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C39798-E8A9-4E90-93E3-697668C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69A801-8CC3-4F93-A969-E3F0516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中文网站</a:t>
            </a:r>
            <a:r>
              <a:rPr lang="en-US" altLang="zh-CN" dirty="0"/>
              <a:t>http://www.bootcss.com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C6E10E2-B57C-4270-A478-F7B75CC8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881263"/>
            <a:ext cx="9704832" cy="3799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4F44FDF-B9BE-4470-9712-3A76FE30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49CC69-22B4-412C-82B5-197E332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45CDEE-A6B1-47F1-8A8E-DA03AA81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本课程使用</a:t>
            </a:r>
            <a:r>
              <a:rPr lang="en-US" altLang="zh-CN" dirty="0"/>
              <a:t>bootstrap-4.4.1-dist.zip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https://v4.bootcss.com/docs/getting-started/download/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21BF2EF-9477-4FEC-8347-749B57B8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1DDB3F-5BB6-4258-87EB-913F8445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ED3644-EBF5-49F7-B0E4-A85FE4D5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编译版：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css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bootstrap.*</a:t>
            </a:r>
            <a:r>
              <a:rPr lang="zh-CN" altLang="en-US" dirty="0"/>
              <a:t>是预编译文件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bootstrap.min.*</a:t>
            </a:r>
            <a:r>
              <a:rPr lang="zh-CN" altLang="en-US" dirty="0"/>
              <a:t>是编译且压缩后的文件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2565AF8-ABD3-4603-8121-A12350A6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46" y="3193733"/>
            <a:ext cx="5372100" cy="695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ABE574C-378B-43CA-B757-D1D2EB44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31" y="5116259"/>
            <a:ext cx="3550602" cy="16674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07B5193-D858-40F1-A9A2-43AA5A1F2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32" y="5127880"/>
            <a:ext cx="4983857" cy="16558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97A88E3-DB2E-497C-9C17-A3FA6A6ED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9C2920-F441-4EB7-929E-BCD7506D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DFBD68-EDD9-47B3-B329-B96331DE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源码版：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dist</a:t>
            </a:r>
            <a:r>
              <a:rPr lang="zh-CN" altLang="en-US" dirty="0"/>
              <a:t>：编译版</a:t>
            </a:r>
            <a:r>
              <a:rPr lang="en-US" altLang="zh-CN" dirty="0"/>
              <a:t>Bootstrap4.4.1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docs</a:t>
            </a:r>
            <a:r>
              <a:rPr lang="zh-CN" altLang="en-US" dirty="0"/>
              <a:t>：开发文档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examples</a:t>
            </a:r>
            <a:r>
              <a:rPr lang="zh-CN" altLang="en-US" dirty="0"/>
              <a:t>：例子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scss</a:t>
            </a:r>
            <a:r>
              <a:rPr lang="zh-CN" altLang="en-US" dirty="0"/>
              <a:t>：</a:t>
            </a:r>
            <a:r>
              <a:rPr lang="en-US" altLang="zh-CN" dirty="0" err="1"/>
              <a:t>css</a:t>
            </a:r>
            <a:r>
              <a:rPr lang="zh-CN" altLang="en-US" dirty="0"/>
              <a:t>源码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js</a:t>
            </a:r>
            <a:r>
              <a:rPr lang="zh-CN" altLang="en-US" dirty="0"/>
              <a:t>：</a:t>
            </a:r>
            <a:r>
              <a:rPr lang="en-US" altLang="zh-CN" dirty="0" err="1"/>
              <a:t>javascript</a:t>
            </a:r>
            <a:r>
              <a:rPr lang="zh-CN" altLang="en-US" dirty="0"/>
              <a:t>源码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FB89985-F3A1-4AFB-9836-27ED0E65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1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0243CB-D571-4E0D-ADFB-D3F5223E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23227C-366A-4E5C-95EE-6B9DC4CE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jquery.js</a:t>
            </a:r>
            <a:r>
              <a:rPr lang="zh-CN" altLang="en-US" dirty="0"/>
              <a:t>：</a:t>
            </a:r>
            <a:r>
              <a:rPr lang="en-US" altLang="zh-CN" dirty="0"/>
              <a:t>jQuery</a:t>
            </a:r>
            <a:r>
              <a:rPr lang="zh-CN" altLang="en-US" dirty="0"/>
              <a:t>库基础文件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Popper.js</a:t>
            </a:r>
            <a:r>
              <a:rPr lang="zh-CN" altLang="en-US" dirty="0"/>
              <a:t>：</a:t>
            </a:r>
            <a:r>
              <a:rPr lang="en-US" altLang="zh-CN" dirty="0"/>
              <a:t>Bootstrap</a:t>
            </a:r>
            <a:r>
              <a:rPr lang="zh-CN" altLang="en-US" dirty="0"/>
              <a:t>插件依赖的文件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bootstrap.js</a:t>
            </a:r>
            <a:r>
              <a:rPr lang="zh-CN" altLang="en-US" dirty="0"/>
              <a:t>：</a:t>
            </a:r>
            <a:r>
              <a:rPr lang="en-US" altLang="zh-CN" dirty="0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jQuery</a:t>
            </a:r>
            <a:r>
              <a:rPr lang="zh-CN" altLang="en-US" dirty="0"/>
              <a:t>插件源文件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注意：一定要把</a:t>
            </a:r>
            <a:r>
              <a:rPr lang="en-US" altLang="zh-CN" dirty="0"/>
              <a:t>jquery.js</a:t>
            </a:r>
            <a:r>
              <a:rPr lang="zh-CN" altLang="en-US" dirty="0"/>
              <a:t>和</a:t>
            </a:r>
            <a:r>
              <a:rPr lang="en-US" altLang="zh-CN" dirty="0"/>
              <a:t>Popper.js</a:t>
            </a:r>
            <a:r>
              <a:rPr lang="zh-CN" altLang="en-US" dirty="0"/>
              <a:t>在</a:t>
            </a:r>
            <a:r>
              <a:rPr lang="en-US" altLang="zh-CN" dirty="0"/>
              <a:t>bootstrap.min.js</a:t>
            </a:r>
            <a:r>
              <a:rPr lang="zh-CN" altLang="en-US" dirty="0"/>
              <a:t>之前引入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40BEF33-928E-4C4D-B849-A439014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B1226B0-D9D6-48FD-BE25-2A2669D6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97" y="2142744"/>
            <a:ext cx="496534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5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设计技术点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下载安装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视口介绍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第一个案例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C219DD-9641-4862-A594-B5B8866E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342AD5-73D9-4BF7-9FEF-3CF71ACF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viewport</a:t>
            </a:r>
            <a:r>
              <a:rPr lang="zh-CN" altLang="en-US" dirty="0"/>
              <a:t>：</a:t>
            </a:r>
            <a:r>
              <a:rPr lang="zh-CN" altLang="zh-CN" dirty="0"/>
              <a:t>提供可以配置视口的属性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视口在响应式设计中是一个非常重要的概念。</a:t>
            </a:r>
            <a:r>
              <a:rPr lang="zh-CN" altLang="en-US" dirty="0"/>
              <a:t>视口的概念针对</a:t>
            </a:r>
            <a:r>
              <a:rPr lang="zh-CN" altLang="zh-CN" dirty="0"/>
              <a:t>移动端浏览器，</a:t>
            </a:r>
            <a:r>
              <a:rPr lang="zh-CN" altLang="en-US" dirty="0"/>
              <a:t>分为</a:t>
            </a:r>
            <a:r>
              <a:rPr lang="zh-CN" altLang="zh-CN" dirty="0"/>
              <a:t>两种视口，一种是可见视口即设备大小，另一种是视窗视口即网页宽度。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04DAC1E-F3C6-42AB-AC89-2B1B41E3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8197AB-CBF0-4243-9F96-0812104F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3001192-063A-4602-9238-03183C982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492896"/>
            <a:ext cx="5274310" cy="3520440"/>
          </a:xfrm>
          <a:prstGeom prst="rect">
            <a:avLst/>
          </a:prstGeom>
        </p:spPr>
      </p:pic>
      <p:sp>
        <p:nvSpPr>
          <p:cNvPr id="5" name="圆角矩形标注 11">
            <a:extLst>
              <a:ext uri="{FF2B5EF4-FFF2-40B4-BE49-F238E27FC236}">
                <a16:creationId xmlns:a16="http://schemas.microsoft.com/office/drawing/2014/main" xmlns="" id="{D4CFB171-A27C-4A80-9473-CCE86D9BA5EB}"/>
              </a:ext>
            </a:extLst>
          </p:cNvPr>
          <p:cNvSpPr/>
          <p:nvPr/>
        </p:nvSpPr>
        <p:spPr>
          <a:xfrm>
            <a:off x="2904768" y="5293013"/>
            <a:ext cx="5472608" cy="1191816"/>
          </a:xfrm>
          <a:prstGeom prst="wedgeRoundRectCallout">
            <a:avLst>
              <a:gd name="adj1" fmla="val -1021"/>
              <a:gd name="adj2" fmla="val -87474"/>
              <a:gd name="adj3" fmla="val 16667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 sz="1600" dirty="0"/>
              <a:t>如图所示，设备屏幕是</a:t>
            </a:r>
            <a:r>
              <a:rPr lang="en-US" altLang="zh-CN" sz="1600" dirty="0"/>
              <a:t>414</a:t>
            </a:r>
            <a:r>
              <a:rPr lang="zh-CN" altLang="zh-CN" sz="1600" dirty="0"/>
              <a:t>像素的宽度，在浏览器中，</a:t>
            </a:r>
            <a:r>
              <a:rPr lang="en-US" altLang="zh-CN" sz="1600" dirty="0"/>
              <a:t>414</a:t>
            </a:r>
            <a:r>
              <a:rPr lang="zh-CN" altLang="zh-CN" sz="1600" dirty="0"/>
              <a:t>像素的屏幕宽度能够展示</a:t>
            </a:r>
            <a:r>
              <a:rPr lang="en-US" altLang="zh-CN" sz="1600" dirty="0"/>
              <a:t>1200</a:t>
            </a:r>
            <a:r>
              <a:rPr lang="zh-CN" altLang="zh-CN" sz="1600" dirty="0"/>
              <a:t>像素宽度的内容。</a:t>
            </a:r>
            <a:r>
              <a:rPr lang="zh-CN" altLang="zh-CN" sz="1600" dirty="0">
                <a:solidFill>
                  <a:srgbClr val="FF0000"/>
                </a:solidFill>
              </a:rPr>
              <a:t>那么</a:t>
            </a:r>
            <a:r>
              <a:rPr lang="en-US" altLang="zh-CN" sz="1600" dirty="0">
                <a:solidFill>
                  <a:srgbClr val="FF0000"/>
                </a:solidFill>
              </a:rPr>
              <a:t>414</a:t>
            </a:r>
            <a:r>
              <a:rPr lang="zh-CN" altLang="zh-CN" sz="1600" dirty="0">
                <a:solidFill>
                  <a:srgbClr val="FF0000"/>
                </a:solidFill>
              </a:rPr>
              <a:t>像素就是可见视口的宽度，而</a:t>
            </a:r>
            <a:r>
              <a:rPr lang="en-US" altLang="zh-CN" sz="1600" dirty="0">
                <a:solidFill>
                  <a:srgbClr val="FF0000"/>
                </a:solidFill>
              </a:rPr>
              <a:t>1200</a:t>
            </a:r>
            <a:r>
              <a:rPr lang="zh-CN" altLang="zh-CN" sz="1600" dirty="0">
                <a:solidFill>
                  <a:srgbClr val="FF0000"/>
                </a:solidFill>
              </a:rPr>
              <a:t>像素就是视窗视口的宽度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8AAEBED-0FD0-490B-8291-6E2F380F3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2E98E0-30AC-4D53-B155-97F3E81A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视口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91ADEEB-1CC4-46EC-BB1C-3FE8890CD5DF}"/>
              </a:ext>
            </a:extLst>
          </p:cNvPr>
          <p:cNvSpPr txBox="1">
            <a:spLocks/>
          </p:cNvSpPr>
          <p:nvPr/>
        </p:nvSpPr>
        <p:spPr bwMode="auto">
          <a:xfrm>
            <a:off x="663893" y="2121056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标签可以用于配置视口属性。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11">
            <a:extLst>
              <a:ext uri="{FF2B5EF4-FFF2-40B4-BE49-F238E27FC236}">
                <a16:creationId xmlns:a16="http://schemas.microsoft.com/office/drawing/2014/main" xmlns="" id="{D588985C-7086-45B8-8D79-8FAE6A517F0D}"/>
              </a:ext>
            </a:extLst>
          </p:cNvPr>
          <p:cNvSpPr/>
          <p:nvPr/>
        </p:nvSpPr>
        <p:spPr>
          <a:xfrm>
            <a:off x="1370002" y="5649448"/>
            <a:ext cx="7057286" cy="646986"/>
          </a:xfrm>
          <a:prstGeom prst="wedgeRoundRectCallout">
            <a:avLst>
              <a:gd name="adj1" fmla="val -20943"/>
              <a:gd name="adj2" fmla="val -149986"/>
              <a:gd name="adj3" fmla="val 16667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600"/>
              <a:t>除此之外，</a:t>
            </a:r>
            <a:r>
              <a:rPr lang="zh-CN" altLang="zh-CN" sz="1600"/>
              <a:t>还可以设置</a:t>
            </a:r>
            <a:r>
              <a:rPr lang="en-US" altLang="zh-CN" sz="1600"/>
              <a:t>height</a:t>
            </a:r>
            <a:r>
              <a:rPr lang="zh-CN" altLang="zh-CN" sz="1600"/>
              <a:t>属性设置视窗视口的高度，</a:t>
            </a:r>
            <a:r>
              <a:rPr lang="en-US" altLang="zh-CN" sz="1600"/>
              <a:t>minimum-scale</a:t>
            </a:r>
            <a:r>
              <a:rPr lang="zh-CN" altLang="zh-CN" sz="1600"/>
              <a:t>设置最小缩放比例。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xmlns="" id="{CE971EC3-F617-4C07-856C-8E47F07227E6}"/>
              </a:ext>
            </a:extLst>
          </p:cNvPr>
          <p:cNvSpPr txBox="1"/>
          <p:nvPr/>
        </p:nvSpPr>
        <p:spPr>
          <a:xfrm>
            <a:off x="1279148" y="3489208"/>
            <a:ext cx="7148140" cy="89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&lt;meta name="viewport" content="user-scalable=no, width=device-width, </a:t>
            </a:r>
            <a:endParaRPr lang="zh-CN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initial-scale=1.0, maximum-scale=1.0"&gt;</a:t>
            </a:r>
            <a:endParaRPr lang="zh-CN" altLang="zh-CN" sz="1600" dirty="0">
              <a:solidFill>
                <a:schemeClr val="bg1"/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zh-CN" sz="1600" dirty="0"/>
          </a:p>
          <a:p>
            <a:pPr indent="457200">
              <a:lnSpc>
                <a:spcPct val="150000"/>
              </a:lnSpc>
            </a:pPr>
            <a:endParaRPr lang="zh-CN" altLang="zh-CN" sz="1600" dirty="0"/>
          </a:p>
          <a:p>
            <a:pPr indent="457200"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F59389F-4E03-4D9F-9960-16AFB0B99D7E}"/>
              </a:ext>
            </a:extLst>
          </p:cNvPr>
          <p:cNvSpPr/>
          <p:nvPr/>
        </p:nvSpPr>
        <p:spPr>
          <a:xfrm>
            <a:off x="1279148" y="4475663"/>
            <a:ext cx="1552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用于设置初始缩放比例，取值为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0~10.0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EAB2C28-7B07-4037-96FD-E274EFBFC878}"/>
              </a:ext>
            </a:extLst>
          </p:cNvPr>
          <p:cNvGrpSpPr/>
          <p:nvPr/>
        </p:nvGrpSpPr>
        <p:grpSpPr>
          <a:xfrm rot="16200000">
            <a:off x="5082349" y="3270263"/>
            <a:ext cx="216023" cy="1440160"/>
            <a:chOff x="4067944" y="3789040"/>
            <a:chExt cx="252028" cy="648072"/>
          </a:xfrm>
        </p:grpSpPr>
        <p:sp>
          <p:nvSpPr>
            <p:cNvPr id="9" name="左中括号 8">
              <a:extLst>
                <a:ext uri="{FF2B5EF4-FFF2-40B4-BE49-F238E27FC236}">
                  <a16:creationId xmlns:a16="http://schemas.microsoft.com/office/drawing/2014/main" xmlns="" id="{07455BC9-0988-4C3A-9044-C551438C9B1F}"/>
                </a:ext>
              </a:extLst>
            </p:cNvPr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A840E494-508A-4971-99B5-64523E8CB516}"/>
                </a:ext>
              </a:extLst>
            </p:cNvPr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27D552FA-77F2-4FF5-952C-9424E2BCED31}"/>
              </a:ext>
            </a:extLst>
          </p:cNvPr>
          <p:cNvGrpSpPr/>
          <p:nvPr/>
        </p:nvGrpSpPr>
        <p:grpSpPr>
          <a:xfrm rot="16200000">
            <a:off x="6920305" y="3125140"/>
            <a:ext cx="216023" cy="1730406"/>
            <a:chOff x="4067944" y="3789040"/>
            <a:chExt cx="252028" cy="648072"/>
          </a:xfrm>
        </p:grpSpPr>
        <p:sp>
          <p:nvSpPr>
            <p:cNvPr id="12" name="左中括号 11">
              <a:extLst>
                <a:ext uri="{FF2B5EF4-FFF2-40B4-BE49-F238E27FC236}">
                  <a16:creationId xmlns:a16="http://schemas.microsoft.com/office/drawing/2014/main" xmlns="" id="{6D59BF5D-111C-4E18-9409-16897B9CBBD0}"/>
                </a:ext>
              </a:extLst>
            </p:cNvPr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4DA447EB-089F-4F0E-B3A1-4862DAC0AAE4}"/>
                </a:ext>
              </a:extLst>
            </p:cNvPr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752570C-746D-4FE7-9F3F-5E2291EAC756}"/>
              </a:ext>
            </a:extLst>
          </p:cNvPr>
          <p:cNvGrpSpPr/>
          <p:nvPr/>
        </p:nvGrpSpPr>
        <p:grpSpPr>
          <a:xfrm rot="16200000">
            <a:off x="3690383" y="3532163"/>
            <a:ext cx="216026" cy="1656184"/>
            <a:chOff x="4067944" y="3789040"/>
            <a:chExt cx="252028" cy="648072"/>
          </a:xfrm>
        </p:grpSpPr>
        <p:sp>
          <p:nvSpPr>
            <p:cNvPr id="15" name="左中括号 14">
              <a:extLst>
                <a:ext uri="{FF2B5EF4-FFF2-40B4-BE49-F238E27FC236}">
                  <a16:creationId xmlns:a16="http://schemas.microsoft.com/office/drawing/2014/main" xmlns="" id="{41EB1DB0-A584-4673-ACA4-F969697B018C}"/>
                </a:ext>
              </a:extLst>
            </p:cNvPr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28A81839-C218-4AE3-933F-65F98409F878}"/>
                </a:ext>
              </a:extLst>
            </p:cNvPr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6F899296-B9B2-4994-91E4-B00848B7D6AD}"/>
              </a:ext>
            </a:extLst>
          </p:cNvPr>
          <p:cNvGrpSpPr/>
          <p:nvPr/>
        </p:nvGrpSpPr>
        <p:grpSpPr>
          <a:xfrm rot="16200000">
            <a:off x="1958762" y="3676178"/>
            <a:ext cx="216024" cy="1368153"/>
            <a:chOff x="4067944" y="3789040"/>
            <a:chExt cx="252028" cy="648072"/>
          </a:xfrm>
        </p:grpSpPr>
        <p:sp>
          <p:nvSpPr>
            <p:cNvPr id="18" name="左中括号 17">
              <a:extLst>
                <a:ext uri="{FF2B5EF4-FFF2-40B4-BE49-F238E27FC236}">
                  <a16:creationId xmlns:a16="http://schemas.microsoft.com/office/drawing/2014/main" xmlns="" id="{0ADC0203-5DCB-447C-A712-F6B323C46CEF}"/>
                </a:ext>
              </a:extLst>
            </p:cNvPr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373E3DF7-491A-4E16-B7D8-01CB23943769}"/>
                </a:ext>
              </a:extLst>
            </p:cNvPr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15409943-E93A-4E25-BC57-5A29A73AB5A7}"/>
              </a:ext>
            </a:extLst>
          </p:cNvPr>
          <p:cNvSpPr/>
          <p:nvPr/>
        </p:nvSpPr>
        <p:spPr>
          <a:xfrm>
            <a:off x="4600353" y="4090800"/>
            <a:ext cx="15494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用于设置用户是否可以缩放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，默认为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9E1E7EB-5A39-4311-A6F4-E2A427A70696}"/>
              </a:ext>
            </a:extLst>
          </p:cNvPr>
          <p:cNvSpPr/>
          <p:nvPr/>
        </p:nvSpPr>
        <p:spPr>
          <a:xfrm>
            <a:off x="6212952" y="4084252"/>
            <a:ext cx="1690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用于设置视窗视口的宽度，这里表示与可见视口宽度相同。</a:t>
            </a:r>
            <a:endParaRPr lang="zh-CN" altLang="zh-CN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FC38B4D7-F143-4458-A2D4-69582B230118}"/>
              </a:ext>
            </a:extLst>
          </p:cNvPr>
          <p:cNvSpPr/>
          <p:nvPr/>
        </p:nvSpPr>
        <p:spPr>
          <a:xfrm>
            <a:off x="2708656" y="4459978"/>
            <a:ext cx="200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用于设置最大缩放比例，取值为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0~10.0</a:t>
            </a:r>
            <a:r>
              <a:rPr lang="zh-CN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4D309FF5-F9BF-431A-97BB-C2327A18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7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设计技术点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下载安装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视口介绍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第一个案例</a:t>
            </a:r>
            <a:endParaRPr lang="en-US" altLang="zh-CN" b="1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响应式</a:t>
            </a:r>
            <a:r>
              <a:rPr lang="en-US" altLang="zh-CN" b="1" dirty="0">
                <a:solidFill>
                  <a:srgbClr val="FFFF00"/>
                </a:solidFill>
              </a:rPr>
              <a:t>Web</a:t>
            </a:r>
            <a:r>
              <a:rPr lang="zh-CN" altLang="en-US" b="1" dirty="0">
                <a:solidFill>
                  <a:srgbClr val="FFFF00"/>
                </a:solidFill>
              </a:rPr>
              <a:t>设计概述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设计技术点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下载安装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视口介绍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第一个案例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DCC70B-1DBA-49CA-A226-B23F27A2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37A0F8F-0E63-4C89-B460-A2EC6636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79" y="2035610"/>
            <a:ext cx="5412157" cy="46366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AC2D108-8FA0-4D17-98DA-14A03F5E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84" y="2045005"/>
            <a:ext cx="5557534" cy="673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E50A43D-A6C0-4A6D-B99C-370090A49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13CA15-8BAD-4798-9B18-51E7202D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9767BCF-3083-4489-B95D-3D537CEF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192083"/>
            <a:ext cx="10601325" cy="3400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93817F8-96F0-4FB7-90AA-925E9AE1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0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F92C3F-D895-4B16-AC62-178F2EF0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2FF0FE-34E9-4B3A-9EC3-1B2AB642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请完成本章课后作业和课堂例子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A87F770-417D-422A-A948-E5AC2995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越来越多的人使用小屏幕设备上网，针对不同屏幕的设备进行网页制作成本非常大，这时，响应式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设计应运而生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Ethan Marcotte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媒体查询、栅格布局和弹性图片合并称为响应式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响应式</a:t>
            </a:r>
            <a:r>
              <a:rPr lang="en-US" altLang="zh-CN" b="1" dirty="0">
                <a:solidFill>
                  <a:srgbClr val="FFFF00"/>
                </a:solidFill>
              </a:rPr>
              <a:t>Web</a:t>
            </a:r>
            <a:r>
              <a:rPr lang="zh-CN" altLang="en-US" b="1" dirty="0">
                <a:solidFill>
                  <a:srgbClr val="FFFF00"/>
                </a:solidFill>
              </a:rPr>
              <a:t>设计技术点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下载安装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视口介绍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第一个案例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3F6C30-AB71-4429-9A1B-D95D8E15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/>
              <a:t>设计</a:t>
            </a:r>
            <a:r>
              <a:rPr lang="zh-CN" altLang="en-US" smtClean="0"/>
              <a:t>技术</a:t>
            </a:r>
            <a:r>
              <a:rPr lang="zh-CN" altLang="en-US" smtClean="0"/>
              <a:t>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03EBA3-EF00-45BB-9AC1-0F769054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HTML5+CSS3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互相配合与支持的，技术点包括：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7A8ADB2-5B11-4D8B-B348-5E59683FAFA3}"/>
              </a:ext>
            </a:extLst>
          </p:cNvPr>
          <p:cNvGrpSpPr/>
          <p:nvPr/>
        </p:nvGrpSpPr>
        <p:grpSpPr>
          <a:xfrm>
            <a:off x="899592" y="2604160"/>
            <a:ext cx="3168352" cy="1296144"/>
            <a:chOff x="899592" y="2060848"/>
            <a:chExt cx="3168352" cy="12961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DC8DBDFB-D831-40FE-95EF-139CE5D993F2}"/>
                </a:ext>
              </a:extLst>
            </p:cNvPr>
            <p:cNvSpPr/>
            <p:nvPr/>
          </p:nvSpPr>
          <p:spPr>
            <a:xfrm>
              <a:off x="899592" y="2892071"/>
              <a:ext cx="309634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HTML5+CSS3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基本网页设计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B186381B-9B39-4FA8-AA64-A7C5ABBBCFC8}"/>
                </a:ext>
              </a:extLst>
            </p:cNvPr>
            <p:cNvGrpSpPr/>
            <p:nvPr/>
          </p:nvGrpSpPr>
          <p:grpSpPr>
            <a:xfrm>
              <a:off x="1187624" y="2060848"/>
              <a:ext cx="432047" cy="720080"/>
              <a:chOff x="1043606" y="1310796"/>
              <a:chExt cx="973654" cy="1571757"/>
            </a:xfrm>
          </p:grpSpPr>
          <p:sp>
            <p:nvSpPr>
              <p:cNvPr id="8" name="弦形 7">
                <a:extLst>
                  <a:ext uri="{FF2B5EF4-FFF2-40B4-BE49-F238E27FC236}">
                    <a16:creationId xmlns:a16="http://schemas.microsoft.com/office/drawing/2014/main" xmlns="" id="{18E18272-4052-4539-B1C5-6209B5FA8F0A}"/>
                  </a:ext>
                </a:extLst>
              </p:cNvPr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BF0F9295-2131-4925-B022-66B7B1D39041}"/>
                  </a:ext>
                </a:extLst>
              </p:cNvPr>
              <p:cNvSpPr/>
              <p:nvPr/>
            </p:nvSpPr>
            <p:spPr>
              <a:xfrm>
                <a:off x="1043606" y="1310796"/>
                <a:ext cx="498856" cy="76944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dirty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  <a:endParaRPr lang="zh-CN" altLang="en-US" sz="4400" b="1" cap="none" spc="0" dirty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FE69BEB-71CD-4920-A565-794398149428}"/>
                </a:ext>
              </a:extLst>
            </p:cNvPr>
            <p:cNvSpPr/>
            <p:nvPr/>
          </p:nvSpPr>
          <p:spPr>
            <a:xfrm>
              <a:off x="1512168" y="2420888"/>
              <a:ext cx="2555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HTML5+CSS3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9CB80E4-0CF3-48CF-A8A1-DAA3AA941343}"/>
              </a:ext>
            </a:extLst>
          </p:cNvPr>
          <p:cNvGrpSpPr/>
          <p:nvPr/>
        </p:nvGrpSpPr>
        <p:grpSpPr>
          <a:xfrm>
            <a:off x="4773553" y="2605921"/>
            <a:ext cx="3182823" cy="1294384"/>
            <a:chOff x="4773553" y="2062609"/>
            <a:chExt cx="3182823" cy="12943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165CAF60-228F-4955-BAC8-FEBEA15CAB65}"/>
                </a:ext>
              </a:extLst>
            </p:cNvPr>
            <p:cNvSpPr/>
            <p:nvPr/>
          </p:nvSpPr>
          <p:spPr>
            <a:xfrm>
              <a:off x="5351938" y="2413357"/>
              <a:ext cx="22621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HTML5</a:t>
              </a:r>
              <a:r>
                <a:rPr lang="zh-CN" altLang="en-US" dirty="0"/>
                <a:t>中的</a:t>
              </a:r>
              <a:r>
                <a:rPr lang="en-US" altLang="zh-CN" dirty="0"/>
                <a:t>viewport</a:t>
              </a:r>
              <a:endParaRPr lang="zh-CN" altLang="en-US" dirty="0"/>
            </a:p>
            <a:p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394DD38E-F481-469F-84B0-E4BA00865ECD}"/>
                </a:ext>
              </a:extLst>
            </p:cNvPr>
            <p:cNvGrpSpPr/>
            <p:nvPr/>
          </p:nvGrpSpPr>
          <p:grpSpPr>
            <a:xfrm>
              <a:off x="4865300" y="2062609"/>
              <a:ext cx="570794" cy="769441"/>
              <a:chOff x="730928" y="1310796"/>
              <a:chExt cx="1286332" cy="1679500"/>
            </a:xfrm>
          </p:grpSpPr>
          <p:sp>
            <p:nvSpPr>
              <p:cNvPr id="14" name="弦形 13">
                <a:extLst>
                  <a:ext uri="{FF2B5EF4-FFF2-40B4-BE49-F238E27FC236}">
                    <a16:creationId xmlns:a16="http://schemas.microsoft.com/office/drawing/2014/main" xmlns="" id="{7E3D162A-67CF-4E94-9910-2CF3B2C685AE}"/>
                  </a:ext>
                </a:extLst>
              </p:cNvPr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68372065-DA54-4F28-BE00-D28F00C4B2FB}"/>
                  </a:ext>
                </a:extLst>
              </p:cNvPr>
              <p:cNvSpPr/>
              <p:nvPr/>
            </p:nvSpPr>
            <p:spPr>
              <a:xfrm>
                <a:off x="730928" y="1310796"/>
                <a:ext cx="1124211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>
                    <a:ln/>
                    <a:solidFill>
                      <a:schemeClr val="accent3"/>
                    </a:solidFill>
                    <a:effectLst/>
                  </a:rPr>
                  <a:t>2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E3A794D0-DD52-4BCF-A278-64EAFBE5C51E}"/>
                </a:ext>
              </a:extLst>
            </p:cNvPr>
            <p:cNvSpPr/>
            <p:nvPr/>
          </p:nvSpPr>
          <p:spPr>
            <a:xfrm>
              <a:off x="4773553" y="2892071"/>
              <a:ext cx="3182823" cy="4649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提供可以配置视口的属性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1F56B27B-DE78-47A8-A62A-5C5332EE8831}"/>
              </a:ext>
            </a:extLst>
          </p:cNvPr>
          <p:cNvGrpSpPr/>
          <p:nvPr/>
        </p:nvGrpSpPr>
        <p:grpSpPr>
          <a:xfrm>
            <a:off x="899592" y="3972312"/>
            <a:ext cx="3096344" cy="1296144"/>
            <a:chOff x="899592" y="3429000"/>
            <a:chExt cx="3096344" cy="12961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6E5169CE-A3E6-4328-9374-34F2B4468D99}"/>
                </a:ext>
              </a:extLst>
            </p:cNvPr>
            <p:cNvSpPr/>
            <p:nvPr/>
          </p:nvSpPr>
          <p:spPr>
            <a:xfrm>
              <a:off x="1475656" y="3717032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CSS3</a:t>
              </a:r>
              <a:r>
                <a:rPr lang="zh-CN" altLang="zh-CN"/>
                <a:t>媒体查询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9F7E17F3-7709-4468-A101-B724C1E380E1}"/>
                </a:ext>
              </a:extLst>
            </p:cNvPr>
            <p:cNvGrpSpPr/>
            <p:nvPr/>
          </p:nvGrpSpPr>
          <p:grpSpPr>
            <a:xfrm>
              <a:off x="971600" y="3429000"/>
              <a:ext cx="576063" cy="769441"/>
              <a:chOff x="556782" y="1310796"/>
              <a:chExt cx="1298206" cy="1679500"/>
            </a:xfrm>
          </p:grpSpPr>
          <p:sp>
            <p:nvSpPr>
              <p:cNvPr id="20" name="弦形 19">
                <a:extLst>
                  <a:ext uri="{FF2B5EF4-FFF2-40B4-BE49-F238E27FC236}">
                    <a16:creationId xmlns:a16="http://schemas.microsoft.com/office/drawing/2014/main" xmlns="" id="{05A00D26-75C8-48B6-8B3A-E7353387F8B9}"/>
                  </a:ext>
                </a:extLst>
              </p:cNvPr>
              <p:cNvSpPr/>
              <p:nvPr/>
            </p:nvSpPr>
            <p:spPr>
              <a:xfrm>
                <a:off x="881334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7BC2A589-C025-40CE-B15B-79283A700555}"/>
                  </a:ext>
                </a:extLst>
              </p:cNvPr>
              <p:cNvSpPr/>
              <p:nvPr/>
            </p:nvSpPr>
            <p:spPr>
              <a:xfrm>
                <a:off x="556782" y="1310796"/>
                <a:ext cx="1124211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>
                    <a:ln/>
                    <a:solidFill>
                      <a:schemeClr val="accent3"/>
                    </a:solidFill>
                    <a:effectLst/>
                  </a:rPr>
                  <a:t>3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50F8F7FB-BC10-47BB-B444-1C3C1FBBFDC1}"/>
                </a:ext>
              </a:extLst>
            </p:cNvPr>
            <p:cNvSpPr/>
            <p:nvPr/>
          </p:nvSpPr>
          <p:spPr>
            <a:xfrm>
              <a:off x="899592" y="4221088"/>
              <a:ext cx="3096344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识别媒体类型，特征（屏幕宽度，像素比等）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4FAC0223-D972-41FC-8336-60DE3D78CEE6}"/>
              </a:ext>
            </a:extLst>
          </p:cNvPr>
          <p:cNvGrpSpPr/>
          <p:nvPr/>
        </p:nvGrpSpPr>
        <p:grpSpPr>
          <a:xfrm>
            <a:off x="4773553" y="3972312"/>
            <a:ext cx="3182823" cy="1296144"/>
            <a:chOff x="4773553" y="3429000"/>
            <a:chExt cx="3182823" cy="129614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CDE6E044-4593-4515-ADB5-C56280CFAA40}"/>
                </a:ext>
              </a:extLst>
            </p:cNvPr>
            <p:cNvSpPr/>
            <p:nvPr/>
          </p:nvSpPr>
          <p:spPr>
            <a:xfrm>
              <a:off x="5437454" y="378671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流式布局</a:t>
              </a:r>
              <a:endParaRPr lang="zh-CN" altLang="zh-CN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9AB5E3EF-85B3-4D37-8E4E-65413A1DB5AC}"/>
                </a:ext>
              </a:extLst>
            </p:cNvPr>
            <p:cNvGrpSpPr/>
            <p:nvPr/>
          </p:nvGrpSpPr>
          <p:grpSpPr>
            <a:xfrm>
              <a:off x="4860032" y="3429000"/>
              <a:ext cx="570794" cy="769441"/>
              <a:chOff x="568652" y="1310796"/>
              <a:chExt cx="1286332" cy="1679500"/>
            </a:xfrm>
          </p:grpSpPr>
          <p:sp>
            <p:nvSpPr>
              <p:cNvPr id="26" name="弦形 25">
                <a:extLst>
                  <a:ext uri="{FF2B5EF4-FFF2-40B4-BE49-F238E27FC236}">
                    <a16:creationId xmlns:a16="http://schemas.microsoft.com/office/drawing/2014/main" xmlns="" id="{6B9CC9CA-CF10-48EE-81FB-791EB0125491}"/>
                  </a:ext>
                </a:extLst>
              </p:cNvPr>
              <p:cNvSpPr/>
              <p:nvPr/>
            </p:nvSpPr>
            <p:spPr>
              <a:xfrm>
                <a:off x="881330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30374C70-AFC1-4672-830A-B6AC06F81914}"/>
                  </a:ext>
                </a:extLst>
              </p:cNvPr>
              <p:cNvSpPr/>
              <p:nvPr/>
            </p:nvSpPr>
            <p:spPr>
              <a:xfrm>
                <a:off x="568652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4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A9A6AB0F-1362-4A61-86EF-4F1196414DF7}"/>
                </a:ext>
              </a:extLst>
            </p:cNvPr>
            <p:cNvSpPr/>
            <p:nvPr/>
          </p:nvSpPr>
          <p:spPr>
            <a:xfrm>
              <a:off x="4773553" y="4221088"/>
              <a:ext cx="3182823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可以根据浏览器的宽度和屏幕的大小自动调整效果。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D11EAEBF-C91C-4450-BEE5-48846911856C}"/>
              </a:ext>
            </a:extLst>
          </p:cNvPr>
          <p:cNvGrpSpPr/>
          <p:nvPr/>
        </p:nvGrpSpPr>
        <p:grpSpPr>
          <a:xfrm>
            <a:off x="875920" y="5412472"/>
            <a:ext cx="3120016" cy="1296144"/>
            <a:chOff x="875920" y="4797152"/>
            <a:chExt cx="3120016" cy="129614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427A0AA7-8724-4DE8-B84D-FABC2F502CAF}"/>
                </a:ext>
              </a:extLst>
            </p:cNvPr>
            <p:cNvSpPr/>
            <p:nvPr/>
          </p:nvSpPr>
          <p:spPr>
            <a:xfrm>
              <a:off x="1374706" y="508518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响应式栅格系统</a:t>
              </a:r>
              <a:endPara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2B7CFA83-8141-45CF-BC05-2B8459593170}"/>
                </a:ext>
              </a:extLst>
            </p:cNvPr>
            <p:cNvGrpSpPr/>
            <p:nvPr/>
          </p:nvGrpSpPr>
          <p:grpSpPr>
            <a:xfrm>
              <a:off x="875920" y="4797152"/>
              <a:ext cx="570794" cy="769441"/>
              <a:chOff x="-3812800" y="1310796"/>
              <a:chExt cx="1286332" cy="1679500"/>
            </a:xfrm>
          </p:grpSpPr>
          <p:sp>
            <p:nvSpPr>
              <p:cNvPr id="32" name="弦形 31">
                <a:extLst>
                  <a:ext uri="{FF2B5EF4-FFF2-40B4-BE49-F238E27FC236}">
                    <a16:creationId xmlns:a16="http://schemas.microsoft.com/office/drawing/2014/main" xmlns="" id="{F07D01F6-9876-4BAF-B1E6-AE59F863D538}"/>
                  </a:ext>
                </a:extLst>
              </p:cNvPr>
              <p:cNvSpPr/>
              <p:nvPr/>
            </p:nvSpPr>
            <p:spPr>
              <a:xfrm>
                <a:off x="-3500122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6791D76D-821E-4DF6-90E8-924BA68B380A}"/>
                  </a:ext>
                </a:extLst>
              </p:cNvPr>
              <p:cNvSpPr/>
              <p:nvPr/>
            </p:nvSpPr>
            <p:spPr>
              <a:xfrm>
                <a:off x="-3812800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5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6B28D634-DA78-4DDA-9D93-9DBBDBEC77A2}"/>
                </a:ext>
              </a:extLst>
            </p:cNvPr>
            <p:cNvSpPr/>
            <p:nvPr/>
          </p:nvSpPr>
          <p:spPr>
            <a:xfrm>
              <a:off x="875920" y="5618902"/>
              <a:ext cx="3120016" cy="4743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依赖于媒体查询，根据不同的屏幕大小调整布局。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4348D31-DFAF-4989-BAA1-D5FC832AF674}"/>
              </a:ext>
            </a:extLst>
          </p:cNvPr>
          <p:cNvGrpSpPr/>
          <p:nvPr/>
        </p:nvGrpSpPr>
        <p:grpSpPr>
          <a:xfrm>
            <a:off x="4836360" y="5412472"/>
            <a:ext cx="3120016" cy="1296144"/>
            <a:chOff x="4836360" y="4797152"/>
            <a:chExt cx="3120016" cy="1296144"/>
          </a:xfrm>
        </p:grpSpPr>
        <p:sp>
          <p:nvSpPr>
            <p:cNvPr id="35" name="弦形 34">
              <a:extLst>
                <a:ext uri="{FF2B5EF4-FFF2-40B4-BE49-F238E27FC236}">
                  <a16:creationId xmlns:a16="http://schemas.microsoft.com/office/drawing/2014/main" xmlns="" id="{4D56C26A-F68F-4991-8114-69DA7F685E83}"/>
                </a:ext>
              </a:extLst>
            </p:cNvPr>
            <p:cNvSpPr/>
            <p:nvPr/>
          </p:nvSpPr>
          <p:spPr>
            <a:xfrm>
              <a:off x="4975107" y="5305726"/>
              <a:ext cx="432047" cy="211506"/>
            </a:xfrm>
            <a:prstGeom prst="chord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7D59948D-BD13-4660-9802-FADCFBAE25F8}"/>
                </a:ext>
              </a:extLst>
            </p:cNvPr>
            <p:cNvGrpSpPr/>
            <p:nvPr/>
          </p:nvGrpSpPr>
          <p:grpSpPr>
            <a:xfrm>
              <a:off x="4836360" y="4797152"/>
              <a:ext cx="3120016" cy="1296144"/>
              <a:chOff x="4836360" y="4797152"/>
              <a:chExt cx="3120016" cy="129614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7557C6C9-C827-4E5C-93BB-D388151C8F84}"/>
                  </a:ext>
                </a:extLst>
              </p:cNvPr>
              <p:cNvSpPr/>
              <p:nvPr/>
            </p:nvSpPr>
            <p:spPr>
              <a:xfrm>
                <a:off x="5335146" y="5085184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kern="1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/>
                  </a:rPr>
                  <a:t>流式图片</a:t>
                </a:r>
                <a:endParaRPr lang="zh-CN" altLang="zh-CN" kern="1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C0EE48CB-7418-4A43-8ACE-EDC962C0CA7D}"/>
                  </a:ext>
                </a:extLst>
              </p:cNvPr>
              <p:cNvSpPr/>
              <p:nvPr/>
            </p:nvSpPr>
            <p:spPr>
              <a:xfrm>
                <a:off x="4836360" y="5618902"/>
                <a:ext cx="3120016" cy="4743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随流式布局进行相应缩放。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E7314E44-7184-4D4E-AB9F-2AB3784A7878}"/>
                  </a:ext>
                </a:extLst>
              </p:cNvPr>
              <p:cNvSpPr/>
              <p:nvPr/>
            </p:nvSpPr>
            <p:spPr>
              <a:xfrm>
                <a:off x="4836360" y="4797152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6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61B92028-0C81-466D-9F4D-04F898AE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设计技术点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Bootstrap</a:t>
            </a:r>
            <a:r>
              <a:rPr lang="zh-CN" altLang="en-US" b="1" dirty="0">
                <a:solidFill>
                  <a:srgbClr val="FFFF00"/>
                </a:solidFill>
              </a:rPr>
              <a:t>概述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下载安装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视口介绍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第一个案例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A7028-04C6-457D-B46B-15BADB9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7E70B6-9546-484B-BBE6-7F18F70D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美国</a:t>
            </a:r>
            <a:r>
              <a:rPr lang="en-US" altLang="zh-CN" dirty="0"/>
              <a:t>Twitter</a:t>
            </a:r>
            <a:r>
              <a:rPr lang="zh-CN" altLang="en-US" dirty="0"/>
              <a:t>公司开发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响应式布局、移动设备优先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常用版本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3.4.1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4.4.1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5D5FBAD-E2EA-48CB-AF44-2F01E409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设计技术点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下载安装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视口介绍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第一个案例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0AE952-9774-4A76-8F9E-55E2D2FE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0BF836-378B-4744-B6FE-6037A11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</a:t>
            </a:r>
            <a:r>
              <a:rPr lang="en-US" altLang="zh-CN" dirty="0">
                <a:hlinkClick r:id="rId2"/>
              </a:rPr>
              <a:t>http://www.getbootstrap.com/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CC4CD91-29EB-4D4F-99E8-F35BC308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899571"/>
            <a:ext cx="9613862" cy="37694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B11895C-BE9C-41BA-8A49-F138247D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573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88</TotalTime>
  <Words>649</Words>
  <Application>Microsoft Office PowerPoint</Application>
  <PresentationFormat>自定义</PresentationFormat>
  <Paragraphs>122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柏林</vt:lpstr>
      <vt:lpstr>响应式Web设计 ——初识Bootstrap</vt:lpstr>
      <vt:lpstr>课程大纲</vt:lpstr>
      <vt:lpstr>响应式Web设计概述</vt:lpstr>
      <vt:lpstr>课程大纲</vt:lpstr>
      <vt:lpstr>响应式Web设计技术栈</vt:lpstr>
      <vt:lpstr>课程大纲</vt:lpstr>
      <vt:lpstr>Bootstrap概述</vt:lpstr>
      <vt:lpstr>课程大纲</vt:lpstr>
      <vt:lpstr>下载Bootstrap</vt:lpstr>
      <vt:lpstr>下载Bootstrap</vt:lpstr>
      <vt:lpstr>下载Bootstrap</vt:lpstr>
      <vt:lpstr>目录结构</vt:lpstr>
      <vt:lpstr>目录结构</vt:lpstr>
      <vt:lpstr>安装Bootstrap</vt:lpstr>
      <vt:lpstr>课程大纲</vt:lpstr>
      <vt:lpstr>视口</vt:lpstr>
      <vt:lpstr>视口</vt:lpstr>
      <vt:lpstr>视口</vt:lpstr>
      <vt:lpstr>课程大纲</vt:lpstr>
      <vt:lpstr>第一个案例</vt:lpstr>
      <vt:lpstr>第一个案例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响应式Web设计</dc:title>
  <dc:creator>Rain John</dc:creator>
  <cp:lastModifiedBy>Sky123.Org</cp:lastModifiedBy>
  <cp:revision>58</cp:revision>
  <dcterms:created xsi:type="dcterms:W3CDTF">2021-09-06T00:34:04Z</dcterms:created>
  <dcterms:modified xsi:type="dcterms:W3CDTF">2021-09-13T00:45:48Z</dcterms:modified>
</cp:coreProperties>
</file>