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73" r:id="rId5"/>
    <p:sldId id="274" r:id="rId6"/>
    <p:sldId id="440" r:id="rId7"/>
    <p:sldId id="259" r:id="rId8"/>
    <p:sldId id="281" r:id="rId9"/>
    <p:sldId id="441" r:id="rId10"/>
    <p:sldId id="275" r:id="rId11"/>
    <p:sldId id="442" r:id="rId12"/>
    <p:sldId id="260" r:id="rId13"/>
    <p:sldId id="443" r:id="rId14"/>
    <p:sldId id="340" r:id="rId15"/>
    <p:sldId id="444" r:id="rId16"/>
    <p:sldId id="261" r:id="rId17"/>
    <p:sldId id="262" r:id="rId18"/>
    <p:sldId id="445" r:id="rId19"/>
    <p:sldId id="263" r:id="rId20"/>
    <p:sldId id="341" r:id="rId21"/>
    <p:sldId id="264" r:id="rId22"/>
    <p:sldId id="446" r:id="rId23"/>
    <p:sldId id="342" r:id="rId24"/>
    <p:sldId id="447" r:id="rId25"/>
    <p:sldId id="265" r:id="rId26"/>
    <p:sldId id="276" r:id="rId27"/>
    <p:sldId id="448" r:id="rId28"/>
    <p:sldId id="343" r:id="rId29"/>
    <p:sldId id="268" r:id="rId30"/>
    <p:sldId id="449" r:id="rId31"/>
    <p:sldId id="269" r:id="rId32"/>
    <p:sldId id="344" r:id="rId33"/>
    <p:sldId id="277" r:id="rId34"/>
    <p:sldId id="266" r:id="rId35"/>
    <p:sldId id="267" r:id="rId36"/>
    <p:sldId id="450" r:id="rId37"/>
    <p:sldId id="271" r:id="rId38"/>
    <p:sldId id="279" r:id="rId39"/>
    <p:sldId id="345" r:id="rId40"/>
    <p:sldId id="283" r:id="rId41"/>
    <p:sldId id="280" r:id="rId42"/>
    <p:sldId id="284" r:id="rId43"/>
    <p:sldId id="346" r:id="rId44"/>
    <p:sldId id="350" r:id="rId45"/>
    <p:sldId id="451" r:id="rId46"/>
    <p:sldId id="351" r:id="rId47"/>
    <p:sldId id="349" r:id="rId48"/>
    <p:sldId id="282" r:id="rId49"/>
    <p:sldId id="285" r:id="rId50"/>
    <p:sldId id="347" r:id="rId51"/>
    <p:sldId id="452" r:id="rId52"/>
    <p:sldId id="286" r:id="rId53"/>
    <p:sldId id="348" r:id="rId54"/>
    <p:sldId id="287" r:id="rId55"/>
    <p:sldId id="453" r:id="rId56"/>
    <p:sldId id="288" r:id="rId57"/>
    <p:sldId id="289" r:id="rId58"/>
    <p:sldId id="352" r:id="rId59"/>
    <p:sldId id="290" r:id="rId60"/>
    <p:sldId id="454" r:id="rId61"/>
    <p:sldId id="293" r:id="rId62"/>
    <p:sldId id="291" r:id="rId63"/>
    <p:sldId id="292" r:id="rId64"/>
    <p:sldId id="353" r:id="rId65"/>
    <p:sldId id="294" r:id="rId66"/>
    <p:sldId id="295" r:id="rId67"/>
    <p:sldId id="296" r:id="rId68"/>
    <p:sldId id="297" r:id="rId69"/>
    <p:sldId id="455" r:id="rId70"/>
    <p:sldId id="298" r:id="rId71"/>
    <p:sldId id="456" r:id="rId72"/>
    <p:sldId id="354" r:id="rId73"/>
    <p:sldId id="299" r:id="rId74"/>
    <p:sldId id="300" r:id="rId75"/>
    <p:sldId id="301" r:id="rId76"/>
    <p:sldId id="302" r:id="rId77"/>
    <p:sldId id="355" r:id="rId78"/>
    <p:sldId id="303" r:id="rId79"/>
    <p:sldId id="304" r:id="rId80"/>
    <p:sldId id="305" r:id="rId81"/>
    <p:sldId id="457" r:id="rId82"/>
    <p:sldId id="357" r:id="rId83"/>
    <p:sldId id="356" r:id="rId84"/>
    <p:sldId id="306" r:id="rId85"/>
    <p:sldId id="458" r:id="rId86"/>
    <p:sldId id="307" r:id="rId87"/>
    <p:sldId id="308" r:id="rId88"/>
    <p:sldId id="459" r:id="rId89"/>
    <p:sldId id="309" r:id="rId90"/>
    <p:sldId id="358" r:id="rId91"/>
    <p:sldId id="460" r:id="rId92"/>
    <p:sldId id="310" r:id="rId93"/>
    <p:sldId id="311" r:id="rId94"/>
    <p:sldId id="462" r:id="rId95"/>
    <p:sldId id="461" r:id="rId96"/>
    <p:sldId id="359" r:id="rId97"/>
    <p:sldId id="312" r:id="rId98"/>
    <p:sldId id="314" r:id="rId99"/>
    <p:sldId id="463" r:id="rId100"/>
    <p:sldId id="315" r:id="rId101"/>
    <p:sldId id="360" r:id="rId102"/>
    <p:sldId id="313" r:id="rId103"/>
    <p:sldId id="316" r:id="rId104"/>
    <p:sldId id="464" r:id="rId105"/>
    <p:sldId id="317" r:id="rId106"/>
    <p:sldId id="319" r:id="rId107"/>
    <p:sldId id="318" r:id="rId108"/>
    <p:sldId id="320" r:id="rId109"/>
    <p:sldId id="361" r:id="rId110"/>
    <p:sldId id="465" r:id="rId111"/>
    <p:sldId id="322" r:id="rId112"/>
    <p:sldId id="321" r:id="rId113"/>
    <p:sldId id="439" r:id="rId1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63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5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793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135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76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62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895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6F5C37D-182A-4D31-9481-5A9BAC9140C1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86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6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3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5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0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1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4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C37D-182A-4D31-9481-5A9BAC9140C1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4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5C37D-182A-4D31-9481-5A9BAC9140C1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2595-F956-4C72-BE96-8653D579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26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948A4-FB48-466C-879E-4D733BE5B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响应式</a:t>
            </a:r>
            <a:r>
              <a:rPr lang="en-US" altLang="zh-CN" sz="4000" dirty="0"/>
              <a:t>Web</a:t>
            </a:r>
            <a:r>
              <a:rPr lang="zh-CN" altLang="en-US" sz="4000" dirty="0"/>
              <a:t>设计</a:t>
            </a:r>
            <a:br>
              <a:rPr lang="en-US" altLang="zh-CN" dirty="0"/>
            </a:br>
            <a:r>
              <a:rPr lang="en-US" altLang="zh-CN" sz="3200" dirty="0"/>
              <a:t>——Bootstrap</a:t>
            </a:r>
            <a:r>
              <a:rPr lang="zh-CN" altLang="en-US" sz="3200" dirty="0"/>
              <a:t>组件（上）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0BAC69-5171-433D-983B-F134CA5DC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58004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广东白云学院</a:t>
            </a:r>
            <a:endParaRPr lang="en-US" altLang="zh-CN" dirty="0"/>
          </a:p>
          <a:p>
            <a:pPr algn="ctr"/>
            <a:r>
              <a:rPr lang="zh-CN" altLang="en-US" dirty="0"/>
              <a:t>大数据与计算机学院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41CEC5-E726-49D3-A8CF-20915A643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7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btn</a:t>
            </a:r>
            <a:r>
              <a:rPr lang="en-US" altLang="zh-CN" dirty="0"/>
              <a:t>-lg</a:t>
            </a:r>
            <a:r>
              <a:rPr lang="zh-CN" altLang="en-US" dirty="0"/>
              <a:t>、</a:t>
            </a:r>
            <a:r>
              <a:rPr lang="en-US" altLang="zh-CN" dirty="0" err="1"/>
              <a:t>btn-sm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254394A-33F7-4D0C-B775-70761DF7F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388" y="2027889"/>
            <a:ext cx="7391400" cy="31051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09AB8A3-82B3-4CC7-BC76-62E338CF3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88" y="5229225"/>
            <a:ext cx="106013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0481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97528-93A1-4169-905A-F9D6E107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巨幕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99E41-A4BF-40C7-8AB0-3F689FC6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32" y="2134734"/>
            <a:ext cx="10499743" cy="359931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用于展示网站中重要的信息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定义巨幕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dirty="0"/>
              <a:t>设计风格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1DD0AA-389E-447C-A0F9-D12EC816E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1009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CCACE-81D0-4BAF-8E04-14610078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定义巨幕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9F7632-C9B9-425A-A595-8F527651B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DC6EFB0-E699-476E-91EB-A13ACA9CAA7F}"/>
              </a:ext>
            </a:extLst>
          </p:cNvPr>
          <p:cNvSpPr txBox="1">
            <a:spLocks/>
          </p:cNvSpPr>
          <p:nvPr/>
        </p:nvSpPr>
        <p:spPr>
          <a:xfrm>
            <a:off x="680320" y="2193589"/>
            <a:ext cx="9613861" cy="452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jumbotron</a:t>
            </a:r>
            <a:r>
              <a:rPr lang="zh-CN" altLang="en-US" dirty="0"/>
              <a:t>定义巨幕：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dirty="0"/>
              <a:t>.jumbotron{</a:t>
            </a:r>
          </a:p>
          <a:p>
            <a:pPr lvl="2">
              <a:lnSpc>
                <a:spcPct val="160000"/>
              </a:lnSpc>
            </a:pPr>
            <a:r>
              <a:rPr lang="en-US" altLang="zh-CN" dirty="0"/>
              <a:t>    padding:2rem 1rem;</a:t>
            </a:r>
          </a:p>
          <a:p>
            <a:pPr lvl="2">
              <a:lnSpc>
                <a:spcPct val="160000"/>
              </a:lnSpc>
            </a:pPr>
            <a:r>
              <a:rPr lang="en-US" altLang="zh-CN" dirty="0"/>
              <a:t>    margin-bottom:2rem;</a:t>
            </a:r>
          </a:p>
          <a:p>
            <a:pPr lvl="2">
              <a:lnSpc>
                <a:spcPct val="160000"/>
              </a:lnSpc>
            </a:pPr>
            <a:r>
              <a:rPr lang="en-US" altLang="zh-CN" dirty="0"/>
              <a:t>    background-color:#e9ecef;</a:t>
            </a:r>
          </a:p>
          <a:p>
            <a:pPr lvl="2">
              <a:lnSpc>
                <a:spcPct val="160000"/>
              </a:lnSpc>
            </a:pPr>
            <a:r>
              <a:rPr lang="en-US" altLang="zh-CN" dirty="0"/>
              <a:t>    border-radius:0.3rem;</a:t>
            </a:r>
          </a:p>
          <a:p>
            <a:pPr>
              <a:lnSpc>
                <a:spcPct val="16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E2DBEA-2108-4767-8E5C-6B78ECD6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713" y="2193589"/>
            <a:ext cx="7492175" cy="17104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3C8C41-914D-44EF-ADA0-4A90E4286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003" y="4128334"/>
            <a:ext cx="5908115" cy="212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323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18B7B-508C-4955-B0C0-D8EC7F3D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E8EA4-DDFA-4FBD-96E7-A04129B6E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创建一个没有圆角的巨幕，只要添加</a:t>
            </a:r>
            <a:r>
              <a:rPr lang="en-US" altLang="zh-CN" dirty="0"/>
              <a:t>jumbotron-fluid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并在里面添加一个</a:t>
            </a:r>
            <a:r>
              <a:rPr lang="en-US" altLang="zh-CN" dirty="0"/>
              <a:t>container</a:t>
            </a:r>
            <a:r>
              <a:rPr lang="zh-CN" altLang="en-US" dirty="0"/>
              <a:t>类或</a:t>
            </a:r>
            <a:r>
              <a:rPr lang="en-US" altLang="zh-CN" dirty="0"/>
              <a:t>container-fluid</a:t>
            </a:r>
            <a:r>
              <a:rPr lang="zh-CN" altLang="en-US" dirty="0"/>
              <a:t>类，设置间隔空间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C9FD9C-EE3D-409F-AEA0-62570BB2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94F808-CFF6-45B4-BF77-78DD71907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3894972"/>
            <a:ext cx="83534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903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1B6F5-B397-4A67-BE3F-6A3B5D1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设计风格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D11A7E-E069-42DC-AC99-4BFE7887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C5ECFD-D3CE-43C9-A7B7-81B1C25D1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7325"/>
            <a:ext cx="12192000" cy="370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6529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5500"/>
            <a:ext cx="9613861" cy="46100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按钮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按钮组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下拉菜单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面包屑导航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巨幕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案例：仿某高校网站首页导航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2239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6D521-2932-4BF7-A325-1F610711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案例：仿某高校网站首页导航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837BB7-7144-4CA7-82BA-775E71D4C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AD78052-AEFB-4A65-9D03-946058FBB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5500"/>
            <a:ext cx="9613861" cy="46100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鼠标点击一级菜单时，弹出下拉菜单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下拉菜单顶部位置的横线呈现从中间向两边展开的动画</a:t>
            </a:r>
          </a:p>
        </p:txBody>
      </p:sp>
    </p:spTree>
    <p:extLst>
      <p:ext uri="{BB962C8B-B14F-4D97-AF65-F5344CB8AC3E}">
        <p14:creationId xmlns:p14="http://schemas.microsoft.com/office/powerpoint/2010/main" val="80104922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A445B-14EF-4F34-8DE6-9059FA46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案例：仿某高校网站首页导航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7EF64-AEE8-44FD-82D0-8BAFD9340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第一步：设计头部布局</a:t>
            </a:r>
            <a:r>
              <a:rPr lang="en-US" altLang="zh-CN" dirty="0"/>
              <a:t>1</a:t>
            </a:r>
            <a:r>
              <a:rPr lang="zh-CN" altLang="en-US" dirty="0"/>
              <a:t>行</a:t>
            </a:r>
            <a:r>
              <a:rPr lang="en-US" altLang="zh-CN" dirty="0"/>
              <a:t>2</a:t>
            </a:r>
            <a:r>
              <a:rPr lang="zh-CN" altLang="en-US" dirty="0"/>
              <a:t>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在中等屏幕上：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第一列占</a:t>
            </a:r>
            <a:r>
              <a:rPr lang="en-US" altLang="zh-CN" dirty="0"/>
              <a:t>3</a:t>
            </a:r>
            <a:r>
              <a:rPr lang="zh-CN" altLang="en-US" dirty="0"/>
              <a:t>份（放网站</a:t>
            </a:r>
            <a:r>
              <a:rPr lang="en-US" altLang="zh-CN" dirty="0"/>
              <a:t>Logo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第二列占</a:t>
            </a:r>
            <a:r>
              <a:rPr lang="en-US" altLang="zh-CN" dirty="0"/>
              <a:t>9</a:t>
            </a:r>
            <a:r>
              <a:rPr lang="zh-CN" altLang="en-US" dirty="0"/>
              <a:t>份（放导航栏）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7377B5-1962-4371-86D2-0F258B89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AE8DE3-7B52-42B1-9A9F-C4B1B5679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4125"/>
            <a:ext cx="4371975" cy="18097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81DA70-6F1E-4898-BC21-DE7DC0307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866" y="5023834"/>
            <a:ext cx="48672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764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56E82-8D56-40B3-8AB8-CF35AEA4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案例：仿某高校网站首页导航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686F02D-9373-4AAD-9EC7-B8BC4F497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70672AE-5F30-4E8F-9DBB-ADBEAF87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第二步：添加</a:t>
            </a:r>
            <a:r>
              <a:rPr lang="en-US" altLang="zh-CN" dirty="0"/>
              <a:t>Logo</a:t>
            </a:r>
            <a:r>
              <a:rPr lang="zh-CN" altLang="en-US" dirty="0"/>
              <a:t>到第</a:t>
            </a:r>
            <a:r>
              <a:rPr lang="en-US" altLang="zh-CN" dirty="0"/>
              <a:t>1</a:t>
            </a:r>
            <a:r>
              <a:rPr lang="zh-CN" altLang="en-US" dirty="0"/>
              <a:t>列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BD86AA-1C5B-4063-9717-F6E713A24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9" y="2986468"/>
            <a:ext cx="7048500" cy="2543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34A4DA-5A53-46E0-8322-134EFA879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071" y="3429000"/>
            <a:ext cx="4914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1846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84098-2722-4F94-A6FF-BA178815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案例：仿某高校网站首页导航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6D91F7-B65F-4895-B959-976B6CCE3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B4314BE-A132-46F9-9952-5EE761049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第三步：添加导航栏及导航组件到第</a:t>
            </a:r>
            <a:r>
              <a:rPr lang="en-US" altLang="zh-CN" dirty="0"/>
              <a:t>2</a:t>
            </a:r>
            <a:r>
              <a:rPr lang="zh-CN" altLang="en-US" dirty="0"/>
              <a:t>列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3F030F-92F7-423D-A51D-92C7F7F8F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" y="2859595"/>
            <a:ext cx="6007608" cy="38571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BB6F67-34F4-4779-B246-B444D54B3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728" y="2859595"/>
            <a:ext cx="4772300" cy="38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242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CCACE-81D0-4BAF-8E04-14610078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案例：仿某高校网站首页导航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9F7632-C9B9-425A-A595-8F527651B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681EE03-53D1-4A6E-BF1D-A6F74F853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9" y="2043113"/>
            <a:ext cx="6103430" cy="47490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136BCA-055B-470D-A30F-F5B5362D7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489" y="2070545"/>
            <a:ext cx="40481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2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C8E7C-186B-46A2-BD4B-AA65C349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B4783-134C-4065-84A2-58867D6D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预定义样式类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设计边框颜色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激活和禁用状态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61AE84-7F01-4CFA-834A-CFCBD220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8035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B2A1E-21AB-4F6E-8F28-7450A5B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案例：仿某高校网站首页导航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C37E07-9AD4-4289-AA02-73BE3B0F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886075"/>
            <a:ext cx="11353800" cy="1085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B3F631-17A9-4DA4-A811-98E7385D4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4451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8BAA4-E726-4ED9-9833-6B2B34EA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案例：仿某高校网站首页导航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D6F5F-2D22-4B9C-A1FE-05A5FF48F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第四步：自定义样式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8D35C9-25AA-4059-A859-376F3F52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FC342E-9B15-4038-91D6-CD7A368D1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443" y="2117027"/>
            <a:ext cx="2430590" cy="46125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34190F-87D4-45AF-BCA8-B73BEAF60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994" y="2440686"/>
            <a:ext cx="36861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6437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17134-E651-4C19-9A28-CC8F192E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案例：仿某高校网站首页导航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B42183C-809E-4AA0-A2D1-1F48E343D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30F1E05-E1C6-42C1-AB5A-14A3C9A2F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8235"/>
            <a:ext cx="12192000" cy="124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8302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84599-EBFE-4678-8449-FC18ABCD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3F9A7-13D9-4FCD-9DD1-768D2D599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完成课件所有练习和综合案例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完成课后作业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5EF114-634B-48F6-8D88-3DC6E9136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6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AE952-9774-4A76-8F9E-55E2D2FE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激活和禁用状态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11895C-BE9C-41BA-8A49-F138247D4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B01522A-A7FA-4D58-B4F7-44B4D8316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添加</a:t>
            </a:r>
            <a:r>
              <a:rPr lang="en-US" altLang="zh-CN" dirty="0"/>
              <a:t>active</a:t>
            </a:r>
            <a:r>
              <a:rPr lang="zh-CN" altLang="en-US" dirty="0"/>
              <a:t>类实现激活，背景颜色更深、边框变暗、带内阴影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添加</a:t>
            </a:r>
            <a:r>
              <a:rPr lang="en-US" altLang="zh-CN" dirty="0"/>
              <a:t>disabled</a:t>
            </a:r>
            <a:r>
              <a:rPr lang="zh-CN" altLang="en-US" dirty="0"/>
              <a:t>实现禁用，看起来处于非活动状态，不具有交互性，点击不会有响应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DF7DD3-67B3-4123-8654-D96F2203A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4" y="4136531"/>
            <a:ext cx="6576822" cy="26169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4DFE59-184C-4396-946C-D83EC05AA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603" y="4735277"/>
            <a:ext cx="34004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9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C8E7C-186B-46A2-BD4B-AA65C349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B4783-134C-4065-84A2-58867D6D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预定义样式类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设计边框颜色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激活和禁用状态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按钮标签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61AE84-7F01-4CFA-834A-CFCBD220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42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C8E7C-186B-46A2-BD4B-AA65C349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B4783-134C-4065-84A2-58867D6D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上使用，同样带来按钮效果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61AE84-7F01-4CFA-834A-CFCBD220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764E98-397C-4CE0-B9E5-500B92C46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91" y="3124196"/>
            <a:ext cx="6867525" cy="3314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315BDE-DF08-4AE5-87E8-F67F0840D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615" y="4115195"/>
            <a:ext cx="34480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6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5500"/>
            <a:ext cx="9613861" cy="46100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按钮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按钮组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下拉菜单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面包屑导函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巨幕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案例：仿某高校网站首页导函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83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39798-E8A9-4E90-93E3-697668C4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9A801-8CC3-4F93-A969-E3F0516A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将多个按钮组合在一起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定义按钮组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工具栏按钮组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设计大小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嵌套按钮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垂直排列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F44FDF-B9BE-4470-9712-3A76FE30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5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9CC69-22B4-412C-82B5-197E3329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定义按钮组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1BF2EF-9477-4FEC-8347-749B57B8E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86A1EF6-6A07-4959-A1C1-C1FD57A0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将多个</a:t>
            </a:r>
            <a:r>
              <a:rPr lang="en-US" altLang="zh-CN" dirty="0"/>
              <a:t>&lt;a&gt;</a:t>
            </a:r>
            <a:r>
              <a:rPr lang="zh-CN" altLang="en-US" dirty="0"/>
              <a:t>或</a:t>
            </a:r>
            <a:r>
              <a:rPr lang="en-US" altLang="zh-CN" dirty="0"/>
              <a:t>&lt;button&gt;</a:t>
            </a:r>
            <a:r>
              <a:rPr lang="zh-CN" altLang="en-US" dirty="0"/>
              <a:t>元素放在一个含有</a:t>
            </a:r>
            <a:r>
              <a:rPr lang="en-US" altLang="zh-CN" dirty="0" err="1"/>
              <a:t>btn</a:t>
            </a:r>
            <a:r>
              <a:rPr lang="en-US" altLang="zh-CN" dirty="0"/>
              <a:t>-group</a:t>
            </a:r>
            <a:r>
              <a:rPr lang="zh-CN" altLang="en-US" dirty="0"/>
              <a:t>类容器中形成一个按钮组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7A3C3-AF9D-43E1-AE84-FF31AFCFD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" y="3429000"/>
            <a:ext cx="6459474" cy="33903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D308E94-A780-406F-B970-801AA40EE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958" y="4239387"/>
            <a:ext cx="17145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79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39798-E8A9-4E90-93E3-697668C4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9A801-8CC3-4F93-A969-E3F0516A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定义按钮组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工具栏按钮组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设计大小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嵌套按钮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垂直排列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F44FDF-B9BE-4470-9712-3A76FE30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4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DDB3F-5BB6-4258-87EB-913F8445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工具栏按钮组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D3644-EBF5-49F7-B0E4-A85FE4D5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865759" cy="429557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对按钮进行群组、间隔等定义，将按钮组合成更复杂的按钮组件工具栏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把多个基本按钮组放在一个</a:t>
            </a:r>
            <a:r>
              <a:rPr lang="en-US" altLang="zh-CN" dirty="0" err="1"/>
              <a:t>btn</a:t>
            </a:r>
            <a:r>
              <a:rPr lang="en-US" altLang="zh-CN" dirty="0"/>
              <a:t>-toolbar</a:t>
            </a:r>
            <a:r>
              <a:rPr lang="zh-CN" altLang="en-US" dirty="0"/>
              <a:t>类容器形成工具栏按钮组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7A88E3-DB2E-497C-9C17-A3FA6A6ED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8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5500"/>
            <a:ext cx="9613861" cy="46100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按钮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按钮组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下拉菜单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面包屑导函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巨幕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案例：仿某高校网站首页导函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79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C8E7C-186B-46A2-BD4B-AA65C349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工具栏按钮组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61AE84-7F01-4CFA-834A-CFCBD220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AA61B5-115B-4E5F-8AC8-48BA1F83E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" y="1995297"/>
            <a:ext cx="6456807" cy="47492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EBACB9A-7BC0-4A35-8C81-752BDEA82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650" y="3432048"/>
            <a:ext cx="31337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15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C2920-F441-4EB7-929E-BCD7506D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工具栏按钮组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B89985-F3A1-4AFB-9836-27ED0E650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CD518A9-13BA-488D-B7D1-6B7104D9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1675"/>
            <a:ext cx="7743825" cy="48863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EE43222-D897-4452-BD85-8677A6954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721" y="3520821"/>
            <a:ext cx="37147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18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39798-E8A9-4E90-93E3-697668C4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9A801-8CC3-4F93-A969-E3F0516A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定义按钮组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工具栏按钮组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设计大小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嵌套按钮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垂直排列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F44FDF-B9BE-4470-9712-3A76FE30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51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C8E7C-186B-46A2-BD4B-AA65C349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B4783-134C-4065-84A2-58867D6D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-group-lg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-group-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-group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类的容器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61AE84-7F01-4CFA-834A-CFCBD220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2F6BB1-E2BA-4C1A-B07F-BF39716A7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19" y="2944749"/>
            <a:ext cx="5839778" cy="38396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C99F6E-4DD3-491C-99D5-70DA40E41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657" y="3703143"/>
            <a:ext cx="6137150" cy="8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6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39798-E8A9-4E90-93E3-697668C4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9A801-8CC3-4F93-A969-E3F0516A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定义按钮组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工具栏按钮组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设计大小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嵌套按钮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垂直排列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F44FDF-B9BE-4470-9712-3A76FE30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42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243CB-D571-4E0D-ADFB-D3F5223E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嵌套按钮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3227C-366A-4E5C-95EE-6B9DC4CE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将</a:t>
            </a:r>
            <a:r>
              <a:rPr lang="en-US" altLang="zh-CN" dirty="0" err="1"/>
              <a:t>btn</a:t>
            </a:r>
            <a:r>
              <a:rPr lang="en-US" altLang="zh-CN" dirty="0"/>
              <a:t>-group</a:t>
            </a:r>
            <a:r>
              <a:rPr lang="zh-CN" altLang="en-US" dirty="0"/>
              <a:t>放在另一个</a:t>
            </a:r>
            <a:r>
              <a:rPr lang="en-US" altLang="zh-CN" dirty="0" err="1"/>
              <a:t>btn</a:t>
            </a:r>
            <a:r>
              <a:rPr lang="en-US" altLang="zh-CN" dirty="0"/>
              <a:t>-group</a:t>
            </a:r>
            <a:r>
              <a:rPr lang="zh-CN" altLang="en-US" dirty="0"/>
              <a:t>里实现按钮组与下拉菜单的组合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0BEF33-928E-4C4D-B849-A439014F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70D7DD-BCA9-43FB-9B66-79BB2834D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" y="2861660"/>
            <a:ext cx="8588375" cy="38452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202C9E6-5050-4E73-BDA1-D38B2048B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440" y="3341193"/>
            <a:ext cx="3340397" cy="129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54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嵌套按钮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你的效果为什么没出来？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是少了什么文件？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还是其它问题？（仔细看图片中的源代码，然后找老师）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8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39798-E8A9-4E90-93E3-697668C4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9A801-8CC3-4F93-A969-E3F0516A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定义按钮组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工具栏按钮组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设计大小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嵌套按钮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垂直排列</a:t>
            </a:r>
            <a:endParaRPr lang="en-US" altLang="zh-CN" b="1" dirty="0">
              <a:solidFill>
                <a:srgbClr val="FFFF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F44FDF-B9BE-4470-9712-3A76FE30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34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C8E7C-186B-46A2-BD4B-AA65C349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垂直排列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B4783-134C-4065-84A2-58867D6D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将一组按钮放在含有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-group-vertical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类的容器中，形成垂直分布按钮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61AE84-7F01-4CFA-834A-CFCBD220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0A42F8-C943-4F93-9A71-3F9A5C1C5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3429000"/>
            <a:ext cx="5295900" cy="33784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418316-87D1-4451-B74D-DC2171545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02" y="3597275"/>
            <a:ext cx="40862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77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219DD-9641-4862-A594-B5B8866E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垂直排列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42AD5-73D9-4BF7-9FEF-3CF71ACF0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84832"/>
            <a:ext cx="9613861" cy="46695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你的问题解决了吗？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4DAC1E-F3C6-42AB-AC89-2B1B41E3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2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C8E7C-186B-46A2-BD4B-AA65C349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B4783-134C-4065-84A2-58867D6D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预定义样式类</a:t>
            </a:r>
            <a:endParaRPr lang="en-US" altLang="zh-CN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设计边框颜色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激活和禁用状态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61AE84-7F01-4CFA-834A-CFCBD220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36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5500"/>
            <a:ext cx="9613861" cy="46100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按钮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按钮组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下拉菜单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导函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面包屑导函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巨幕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案例：仿某高校网站首页导函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80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197AB-CBF0-4243-9F96-0812104F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下拉菜单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AAEBED-0FD0-490B-8291-6E2F380F3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FCDCDEC-C9F6-433B-81BD-CD7E02348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84832"/>
            <a:ext cx="9613861" cy="46695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依赖第三方</a:t>
            </a:r>
            <a:r>
              <a:rPr lang="en-US" altLang="zh-CN" dirty="0"/>
              <a:t>Popper.js</a:t>
            </a:r>
            <a:r>
              <a:rPr lang="zh-CN" altLang="en-US" dirty="0"/>
              <a:t>插件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提供动态定位和浏览器窗口大小监测功能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引入</a:t>
            </a:r>
            <a:r>
              <a:rPr lang="en-US" altLang="zh-CN" dirty="0"/>
              <a:t>Popper.js</a:t>
            </a:r>
            <a:r>
              <a:rPr lang="zh-CN" altLang="en-US" dirty="0"/>
              <a:t>需要注意什么？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还可以使用</a:t>
            </a:r>
            <a:r>
              <a:rPr lang="en-US" altLang="zh-CN" dirty="0"/>
              <a:t>ootstrap.bundle.min.js</a:t>
            </a:r>
            <a:r>
              <a:rPr lang="zh-CN" altLang="en-US" dirty="0"/>
              <a:t>或</a:t>
            </a:r>
            <a:r>
              <a:rPr lang="en-US" altLang="zh-CN" dirty="0"/>
              <a:t>bootstrap.bundle.js</a:t>
            </a:r>
            <a:r>
              <a:rPr lang="zh-CN" altLang="en-US" dirty="0"/>
              <a:t>，它们包含了</a:t>
            </a:r>
            <a:r>
              <a:rPr lang="en-US" altLang="zh-CN" dirty="0"/>
              <a:t>Popper.js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489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下拉菜单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5500"/>
            <a:ext cx="9613861" cy="46100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定义下拉菜单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设置下拉按钮的样式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设置下拉菜单项的样式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9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定义下拉菜单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693997-F4CE-450B-B835-14C0EDE5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82800"/>
            <a:ext cx="9613861" cy="477519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包含在</a:t>
            </a:r>
            <a:r>
              <a:rPr lang="en-US" altLang="zh-CN" dirty="0"/>
              <a:t>dropdown</a:t>
            </a:r>
            <a:r>
              <a:rPr lang="zh-CN" altLang="en-US" dirty="0"/>
              <a:t>容器中或使用</a:t>
            </a:r>
            <a:r>
              <a:rPr lang="en-US" altLang="zh-CN" dirty="0" err="1"/>
              <a:t>position:relative</a:t>
            </a:r>
            <a:r>
              <a:rPr lang="zh-CN" altLang="en-US" dirty="0"/>
              <a:t>的容器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容器包含：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触发元素：</a:t>
            </a:r>
            <a:r>
              <a:rPr lang="en-US" altLang="zh-CN" dirty="0"/>
              <a:t>&lt;a&gt;</a:t>
            </a:r>
            <a:r>
              <a:rPr lang="zh-CN" altLang="en-US" dirty="0"/>
              <a:t>或</a:t>
            </a:r>
            <a:r>
              <a:rPr lang="en-US" altLang="zh-CN" dirty="0"/>
              <a:t>&lt;button&gt;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下拉菜单：包含在</a:t>
            </a:r>
            <a:r>
              <a:rPr lang="en-US" altLang="zh-CN" dirty="0"/>
              <a:t>dropdown-menu</a:t>
            </a:r>
            <a:r>
              <a:rPr lang="zh-CN" altLang="en-US" dirty="0"/>
              <a:t>容器中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&lt;div class=“dropdown”&gt;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&lt;button&gt;</a:t>
            </a:r>
            <a:r>
              <a:rPr lang="zh-CN" altLang="en-US" dirty="0"/>
              <a:t>触发元素</a:t>
            </a:r>
            <a:r>
              <a:rPr lang="en-US" altLang="zh-CN" dirty="0"/>
              <a:t>&lt;/button&gt;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&lt;div class=“dropdown-menu”&gt;</a:t>
            </a:r>
            <a:r>
              <a:rPr lang="zh-CN" altLang="en-US" dirty="0"/>
              <a:t>下拉菜单内容</a:t>
            </a:r>
            <a:r>
              <a:rPr lang="en-US" altLang="zh-CN" dirty="0"/>
              <a:t>&lt;/div&gt;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943211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CC70B-1DBA-49CA-A226-B23F27A2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定义下拉菜单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50A43D-A6C0-4A6D-B99C-370090A49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FC2451-FFDB-4165-BEE7-5F7C614F4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7" y="2227262"/>
            <a:ext cx="8353425" cy="4410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4ABD5C-A782-4B32-80D4-73F8F5BF1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350" y="2787650"/>
            <a:ext cx="3502219" cy="14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27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3CA15-8BAD-4798-9B18-51E7202D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定义下拉菜单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3817F8-96F0-4FB7-90AA-925E9AE1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6B31CFF-04B5-4CCF-8515-500EC7F16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82800"/>
            <a:ext cx="9613861" cy="4775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data-toggle=“dropdown”</a:t>
            </a:r>
            <a:r>
              <a:rPr lang="zh-CN" altLang="en-US" dirty="0"/>
              <a:t>激活下拉菜单交互行为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dropdown-</a:t>
            </a:r>
            <a:r>
              <a:rPr lang="en-US" altLang="zh-CN" dirty="0" err="1"/>
              <a:t>togger</a:t>
            </a:r>
            <a:r>
              <a:rPr lang="zh-CN" altLang="en-US" dirty="0"/>
              <a:t>类的作用是设置一个指示小三角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Bootstrap3</a:t>
            </a:r>
            <a:r>
              <a:rPr lang="zh-CN" altLang="en-US" dirty="0"/>
              <a:t>只能使用</a:t>
            </a:r>
            <a:r>
              <a:rPr lang="en-US" altLang="zh-CN" dirty="0"/>
              <a:t>&lt;a&gt;</a:t>
            </a:r>
            <a:r>
              <a:rPr lang="zh-CN" altLang="en-US" dirty="0"/>
              <a:t>定义下拉菜单菜单项；</a:t>
            </a:r>
            <a:r>
              <a:rPr lang="en-US" altLang="zh-CN" dirty="0"/>
              <a:t>Bootstrap4</a:t>
            </a:r>
            <a:r>
              <a:rPr lang="zh-CN" altLang="en-US" dirty="0"/>
              <a:t>还可以使用</a:t>
            </a:r>
            <a:r>
              <a:rPr lang="en-US" altLang="zh-CN" dirty="0"/>
              <a:t>&lt;button&gt;</a:t>
            </a:r>
            <a:r>
              <a:rPr lang="zh-CN" altLang="en-US" dirty="0"/>
              <a:t>， 但每个单项上都需添加</a:t>
            </a:r>
            <a:r>
              <a:rPr lang="en-US" altLang="zh-CN" dirty="0"/>
              <a:t>dropdown-item</a:t>
            </a:r>
            <a:r>
              <a:rPr lang="zh-CN" altLang="en-US" dirty="0"/>
              <a:t>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1406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下拉菜单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5500"/>
            <a:ext cx="9613861" cy="46100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定义下拉菜单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设置下拉按钮的样式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设置下拉菜单项的样式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0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92C3F-D895-4B16-AC62-178F2EF0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设置下拉按钮样式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FF0FE-34E9-4B3A-9EC3-1B2AB642D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让文本和指示小三角符号有合适的间隔，且单击小三角符号可激发下拉菜单，需创建分列式按钮下拉菜单实现：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&lt;div class=“dropdown”&gt;</a:t>
            </a:r>
            <a:r>
              <a:rPr lang="zh-CN" altLang="en-US" dirty="0"/>
              <a:t>容器中添加按钮组</a:t>
            </a:r>
            <a:r>
              <a:rPr lang="en-US" altLang="zh-CN" dirty="0" err="1"/>
              <a:t>btn</a:t>
            </a:r>
            <a:r>
              <a:rPr lang="en-US" altLang="zh-CN" dirty="0"/>
              <a:t>-group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设置两个近似按钮创建分列式按钮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激活按钮中添加</a:t>
            </a:r>
            <a:r>
              <a:rPr lang="en-US" altLang="zh-CN" dirty="0"/>
              <a:t>dropdown-toggle-split</a:t>
            </a:r>
            <a:r>
              <a:rPr lang="zh-CN" altLang="en-US" dirty="0"/>
              <a:t>类，减少水平方向</a:t>
            </a:r>
            <a:r>
              <a:rPr lang="en-US" altLang="zh-CN" dirty="0"/>
              <a:t>padding</a:t>
            </a:r>
            <a:r>
              <a:rPr lang="zh-CN" altLang="en-US" dirty="0"/>
              <a:t>值，使主按钮旁边有合适空间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87F770-417D-422A-A948-E5AC2995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51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B35B0-80AB-4B7D-A99C-24A858ED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设置下拉按钮样式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69FDCF-0B8C-44C0-B3D0-AFA89552C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78C599-8D1E-4905-97E9-1CF1DEEEC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6" y="2096784"/>
            <a:ext cx="8988464" cy="47612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B3B997-4C42-4CC3-A29F-28A037628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301" y="2629542"/>
            <a:ext cx="3035300" cy="120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28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设置下拉按钮样式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F7E718-5359-4E41-AA4C-B6DEEF51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" y="2019300"/>
            <a:ext cx="9620250" cy="4724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0F9552-B796-48F7-A408-AB910EFC2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261" y="2629542"/>
            <a:ext cx="2421339" cy="9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5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预定义样式类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7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btn</a:t>
            </a:r>
            <a:r>
              <a:rPr lang="en-US" altLang="zh-CN" dirty="0"/>
              <a:t>-success</a:t>
            </a:r>
            <a:r>
              <a:rPr lang="zh-CN" altLang="en-US" dirty="0"/>
              <a:t>：亮绿色，表示成功或积极的动作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btn</a:t>
            </a:r>
            <a:r>
              <a:rPr lang="en-US" altLang="zh-CN" dirty="0"/>
              <a:t>-active</a:t>
            </a:r>
            <a:r>
              <a:rPr lang="zh-CN" altLang="en-US" dirty="0"/>
              <a:t>：当前活动信息，应用灰色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btn</a:t>
            </a:r>
            <a:r>
              <a:rPr lang="en-US" altLang="zh-CN" dirty="0"/>
              <a:t>-primary:</a:t>
            </a:r>
            <a:r>
              <a:rPr lang="zh-CN" altLang="en-US" dirty="0"/>
              <a:t>亮蓝色，主要的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btn</a:t>
            </a:r>
            <a:r>
              <a:rPr lang="en-US" altLang="zh-CN" dirty="0"/>
              <a:t>-warning:</a:t>
            </a:r>
            <a:r>
              <a:rPr lang="zh-CN" altLang="en-US" dirty="0"/>
              <a:t>黄色，表示警告，提醒应该谨慎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btn</a:t>
            </a:r>
            <a:r>
              <a:rPr lang="en-US" altLang="zh-CN" dirty="0"/>
              <a:t>-danger:</a:t>
            </a:r>
            <a:r>
              <a:rPr lang="zh-CN" altLang="en-US" dirty="0"/>
              <a:t>红色，提醒存在危险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D239D02-4E70-43CD-98B3-CBB46CEC0849}"/>
              </a:ext>
            </a:extLst>
          </p:cNvPr>
          <p:cNvSpPr txBox="1">
            <a:spLocks/>
          </p:cNvSpPr>
          <p:nvPr/>
        </p:nvSpPr>
        <p:spPr>
          <a:xfrm>
            <a:off x="642317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7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btn</a:t>
            </a:r>
            <a:r>
              <a:rPr lang="en-US" altLang="zh-CN" dirty="0"/>
              <a:t>-info:</a:t>
            </a:r>
            <a:r>
              <a:rPr lang="zh-CN" altLang="en-US" dirty="0"/>
              <a:t>浅蓝色，表示信息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btn</a:t>
            </a:r>
            <a:r>
              <a:rPr lang="en-US" altLang="zh-CN" dirty="0"/>
              <a:t>-secondary:</a:t>
            </a:r>
            <a:r>
              <a:rPr lang="zh-CN" altLang="en-US" dirty="0"/>
              <a:t>灰色，次要的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btn</a:t>
            </a:r>
            <a:r>
              <a:rPr lang="en-US" altLang="zh-CN" dirty="0"/>
              <a:t>-light:</a:t>
            </a:r>
            <a:r>
              <a:rPr lang="zh-CN" altLang="en-US" dirty="0"/>
              <a:t>高亮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btn</a:t>
            </a:r>
            <a:r>
              <a:rPr lang="en-US" altLang="zh-CN" dirty="0"/>
              <a:t>-dark</a:t>
            </a:r>
            <a:r>
              <a:rPr lang="zh-CN" altLang="en-US" dirty="0"/>
              <a:t>：黑色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btn</a:t>
            </a:r>
            <a:r>
              <a:rPr lang="en-US" altLang="zh-CN" dirty="0"/>
              <a:t>-link</a:t>
            </a:r>
            <a:r>
              <a:rPr lang="zh-CN" altLang="en-US" dirty="0"/>
              <a:t>：看起来像链接同时保持按钮行为</a:t>
            </a:r>
          </a:p>
        </p:txBody>
      </p:sp>
    </p:spTree>
    <p:extLst>
      <p:ext uri="{BB962C8B-B14F-4D97-AF65-F5344CB8AC3E}">
        <p14:creationId xmlns:p14="http://schemas.microsoft.com/office/powerpoint/2010/main" val="2466360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C8E7C-186B-46A2-BD4B-AA65C349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设置下拉按钮样式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B4783-134C-4065-84A2-58867D6D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效果一样？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不一定要放在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dropdown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容器中？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请同学们认真思考！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61AE84-7F01-4CFA-834A-CFCBD220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09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8993F-198A-4B33-BBA8-393531A9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设置下拉按钮样式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810607-5C3E-44FE-9241-6CE4087A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B213090-E641-487F-AD87-A1D78504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-group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已经默认设置了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positioin:relative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483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C8E7C-186B-46A2-BD4B-AA65C349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设置下拉按钮样式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B4783-134C-4065-84A2-58867D6D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下拉菜单有各种大小规格可以使用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61AE84-7F01-4CFA-834A-CFCBD220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FC178B3-D082-4663-9F4C-11D2FA897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8" y="2859087"/>
            <a:ext cx="8741608" cy="39100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DC7790E-9659-46BD-98CD-B0F86C3F3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691" y="3540125"/>
            <a:ext cx="3036763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04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设置下拉按钮样式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5500"/>
            <a:ext cx="9613861" cy="46100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默认菜单激活后向下展开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dropup</a:t>
            </a:r>
            <a:r>
              <a:rPr lang="zh-CN" altLang="en-US" dirty="0"/>
              <a:t>向上展开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dropleft</a:t>
            </a:r>
            <a:r>
              <a:rPr lang="zh-CN" altLang="en-US" dirty="0"/>
              <a:t>向左展开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dropright</a:t>
            </a:r>
            <a:r>
              <a:rPr lang="zh-CN" altLang="en-US" dirty="0"/>
              <a:t>向右展开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92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AB1FE-B4A4-4900-AE8C-B3FD376E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设置下拉按钮样式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7BAA4B-ABC4-492F-A6F8-8086F989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7C99C0-80E0-49B7-A555-EB5909236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" y="2032000"/>
            <a:ext cx="8705850" cy="4724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A307DBF-40E3-41A1-B8B3-3DFB750C8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863" y="2689225"/>
            <a:ext cx="3160004" cy="133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23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下拉菜单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5500"/>
            <a:ext cx="9613861" cy="46100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定义下拉菜单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设置下拉按钮的样式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设置下拉菜单项的样式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03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94B50-4D02-47A8-B43E-F4DE4978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设置下拉菜单项的样式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BDCA0E-44BE-43BD-8010-59BED7B3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12A1568-C527-4D37-BE1A-92C6B19DA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5500"/>
            <a:ext cx="9613861" cy="46100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button</a:t>
            </a:r>
            <a:r>
              <a:rPr lang="zh-CN" altLang="en-US" dirty="0"/>
              <a:t>也可以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9DC8E01-8A05-492D-8C84-7C1C8BC83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337" y="3163887"/>
            <a:ext cx="3905250" cy="20288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FD35C7D-F0CC-422D-A14D-449942320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6" y="2607657"/>
            <a:ext cx="8115300" cy="421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623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设置下拉菜单项的样式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5500"/>
            <a:ext cx="9613861" cy="46100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默认下拉菜单自动从顶部和左侧进行定位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为</a:t>
            </a:r>
            <a:r>
              <a:rPr lang="en-US" altLang="zh-CN" dirty="0"/>
              <a:t>&lt;div class=“dropdown-menu”&gt;</a:t>
            </a:r>
            <a:r>
              <a:rPr lang="zh-CN" altLang="en-US" dirty="0"/>
              <a:t>容器添加</a:t>
            </a:r>
            <a:r>
              <a:rPr lang="en-US" altLang="zh-CN" dirty="0"/>
              <a:t>dropdown-menu-right</a:t>
            </a:r>
            <a:r>
              <a:rPr lang="zh-CN" altLang="en-US" dirty="0"/>
              <a:t>类设置右侧对齐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1B898A-B813-4567-892C-B19EB3F25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575" y="3429000"/>
            <a:ext cx="6448425" cy="33749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5B8E50-8E17-49D4-94BE-DC663E9CE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75" y="4218822"/>
            <a:ext cx="19240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8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80882-6AF8-4DDE-AA22-BD0BBD56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设置下拉菜单项的样式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22157-6B25-4943-B6E0-748A05DD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5496"/>
            <a:ext cx="9613861" cy="452112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b="1" dirty="0"/>
              <a:t>下拉菜单可以添加菜单项标题、文本、表单等任何先添加的内容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866AA9-5663-4C79-BAFC-3E9A2E02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88F84B-6B50-492B-AA5E-B7CF334EE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2533650"/>
            <a:ext cx="6496050" cy="42417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213983-9AAD-4CE7-A0FE-7CA79592F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966" y="2933700"/>
            <a:ext cx="17335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24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设置下拉菜单项的样式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margin</a:t>
            </a:r>
            <a:r>
              <a:rPr lang="zh-CN" altLang="en-US" dirty="0"/>
              <a:t>等通用</a:t>
            </a:r>
            <a:r>
              <a:rPr lang="en-US" altLang="zh-CN" dirty="0"/>
              <a:t>CSS</a:t>
            </a:r>
            <a:r>
              <a:rPr lang="zh-CN" altLang="en-US" dirty="0"/>
              <a:t>样式调整空间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6F3460-CA4F-49A6-97CF-709449667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2986087"/>
            <a:ext cx="8096250" cy="36290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990EC3-434D-4DAB-8012-5B1BCA9ED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3825" y="2336873"/>
            <a:ext cx="21145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5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预定义样式类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1F26B0-9D95-4EFE-A1B8-E8F730EF5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63" y="3047247"/>
            <a:ext cx="5074545" cy="8107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984C052-880E-4A20-BAAF-8062C6524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2" y="2123322"/>
            <a:ext cx="68770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64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80882-6AF8-4DDE-AA22-BD0BBD56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设置下拉菜单项的样式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22157-6B25-4943-B6E0-748A05DD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5496"/>
            <a:ext cx="9613861" cy="452112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b="1" dirty="0"/>
              <a:t>.data-offset</a:t>
            </a:r>
            <a:r>
              <a:rPr lang="zh-CN" altLang="en-US" b="1" dirty="0"/>
              <a:t>或</a:t>
            </a:r>
            <a:r>
              <a:rPr lang="en-US" altLang="zh-CN" b="1" dirty="0"/>
              <a:t>.data-reference</a:t>
            </a:r>
            <a:r>
              <a:rPr lang="zh-CN" altLang="en-US" b="1" dirty="0"/>
              <a:t>更改下拉菜单的位置</a:t>
            </a:r>
            <a:endParaRPr lang="en-US" altLang="zh-CN" dirty="0"/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866AA9-5663-4C79-BAFC-3E9A2E02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A3129F-72FE-45A7-91AB-E0292F792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7" y="2597150"/>
            <a:ext cx="8081963" cy="41445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4AEF52-31D3-4E11-BA38-C1E9BF43C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400" y="2144713"/>
            <a:ext cx="3840163" cy="16865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E2FD2EC-54F0-4A3B-A0C1-CB97BF8D5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0400" y="3848100"/>
            <a:ext cx="3840163" cy="171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72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5500"/>
            <a:ext cx="9613861" cy="46100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按钮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按钮组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下拉菜单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导航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导航栏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面包屑导函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巨幕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案例：仿某高校网站首页导函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36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B12C7-021A-483B-9E7A-65B85D01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E0825-BE2A-4AAD-ACB9-92F1E14B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基本导航样式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定义导航的风格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定义导航的样式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5605A1-99CD-48E0-8F77-950E83FEF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213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80882-6AF8-4DDE-AA22-BD0BBD56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基本导航样式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22157-6B25-4943-B6E0-748A05DD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5496"/>
            <a:ext cx="9613861" cy="452112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b="1" dirty="0"/>
              <a:t>导航组件基于</a:t>
            </a:r>
            <a:r>
              <a:rPr lang="en-US" altLang="zh-CN" b="1" dirty="0"/>
              <a:t>nav</a:t>
            </a:r>
            <a:r>
              <a:rPr lang="zh-CN" altLang="en-US" b="1" dirty="0"/>
              <a:t>类实现</a:t>
            </a:r>
            <a:endParaRPr lang="en-US" altLang="zh-CN" b="1" dirty="0"/>
          </a:p>
          <a:p>
            <a:pPr>
              <a:lnSpc>
                <a:spcPct val="160000"/>
              </a:lnSpc>
            </a:pPr>
            <a:r>
              <a:rPr lang="zh-CN" altLang="en-US" b="1" dirty="0"/>
              <a:t>基础</a:t>
            </a:r>
            <a:r>
              <a:rPr lang="en-US" altLang="zh-CN" b="1" dirty="0"/>
              <a:t>nav</a:t>
            </a:r>
            <a:r>
              <a:rPr lang="zh-CN" altLang="en-US" b="1" dirty="0"/>
              <a:t>组件采用</a:t>
            </a:r>
            <a:r>
              <a:rPr lang="en-US" altLang="zh-CN" b="1" dirty="0"/>
              <a:t>flex</a:t>
            </a:r>
            <a:r>
              <a:rPr lang="zh-CN" altLang="en-US" b="1" dirty="0"/>
              <a:t>弹性布局构建</a:t>
            </a:r>
            <a:endParaRPr lang="en-US" altLang="zh-CN" b="1" dirty="0"/>
          </a:p>
          <a:p>
            <a:pPr>
              <a:lnSpc>
                <a:spcPct val="160000"/>
              </a:lnSpc>
            </a:pPr>
            <a:r>
              <a:rPr lang="zh-CN" altLang="en-US" b="1" dirty="0"/>
              <a:t>例子：</a:t>
            </a:r>
            <a:endParaRPr lang="en-US" altLang="zh-CN" b="1" dirty="0"/>
          </a:p>
          <a:p>
            <a:pPr lvl="1">
              <a:lnSpc>
                <a:spcPct val="160000"/>
              </a:lnSpc>
            </a:pPr>
            <a:r>
              <a:rPr lang="zh-CN" altLang="en-US" b="1" dirty="0"/>
              <a:t>在</a:t>
            </a:r>
            <a:r>
              <a:rPr lang="en-US" altLang="zh-CN" b="1" dirty="0"/>
              <a:t>&lt;ul&gt;</a:t>
            </a:r>
            <a:r>
              <a:rPr lang="zh-CN" altLang="en-US" b="1" dirty="0"/>
              <a:t>上添加</a:t>
            </a:r>
            <a:r>
              <a:rPr lang="en-US" altLang="zh-CN" b="1" dirty="0"/>
              <a:t>nav</a:t>
            </a:r>
            <a:r>
              <a:rPr lang="zh-CN" altLang="en-US" b="1" dirty="0"/>
              <a:t>类</a:t>
            </a:r>
            <a:endParaRPr lang="en-US" altLang="zh-CN" b="1" dirty="0"/>
          </a:p>
          <a:p>
            <a:pPr lvl="1">
              <a:lnSpc>
                <a:spcPct val="160000"/>
              </a:lnSpc>
            </a:pPr>
            <a:r>
              <a:rPr lang="zh-CN" altLang="en-US" b="1" dirty="0"/>
              <a:t>每个</a:t>
            </a:r>
            <a:r>
              <a:rPr lang="en-US" altLang="zh-CN" b="1" dirty="0"/>
              <a:t>&lt;li&gt;</a:t>
            </a:r>
            <a:r>
              <a:rPr lang="zh-CN" altLang="en-US" b="1" dirty="0"/>
              <a:t>选项上添加</a:t>
            </a:r>
            <a:r>
              <a:rPr lang="en-US" altLang="zh-CN" b="1" dirty="0"/>
              <a:t>nav-item</a:t>
            </a:r>
            <a:r>
              <a:rPr lang="zh-CN" altLang="en-US" b="1" dirty="0"/>
              <a:t>类</a:t>
            </a:r>
            <a:endParaRPr lang="en-US" altLang="zh-CN" b="1" dirty="0"/>
          </a:p>
          <a:p>
            <a:pPr lvl="1">
              <a:lnSpc>
                <a:spcPct val="160000"/>
              </a:lnSpc>
            </a:pPr>
            <a:r>
              <a:rPr lang="zh-CN" altLang="en-US" b="1" dirty="0"/>
              <a:t>每个链接上添加</a:t>
            </a:r>
            <a:r>
              <a:rPr lang="en-US" altLang="zh-CN" b="1" dirty="0"/>
              <a:t>nav-link</a:t>
            </a:r>
            <a:r>
              <a:rPr lang="zh-CN" altLang="en-US" b="1" dirty="0"/>
              <a:t>类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866AA9-5663-4C79-BAFC-3E9A2E02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19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667AC-874A-4335-A078-625D6FD5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基本导航样式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1FA5C5-CA9C-4F2D-8F82-8C7315C6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D336C7-8713-46FF-A956-378C22026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2101850"/>
            <a:ext cx="4924425" cy="3467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A000B2-D66D-497C-A3B7-52A47DA38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062" y="3178175"/>
            <a:ext cx="43338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99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B12C7-021A-483B-9E7A-65B85D01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E0825-BE2A-4AAD-ACB9-92F1E14B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基本导航样式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定义导航的风格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定义导航的样式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5605A1-99CD-48E0-8F77-950E83FEF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205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2F04A-DE6C-4672-B70C-CA4B908E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定义导航的风格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3F9DAD-20EF-4CF4-9487-6A236491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695B50F-EC7F-4807-B9B3-D9B97FEA8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标签式导航：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189F16-B737-4978-9C4D-CBEBF50B6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" y="3000371"/>
            <a:ext cx="4914900" cy="34385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020756-FB31-4B73-8C74-E139B723A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752" y="3750768"/>
            <a:ext cx="43148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83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8520B-8717-4EB6-AD60-73CAD892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定义导航的风格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D46B6-523B-4E33-BFA9-30124D01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胶囊式导航：给</a:t>
            </a:r>
            <a:r>
              <a:rPr lang="en-US" altLang="zh-CN" dirty="0"/>
              <a:t>nav</a:t>
            </a:r>
            <a:r>
              <a:rPr lang="zh-CN" altLang="en-US" dirty="0"/>
              <a:t>容器添加</a:t>
            </a:r>
            <a:r>
              <a:rPr lang="en-US" altLang="zh-CN" dirty="0"/>
              <a:t>nav-pills</a:t>
            </a:r>
            <a:r>
              <a:rPr lang="zh-CN" altLang="en-US" dirty="0"/>
              <a:t>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FF3CA0-3BF4-4D11-A1A0-258D1B7B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D875BA-9CF8-4FA0-8EBF-065FFEE8E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3009896"/>
            <a:ext cx="4905375" cy="3429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58F2FA-6ECD-460E-A174-B85010673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391" y="3779343"/>
            <a:ext cx="42672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912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定义导航的风格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5500"/>
            <a:ext cx="9613861" cy="46100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带下拉菜单的标签页导航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465EE6-57BA-42A4-83AC-6FC784D9B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" y="2628900"/>
            <a:ext cx="6778625" cy="41396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F9B972-2C65-4C1A-92BB-521986C38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650" y="2785460"/>
            <a:ext cx="50482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948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CCACE-81D0-4BAF-8E04-14610078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定义导航的风格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57695-B86F-4A98-BE3F-D45B20A82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b="1" dirty="0"/>
              <a:t>带下拉菜单的胶囊式导航：</a:t>
            </a:r>
            <a:endParaRPr lang="en-US" altLang="zh-CN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9F7632-C9B9-425A-A595-8F527651B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A9A972-DA87-4686-87A9-6107AA537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3" y="2949575"/>
            <a:ext cx="6357938" cy="38488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4D4177-AD7A-473A-98E9-578491188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187" y="2949575"/>
            <a:ext cx="50006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0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C8E7C-186B-46A2-BD4B-AA65C349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B4783-134C-4065-84A2-58867D6D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预定义样式类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设计边框颜色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激活和禁用状态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61AE84-7F01-4CFA-834A-CFCBD220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843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B12C7-021A-483B-9E7A-65B85D01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E0825-BE2A-4AAD-ACB9-92F1E14B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基本导航样式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定义导航的风格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定义导航的样式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5605A1-99CD-48E0-8F77-950E83FEF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731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1408E-6658-4142-BEFE-1482941D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定义导航的样式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9AE979C-48F1-4301-98B5-35FCF5968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默认导航左对齐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给</a:t>
            </a:r>
            <a:r>
              <a:rPr lang="en-US" altLang="zh-CN" dirty="0"/>
              <a:t>nav</a:t>
            </a:r>
            <a:r>
              <a:rPr lang="zh-CN" altLang="en-US" dirty="0"/>
              <a:t>类添加</a:t>
            </a:r>
            <a:r>
              <a:rPr lang="en-US" altLang="zh-CN" dirty="0"/>
              <a:t>justify-content-center</a:t>
            </a:r>
            <a:r>
              <a:rPr lang="zh-CN" altLang="en-US" dirty="0"/>
              <a:t>、</a:t>
            </a:r>
            <a:r>
              <a:rPr lang="en-US" altLang="zh-CN" dirty="0"/>
              <a:t>justify-content-end</a:t>
            </a:r>
            <a:r>
              <a:rPr lang="zh-CN" altLang="en-US" dirty="0"/>
              <a:t>类分别设置导航水平居中、居右对齐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F743C6-855D-4F47-9069-072CB7B3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251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BB016-6F6B-41CE-8625-52CB0F0C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定义导航的样式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D79BF8-4D05-429C-BDD9-4DA29EBCA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2CA5064-5559-4E11-B78D-98D776A0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26" y="2160587"/>
            <a:ext cx="74866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059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B653A-73A0-4A80-A33B-17E91BA9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定义导航的样式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56AA1D-A72A-42ED-AEE4-14E3B5946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BC36D5-1C1E-41D1-858A-A37BFE948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112962"/>
            <a:ext cx="74676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081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CCACE-81D0-4BAF-8E04-14610078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定义导航的样式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9F7632-C9B9-425A-A595-8F527651B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5D4FB6A-29B0-4F31-8FBA-01B89D896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2352675"/>
            <a:ext cx="10601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064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5C9C9-82C7-45FE-AECE-78F7AE7F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定义导航的样式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2414C-02D6-4A5B-BA79-293B7767C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垂直排列：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导航默认水平放置，用</a:t>
            </a:r>
            <a:r>
              <a:rPr lang="en-US" altLang="zh-CN" dirty="0"/>
              <a:t>flex-column</a:t>
            </a:r>
            <a:r>
              <a:rPr lang="zh-CN" altLang="en-US" dirty="0"/>
              <a:t>可以让它垂直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E58E52-EA21-42B0-9629-AEA04988C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83B548E-5288-4623-B490-6108E32D2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75" y="3429000"/>
            <a:ext cx="5343525" cy="32564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B1BA44-8E42-4BAA-BD35-76F43119B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025" y="3430622"/>
            <a:ext cx="43243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888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8EAF3-543C-4C2F-B021-A7134DBE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定义导航的样式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27287C-5F43-46ED-AC47-12EEC6BA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74A024F-B52A-4955-89CF-577CE456C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填充和对齐：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nav-fill</a:t>
            </a:r>
            <a:r>
              <a:rPr lang="zh-CN" altLang="en-US" dirty="0"/>
              <a:t>将</a:t>
            </a:r>
            <a:r>
              <a:rPr lang="en-US" altLang="zh-CN" dirty="0"/>
              <a:t>nav-item</a:t>
            </a:r>
            <a:r>
              <a:rPr lang="zh-CN" altLang="en-US" dirty="0"/>
              <a:t>按照比例分配空间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. nav-fill</a:t>
            </a:r>
            <a:r>
              <a:rPr lang="zh-CN" altLang="en-US" dirty="0"/>
              <a:t>分配导航所有得水平空间，而不是设置每个导航项目的宽度相同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06096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3025F-FB54-47E1-9F90-1B55C70B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定义导航的样式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E55DD4-2F7C-43EE-9C32-17AF0FF0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A0468E-37C8-4913-8EFE-3A4905D10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7" y="2116137"/>
            <a:ext cx="75152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399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75FCD-359B-46E5-B3C1-904285AF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定义导航的样式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6BF3AA-DB1B-438E-BB4E-C242AA16B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261D6E8-7D09-4657-B6D7-31DF799AE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2438400"/>
            <a:ext cx="10963275" cy="76200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54B1D3E-0BF0-4A93-9F5C-B07C5E4D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nav-justified</a:t>
            </a:r>
            <a:r>
              <a:rPr lang="zh-CN" altLang="en-US" dirty="0"/>
              <a:t>类使所有水平空间被导航链接占用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与</a:t>
            </a:r>
            <a:r>
              <a:rPr lang="en-US" altLang="zh-CN" dirty="0"/>
              <a:t>nav-fill</a:t>
            </a:r>
            <a:r>
              <a:rPr lang="zh-CN" altLang="en-US" dirty="0"/>
              <a:t>不同，每个导航香菇将具有相同宽度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73630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5500"/>
            <a:ext cx="9613861" cy="46100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按钮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按钮组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下拉菜单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导航栏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面包屑导函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巨幕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案例：仿某高校网站首页导函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3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A7028-04C6-457D-B46B-15BADB9B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设计边框颜色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E70B6-9546-484B-BBE6-7F18F70D3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2242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不希望使用沉重的背景色，用</a:t>
            </a:r>
            <a:r>
              <a:rPr lang="en-US" altLang="zh-CN" dirty="0" err="1"/>
              <a:t>btn</a:t>
            </a:r>
            <a:r>
              <a:rPr lang="en-US" altLang="zh-CN" dirty="0"/>
              <a:t>-outline-*</a:t>
            </a:r>
            <a:r>
              <a:rPr lang="zh-CN" altLang="en-US" dirty="0"/>
              <a:t>替换预定义样式：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btn</a:t>
            </a:r>
            <a:r>
              <a:rPr lang="en-US" altLang="zh-CN" dirty="0"/>
              <a:t>-outline-success</a:t>
            </a:r>
          </a:p>
          <a:p>
            <a:pPr lvl="1">
              <a:lnSpc>
                <a:spcPct val="17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btn</a:t>
            </a:r>
            <a:r>
              <a:rPr lang="en-US" altLang="zh-CN" dirty="0"/>
              <a:t>-outline-primary</a:t>
            </a:r>
          </a:p>
          <a:p>
            <a:pPr lvl="1">
              <a:lnSpc>
                <a:spcPct val="17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btn</a:t>
            </a:r>
            <a:r>
              <a:rPr lang="en-US" altLang="zh-CN" dirty="0"/>
              <a:t>-outline-warning</a:t>
            </a:r>
          </a:p>
          <a:p>
            <a:pPr lvl="1">
              <a:lnSpc>
                <a:spcPct val="17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btn</a:t>
            </a:r>
            <a:r>
              <a:rPr lang="en-US" altLang="zh-CN" dirty="0"/>
              <a:t>-outline-danger</a:t>
            </a:r>
          </a:p>
          <a:p>
            <a:pPr>
              <a:lnSpc>
                <a:spcPct val="170000"/>
              </a:lnSpc>
            </a:pPr>
            <a:endParaRPr lang="en-US" altLang="zh-CN" dirty="0"/>
          </a:p>
          <a:p>
            <a:pPr>
              <a:lnSpc>
                <a:spcPct val="170000"/>
              </a:lnSpc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D5FBAD-E2EA-48CB-AF44-2F01E409A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85522BD-7569-4B17-995C-41F18BF04D0D}"/>
              </a:ext>
            </a:extLst>
          </p:cNvPr>
          <p:cNvSpPr txBox="1">
            <a:spLocks/>
          </p:cNvSpPr>
          <p:nvPr/>
        </p:nvSpPr>
        <p:spPr>
          <a:xfrm>
            <a:off x="4494163" y="3035135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7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btn</a:t>
            </a:r>
            <a:r>
              <a:rPr lang="en-US" altLang="zh-CN" dirty="0"/>
              <a:t>-outline-info</a:t>
            </a:r>
          </a:p>
          <a:p>
            <a:pPr lvl="1">
              <a:lnSpc>
                <a:spcPct val="17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btn</a:t>
            </a:r>
            <a:r>
              <a:rPr lang="en-US" altLang="zh-CN" dirty="0"/>
              <a:t>-outline-secondary</a:t>
            </a:r>
          </a:p>
          <a:p>
            <a:pPr lvl="1">
              <a:lnSpc>
                <a:spcPct val="17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btn</a:t>
            </a:r>
            <a:r>
              <a:rPr lang="en-US" altLang="zh-CN" dirty="0"/>
              <a:t>-outline-light</a:t>
            </a:r>
          </a:p>
          <a:p>
            <a:pPr lvl="1">
              <a:lnSpc>
                <a:spcPct val="17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btn</a:t>
            </a:r>
            <a:r>
              <a:rPr lang="en-US" altLang="zh-CN" dirty="0"/>
              <a:t>-outline-dark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7948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6399E-C2B6-4FB7-8425-EAEA4D6D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E702D-0FF8-4B6B-A526-E20DF2562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整个网页的控制中枢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通过它可快速访问到其它内容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将商标、导航以及其它元素放到一个简洁导航页头的容器组合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并在移动设备视图中是可以折叠的，随视口宽度增加，也会变成水平展开模式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90896C-C23A-405D-AA57-8EC36C34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84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B12C7-021A-483B-9E7A-65B85D01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E0825-BE2A-4AAD-ACB9-92F1E14B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定义导航栏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导航栏配色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导航栏定位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响应式导航栏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5605A1-99CD-48E0-8F77-950E83FEF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253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CCACE-81D0-4BAF-8E04-14610078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定义导航栏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9F7632-C9B9-425A-A595-8F527651B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DC6EFB0-E699-476E-91EB-A13ACA9CAA7F}"/>
              </a:ext>
            </a:extLst>
          </p:cNvPr>
          <p:cNvSpPr txBox="1">
            <a:spLocks/>
          </p:cNvSpPr>
          <p:nvPr/>
        </p:nvSpPr>
        <p:spPr>
          <a:xfrm>
            <a:off x="680320" y="2193589"/>
            <a:ext cx="9613861" cy="452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dirty="0"/>
              <a:t>一个长方形区块，可包括：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商标、导航、表单、文本等元素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navbar</a:t>
            </a:r>
            <a:r>
              <a:rPr lang="zh-CN" altLang="en-US" dirty="0"/>
              <a:t>类定义，并使用</a:t>
            </a:r>
            <a:r>
              <a:rPr lang="en-US" altLang="zh-CN" dirty="0"/>
              <a:t>navbar-expand-{</a:t>
            </a:r>
            <a:r>
              <a:rPr lang="en-US" altLang="zh-CN" dirty="0" err="1"/>
              <a:t>sm|md|lg|xl</a:t>
            </a:r>
            <a:r>
              <a:rPr lang="en-US" altLang="zh-CN" dirty="0"/>
              <a:t>}</a:t>
            </a:r>
            <a:r>
              <a:rPr lang="zh-CN" altLang="en-US" dirty="0"/>
              <a:t>定义响应式布局</a:t>
            </a:r>
          </a:p>
        </p:txBody>
      </p:sp>
    </p:spTree>
    <p:extLst>
      <p:ext uri="{BB962C8B-B14F-4D97-AF65-F5344CB8AC3E}">
        <p14:creationId xmlns:p14="http://schemas.microsoft.com/office/powerpoint/2010/main" val="14937101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8A42A-54A1-4A30-9D01-950301EA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定义导航栏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5AF84-6391-4CAC-AB08-A375865E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053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品牌图标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navbar-brand</a:t>
            </a:r>
            <a:r>
              <a:rPr lang="zh-CN" altLang="en-US" dirty="0"/>
              <a:t>设置品牌标志样式，文字字体比默认大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通常在导航栏的最前端用文字、图标或自定义图片来标识网站，但不必须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075DBD-1982-44B0-B7A4-13BEC39FB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DE0A44-E9E5-47FC-AEC8-7236C0FA4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5" y="4539523"/>
            <a:ext cx="6076950" cy="1314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D683FA-B8C0-40EF-9A6A-8E4AF24DD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900" y="4603023"/>
            <a:ext cx="41814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372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B21AF-4E1E-4FEA-AF60-C01B9669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定义导航栏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6A10E4-81C8-4187-B5AE-8845A584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7D9CC43-F09A-4EBD-8EAD-720ED7782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053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导航栏链接建立在导航组件上，可使用导航专属</a:t>
            </a:r>
            <a:r>
              <a:rPr lang="en-US" altLang="zh-CN" dirty="0"/>
              <a:t>Class</a:t>
            </a:r>
            <a:r>
              <a:rPr lang="zh-CN" altLang="en-US" dirty="0"/>
              <a:t>样式，并可使用</a:t>
            </a:r>
            <a:r>
              <a:rPr lang="en-US" altLang="zh-CN" dirty="0"/>
              <a:t>navbar-</a:t>
            </a:r>
            <a:r>
              <a:rPr lang="en-US" altLang="zh-CN" dirty="0" err="1"/>
              <a:t>togger</a:t>
            </a:r>
            <a:r>
              <a:rPr lang="zh-CN" altLang="en-US" dirty="0"/>
              <a:t>类进行响应式切换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导航栏中可在</a:t>
            </a:r>
            <a:r>
              <a:rPr lang="en-US" altLang="zh-CN" dirty="0"/>
              <a:t>nav-link</a:t>
            </a:r>
            <a:r>
              <a:rPr lang="zh-CN" altLang="en-US" dirty="0"/>
              <a:t>或</a:t>
            </a:r>
            <a:r>
              <a:rPr lang="en-US" altLang="zh-CN" dirty="0"/>
              <a:t>nav-item</a:t>
            </a:r>
            <a:r>
              <a:rPr lang="zh-CN" altLang="en-US" dirty="0"/>
              <a:t>上添加</a:t>
            </a:r>
            <a:r>
              <a:rPr lang="en-US" altLang="zh-CN" dirty="0"/>
              <a:t>active</a:t>
            </a:r>
            <a:r>
              <a:rPr lang="zh-CN" altLang="en-US" dirty="0"/>
              <a:t>类和</a:t>
            </a:r>
            <a:r>
              <a:rPr lang="en-US" altLang="zh-CN" dirty="0"/>
              <a:t>disabled</a:t>
            </a:r>
            <a:r>
              <a:rPr lang="zh-CN" altLang="en-US" dirty="0"/>
              <a:t>类实现激活和禁用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29404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AB370-A598-4031-96D8-D9B3EB3A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定义导航栏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A1DACF-1041-42DA-9BAB-4ED312F9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024063"/>
            <a:ext cx="7518400" cy="47075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3DBF46-E620-4A1F-B3F9-01F4E16FF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25" y="2060768"/>
            <a:ext cx="4219575" cy="819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0A3A5B-9711-4AF1-B38E-45D7601E3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25" y="3029294"/>
            <a:ext cx="4219575" cy="7994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CC767FA-C887-4A33-9795-A89010474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725" y="3939638"/>
            <a:ext cx="4219575" cy="243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313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ADDB9-B02A-4093-816F-219DE421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定义导航栏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9CF51-10EB-4E5A-B980-16DD07861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在导航栏中添加下拉菜单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A9B5FD-8F6C-4C11-AEA3-33440C21A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DA4DA6-6544-4E9C-B3EA-358237B4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2817813"/>
            <a:ext cx="6137275" cy="39913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50A51C-F111-4DD4-A5D0-C6F668C56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237" y="2817813"/>
            <a:ext cx="1905000" cy="952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0369576-2611-4D23-9857-2C4023206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685" y="3880835"/>
            <a:ext cx="4127994" cy="190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877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CCACE-81D0-4BAF-8E04-14610078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定义导航栏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9F7632-C9B9-425A-A595-8F527651B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DC6EFB0-E699-476E-91EB-A13ACA9CAA7F}"/>
              </a:ext>
            </a:extLst>
          </p:cNvPr>
          <p:cNvSpPr txBox="1">
            <a:spLocks/>
          </p:cNvSpPr>
          <p:nvPr/>
        </p:nvSpPr>
        <p:spPr>
          <a:xfrm>
            <a:off x="680320" y="2193589"/>
            <a:ext cx="9613861" cy="452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dirty="0"/>
              <a:t>表单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导航栏也可以放置表单元素如搜索框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form-inline</a:t>
            </a:r>
            <a:r>
              <a:rPr lang="zh-CN" altLang="en-US" dirty="0"/>
              <a:t>类放置各种表单元素和组件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032C2D-AD22-497F-938F-ABD6D8ED8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4248150"/>
            <a:ext cx="81438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448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4AFA2-8FB7-4983-B112-59044E3B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定义导航栏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C5B65A-003D-400B-BEB7-8F5F25451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CEDA4F-76CB-41AB-84D4-63EE4DA18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2919412"/>
            <a:ext cx="107346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996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958CA-9051-4518-80C2-3AE5A07C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定义导航栏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2BB4B0-2475-4AD4-AACB-308599F5B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4D7FB88-55F9-40E0-A421-7153C797AAD2}"/>
              </a:ext>
            </a:extLst>
          </p:cNvPr>
          <p:cNvSpPr txBox="1">
            <a:spLocks/>
          </p:cNvSpPr>
          <p:nvPr/>
        </p:nvSpPr>
        <p:spPr>
          <a:xfrm>
            <a:off x="680320" y="2193589"/>
            <a:ext cx="9613861" cy="452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dirty="0"/>
              <a:t>文本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navbar-text</a:t>
            </a:r>
            <a:r>
              <a:rPr lang="zh-CN" altLang="en-US" dirty="0"/>
              <a:t>类容器包裹文本，对文本字符串的垂直对齐、水平间距进行优化处理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BC43DF-712C-4D23-94E9-E2B87569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12" y="4067175"/>
            <a:ext cx="81438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0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7DB8B-B7BD-4FE3-88C0-FE49EEEC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设计边框颜色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6CF7A2F-2B0C-4175-9B1A-8AA3FA09F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508424D-F59D-474C-90E1-77DEE48A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" y="2138362"/>
            <a:ext cx="7162800" cy="3800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D6CDDB-E85B-495D-ACF1-D18D3BBC3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399" y="3008185"/>
            <a:ext cx="4684825" cy="84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842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A63ED-4F73-40D5-94A5-3713E9EA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定义导航栏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3D2695-F087-49EB-86B5-C3195F80E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D585917-2CD2-485D-B78F-6946EC87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2971800"/>
            <a:ext cx="108299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425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B12C7-021A-483B-9E7A-65B85D01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E0825-BE2A-4AAD-ACB9-92F1E14B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定义导航栏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导航栏配色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导航栏定位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响应式导航栏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5605A1-99CD-48E0-8F77-950E83FEF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031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182F5-E9C1-443A-B4B9-43EB074C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导航栏配色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7A2AD-2161-4196-A06F-0B12CA3B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配色方案和主题选择基于背景通用样式</a:t>
            </a:r>
            <a:r>
              <a:rPr lang="en-US" altLang="zh-CN" dirty="0" err="1"/>
              <a:t>bg</a:t>
            </a:r>
            <a:r>
              <a:rPr lang="en-US" altLang="zh-CN" dirty="0"/>
              <a:t>-*</a:t>
            </a:r>
            <a:r>
              <a:rPr lang="zh-CN" altLang="en-US" dirty="0"/>
              <a:t>和主题类</a:t>
            </a:r>
            <a:r>
              <a:rPr lang="en-US" altLang="zh-CN" dirty="0"/>
              <a:t>navbar-*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.navbar-*</a:t>
            </a:r>
            <a:r>
              <a:rPr lang="zh-CN" altLang="en-US" dirty="0"/>
              <a:t>设置文本颜色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Bootstrap</a:t>
            </a:r>
            <a:r>
              <a:rPr lang="zh-CN" altLang="en-US" dirty="0"/>
              <a:t>提供两种主题类：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.navbar-light</a:t>
            </a:r>
            <a:r>
              <a:rPr lang="zh-CN" altLang="en-US" dirty="0"/>
              <a:t>（文字黑）和</a:t>
            </a:r>
            <a:r>
              <a:rPr lang="en-US" altLang="zh-CN" dirty="0"/>
              <a:t>navbar-dark</a:t>
            </a:r>
            <a:r>
              <a:rPr lang="zh-CN" altLang="en-US" dirty="0"/>
              <a:t>（文字白）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1C2DAD-7604-4428-A6B1-15D916927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207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CCACE-81D0-4BAF-8E04-14610078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导航栏配色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9F7632-C9B9-425A-A595-8F527651B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DABDF57-1D55-459B-B933-7497A62D3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" y="2016971"/>
            <a:ext cx="7400544" cy="48044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F66599-8225-40DF-B72F-F4AADF743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571" y="2016971"/>
            <a:ext cx="18764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924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E5BEB-57E3-4FC9-9CB7-68F0E0FD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导航栏配色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247E79-2CA3-4472-96BA-A50C20BBF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99CD26-9BA0-4541-9309-A19420100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2952750"/>
            <a:ext cx="107918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64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B12C7-021A-483B-9E7A-65B85D01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E0825-BE2A-4AAD-ACB9-92F1E14B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定义导航栏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导航栏配色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导航栏定位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响应式导航栏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5605A1-99CD-48E0-8F77-950E83FEF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8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98979-0DD4-4DF4-9B45-F7578620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导航栏定位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048355-2831-471B-BC08-D41FE410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2E7D91B-9E18-4E0B-BE6E-932CDFE93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定位属性类</a:t>
            </a:r>
            <a:r>
              <a:rPr lang="en-US" altLang="zh-CN" dirty="0"/>
              <a:t>fixed-top</a:t>
            </a:r>
            <a:r>
              <a:rPr lang="zh-CN" altLang="en-US" dirty="0"/>
              <a:t>、</a:t>
            </a:r>
            <a:r>
              <a:rPr lang="en-US" altLang="zh-CN" dirty="0"/>
              <a:t>fixed-bottom</a:t>
            </a:r>
            <a:r>
              <a:rPr lang="zh-CN" altLang="en-US" dirty="0"/>
              <a:t>分别将导航栏固定在顶部、底部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865453-0E69-40FE-AAC5-1D4C80B0A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67" y="2898839"/>
            <a:ext cx="5979033" cy="38788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5A26CA-4B6F-4E9C-9F81-5C84D595F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050" y="2955431"/>
            <a:ext cx="41052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462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B5914-B341-46EA-8595-996E6F1D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导航栏定位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D8A061-EDAC-4AD3-A144-933C0F181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5FD562-CB72-4CDD-88D1-39A77898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627" y="2023460"/>
            <a:ext cx="4065461" cy="46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413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B12C7-021A-483B-9E7A-65B85D01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导航栏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E0825-BE2A-4AAD-ACB9-92F1E14B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定义导航栏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导航栏配色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导航栏定位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响应式导航栏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5605A1-99CD-48E0-8F77-950E83FEF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348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48010-0B86-4253-A370-6E933060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响应式导航栏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F07D5E-85EF-4C01-889F-203B342C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252AB1E-7000-4213-AC9A-D25C893F4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在导航栏容器</a:t>
            </a:r>
            <a:r>
              <a:rPr lang="en-US" altLang="zh-CN" dirty="0"/>
              <a:t>navbar</a:t>
            </a:r>
            <a:r>
              <a:rPr lang="zh-CN" altLang="en-US" dirty="0"/>
              <a:t>上添加</a:t>
            </a:r>
            <a:r>
              <a:rPr lang="en-US" altLang="zh-CN" dirty="0"/>
              <a:t>navbar-expand-*</a:t>
            </a:r>
            <a:r>
              <a:rPr lang="zh-CN" altLang="en-US" dirty="0"/>
              <a:t>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在导航中添加一个触发折叠</a:t>
            </a:r>
            <a:r>
              <a:rPr lang="en-US" altLang="zh-CN" dirty="0"/>
              <a:t>/</a:t>
            </a:r>
            <a:r>
              <a:rPr lang="zh-CN" altLang="en-US" dirty="0"/>
              <a:t>显示内容的按钮元素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在导航栏中添加一个折叠</a:t>
            </a:r>
            <a:r>
              <a:rPr lang="en-US" altLang="zh-CN" dirty="0"/>
              <a:t>/</a:t>
            </a:r>
            <a:r>
              <a:rPr lang="zh-CN" altLang="en-US" dirty="0"/>
              <a:t>显示内容的容器</a:t>
            </a:r>
          </a:p>
        </p:txBody>
      </p:sp>
    </p:spTree>
    <p:extLst>
      <p:ext uri="{BB962C8B-B14F-4D97-AF65-F5344CB8AC3E}">
        <p14:creationId xmlns:p14="http://schemas.microsoft.com/office/powerpoint/2010/main" val="48536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C8E7C-186B-46A2-BD4B-AA65C349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B4783-134C-4065-84A2-58867D6DE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预定义样式类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设计边框颜色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设计大小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激活和禁用状态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61AE84-7F01-4CFA-834A-CFCBD220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556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CCACE-81D0-4BAF-8E04-14610078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响应式导航栏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9F7632-C9B9-425A-A595-8F527651B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39388D0-9827-44D1-89B4-CCBB78C84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2247900"/>
            <a:ext cx="8343900" cy="2362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595F7E2-EBB0-4E46-8486-102C63EE1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63" y="5652334"/>
            <a:ext cx="107727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106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5500"/>
            <a:ext cx="9613861" cy="46100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按钮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按钮组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下拉菜单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面包屑导函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巨幕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案例：仿某高校网站首页导函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75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E2014-B94E-4B09-A0C5-87B37372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面包屑导航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2B06E-FC9B-4438-9E54-B3F88F27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基于网站层次信息的显示方式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Bootstrap</a:t>
            </a:r>
            <a:r>
              <a:rPr lang="zh-CN" altLang="en-US" dirty="0"/>
              <a:t>内置</a:t>
            </a:r>
            <a:r>
              <a:rPr lang="en-US" altLang="zh-CN" dirty="0"/>
              <a:t>CSS</a:t>
            </a:r>
            <a:r>
              <a:rPr lang="zh-CN" altLang="en-US" dirty="0"/>
              <a:t>，自动添加分隔符指示当前页面位置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定义面包屑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定义分隔符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48E50E-3B26-43C5-B7A0-AA2A1724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581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20F86-1283-4100-A2CC-FEA876D8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定义面包屑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E3E1C3-0EFD-4AC1-AA47-3E2202F60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F8877-C850-452C-83A2-6DCA17DE9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36064"/>
            <a:ext cx="9613861" cy="48219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带有</a:t>
            </a:r>
            <a:r>
              <a:rPr lang="en-US" altLang="zh-CN" dirty="0"/>
              <a:t>breadcrumb</a:t>
            </a:r>
            <a:r>
              <a:rPr lang="zh-CN" altLang="en-US" dirty="0"/>
              <a:t>类的列表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分隔符通过</a:t>
            </a:r>
            <a:r>
              <a:rPr lang="en-US" altLang="zh-CN" dirty="0"/>
              <a:t>::before</a:t>
            </a:r>
            <a:r>
              <a:rPr lang="zh-CN" altLang="en-US" dirty="0"/>
              <a:t>和</a:t>
            </a:r>
            <a:r>
              <a:rPr lang="en-US" altLang="zh-CN" dirty="0"/>
              <a:t>content</a:t>
            </a:r>
            <a:r>
              <a:rPr lang="zh-CN" altLang="en-US" dirty="0"/>
              <a:t>添加：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.breadcrumb-item + .breadcrumb-item::before {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display:inline-block</a:t>
            </a:r>
            <a:r>
              <a:rPr lang="en-US" altLang="zh-CN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   padding-right:0.5rem;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   color:#6c757d;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   content:”/”;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8312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67F6C-F395-43F0-A40A-3F96EEA7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定义面包屑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F3223A-BD6C-460A-B772-E4CFA8AF2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46" y="1994900"/>
            <a:ext cx="4842509" cy="26258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2A7B96-4D43-4E2A-98EB-CE96C6B4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8" y="4716425"/>
            <a:ext cx="10829925" cy="2076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CF5931-2E41-40A0-B09D-CE6693100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7420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E2014-B94E-4B09-A0C5-87B37372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面包屑导航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2B06E-FC9B-4438-9E54-B3F88F27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定义面包屑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定义分隔符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48E50E-3B26-43C5-B7A0-AA2A1724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9307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CCACE-81D0-4BAF-8E04-14610078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定义分隔符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9F7632-C9B9-425A-A595-8F527651B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DC6EFB0-E699-476E-91EB-A13ACA9CAA7F}"/>
              </a:ext>
            </a:extLst>
          </p:cNvPr>
          <p:cNvSpPr txBox="1">
            <a:spLocks/>
          </p:cNvSpPr>
          <p:nvPr/>
        </p:nvSpPr>
        <p:spPr>
          <a:xfrm>
            <a:off x="680320" y="2193589"/>
            <a:ext cx="9613861" cy="452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altLang="zh-CN" dirty="0"/>
              <a:t>::before</a:t>
            </a:r>
            <a:r>
              <a:rPr lang="zh-CN" altLang="en-US" dirty="0"/>
              <a:t>和</a:t>
            </a:r>
            <a:r>
              <a:rPr lang="en-US" altLang="zh-CN" dirty="0"/>
              <a:t>content</a:t>
            </a:r>
            <a:r>
              <a:rPr lang="zh-CN" altLang="en-US" dirty="0"/>
              <a:t>可以自动添加分隔符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设置不同分隔符在</a:t>
            </a:r>
            <a:r>
              <a:rPr lang="en-US" altLang="zh-CN" dirty="0"/>
              <a:t>CSS</a:t>
            </a:r>
            <a:r>
              <a:rPr lang="zh-CN" altLang="en-US" dirty="0"/>
              <a:t>文件中添加代码覆盖掉</a:t>
            </a:r>
            <a:r>
              <a:rPr lang="en-US" altLang="zh-CN" dirty="0"/>
              <a:t>Bootstrap</a:t>
            </a:r>
            <a:r>
              <a:rPr lang="zh-CN" altLang="en-US" dirty="0"/>
              <a:t>的样式：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重新定义</a:t>
            </a:r>
            <a:r>
              <a:rPr lang="en-US" altLang="zh-CN" dirty="0"/>
              <a:t>.breadcrumb-item + .breadcrumb-item::before</a:t>
            </a:r>
            <a:r>
              <a:rPr lang="zh-CN" altLang="en-US" dirty="0"/>
              <a:t>的属性</a:t>
            </a:r>
          </a:p>
        </p:txBody>
      </p:sp>
    </p:spTree>
    <p:extLst>
      <p:ext uri="{BB962C8B-B14F-4D97-AF65-F5344CB8AC3E}">
        <p14:creationId xmlns:p14="http://schemas.microsoft.com/office/powerpoint/2010/main" val="34490108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9A51-F32E-4849-B871-C9489C52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定义分隔符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234932-C5E8-4C8F-B261-CC5FC427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690073-56D2-4101-A22D-941A2B4E7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451" y="1995488"/>
            <a:ext cx="6095149" cy="48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660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91314-0B7D-4C00-8885-EF140CD4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等宽变换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3DF834-1811-4389-B7DA-512AF2EA5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0FE18B4-F2FC-4740-B15D-B3F9BF98B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381250"/>
            <a:ext cx="107537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877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6AAD-70CA-45B0-947D-17BD5CBF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2AA3D-203D-494E-98CC-A7849976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5500"/>
            <a:ext cx="9613861" cy="46100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按钮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按钮组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下拉菜单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面包屑导航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</a:rPr>
              <a:t>巨幕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案例：仿某高校网站首页导函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91386-A310-41F7-9B67-6049220D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5" y="5734050"/>
            <a:ext cx="1190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97824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5345</TotalTime>
  <Words>2263</Words>
  <Application>Microsoft Office PowerPoint</Application>
  <PresentationFormat>宽屏</PresentationFormat>
  <Paragraphs>418</Paragraphs>
  <Slides>113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113</vt:i4>
      </vt:variant>
    </vt:vector>
  </HeadingPairs>
  <TitlesOfParts>
    <vt:vector size="117" baseType="lpstr">
      <vt:lpstr>微软雅黑</vt:lpstr>
      <vt:lpstr>Arial</vt:lpstr>
      <vt:lpstr>Trebuchet MS</vt:lpstr>
      <vt:lpstr>柏林</vt:lpstr>
      <vt:lpstr>响应式Web设计 ——Bootstrap组件（上）</vt:lpstr>
      <vt:lpstr>课程大纲</vt:lpstr>
      <vt:lpstr>按钮</vt:lpstr>
      <vt:lpstr>预定义样式类</vt:lpstr>
      <vt:lpstr>预定义样式类</vt:lpstr>
      <vt:lpstr>按钮</vt:lpstr>
      <vt:lpstr>设计边框颜色</vt:lpstr>
      <vt:lpstr>设计边框颜色</vt:lpstr>
      <vt:lpstr>按钮</vt:lpstr>
      <vt:lpstr>设计大小</vt:lpstr>
      <vt:lpstr>按钮</vt:lpstr>
      <vt:lpstr>激活和禁用状态</vt:lpstr>
      <vt:lpstr>按钮</vt:lpstr>
      <vt:lpstr>按钮标签</vt:lpstr>
      <vt:lpstr>课程大纲</vt:lpstr>
      <vt:lpstr>按钮组</vt:lpstr>
      <vt:lpstr>定义按钮组</vt:lpstr>
      <vt:lpstr>按钮组</vt:lpstr>
      <vt:lpstr>工具栏按钮组</vt:lpstr>
      <vt:lpstr>工具栏按钮组</vt:lpstr>
      <vt:lpstr>工具栏按钮组</vt:lpstr>
      <vt:lpstr>按钮组</vt:lpstr>
      <vt:lpstr>设计大小</vt:lpstr>
      <vt:lpstr>按钮组</vt:lpstr>
      <vt:lpstr>嵌套按钮</vt:lpstr>
      <vt:lpstr>嵌套按钮</vt:lpstr>
      <vt:lpstr>按钮组</vt:lpstr>
      <vt:lpstr>垂直排列</vt:lpstr>
      <vt:lpstr>垂直排列</vt:lpstr>
      <vt:lpstr>课程大纲</vt:lpstr>
      <vt:lpstr>下拉菜单</vt:lpstr>
      <vt:lpstr>下拉菜单</vt:lpstr>
      <vt:lpstr>定义下拉菜单</vt:lpstr>
      <vt:lpstr>定义下拉菜单</vt:lpstr>
      <vt:lpstr>定义下拉菜单</vt:lpstr>
      <vt:lpstr>下拉菜单</vt:lpstr>
      <vt:lpstr>设置下拉按钮样式</vt:lpstr>
      <vt:lpstr>设置下拉按钮样式</vt:lpstr>
      <vt:lpstr>设置下拉按钮样式</vt:lpstr>
      <vt:lpstr>设置下拉按钮样式</vt:lpstr>
      <vt:lpstr>设置下拉按钮样式</vt:lpstr>
      <vt:lpstr>设置下拉按钮样式</vt:lpstr>
      <vt:lpstr>设置下拉按钮样式</vt:lpstr>
      <vt:lpstr>设置下拉按钮样式</vt:lpstr>
      <vt:lpstr>下拉菜单</vt:lpstr>
      <vt:lpstr>设置下拉菜单项的样式</vt:lpstr>
      <vt:lpstr>设置下拉菜单项的样式</vt:lpstr>
      <vt:lpstr>设置下拉菜单项的样式</vt:lpstr>
      <vt:lpstr>设置下拉菜单项的样式</vt:lpstr>
      <vt:lpstr>设置下拉菜单项的样式</vt:lpstr>
      <vt:lpstr>课程大纲</vt:lpstr>
      <vt:lpstr>导函</vt:lpstr>
      <vt:lpstr>基本导航样式</vt:lpstr>
      <vt:lpstr>基本导航样式</vt:lpstr>
      <vt:lpstr>导函</vt:lpstr>
      <vt:lpstr>定义导航的风格</vt:lpstr>
      <vt:lpstr>定义导航的风格</vt:lpstr>
      <vt:lpstr>定义导航的风格</vt:lpstr>
      <vt:lpstr>定义导航的风格</vt:lpstr>
      <vt:lpstr>导航</vt:lpstr>
      <vt:lpstr>定义导航的样式</vt:lpstr>
      <vt:lpstr>定义导航的样式</vt:lpstr>
      <vt:lpstr>定义导航的样式</vt:lpstr>
      <vt:lpstr>定义导航的样式</vt:lpstr>
      <vt:lpstr>定义导航的样式</vt:lpstr>
      <vt:lpstr>定义导航的样式</vt:lpstr>
      <vt:lpstr>定义导航的样式</vt:lpstr>
      <vt:lpstr>定义导航的样式</vt:lpstr>
      <vt:lpstr>课程大纲</vt:lpstr>
      <vt:lpstr>导航栏</vt:lpstr>
      <vt:lpstr>导航栏</vt:lpstr>
      <vt:lpstr>定义导航栏</vt:lpstr>
      <vt:lpstr>定义导航栏</vt:lpstr>
      <vt:lpstr>定义导航栏</vt:lpstr>
      <vt:lpstr>定义导航栏</vt:lpstr>
      <vt:lpstr>定义导航栏</vt:lpstr>
      <vt:lpstr>定义导航栏</vt:lpstr>
      <vt:lpstr>定义导航栏</vt:lpstr>
      <vt:lpstr>定义导航栏</vt:lpstr>
      <vt:lpstr>定义导航栏</vt:lpstr>
      <vt:lpstr>导航栏</vt:lpstr>
      <vt:lpstr>导航栏配色</vt:lpstr>
      <vt:lpstr>导航栏配色</vt:lpstr>
      <vt:lpstr>导航栏配色</vt:lpstr>
      <vt:lpstr>导航栏</vt:lpstr>
      <vt:lpstr>导航栏定位</vt:lpstr>
      <vt:lpstr>导航栏定位</vt:lpstr>
      <vt:lpstr>导航栏</vt:lpstr>
      <vt:lpstr>响应式导航栏</vt:lpstr>
      <vt:lpstr>响应式导航栏</vt:lpstr>
      <vt:lpstr>课程大纲</vt:lpstr>
      <vt:lpstr>面包屑导航</vt:lpstr>
      <vt:lpstr>定义面包屑</vt:lpstr>
      <vt:lpstr>定义面包屑</vt:lpstr>
      <vt:lpstr>面包屑导航</vt:lpstr>
      <vt:lpstr>定义分隔符</vt:lpstr>
      <vt:lpstr>定义分隔符</vt:lpstr>
      <vt:lpstr>等宽变换</vt:lpstr>
      <vt:lpstr>课程大纲</vt:lpstr>
      <vt:lpstr>巨幕</vt:lpstr>
      <vt:lpstr>定义巨幕</vt:lpstr>
      <vt:lpstr>设计风格</vt:lpstr>
      <vt:lpstr>设计风格</vt:lpstr>
      <vt:lpstr>课程大纲</vt:lpstr>
      <vt:lpstr>案例：仿某高校网站首页导航</vt:lpstr>
      <vt:lpstr>案例：仿某高校网站首页导航</vt:lpstr>
      <vt:lpstr>案例：仿某高校网站首页导航</vt:lpstr>
      <vt:lpstr>案例：仿某高校网站首页导航</vt:lpstr>
      <vt:lpstr>案例：仿某高校网站首页导航</vt:lpstr>
      <vt:lpstr>案例：仿某高校网站首页导航</vt:lpstr>
      <vt:lpstr>案例：仿某高校网站首页导航</vt:lpstr>
      <vt:lpstr>案例：仿某高校网站首页导航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响应式Web设计</dc:title>
  <dc:creator>Rain John</dc:creator>
  <cp:lastModifiedBy>Rain John</cp:lastModifiedBy>
  <cp:revision>1028</cp:revision>
  <dcterms:created xsi:type="dcterms:W3CDTF">2021-09-06T00:34:04Z</dcterms:created>
  <dcterms:modified xsi:type="dcterms:W3CDTF">2021-09-12T09:18:54Z</dcterms:modified>
</cp:coreProperties>
</file>