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31"/>
  </p:notesMasterIdLst>
  <p:sldIdLst>
    <p:sldId id="364" r:id="rId2"/>
    <p:sldId id="332" r:id="rId3"/>
    <p:sldId id="399" r:id="rId4"/>
    <p:sldId id="407" r:id="rId5"/>
    <p:sldId id="410" r:id="rId6"/>
    <p:sldId id="411" r:id="rId7"/>
    <p:sldId id="412" r:id="rId8"/>
    <p:sldId id="413" r:id="rId9"/>
    <p:sldId id="414" r:id="rId10"/>
    <p:sldId id="415" r:id="rId11"/>
    <p:sldId id="416" r:id="rId12"/>
    <p:sldId id="417" r:id="rId13"/>
    <p:sldId id="418" r:id="rId14"/>
    <p:sldId id="419" r:id="rId15"/>
    <p:sldId id="420" r:id="rId16"/>
    <p:sldId id="421" r:id="rId17"/>
    <p:sldId id="406" r:id="rId18"/>
    <p:sldId id="422" r:id="rId19"/>
    <p:sldId id="352" r:id="rId20"/>
    <p:sldId id="398" r:id="rId21"/>
    <p:sldId id="390" r:id="rId22"/>
    <p:sldId id="391" r:id="rId23"/>
    <p:sldId id="392" r:id="rId24"/>
    <p:sldId id="393" r:id="rId25"/>
    <p:sldId id="394" r:id="rId26"/>
    <p:sldId id="397" r:id="rId27"/>
    <p:sldId id="396" r:id="rId28"/>
    <p:sldId id="408" r:id="rId29"/>
    <p:sldId id="331" r:id="rId30"/>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C1E6"/>
    <a:srgbClr val="FF3300"/>
    <a:srgbClr val="99FF66"/>
    <a:srgbClr val="99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1" autoAdjust="0"/>
    <p:restoredTop sz="93224" autoAdjust="0"/>
  </p:normalViewPr>
  <p:slideViewPr>
    <p:cSldViewPr>
      <p:cViewPr varScale="1">
        <p:scale>
          <a:sx n="111" d="100"/>
          <a:sy n="111" d="100"/>
        </p:scale>
        <p:origin x="-1062" y="-78"/>
      </p:cViewPr>
      <p:guideLst>
        <p:guide orient="horz" pos="1620"/>
        <p:guide pos="2903"/>
      </p:guideLst>
    </p:cSldViewPr>
  </p:slideViewPr>
  <p:notesTextViewPr>
    <p:cViewPr>
      <p:scale>
        <a:sx n="100" d="100"/>
        <a:sy n="100" d="100"/>
      </p:scale>
      <p:origin x="0" y="0"/>
    </p:cViewPr>
  </p:notesTextViewPr>
  <p:sorterViewPr>
    <p:cViewPr>
      <p:scale>
        <a:sx n="66" d="100"/>
        <a:sy n="66" d="100"/>
      </p:scale>
      <p:origin x="0" y="11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sz="1200">
                <a:latin typeface="Arial" panose="020B0604020202020204" pitchFamily="34" charset="0"/>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dirty="0"/>
            </a:lvl1pPr>
          </a:lstStyle>
          <a:p>
            <a:pPr>
              <a:defRPr/>
            </a:pPr>
            <a:fld id="{94828C3A-8C06-41A0-B13B-6DC73D6F4227}" type="slidenum">
              <a:rPr lang="zh-CN" altLang="en-US"/>
              <a:t>‹#›</a:t>
            </a:fld>
            <a:endParaRPr lang="zh-CN" altLang="en-US"/>
          </a:p>
        </p:txBody>
      </p:sp>
    </p:spTree>
    <p:extLst>
      <p:ext uri="{BB962C8B-B14F-4D97-AF65-F5344CB8AC3E}">
        <p14:creationId xmlns:p14="http://schemas.microsoft.com/office/powerpoint/2010/main" val="35899474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Java</a:t>
            </a:r>
            <a:r>
              <a:rPr lang="zh-CN" altLang="en-US" dirty="0" smtClean="0"/>
              <a:t>伴随着</a:t>
            </a:r>
            <a:r>
              <a:rPr lang="en-US" altLang="zh-CN" dirty="0" smtClean="0"/>
              <a:t>Web</a:t>
            </a:r>
            <a:r>
              <a:rPr lang="zh-CN" altLang="en-US" dirty="0" smtClean="0"/>
              <a:t>的迅猛发展而产生并被广泛使用，并且在</a:t>
            </a:r>
            <a:r>
              <a:rPr lang="en-US" altLang="zh-CN" dirty="0" smtClean="0"/>
              <a:t>Web</a:t>
            </a:r>
            <a:r>
              <a:rPr lang="zh-CN" altLang="en-US" dirty="0" smtClean="0"/>
              <a:t>开发方面有着非常重要的推动作用，从而形成了</a:t>
            </a:r>
            <a:r>
              <a:rPr lang="en-US" altLang="zh-CN" dirty="0" smtClean="0"/>
              <a:t>Java Web</a:t>
            </a:r>
            <a:r>
              <a:rPr lang="zh-CN" altLang="en-US" dirty="0" smtClean="0"/>
              <a:t>的开发技术方向。本课程所介绍的基于</a:t>
            </a:r>
            <a:r>
              <a:rPr lang="en-US" altLang="zh-CN" dirty="0" smtClean="0"/>
              <a:t>Spring MVC</a:t>
            </a:r>
            <a:r>
              <a:rPr lang="zh-CN" altLang="en-US" dirty="0" smtClean="0"/>
              <a:t>的后台开发就离不开</a:t>
            </a:r>
            <a:r>
              <a:rPr lang="en-US" altLang="zh-CN" dirty="0" smtClean="0"/>
              <a:t>Java</a:t>
            </a:r>
            <a:r>
              <a:rPr lang="zh-CN" altLang="en-US" dirty="0" smtClean="0"/>
              <a:t>语言。</a:t>
            </a:r>
            <a:endParaRPr lang="zh-CN" altLang="en-US" dirty="0"/>
          </a:p>
        </p:txBody>
      </p:sp>
      <p:sp>
        <p:nvSpPr>
          <p:cNvPr id="4" name="灯片编号占位符 3"/>
          <p:cNvSpPr>
            <a:spLocks noGrp="1"/>
          </p:cNvSpPr>
          <p:nvPr>
            <p:ph type="sldNum" sz="quarter" idx="10"/>
          </p:nvPr>
        </p:nvSpPr>
        <p:spPr/>
        <p:txBody>
          <a:bodyPr/>
          <a:lstStyle/>
          <a:p>
            <a:pPr>
              <a:defRPr/>
            </a:pPr>
            <a:fld id="{94828C3A-8C06-41A0-B13B-6DC73D6F4227}" type="slidenum">
              <a:rPr lang="zh-CN" altLang="en-US" smtClean="0"/>
              <a:t>2</a:t>
            </a:fld>
            <a:endParaRPr lang="zh-CN" altLang="en-US"/>
          </a:p>
        </p:txBody>
      </p:sp>
    </p:spTree>
    <p:extLst>
      <p:ext uri="{BB962C8B-B14F-4D97-AF65-F5344CB8AC3E}">
        <p14:creationId xmlns:p14="http://schemas.microsoft.com/office/powerpoint/2010/main" val="2279102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24</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209784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25</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61750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dirty="0" smtClean="0">
                <a:latin typeface="幼圆" panose="02010509060101010101" pitchFamily="49" charset="-122"/>
                <a:ea typeface="幼圆" panose="02010509060101010101" pitchFamily="49" charset="-122"/>
              </a:rPr>
              <a:t>把类放在包中，这样就可以在不同的包中使用相同的类名，更能分门别类的组织类。</a:t>
            </a:r>
            <a:endParaRPr lang="zh-CN" altLang="en-US" dirty="0" smtClean="0"/>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26</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610407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27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402025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5</a:t>
            </a:fld>
            <a:endParaRPr lang="zh-CN" altLang="en-US">
              <a:latin typeface="Arial" panose="020B0604020202020204" pitchFamily="34" charset="0"/>
            </a:endParaRPr>
          </a:p>
        </p:txBody>
      </p:sp>
    </p:spTree>
    <p:extLst>
      <p:ext uri="{BB962C8B-B14F-4D97-AF65-F5344CB8AC3E}">
        <p14:creationId xmlns:p14="http://schemas.microsoft.com/office/powerpoint/2010/main" val="220719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331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zh-CN" sz="1200" b="1" i="0" kern="1200" dirty="0" smtClean="0">
                <a:solidFill>
                  <a:schemeClr val="tx1"/>
                </a:solidFill>
                <a:effectLst/>
                <a:latin typeface="+mn-lt"/>
                <a:ea typeface="+mn-ea"/>
                <a:cs typeface="+mn-cs"/>
              </a:rPr>
              <a:t>interpreter </a:t>
            </a:r>
          </a:p>
          <a:p>
            <a:r>
              <a:rPr lang="zh-CN" altLang="en-US" sz="1200" b="0" i="0" kern="1200" dirty="0" smtClean="0">
                <a:solidFill>
                  <a:schemeClr val="tx1"/>
                </a:solidFill>
                <a:effectLst/>
                <a:latin typeface="+mn-lt"/>
                <a:ea typeface="+mn-ea"/>
                <a:cs typeface="+mn-cs"/>
              </a:rPr>
              <a:t>英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ɪnˈtɜːprətə</a:t>
            </a:r>
            <a:r>
              <a:rPr lang="en-US" altLang="zh-CN" sz="1200" b="0" i="0" kern="1200" dirty="0" smtClean="0">
                <a:solidFill>
                  <a:schemeClr val="tx1"/>
                </a:solidFill>
                <a:effectLst/>
                <a:latin typeface="+mn-lt"/>
                <a:ea typeface="+mn-ea"/>
                <a:cs typeface="+mn-cs"/>
              </a:rPr>
              <a:t>(r)/ </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美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ɪnˈtɜːrprətər</a:t>
            </a:r>
            <a:r>
              <a:rPr lang="en-US" altLang="zh-CN" sz="1200" b="0" i="0" kern="1200" dirty="0" smtClean="0">
                <a:solidFill>
                  <a:schemeClr val="tx1"/>
                </a:solidFill>
                <a:effectLst/>
                <a:latin typeface="+mn-lt"/>
                <a:ea typeface="+mn-ea"/>
                <a:cs typeface="+mn-cs"/>
              </a:rPr>
              <a:t>/ </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全球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英国</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n. </a:t>
            </a:r>
            <a:r>
              <a:rPr lang="zh-CN" altLang="en-US" sz="1200" b="0" i="0" kern="1200" dirty="0" smtClean="0">
                <a:solidFill>
                  <a:schemeClr val="tx1"/>
                </a:solidFill>
                <a:effectLst/>
                <a:latin typeface="+mn-lt"/>
                <a:ea typeface="+mn-ea"/>
                <a:cs typeface="+mn-cs"/>
              </a:rPr>
              <a:t>解释者；口译者；注释器</a:t>
            </a:r>
          </a:p>
          <a:p>
            <a:endParaRPr lang="zh-CN" altLang="en-US" dirty="0"/>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FB4215F-F291-4C10-9439-DECE5E77D3C1}" type="slidenum">
              <a:rPr altLang="en-US" smtClean="0">
                <a:latin typeface="Arial" panose="020B0604020202020204" pitchFamily="34" charset="0"/>
              </a:rPr>
              <a:t>6</a:t>
            </a:fld>
            <a:endParaRPr lang="zh-CN" altLang="en-US">
              <a:latin typeface="Arial" panose="020B0604020202020204" pitchFamily="34" charset="0"/>
            </a:endParaRPr>
          </a:p>
        </p:txBody>
      </p:sp>
    </p:spTree>
    <p:extLst>
      <p:ext uri="{BB962C8B-B14F-4D97-AF65-F5344CB8AC3E}">
        <p14:creationId xmlns:p14="http://schemas.microsoft.com/office/powerpoint/2010/main" val="224930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536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36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F7353E7-06B8-4DAC-9794-94F9B412D2AA}" type="slidenum">
              <a:rPr altLang="en-US" smtClean="0">
                <a:latin typeface="Arial" panose="020B0604020202020204" pitchFamily="34" charset="0"/>
              </a:rPr>
              <a:t>7</a:t>
            </a:fld>
            <a:endParaRPr lang="zh-CN" altLang="en-US">
              <a:latin typeface="Arial" panose="020B0604020202020204" pitchFamily="34" charset="0"/>
            </a:endParaRPr>
          </a:p>
        </p:txBody>
      </p:sp>
    </p:spTree>
    <p:extLst>
      <p:ext uri="{BB962C8B-B14F-4D97-AF65-F5344CB8AC3E}">
        <p14:creationId xmlns:p14="http://schemas.microsoft.com/office/powerpoint/2010/main" val="266485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19</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20719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Java</a:t>
            </a:r>
            <a:r>
              <a:rPr lang="zh-CN" altLang="en-US" dirty="0" smtClean="0"/>
              <a:t>平台的核心是</a:t>
            </a:r>
            <a:r>
              <a:rPr lang="en-US" altLang="zh-CN" dirty="0" smtClean="0"/>
              <a:t>JVM</a:t>
            </a:r>
            <a:r>
              <a:rPr lang="zh-CN" altLang="en-US" dirty="0" smtClean="0"/>
              <a:t>，同时还包括应用程序编程接口，简称</a:t>
            </a:r>
            <a:r>
              <a:rPr lang="en-US" altLang="zh-CN" dirty="0" smtClean="0"/>
              <a:t>API</a:t>
            </a:r>
            <a:r>
              <a:rPr lang="zh-CN" altLang="en-US" dirty="0" smtClean="0"/>
              <a:t>。</a:t>
            </a:r>
            <a:endParaRPr lang="en-US" altLang="zh-CN" dirty="0" smtClean="0"/>
          </a:p>
          <a:p>
            <a:r>
              <a:rPr lang="en-US" altLang="zh-CN" dirty="0" smtClean="0"/>
              <a:t>Java</a:t>
            </a:r>
            <a:r>
              <a:rPr lang="zh-CN" altLang="en-US" dirty="0" smtClean="0"/>
              <a:t>平台被广泛部署在数十亿设备中，它们的性能不同，用途各异。根据</a:t>
            </a:r>
            <a:r>
              <a:rPr lang="en-US" altLang="zh-CN" dirty="0" smtClean="0"/>
              <a:t>JVM</a:t>
            </a:r>
            <a:r>
              <a:rPr lang="zh-CN" altLang="en-US" dirty="0" smtClean="0"/>
              <a:t>和</a:t>
            </a:r>
            <a:r>
              <a:rPr lang="en-US" altLang="zh-CN" dirty="0" smtClean="0"/>
              <a:t>API</a:t>
            </a:r>
            <a:r>
              <a:rPr lang="zh-CN" altLang="en-US" dirty="0" smtClean="0"/>
              <a:t>的不同组合，</a:t>
            </a:r>
            <a:r>
              <a:rPr lang="en-US" altLang="zh-CN" dirty="0" smtClean="0"/>
              <a:t>Java</a:t>
            </a:r>
            <a:r>
              <a:rPr lang="zh-CN" altLang="en-US" dirty="0" smtClean="0"/>
              <a:t>平台也提供标准版、企业版和微型版等不同版本。</a:t>
            </a:r>
            <a:endParaRPr lang="en-US" altLang="zh-CN" dirty="0" smtClean="0"/>
          </a:p>
          <a:p>
            <a:r>
              <a:rPr lang="en-US" altLang="zh-CN" dirty="0" smtClean="0"/>
              <a:t>Java SE</a:t>
            </a:r>
            <a:r>
              <a:rPr lang="zh-CN" altLang="en-US" dirty="0" smtClean="0"/>
              <a:t>（标准版）是各种</a:t>
            </a:r>
            <a:r>
              <a:rPr lang="en-US" altLang="zh-CN" dirty="0" smtClean="0"/>
              <a:t>Java</a:t>
            </a:r>
            <a:r>
              <a:rPr lang="zh-CN" altLang="en-US" dirty="0" smtClean="0"/>
              <a:t>平台的基准。</a:t>
            </a:r>
            <a:r>
              <a:rPr lang="en-US" altLang="zh-CN" dirty="0" smtClean="0"/>
              <a:t>Java</a:t>
            </a:r>
            <a:r>
              <a:rPr lang="en-US" altLang="zh-CN" baseline="0" dirty="0" smtClean="0"/>
              <a:t> SE</a:t>
            </a:r>
            <a:r>
              <a:rPr lang="zh-CN" altLang="en-US" baseline="0" dirty="0" smtClean="0"/>
              <a:t>平台的运行时环境简称为</a:t>
            </a:r>
            <a:r>
              <a:rPr lang="en-US" altLang="zh-CN" baseline="0" dirty="0" smtClean="0"/>
              <a:t>JRE</a:t>
            </a:r>
            <a:r>
              <a:rPr lang="zh-CN" altLang="en-US" baseline="0" dirty="0" smtClean="0"/>
              <a:t>。</a:t>
            </a:r>
            <a:r>
              <a:rPr lang="en-US" altLang="zh-CN" baseline="0" dirty="0" smtClean="0"/>
              <a:t>Java EE</a:t>
            </a:r>
            <a:r>
              <a:rPr lang="zh-CN" altLang="en-US" baseline="0" dirty="0" smtClean="0"/>
              <a:t>平台的运行时环境称为容器，它扩展了</a:t>
            </a:r>
            <a:r>
              <a:rPr lang="en-US" altLang="zh-CN" baseline="0" dirty="0" smtClean="0"/>
              <a:t>JRE</a:t>
            </a:r>
            <a:r>
              <a:rPr lang="zh-CN" altLang="en-US" baseline="0" dirty="0" smtClean="0"/>
              <a:t>，主要是增加了针对企业级应用开发的相关服务和</a:t>
            </a:r>
            <a:r>
              <a:rPr lang="en-US" altLang="zh-CN" baseline="0" dirty="0" smtClean="0"/>
              <a:t>API</a:t>
            </a:r>
            <a:r>
              <a:rPr lang="zh-CN" altLang="en-US" baseline="0" dirty="0" smtClean="0"/>
              <a:t>，例如针对</a:t>
            </a:r>
            <a:r>
              <a:rPr lang="en-US" altLang="zh-CN" baseline="0" dirty="0" smtClean="0"/>
              <a:t>Web</a:t>
            </a:r>
            <a:r>
              <a:rPr lang="zh-CN" altLang="en-US" baseline="0" dirty="0" smtClean="0"/>
              <a:t>开发的</a:t>
            </a:r>
            <a:r>
              <a:rPr lang="en-US" altLang="zh-CN" baseline="0" dirty="0" smtClean="0"/>
              <a:t>Web</a:t>
            </a:r>
            <a:r>
              <a:rPr lang="zh-CN" altLang="en-US" baseline="0" dirty="0" smtClean="0"/>
              <a:t>容器中，就包括对</a:t>
            </a:r>
            <a:r>
              <a:rPr lang="en-US" altLang="zh-CN" baseline="0" dirty="0" smtClean="0"/>
              <a:t>Servlet/JSP</a:t>
            </a:r>
            <a:r>
              <a:rPr lang="zh-CN" altLang="en-US" baseline="0" dirty="0" smtClean="0"/>
              <a:t>编程接口的支持。本章讲解的“基于</a:t>
            </a:r>
            <a:r>
              <a:rPr lang="en-US" altLang="zh-CN" baseline="0" dirty="0" smtClean="0"/>
              <a:t>Java</a:t>
            </a:r>
            <a:r>
              <a:rPr lang="zh-CN" altLang="en-US" baseline="0" dirty="0" smtClean="0"/>
              <a:t>的动态网站开发”就需要使用</a:t>
            </a:r>
            <a:r>
              <a:rPr lang="en-US" altLang="zh-CN" baseline="0" dirty="0" smtClean="0"/>
              <a:t>Java EE</a:t>
            </a:r>
            <a:r>
              <a:rPr lang="zh-CN" altLang="en-US" baseline="0" dirty="0" smtClean="0"/>
              <a:t>平台。</a:t>
            </a:r>
            <a:r>
              <a:rPr lang="en-US" altLang="zh-CN" baseline="0" dirty="0" smtClean="0"/>
              <a:t>Java ME</a:t>
            </a:r>
            <a:r>
              <a:rPr lang="zh-CN" altLang="en-US" baseline="0" dirty="0" smtClean="0"/>
              <a:t>平台的运行时环境称为</a:t>
            </a:r>
            <a:r>
              <a:rPr lang="en-US" altLang="zh-CN" baseline="0" dirty="0" smtClean="0"/>
              <a:t>Embedded</a:t>
            </a:r>
            <a:r>
              <a:rPr lang="zh-CN" altLang="en-US" baseline="0" dirty="0" smtClean="0"/>
              <a:t>，这是因为</a:t>
            </a:r>
            <a:r>
              <a:rPr lang="en-US" altLang="zh-CN" baseline="0" dirty="0" smtClean="0"/>
              <a:t>Java ME</a:t>
            </a:r>
            <a:r>
              <a:rPr lang="zh-CN" altLang="en-US" baseline="0" dirty="0" smtClean="0"/>
              <a:t>平台通常都运行在嵌入式系统中，例如手机、</a:t>
            </a:r>
            <a:r>
              <a:rPr lang="en-US" altLang="zh-CN" baseline="0" dirty="0" smtClean="0"/>
              <a:t>PDA</a:t>
            </a:r>
            <a:r>
              <a:rPr lang="zh-CN" altLang="en-US" baseline="0" dirty="0" smtClean="0"/>
              <a:t>、车载导航等智能设备。这些设备一般都有资源受限的特征，而又可能有着移动应用的需要，所以相应的</a:t>
            </a:r>
            <a:r>
              <a:rPr lang="en-US" altLang="zh-CN" baseline="0" dirty="0" smtClean="0"/>
              <a:t>JVM</a:t>
            </a:r>
            <a:r>
              <a:rPr lang="zh-CN" altLang="en-US" baseline="0" dirty="0" smtClean="0"/>
              <a:t>和</a:t>
            </a:r>
            <a:r>
              <a:rPr lang="en-US" altLang="zh-CN" baseline="0" dirty="0" smtClean="0"/>
              <a:t>API</a:t>
            </a:r>
            <a:r>
              <a:rPr lang="zh-CN" altLang="en-US" baseline="0" dirty="0" smtClean="0"/>
              <a:t>都做了适当的裁剪和调整，以节省运算和存储的开销，并提供在这些设备上必要的蓝牙和定位等</a:t>
            </a:r>
            <a:r>
              <a:rPr lang="en-US" altLang="zh-CN" baseline="0" dirty="0" smtClean="0"/>
              <a:t>API</a:t>
            </a:r>
            <a:r>
              <a:rPr lang="zh-CN" altLang="en-US" baseline="0" dirty="0" smtClean="0"/>
              <a:t>。</a:t>
            </a:r>
            <a:endParaRPr lang="en-US" altLang="zh-CN" baseline="0" dirty="0" smtClean="0"/>
          </a:p>
          <a:p>
            <a:r>
              <a:rPr lang="zh-CN" altLang="en-US" dirty="0" smtClean="0"/>
              <a:t>作为开发者，还应该清楚开发环境和运行环境的差异。能够运行特定</a:t>
            </a:r>
            <a:r>
              <a:rPr lang="en-US" altLang="zh-CN" dirty="0" smtClean="0"/>
              <a:t>Java</a:t>
            </a:r>
            <a:r>
              <a:rPr lang="zh-CN" altLang="en-US" dirty="0" smtClean="0"/>
              <a:t>平台上的程序的环境称为运行时环境，也就是刚刚所提到的</a:t>
            </a:r>
            <a:r>
              <a:rPr lang="en-US" altLang="zh-CN" dirty="0" smtClean="0"/>
              <a:t>Java</a:t>
            </a:r>
            <a:r>
              <a:rPr lang="zh-CN" altLang="en-US" dirty="0" smtClean="0"/>
              <a:t>平台的概念。而开发中还需要一些专门的工具等，存在于软件开发工具包（</a:t>
            </a:r>
            <a:r>
              <a:rPr lang="en-US" altLang="zh-CN" dirty="0" smtClean="0"/>
              <a:t>SDK</a:t>
            </a:r>
            <a:r>
              <a:rPr lang="zh-CN" altLang="en-US" dirty="0" smtClean="0"/>
              <a:t>）中。典型的，要把源程序编译成字节码文件，就需要使用</a:t>
            </a:r>
            <a:r>
              <a:rPr lang="en-US" altLang="zh-CN" dirty="0" err="1" smtClean="0"/>
              <a:t>javac</a:t>
            </a:r>
            <a:r>
              <a:rPr lang="zh-CN" altLang="en-US" dirty="0" smtClean="0"/>
              <a:t>这样的编译工具。以</a:t>
            </a:r>
            <a:r>
              <a:rPr lang="en-US" altLang="zh-CN" dirty="0" smtClean="0"/>
              <a:t>Java</a:t>
            </a:r>
            <a:r>
              <a:rPr lang="zh-CN" altLang="en-US" dirty="0" smtClean="0"/>
              <a:t>标准版为例，要使系统能够运行</a:t>
            </a:r>
            <a:r>
              <a:rPr lang="en-US" altLang="zh-CN" dirty="0" smtClean="0"/>
              <a:t>Java</a:t>
            </a:r>
            <a:r>
              <a:rPr lang="zh-CN" altLang="en-US" dirty="0" smtClean="0"/>
              <a:t>程序，需要安装</a:t>
            </a:r>
            <a:r>
              <a:rPr lang="en-US" altLang="zh-CN" dirty="0" smtClean="0"/>
              <a:t>JRE</a:t>
            </a:r>
            <a:r>
              <a:rPr lang="zh-CN" altLang="en-US" dirty="0" smtClean="0"/>
              <a:t>，而如果要开发</a:t>
            </a:r>
            <a:r>
              <a:rPr lang="en-US" altLang="zh-CN" dirty="0" smtClean="0"/>
              <a:t>Java</a:t>
            </a:r>
            <a:r>
              <a:rPr lang="zh-CN" altLang="en-US" dirty="0" smtClean="0"/>
              <a:t>程序，则需要安装</a:t>
            </a:r>
            <a:r>
              <a:rPr lang="en-US" altLang="zh-CN" dirty="0" smtClean="0"/>
              <a:t>JDK</a:t>
            </a:r>
            <a:r>
              <a:rPr lang="zh-CN" altLang="en-US" dirty="0" smtClean="0"/>
              <a:t>。</a:t>
            </a:r>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20</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986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21</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07941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22</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68248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12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8D1E31-B1F0-4308-94C4-FE86BDF026EF}" type="slidenum">
              <a:rPr altLang="en-US" smtClean="0">
                <a:latin typeface="Arial" panose="020B0604020202020204" pitchFamily="34" charset="0"/>
              </a:rPr>
              <a:t>23</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91930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jpe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8.jpe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Holder 4"/>
          <p:cNvSpPr>
            <a:spLocks noGrp="1"/>
          </p:cNvSpPr>
          <p:nvPr>
            <p:ph type="ftr" sz="quarter" idx="5"/>
          </p:nvPr>
        </p:nvSpPr>
        <p:spPr>
          <a:xfrm>
            <a:off x="8435898" y="4935751"/>
            <a:ext cx="609600" cy="215444"/>
          </a:xfrm>
        </p:spPr>
        <p:txBody>
          <a:bodyPr lIns="0" tIns="0" rIns="0" bIns="0"/>
          <a:lstStyle>
            <a:lvl1pPr algn="l">
              <a:defRPr>
                <a:solidFill>
                  <a:schemeClr val="tx1"/>
                </a:solidFill>
              </a:defRPr>
            </a:lvl1pPr>
          </a:lstStyle>
          <a:p>
            <a:r>
              <a:rPr lang="en-US" altLang="zh-CN" smtClean="0"/>
              <a:t>/28</a:t>
            </a:r>
            <a:endParaRPr lang="zh-CN" altLang="en-US" dirty="0"/>
          </a:p>
        </p:txBody>
      </p:sp>
      <p:sp>
        <p:nvSpPr>
          <p:cNvPr id="6" name="Holder 6"/>
          <p:cNvSpPr>
            <a:spLocks noGrp="1"/>
          </p:cNvSpPr>
          <p:nvPr>
            <p:ph type="sldNum" sz="quarter" idx="7"/>
          </p:nvPr>
        </p:nvSpPr>
        <p:spPr>
          <a:xfrm>
            <a:off x="7978711" y="4935751"/>
            <a:ext cx="465455" cy="215444"/>
          </a:xfrm>
        </p:spPr>
        <p:txBody>
          <a:bodyPr lIns="0" tIns="0" rIns="0" bIns="0"/>
          <a:lstStyle>
            <a:lvl1pPr algn="r">
              <a:defRPr>
                <a:solidFill>
                  <a:schemeClr val="tx1"/>
                </a:solidFill>
              </a:defRPr>
            </a:lvl1pPr>
          </a:lstStyle>
          <a:p>
            <a:fld id="{B6F15528-21DE-4FAA-801E-634DDDAF4B2B}" type="slidenum">
              <a:rPr lang="en-US" altLang="zh-CN" smtClean="0"/>
              <a:pPr/>
              <a:t>‹#›</a:t>
            </a:fld>
            <a:endParaRPr lang="zh-CN" altLang="en-US" dirty="0"/>
          </a:p>
        </p:txBody>
      </p:sp>
      <p:sp>
        <p:nvSpPr>
          <p:cNvPr id="7" name="内容占位符 6"/>
          <p:cNvSpPr>
            <a:spLocks noGrp="1"/>
          </p:cNvSpPr>
          <p:nvPr>
            <p:ph sz="quarter" idx="10"/>
          </p:nvPr>
        </p:nvSpPr>
        <p:spPr>
          <a:xfrm>
            <a:off x="457200" y="857253"/>
            <a:ext cx="8229600" cy="1384995"/>
          </a:xfrm>
        </p:spPr>
        <p:txBody>
          <a:bodyPr/>
          <a:lstStyle>
            <a:lvl1pPr marL="342900" indent="-342900">
              <a:lnSpc>
                <a:spcPct val="150000"/>
              </a:lnSpc>
              <a:buFont typeface="Wingdings" panose="05000000000000000000" pitchFamily="2" charset="2"/>
              <a:buChar char="Ø"/>
              <a:defRPr sz="2000" baseline="0">
                <a:latin typeface="Times New Roman" panose="02020603050405020304" pitchFamily="18" charset="0"/>
                <a:ea typeface="宋体" panose="02010600030101010101" pitchFamily="2" charset="-122"/>
              </a:defRPr>
            </a:lvl1pPr>
            <a:lvl2pPr marL="357188" indent="0">
              <a:lnSpc>
                <a:spcPct val="150000"/>
              </a:lnSpc>
              <a:buFontTx/>
              <a:buNone/>
              <a:defRPr sz="2000" baseline="0">
                <a:latin typeface="Times New Roman" panose="02020603050405020304" pitchFamily="18" charset="0"/>
                <a:ea typeface="黑体" panose="02010609060101010101" pitchFamily="49" charset="-122"/>
              </a:defRPr>
            </a:lvl2pPr>
            <a:lvl3pPr marL="720725" indent="0">
              <a:lnSpc>
                <a:spcPct val="150000"/>
              </a:lnSpc>
              <a:defRPr sz="2000" baseline="0">
                <a:latin typeface="Times New Roman" panose="02020603050405020304" pitchFamily="18" charset="0"/>
                <a:ea typeface="宋体" panose="02010600030101010101" pitchFamily="2"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8" name="标题 7"/>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100119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50"/>
                                        <p:tgtEl>
                                          <p:spTgt spid="7">
                                            <p:txEl>
                                              <p:pRg st="1" end="1"/>
                                            </p:txEl>
                                          </p:spTgt>
                                        </p:tgtEl>
                                      </p:cBhvr>
                                    </p:animEffect>
                                  </p:childTnLst>
                                </p:cTn>
                              </p:par>
                            </p:childTnLst>
                          </p:cTn>
                        </p:par>
                        <p:par>
                          <p:cTn id="13" fill="hold">
                            <p:stCondLst>
                              <p:cond delay="300"/>
                            </p:stCondLst>
                            <p:childTnLst>
                              <p:par>
                                <p:cTn id="14" presetID="10" presetClass="entr" presetSubtype="0" fill="hold" grpId="0" nodeType="afterEffect">
                                  <p:stCondLst>
                                    <p:cond delay="0"/>
                                  </p:stCondLst>
                                  <p:iterate type="wd">
                                    <p:tmPct val="10000"/>
                                  </p:iterate>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5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0" presetClass="entr" presetSubtype="0" fill="hold" nodeType="after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250"/>
                        <p:tgtEl>
                          <p:spTgt spid="7"/>
                        </p:tgtEl>
                      </p:cBhvr>
                    </p:animEffect>
                  </p:childTnLst>
                </p:cTn>
              </p:par>
            </p:tnLst>
          </p:tmpl>
          <p:tmpl lvl="2">
            <p:tnLst>
              <p:par>
                <p:cTn presetID="10" presetClass="entr" presetSubtype="0" fill="hold" nodeType="click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250"/>
                        <p:tgtEl>
                          <p:spTgt spid="7"/>
                        </p:tgtEl>
                      </p:cBhvr>
                    </p:animEffect>
                  </p:childTnLst>
                </p:cTn>
              </p:par>
            </p:tnLst>
          </p:tmpl>
          <p:tmpl lvl="3">
            <p:tnLst>
              <p:par>
                <p:cTn presetID="10" presetClass="entr" presetSubtype="0" fill="hold" nodeType="after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250"/>
                        <p:tgtEl>
                          <p:spTgt spid="7"/>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微软雅黑" panose="020B0503020204020204" pitchFamily="34" charset="-122"/>
              </a:defRPr>
            </a:lvl1pPr>
          </a:lstStyle>
          <a:p>
            <a:r>
              <a:rPr lang="zh-CN" altLang="en-US" dirty="0"/>
              <a:t>单击此处编辑母版标题样式</a:t>
            </a:r>
          </a:p>
        </p:txBody>
      </p:sp>
      <p:sp>
        <p:nvSpPr>
          <p:cNvPr id="6" name="文本占位符 5"/>
          <p:cNvSpPr>
            <a:spLocks noGrp="1"/>
          </p:cNvSpPr>
          <p:nvPr>
            <p:ph type="body" sz="quarter" idx="12"/>
          </p:nvPr>
        </p:nvSpPr>
        <p:spPr>
          <a:xfrm>
            <a:off x="457200" y="917132"/>
            <a:ext cx="8153400" cy="461665"/>
          </a:xfrm>
        </p:spPr>
        <p:txBody>
          <a:bodyPr/>
          <a:lstStyle>
            <a:lvl1pPr marL="357188" indent="-357188">
              <a:lnSpc>
                <a:spcPct val="150000"/>
              </a:lnSpc>
              <a:spcAft>
                <a:spcPts val="4800"/>
              </a:spcAft>
              <a:buFont typeface="+mj-lt"/>
              <a:buAutoNum type="arabicPeriod"/>
              <a:defRPr/>
            </a:lvl1pPr>
            <a:lvl2pPr marL="357188" indent="0">
              <a:lnSpc>
                <a:spcPct val="150000"/>
              </a:lnSpc>
              <a:defRPr baseline="0">
                <a:latin typeface="Times New Roman" panose="02020603050405020304" pitchFamily="18" charset="0"/>
                <a:ea typeface="黑体" panose="02010609060101010101" pitchFamily="49" charset="-122"/>
              </a:defRPr>
            </a:lvl2pPr>
            <a:lvl3pPr marL="803275" indent="0">
              <a:lnSpc>
                <a:spcPct val="150000"/>
              </a:lnSpc>
              <a:defRPr/>
            </a:lvl3pPr>
          </a:lstStyle>
          <a:p>
            <a:pPr lvl="0"/>
            <a:r>
              <a:rPr lang="zh-CN" altLang="en-US" dirty="0"/>
              <a:t>单击此处编辑母版文本样式</a:t>
            </a:r>
          </a:p>
        </p:txBody>
      </p:sp>
      <p:pic>
        <p:nvPicPr>
          <p:cNvPr id="8" name="Picture 2" descr="https://ss3.bdstatic.com/70cFv8Sh_Q1YnxGkpoWK1HF6hhy/it/u=4135243218,1769143873&amp;fm=26&amp;gp=0.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4150" t="7159" r="29327" b="14648"/>
          <a:stretch/>
        </p:blipFill>
        <p:spPr bwMode="auto">
          <a:xfrm>
            <a:off x="8023519" y="3543302"/>
            <a:ext cx="815685" cy="9827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文本占位符 8"/>
          <p:cNvSpPr>
            <a:spLocks noGrp="1"/>
          </p:cNvSpPr>
          <p:nvPr>
            <p:ph type="body" sz="quarter" idx="13"/>
          </p:nvPr>
        </p:nvSpPr>
        <p:spPr>
          <a:xfrm>
            <a:off x="814038" y="1384587"/>
            <a:ext cx="7796562" cy="276999"/>
          </a:xfrm>
        </p:spPr>
        <p:txBody>
          <a:bodyPr/>
          <a:lstStyle>
            <a:lvl1pPr>
              <a:lnSpc>
                <a:spcPct val="100000"/>
              </a:lnSpc>
              <a:spcBef>
                <a:spcPts val="600"/>
              </a:spcBef>
              <a:spcAft>
                <a:spcPts val="4800"/>
              </a:spcAft>
              <a:defRPr sz="1800" baseline="0">
                <a:ea typeface="黑体" panose="02010609060101010101" pitchFamily="49" charset="-122"/>
              </a:defRPr>
            </a:lvl1pPr>
          </a:lstStyle>
          <a:p>
            <a:pPr lvl="0"/>
            <a:r>
              <a:rPr lang="zh-CN" altLang="en-US" dirty="0"/>
              <a:t>单击此处编辑母版文本样式</a:t>
            </a:r>
          </a:p>
        </p:txBody>
      </p:sp>
      <p:sp>
        <p:nvSpPr>
          <p:cNvPr id="7" name="Holder 4"/>
          <p:cNvSpPr>
            <a:spLocks noGrp="1"/>
          </p:cNvSpPr>
          <p:nvPr>
            <p:ph type="ftr" sz="quarter" idx="5"/>
          </p:nvPr>
        </p:nvSpPr>
        <p:spPr>
          <a:xfrm>
            <a:off x="8435898" y="4935751"/>
            <a:ext cx="609600" cy="215444"/>
          </a:xfrm>
        </p:spPr>
        <p:txBody>
          <a:bodyPr lIns="0" tIns="0" rIns="0" bIns="0"/>
          <a:lstStyle>
            <a:lvl1pPr algn="l">
              <a:defRPr>
                <a:solidFill>
                  <a:schemeClr val="tx1"/>
                </a:solidFill>
              </a:defRPr>
            </a:lvl1pPr>
          </a:lstStyle>
          <a:p>
            <a:r>
              <a:rPr lang="en-US" altLang="zh-CN" smtClean="0"/>
              <a:t>/28</a:t>
            </a:r>
            <a:endParaRPr lang="zh-CN" altLang="en-US" dirty="0"/>
          </a:p>
        </p:txBody>
      </p:sp>
      <p:sp>
        <p:nvSpPr>
          <p:cNvPr id="10" name="Holder 6"/>
          <p:cNvSpPr>
            <a:spLocks noGrp="1"/>
          </p:cNvSpPr>
          <p:nvPr>
            <p:ph type="sldNum" sz="quarter" idx="7"/>
          </p:nvPr>
        </p:nvSpPr>
        <p:spPr>
          <a:xfrm>
            <a:off x="7978711" y="4935751"/>
            <a:ext cx="465455" cy="215444"/>
          </a:xfrm>
        </p:spPr>
        <p:txBody>
          <a:bodyPr lIns="0" tIns="0" rIns="0" bIns="0"/>
          <a:lstStyle>
            <a:lvl1pPr algn="r">
              <a:defRPr>
                <a:solidFill>
                  <a:schemeClr val="tx1"/>
                </a:solidFill>
              </a:defRPr>
            </a:lvl1pPr>
          </a:lstStyle>
          <a:p>
            <a:fld id="{B6F15528-21DE-4FAA-801E-634DDDAF4B2B}" type="slidenum">
              <a:rPr lang="en-US" altLang="zh-CN" smtClean="0"/>
              <a:pPr/>
              <a:t>‹#›</a:t>
            </a:fld>
            <a:endParaRPr lang="zh-CN" altLang="en-US" dirty="0"/>
          </a:p>
        </p:txBody>
      </p:sp>
    </p:spTree>
    <p:extLst>
      <p:ext uri="{BB962C8B-B14F-4D97-AF65-F5344CB8AC3E}">
        <p14:creationId xmlns:p14="http://schemas.microsoft.com/office/powerpoint/2010/main" val="204438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childTnLst>
                </p:cTn>
              </p:par>
            </p:tnLst>
          </p:tmpl>
        </p:tmplLst>
      </p:bldP>
      <p:bldP spid="9" grpId="0" build="p">
        <p:tmplLst>
          <p:tmpl lvl="1">
            <p:tnLst>
              <p:par>
                <p:cTn presetID="10" presetClass="entr" presetSubtype="0" fill="hold" nodeType="click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rget">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en-US" altLang="zh-CN" smtClean="0"/>
              <a:t>/28</a:t>
            </a:r>
            <a:endParaRPr lang="zh-CN" altLang="en-US" dirty="0"/>
          </a:p>
        </p:txBody>
      </p:sp>
      <p:sp>
        <p:nvSpPr>
          <p:cNvPr id="4" name="灯片编号占位符 3"/>
          <p:cNvSpPr>
            <a:spLocks noGrp="1"/>
          </p:cNvSpPr>
          <p:nvPr>
            <p:ph type="sldNum" sz="quarter" idx="11"/>
          </p:nvPr>
        </p:nvSpPr>
        <p:spPr/>
        <p:txBody>
          <a:bodyPr/>
          <a:lstStyle/>
          <a:p>
            <a:fld id="{B6F15528-21DE-4FAA-801E-634DDDAF4B2B}" type="slidenum">
              <a:rPr lang="en-US" altLang="zh-CN" smtClean="0"/>
              <a:pPr/>
              <a:t>‹#›</a:t>
            </a:fld>
            <a:endParaRPr lang="zh-CN" altLang="en-US" dirty="0"/>
          </a:p>
        </p:txBody>
      </p:sp>
      <p:grpSp>
        <p:nvGrpSpPr>
          <p:cNvPr id="5" name="组合 4"/>
          <p:cNvGrpSpPr>
            <a:grpSpLocks/>
          </p:cNvGrpSpPr>
          <p:nvPr userDrawn="1"/>
        </p:nvGrpSpPr>
        <p:grpSpPr bwMode="auto">
          <a:xfrm>
            <a:off x="1979712" y="913897"/>
            <a:ext cx="4824536" cy="3178970"/>
            <a:chOff x="1254096" y="1620503"/>
            <a:chExt cx="5448171" cy="4238297"/>
          </a:xfrm>
        </p:grpSpPr>
        <p:graphicFrame>
          <p:nvGraphicFramePr>
            <p:cNvPr id="6" name="图表 2"/>
            <p:cNvGraphicFramePr>
              <a:graphicFrameLocks/>
            </p:cNvGraphicFramePr>
            <p:nvPr>
              <p:extLst>
                <p:ext uri="{D42A27DB-BD31-4B8C-83A1-F6EECF244321}">
                  <p14:modId xmlns:p14="http://schemas.microsoft.com/office/powerpoint/2010/main" val="2837910222"/>
                </p:ext>
              </p:extLst>
            </p:nvPr>
          </p:nvGraphicFramePr>
          <p:xfrm>
            <a:off x="1254096" y="1620503"/>
            <a:ext cx="5448171" cy="4238297"/>
          </p:xfrm>
          <a:graphic>
            <a:graphicData uri="http://schemas.openxmlformats.org/presentationml/2006/ole">
              <mc:AlternateContent xmlns:mc="http://schemas.openxmlformats.org/markup-compatibility/2006">
                <mc:Choice xmlns:v="urn:schemas-microsoft-com:vml" Requires="v">
                  <p:oleObj spid="_x0000_s2065" r:id="rId3" imgW="5450296" imgH="4243184" progId="Excel.Chart.8">
                    <p:embed/>
                  </p:oleObj>
                </mc:Choice>
                <mc:Fallback>
                  <p:oleObj r:id="rId3" imgW="5450296" imgH="4243184"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096" y="1620503"/>
                          <a:ext cx="5448171" cy="423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bwMode="auto">
            <a:xfrm rot="2719682">
              <a:off x="4600336" y="2849332"/>
              <a:ext cx="1042907" cy="417073"/>
            </a:xfrm>
            <a:prstGeom prst="rect">
              <a:avLst/>
            </a:prstGeom>
            <a:noFill/>
          </p:spPr>
          <p:txBody>
            <a:bodyPr>
              <a:spAutoFit/>
            </a:bodyPr>
            <a:lstStyle/>
            <a:p>
              <a:pPr fontAlgn="auto">
                <a:spcBef>
                  <a:spcPts val="0"/>
                </a:spcBef>
                <a:spcAft>
                  <a:spcPts val="0"/>
                </a:spcAft>
                <a:defRPr/>
              </a:pPr>
              <a:r>
                <a:rPr lang="zh-CN" altLang="en-US" spc="300" dirty="0" smtClean="0">
                  <a:latin typeface="微软雅黑" panose="020B0503020204020204" pitchFamily="34" charset="-122"/>
                  <a:ea typeface="微软雅黑" panose="020B0503020204020204" pitchFamily="34" charset="-122"/>
                  <a:cs typeface="+mn-cs"/>
                </a:rPr>
                <a:t>重点</a:t>
              </a:r>
              <a:endParaRPr lang="zh-CN" altLang="en-US" spc="300" dirty="0">
                <a:latin typeface="微软雅黑" panose="020B0503020204020204" pitchFamily="34" charset="-122"/>
                <a:ea typeface="微软雅黑" panose="020B0503020204020204" pitchFamily="34" charset="-122"/>
                <a:cs typeface="+mn-cs"/>
              </a:endParaRPr>
            </a:p>
          </p:txBody>
        </p:sp>
        <p:sp>
          <p:nvSpPr>
            <p:cNvPr id="8" name="TextBox 7"/>
            <p:cNvSpPr txBox="1"/>
            <p:nvPr/>
          </p:nvSpPr>
          <p:spPr bwMode="auto">
            <a:xfrm rot="6997465" flipV="1">
              <a:off x="2748563" y="2651704"/>
              <a:ext cx="1041319" cy="417073"/>
            </a:xfrm>
            <a:prstGeom prst="rect">
              <a:avLst/>
            </a:prstGeom>
            <a:noFill/>
          </p:spPr>
          <p:txBody>
            <a:bodyPr>
              <a:spAutoFit/>
            </a:bodyPr>
            <a:lstStyle/>
            <a:p>
              <a:pPr fontAlgn="auto">
                <a:spcBef>
                  <a:spcPts val="0"/>
                </a:spcBef>
                <a:spcAft>
                  <a:spcPts val="0"/>
                </a:spcAft>
                <a:defRPr/>
              </a:pPr>
              <a:r>
                <a:rPr lang="zh-CN" altLang="en-US" spc="300" dirty="0">
                  <a:latin typeface="微软雅黑" panose="020B0503020204020204" pitchFamily="34" charset="-122"/>
                  <a:ea typeface="微软雅黑" panose="020B0503020204020204" pitchFamily="34" charset="-122"/>
                  <a:cs typeface="+mn-cs"/>
                </a:rPr>
                <a:t>了解</a:t>
              </a:r>
            </a:p>
          </p:txBody>
        </p:sp>
        <p:sp>
          <p:nvSpPr>
            <p:cNvPr id="9" name="TextBox 8"/>
            <p:cNvSpPr txBox="1"/>
            <p:nvPr/>
          </p:nvSpPr>
          <p:spPr bwMode="auto">
            <a:xfrm rot="10800000" flipH="1" flipV="1">
              <a:off x="3819277" y="4364920"/>
              <a:ext cx="1041375" cy="492404"/>
            </a:xfrm>
            <a:prstGeom prst="rect">
              <a:avLst/>
            </a:prstGeom>
            <a:noFill/>
          </p:spPr>
          <p:txBody>
            <a:bodyPr>
              <a:spAutoFit/>
            </a:bodyPr>
            <a:lstStyle/>
            <a:p>
              <a:pPr fontAlgn="auto">
                <a:spcBef>
                  <a:spcPts val="0"/>
                </a:spcBef>
                <a:spcAft>
                  <a:spcPts val="0"/>
                </a:spcAft>
                <a:defRPr/>
              </a:pPr>
              <a:r>
                <a:rPr lang="zh-CN" altLang="en-US" spc="300" dirty="0" smtClean="0">
                  <a:latin typeface="微软雅黑" panose="020B0503020204020204" pitchFamily="34" charset="-122"/>
                  <a:ea typeface="微软雅黑" panose="020B0503020204020204" pitchFamily="34" charset="-122"/>
                  <a:cs typeface="+mn-cs"/>
                </a:rPr>
                <a:t>掌握</a:t>
              </a:r>
              <a:endParaRPr lang="zh-CN" altLang="en-US" spc="300" dirty="0">
                <a:latin typeface="微软雅黑" panose="020B0503020204020204" pitchFamily="34" charset="-122"/>
                <a:ea typeface="微软雅黑" panose="020B0503020204020204" pitchFamily="34" charset="-122"/>
                <a:cs typeface="+mn-cs"/>
              </a:endParaRPr>
            </a:p>
          </p:txBody>
        </p:sp>
      </p:grpSp>
      <p:grpSp>
        <p:nvGrpSpPr>
          <p:cNvPr id="10" name="组合 2"/>
          <p:cNvGrpSpPr>
            <a:grpSpLocks/>
          </p:cNvGrpSpPr>
          <p:nvPr userDrawn="1"/>
        </p:nvGrpSpPr>
        <p:grpSpPr bwMode="auto">
          <a:xfrm>
            <a:off x="3930422" y="1881886"/>
            <a:ext cx="1203325" cy="901304"/>
            <a:chOff x="3692088" y="2878838"/>
            <a:chExt cx="1203191" cy="1201737"/>
          </a:xfrm>
        </p:grpSpPr>
        <p:sp>
          <p:nvSpPr>
            <p:cNvPr id="11" name="弧形 10"/>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itchFamily="34" charset="0"/>
                <a:buNone/>
                <a:defRPr/>
              </a:pPr>
              <a:endParaRPr lang="zh-CN" altLang="en-US">
                <a:latin typeface="+mn-lt"/>
                <a:ea typeface="宋体" pitchFamily="2" charset="-122"/>
                <a:cs typeface="+mn-cs"/>
              </a:endParaRPr>
            </a:p>
          </p:txBody>
        </p:sp>
        <p:sp>
          <p:nvSpPr>
            <p:cNvPr id="12" name="弧形 11"/>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itchFamily="34" charset="0"/>
                <a:buNone/>
                <a:defRPr/>
              </a:pPr>
              <a:endParaRPr lang="zh-CN" altLang="en-US">
                <a:latin typeface="+mn-lt"/>
                <a:ea typeface="宋体" pitchFamily="2" charset="-122"/>
                <a:cs typeface="+mn-cs"/>
              </a:endParaRPr>
            </a:p>
          </p:txBody>
        </p:sp>
        <p:sp>
          <p:nvSpPr>
            <p:cNvPr id="13" name="弧形 12"/>
            <p:cNvSpPr/>
            <p:nvPr/>
          </p:nvSpPr>
          <p:spPr bwMode="auto">
            <a:xfrm rot="16200000">
              <a:off x="3891251" y="3136849"/>
              <a:ext cx="822324"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itchFamily="34" charset="0"/>
                <a:buNone/>
                <a:defRPr/>
              </a:pPr>
              <a:endParaRPr lang="zh-CN" altLang="en-US">
                <a:latin typeface="+mn-lt"/>
                <a:ea typeface="宋体" pitchFamily="2" charset="-122"/>
                <a:cs typeface="+mn-cs"/>
              </a:endParaRPr>
            </a:p>
          </p:txBody>
        </p:sp>
      </p:grpSp>
      <p:grpSp>
        <p:nvGrpSpPr>
          <p:cNvPr id="15" name="组合 1"/>
          <p:cNvGrpSpPr>
            <a:grpSpLocks/>
          </p:cNvGrpSpPr>
          <p:nvPr/>
        </p:nvGrpSpPr>
        <p:grpSpPr bwMode="auto">
          <a:xfrm flipH="1" flipV="1">
            <a:off x="341225" y="1598813"/>
            <a:ext cx="2748102" cy="904574"/>
            <a:chOff x="5687902" y="4225925"/>
            <a:chExt cx="2984110" cy="1278289"/>
          </a:xfrm>
        </p:grpSpPr>
        <p:grpSp>
          <p:nvGrpSpPr>
            <p:cNvPr id="17" name="组合 38"/>
            <p:cNvGrpSpPr>
              <a:grpSpLocks/>
            </p:cNvGrpSpPr>
            <p:nvPr/>
          </p:nvGrpSpPr>
          <p:grpSpPr bwMode="auto">
            <a:xfrm rot="10800000">
              <a:off x="5687902" y="4225925"/>
              <a:ext cx="2669052" cy="686411"/>
              <a:chOff x="934464" y="2318309"/>
              <a:chExt cx="2669329" cy="686148"/>
            </a:xfrm>
          </p:grpSpPr>
          <p:cxnSp>
            <p:nvCxnSpPr>
              <p:cNvPr id="21"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41"/>
            <p:cNvGrpSpPr>
              <a:grpSpLocks/>
            </p:cNvGrpSpPr>
            <p:nvPr/>
          </p:nvGrpSpPr>
          <p:grpSpPr bwMode="auto">
            <a:xfrm flipH="1">
              <a:off x="8083193" y="4764832"/>
              <a:ext cx="588819" cy="739382"/>
              <a:chOff x="1256847" y="3491567"/>
              <a:chExt cx="590486" cy="738458"/>
            </a:xfrm>
          </p:grpSpPr>
          <p:sp>
            <p:nvSpPr>
              <p:cNvPr id="19" name="椭圆 18"/>
              <p:cNvSpPr/>
              <p:nvPr/>
            </p:nvSpPr>
            <p:spPr bwMode="auto">
              <a:xfrm>
                <a:off x="1256847" y="3569631"/>
                <a:ext cx="590486" cy="552553"/>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auto">
                  <a:spcBef>
                    <a:spcPts val="0"/>
                  </a:spcBef>
                  <a:spcAft>
                    <a:spcPts val="0"/>
                  </a:spcAft>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20" name="TextBox 19"/>
              <p:cNvSpPr txBox="1"/>
              <p:nvPr/>
            </p:nvSpPr>
            <p:spPr>
              <a:xfrm rot="10800000">
                <a:off x="1344501" y="3491567"/>
                <a:ext cx="334610" cy="738458"/>
              </a:xfrm>
              <a:prstGeom prst="rect">
                <a:avLst/>
              </a:prstGeom>
              <a:noFill/>
              <a:effectLst>
                <a:outerShdw blurRad="12700" dist="12700" dir="2700000" algn="tl" rotWithShape="0">
                  <a:prstClr val="black">
                    <a:alpha val="40000"/>
                  </a:prstClr>
                </a:outerShdw>
              </a:effectLst>
            </p:spPr>
            <p:txBody>
              <a:bodyPr>
                <a:spAutoFit/>
              </a:bodyPr>
              <a:lstStyle/>
              <a:p>
                <a:pPr fontAlgn="auto">
                  <a:spcBef>
                    <a:spcPts val="0"/>
                  </a:spcBef>
                  <a:spcAft>
                    <a:spcPts val="0"/>
                  </a:spcAft>
                  <a:defRPr/>
                </a:pPr>
                <a:r>
                  <a:rPr lang="en-US" altLang="zh-CN" sz="2800" b="1" dirty="0">
                    <a:solidFill>
                      <a:schemeClr val="bg1"/>
                    </a:solidFill>
                    <a:latin typeface="Times New Roman" panose="02020603050405020304" pitchFamily="18" charset="0"/>
                    <a:ea typeface="+mn-ea"/>
                    <a:cs typeface="Times New Roman" panose="02020603050405020304" pitchFamily="18" charset="0"/>
                  </a:rPr>
                  <a:t>1</a:t>
                </a:r>
                <a:endParaRPr lang="zh-CN" altLang="en-US" sz="2800" b="1" dirty="0">
                  <a:solidFill>
                    <a:schemeClr val="bg1"/>
                  </a:solidFill>
                  <a:latin typeface="Times New Roman" panose="02020603050405020304" pitchFamily="18" charset="0"/>
                  <a:ea typeface="+mn-ea"/>
                  <a:cs typeface="Times New Roman" panose="02020603050405020304" pitchFamily="18" charset="0"/>
                </a:endParaRPr>
              </a:p>
            </p:txBody>
          </p:sp>
        </p:grpSp>
      </p:grpSp>
      <p:grpSp>
        <p:nvGrpSpPr>
          <p:cNvPr id="24" name="组合 6"/>
          <p:cNvGrpSpPr>
            <a:grpSpLocks/>
          </p:cNvGrpSpPr>
          <p:nvPr/>
        </p:nvGrpSpPr>
        <p:grpSpPr bwMode="auto">
          <a:xfrm>
            <a:off x="5790241" y="915566"/>
            <a:ext cx="2698595" cy="953832"/>
            <a:chOff x="5947983" y="1467118"/>
            <a:chExt cx="3331713" cy="1270887"/>
          </a:xfrm>
        </p:grpSpPr>
        <p:grpSp>
          <p:nvGrpSpPr>
            <p:cNvPr id="26" name="组合 16"/>
            <p:cNvGrpSpPr>
              <a:grpSpLocks/>
            </p:cNvGrpSpPr>
            <p:nvPr/>
          </p:nvGrpSpPr>
          <p:grpSpPr bwMode="auto">
            <a:xfrm flipH="1">
              <a:off x="5947983" y="2040254"/>
              <a:ext cx="2951202" cy="697751"/>
              <a:chOff x="1072754" y="2615817"/>
              <a:chExt cx="3085901" cy="698081"/>
            </a:xfrm>
          </p:grpSpPr>
          <p:cxnSp>
            <p:nvCxnSpPr>
              <p:cNvPr id="30" name="直接连接符 7"/>
              <p:cNvCxnSpPr>
                <a:cxnSpLocks noChangeShapeType="1"/>
              </p:cNvCxnSpPr>
              <p:nvPr/>
            </p:nvCxnSpPr>
            <p:spPr bwMode="auto">
              <a:xfrm>
                <a:off x="1072754" y="2615817"/>
                <a:ext cx="339514" cy="698081"/>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10"/>
              <p:cNvCxnSpPr>
                <a:cxnSpLocks noChangeShapeType="1"/>
              </p:cNvCxnSpPr>
              <p:nvPr/>
            </p:nvCxnSpPr>
            <p:spPr bwMode="auto">
              <a:xfrm>
                <a:off x="1396463" y="3309401"/>
                <a:ext cx="2762192"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 name="组合 15"/>
            <p:cNvGrpSpPr>
              <a:grpSpLocks/>
            </p:cNvGrpSpPr>
            <p:nvPr/>
          </p:nvGrpSpPr>
          <p:grpSpPr bwMode="auto">
            <a:xfrm flipH="1">
              <a:off x="8635230" y="1467118"/>
              <a:ext cx="644466" cy="697139"/>
              <a:chOff x="1359470" y="3709290"/>
              <a:chExt cx="673880" cy="697468"/>
            </a:xfrm>
          </p:grpSpPr>
          <p:sp>
            <p:nvSpPr>
              <p:cNvPr id="28" name="椭圆 27"/>
              <p:cNvSpPr/>
              <p:nvPr/>
            </p:nvSpPr>
            <p:spPr bwMode="auto">
              <a:xfrm>
                <a:off x="1359470" y="3803812"/>
                <a:ext cx="673880" cy="52188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auto">
                  <a:spcBef>
                    <a:spcPts val="0"/>
                  </a:spcBef>
                  <a:spcAft>
                    <a:spcPts val="0"/>
                  </a:spcAft>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29" name="TextBox 28"/>
              <p:cNvSpPr txBox="1"/>
              <p:nvPr/>
            </p:nvSpPr>
            <p:spPr>
              <a:xfrm>
                <a:off x="1570752" y="3709290"/>
                <a:ext cx="335919" cy="697468"/>
              </a:xfrm>
              <a:prstGeom prst="rect">
                <a:avLst/>
              </a:prstGeom>
              <a:noFill/>
              <a:effectLst>
                <a:outerShdw blurRad="12700" dist="12700" dir="2700000" algn="tl" rotWithShape="0">
                  <a:prstClr val="black">
                    <a:alpha val="40000"/>
                  </a:prstClr>
                </a:outerShdw>
              </a:effectLst>
            </p:spPr>
            <p:txBody>
              <a:bodyPr>
                <a:spAutoFit/>
              </a:bodyPr>
              <a:lstStyle/>
              <a:p>
                <a:pPr fontAlgn="auto">
                  <a:spcBef>
                    <a:spcPts val="0"/>
                  </a:spcBef>
                  <a:spcAft>
                    <a:spcPts val="0"/>
                  </a:spcAft>
                  <a:defRPr/>
                </a:pPr>
                <a:r>
                  <a:rPr lang="en-US" altLang="zh-CN" sz="2800" b="1" dirty="0">
                    <a:solidFill>
                      <a:schemeClr val="bg1"/>
                    </a:solidFill>
                    <a:latin typeface="Times New Roman" panose="02020603050405020304" pitchFamily="18" charset="0"/>
                    <a:ea typeface="+mn-ea"/>
                    <a:cs typeface="Times New Roman" panose="02020603050405020304" pitchFamily="18" charset="0"/>
                  </a:rPr>
                  <a:t>2</a:t>
                </a:r>
                <a:endParaRPr lang="zh-CN" altLang="en-US" sz="2800" b="1" dirty="0">
                  <a:solidFill>
                    <a:schemeClr val="bg1"/>
                  </a:solidFill>
                  <a:latin typeface="Times New Roman" panose="02020603050405020304" pitchFamily="18" charset="0"/>
                  <a:ea typeface="+mn-ea"/>
                  <a:cs typeface="Times New Roman" panose="02020603050405020304" pitchFamily="18" charset="0"/>
                </a:endParaRPr>
              </a:p>
            </p:txBody>
          </p:sp>
        </p:grpSp>
      </p:grpSp>
      <p:grpSp>
        <p:nvGrpSpPr>
          <p:cNvPr id="33" name="组合 38"/>
          <p:cNvGrpSpPr>
            <a:grpSpLocks/>
          </p:cNvGrpSpPr>
          <p:nvPr/>
        </p:nvGrpSpPr>
        <p:grpSpPr bwMode="auto">
          <a:xfrm rot="5400000" flipV="1">
            <a:off x="6219872" y="1933027"/>
            <a:ext cx="935197" cy="4148453"/>
            <a:chOff x="6453783" y="4116773"/>
            <a:chExt cx="1486743" cy="1150158"/>
          </a:xfrm>
        </p:grpSpPr>
        <p:grpSp>
          <p:nvGrpSpPr>
            <p:cNvPr id="35" name="组合 38"/>
            <p:cNvGrpSpPr>
              <a:grpSpLocks/>
            </p:cNvGrpSpPr>
            <p:nvPr/>
          </p:nvGrpSpPr>
          <p:grpSpPr bwMode="auto">
            <a:xfrm rot="10800000">
              <a:off x="6453783" y="4116773"/>
              <a:ext cx="1070795" cy="971031"/>
              <a:chOff x="1766928" y="2142887"/>
              <a:chExt cx="1070902" cy="970651"/>
            </a:xfrm>
          </p:grpSpPr>
          <p:cxnSp>
            <p:nvCxnSpPr>
              <p:cNvPr id="39" name="直接连接符 39"/>
              <p:cNvCxnSpPr>
                <a:cxnSpLocks noChangeShapeType="1"/>
              </p:cNvCxnSpPr>
              <p:nvPr/>
            </p:nvCxnSpPr>
            <p:spPr bwMode="auto">
              <a:xfrm rot="16200000" flipH="1">
                <a:off x="1349551" y="2569823"/>
                <a:ext cx="858030" cy="4158"/>
              </a:xfrm>
              <a:prstGeom prst="line">
                <a:avLst/>
              </a:prstGeom>
              <a:noFill/>
              <a:ln w="28575" algn="ctr">
                <a:solidFill>
                  <a:srgbClr val="01598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40"/>
              <p:cNvCxnSpPr>
                <a:cxnSpLocks noChangeShapeType="1"/>
              </p:cNvCxnSpPr>
              <p:nvPr/>
            </p:nvCxnSpPr>
            <p:spPr bwMode="auto">
              <a:xfrm rot="16200000" flipH="1">
                <a:off x="2244646" y="2520355"/>
                <a:ext cx="115465" cy="1070902"/>
              </a:xfrm>
              <a:prstGeom prst="line">
                <a:avLst/>
              </a:prstGeom>
              <a:noFill/>
              <a:ln w="28575" algn="ctr">
                <a:solidFill>
                  <a:srgbClr val="01598B"/>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 name="组合 41"/>
            <p:cNvGrpSpPr>
              <a:grpSpLocks/>
            </p:cNvGrpSpPr>
            <p:nvPr/>
          </p:nvGrpSpPr>
          <p:grpSpPr bwMode="auto">
            <a:xfrm flipH="1">
              <a:off x="7108729" y="5073765"/>
              <a:ext cx="831797" cy="193166"/>
              <a:chOff x="1990408" y="3800127"/>
              <a:chExt cx="834155" cy="192925"/>
            </a:xfrm>
          </p:grpSpPr>
          <p:sp>
            <p:nvSpPr>
              <p:cNvPr id="37" name="椭圆 36"/>
              <p:cNvSpPr/>
              <p:nvPr/>
            </p:nvSpPr>
            <p:spPr bwMode="auto">
              <a:xfrm rot="5400000">
                <a:off x="2331668" y="3513921"/>
                <a:ext cx="169310" cy="74172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auto">
                  <a:spcBef>
                    <a:spcPts val="0"/>
                  </a:spcBef>
                  <a:spcAft>
                    <a:spcPts val="0"/>
                  </a:spcAft>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38" name="TextBox 37"/>
              <p:cNvSpPr txBox="1"/>
              <p:nvPr/>
            </p:nvSpPr>
            <p:spPr>
              <a:xfrm rot="5400000">
                <a:off x="2327155" y="3495644"/>
                <a:ext cx="160661" cy="834155"/>
              </a:xfrm>
              <a:prstGeom prst="rect">
                <a:avLst/>
              </a:prstGeom>
              <a:noFill/>
              <a:effectLst>
                <a:outerShdw blurRad="12700" dist="12700" dir="2700000" algn="tl" rotWithShape="0">
                  <a:prstClr val="black">
                    <a:alpha val="40000"/>
                  </a:prstClr>
                </a:outerShdw>
              </a:effectLst>
            </p:spPr>
            <p:txBody>
              <a:bodyPr>
                <a:spAutoFit/>
              </a:bodyPr>
              <a:lstStyle/>
              <a:p>
                <a:pPr fontAlgn="auto">
                  <a:spcBef>
                    <a:spcPts val="0"/>
                  </a:spcBef>
                  <a:spcAft>
                    <a:spcPts val="0"/>
                  </a:spcAft>
                  <a:defRPr/>
                </a:pPr>
                <a:r>
                  <a:rPr lang="en-US" altLang="zh-CN" sz="2800" b="1" dirty="0">
                    <a:solidFill>
                      <a:schemeClr val="bg1"/>
                    </a:solidFill>
                    <a:latin typeface="Times New Roman" panose="02020603050405020304" pitchFamily="18" charset="0"/>
                    <a:ea typeface="+mn-ea"/>
                    <a:cs typeface="Times New Roman" panose="02020603050405020304" pitchFamily="18" charset="0"/>
                  </a:rPr>
                  <a:t>3</a:t>
                </a:r>
                <a:endParaRPr lang="zh-CN" altLang="en-US" sz="2800" b="1" dirty="0">
                  <a:solidFill>
                    <a:schemeClr val="bg1"/>
                  </a:solidFill>
                  <a:latin typeface="Times New Roman" panose="02020603050405020304" pitchFamily="18" charset="0"/>
                  <a:ea typeface="+mn-ea"/>
                  <a:cs typeface="Times New Roman" panose="02020603050405020304" pitchFamily="18" charset="0"/>
                </a:endParaRPr>
              </a:p>
            </p:txBody>
          </p:sp>
        </p:grpSp>
      </p:grpSp>
      <p:sp>
        <p:nvSpPr>
          <p:cNvPr id="42" name="文本占位符 41"/>
          <p:cNvSpPr>
            <a:spLocks noGrp="1"/>
          </p:cNvSpPr>
          <p:nvPr>
            <p:ph type="body" sz="quarter" idx="12"/>
          </p:nvPr>
        </p:nvSpPr>
        <p:spPr>
          <a:xfrm>
            <a:off x="949312" y="1869369"/>
            <a:ext cx="2183553" cy="615553"/>
          </a:xfrm>
        </p:spPr>
        <p:txBody>
          <a:bodyPr/>
          <a:lstStyle>
            <a:lvl1pPr>
              <a:lnSpc>
                <a:spcPct val="100000"/>
              </a:lnSpc>
              <a:defRPr/>
            </a:lvl1pPr>
          </a:lstStyle>
          <a:p>
            <a:pPr lvl="0"/>
            <a:r>
              <a:rPr lang="zh-CN" altLang="en-US" dirty="0"/>
              <a:t>单击此处编辑母版文本样式</a:t>
            </a:r>
          </a:p>
        </p:txBody>
      </p:sp>
      <p:sp>
        <p:nvSpPr>
          <p:cNvPr id="43" name="文本占位符 41"/>
          <p:cNvSpPr>
            <a:spLocks noGrp="1"/>
          </p:cNvSpPr>
          <p:nvPr>
            <p:ph type="body" sz="quarter" idx="13"/>
          </p:nvPr>
        </p:nvSpPr>
        <p:spPr>
          <a:xfrm>
            <a:off x="5866434" y="1241434"/>
            <a:ext cx="2058990" cy="615553"/>
          </a:xfrm>
        </p:spPr>
        <p:txBody>
          <a:bodyPr/>
          <a:lstStyle>
            <a:lvl1pPr>
              <a:lnSpc>
                <a:spcPct val="100000"/>
              </a:lnSpc>
              <a:defRPr/>
            </a:lvl1pPr>
          </a:lstStyle>
          <a:p>
            <a:pPr lvl="0"/>
            <a:r>
              <a:rPr lang="zh-CN" altLang="en-US" dirty="0"/>
              <a:t>单击此处编辑母版文本样式</a:t>
            </a:r>
          </a:p>
        </p:txBody>
      </p:sp>
      <p:sp>
        <p:nvSpPr>
          <p:cNvPr id="44" name="文本占位符 41"/>
          <p:cNvSpPr>
            <a:spLocks noGrp="1"/>
          </p:cNvSpPr>
          <p:nvPr>
            <p:ph type="body" sz="quarter" idx="14"/>
          </p:nvPr>
        </p:nvSpPr>
        <p:spPr>
          <a:xfrm>
            <a:off x="5029199" y="3579864"/>
            <a:ext cx="3035775" cy="615553"/>
          </a:xfrm>
        </p:spPr>
        <p:txBody>
          <a:bodyPr/>
          <a:lstStyle>
            <a:lvl1pPr>
              <a:lnSpc>
                <a:spcPct val="100000"/>
              </a:lnSpc>
              <a:defRPr/>
            </a:lvl1pPr>
          </a:lstStyle>
          <a:p>
            <a:pPr lvl="0"/>
            <a:r>
              <a:rPr lang="zh-CN" altLang="en-US" dirty="0"/>
              <a:t>单击此处编辑母版文本样式</a:t>
            </a:r>
          </a:p>
        </p:txBody>
      </p:sp>
      <p:sp>
        <p:nvSpPr>
          <p:cNvPr id="41" name="标题 1"/>
          <p:cNvSpPr txBox="1">
            <a:spLocks/>
          </p:cNvSpPr>
          <p:nvPr userDrawn="1"/>
        </p:nvSpPr>
        <p:spPr>
          <a:xfrm>
            <a:off x="1763688" y="207101"/>
            <a:ext cx="3888432" cy="492443"/>
          </a:xfrm>
          <a:prstGeom prst="rect">
            <a:avLst/>
          </a:prstGeom>
        </p:spPr>
        <p:txBody>
          <a:bodyPr wrap="square" lIns="0" tIns="0" rIns="0" bIns="0">
            <a:spAutoFit/>
          </a:bodyPr>
          <a:lstStyle>
            <a:lvl1pPr>
              <a:defRPr sz="3200" b="1" i="0" baseline="0">
                <a:solidFill>
                  <a:srgbClr val="006BA9"/>
                </a:solidFill>
                <a:latin typeface="微软雅黑"/>
                <a:ea typeface="宋体" panose="02010600030101010101" pitchFamily="2" charset="-122"/>
                <a:cs typeface="微软雅黑"/>
              </a:defRPr>
            </a:lvl1pPr>
          </a:lstStyle>
          <a:p>
            <a:pPr eaLnBrk="1" fontAlgn="auto" hangingPunct="1">
              <a:spcBef>
                <a:spcPts val="0"/>
              </a:spcBef>
              <a:spcAft>
                <a:spcPts val="0"/>
              </a:spcAft>
            </a:pPr>
            <a:r>
              <a:rPr lang="zh-CN" altLang="en-US" kern="0" dirty="0" smtClean="0"/>
              <a:t>学习目标</a:t>
            </a:r>
            <a:endParaRPr lang="zh-CN" altLang="en-US" kern="0" dirty="0"/>
          </a:p>
        </p:txBody>
      </p:sp>
    </p:spTree>
    <p:extLst>
      <p:ext uri="{BB962C8B-B14F-4D97-AF65-F5344CB8AC3E}">
        <p14:creationId xmlns:p14="http://schemas.microsoft.com/office/powerpoint/2010/main" val="357525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1" presetClass="entr" presetSubtype="3"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3)">
                                      <p:cBhvr>
                                        <p:cTn id="13" dur="750"/>
                                        <p:tgtEl>
                                          <p:spTgt spid="5"/>
                                        </p:tgtEl>
                                      </p:cBhvr>
                                    </p:animEffect>
                                  </p:childTnLst>
                                </p:cTn>
                              </p:par>
                            </p:childTnLst>
                          </p:cTn>
                        </p:par>
                        <p:par>
                          <p:cTn id="14" fill="hold">
                            <p:stCondLst>
                              <p:cond delay="1250"/>
                            </p:stCondLst>
                            <p:childTnLst>
                              <p:par>
                                <p:cTn id="15" presetID="2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par>
                          <p:cTn id="18" fill="hold">
                            <p:stCondLst>
                              <p:cond delay="1750"/>
                            </p:stCondLst>
                            <p:childTnLst>
                              <p:par>
                                <p:cTn id="19" presetID="22" presetClass="entr" presetSubtype="8"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2750"/>
                            </p:stCondLst>
                            <p:childTnLst>
                              <p:par>
                                <p:cTn id="27" presetID="10" presetClass="entr" presetSubtype="0" fill="hold" grpId="0" nodeType="afterEffect">
                                  <p:stCondLst>
                                    <p:cond delay="0"/>
                                  </p:stCondLst>
                                  <p:childTnLst>
                                    <p:set>
                                      <p:cBhvr>
                                        <p:cTn id="28" dur="1" fill="hold">
                                          <p:stCondLst>
                                            <p:cond delay="0"/>
                                          </p:stCondLst>
                                        </p:cTn>
                                        <p:tgtEl>
                                          <p:spTgt spid="42">
                                            <p:txEl>
                                              <p:pRg st="0" end="0"/>
                                            </p:txEl>
                                          </p:spTgt>
                                        </p:tgtEl>
                                        <p:attrNameLst>
                                          <p:attrName>style.visibility</p:attrName>
                                        </p:attrNameLst>
                                      </p:cBhvr>
                                      <p:to>
                                        <p:strVal val="visible"/>
                                      </p:to>
                                    </p:set>
                                    <p:animEffect transition="in" filter="fade">
                                      <p:cBhvr>
                                        <p:cTn id="29" dur="500"/>
                                        <p:tgtEl>
                                          <p:spTgt spid="42">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43">
                                            <p:txEl>
                                              <p:pRg st="0" end="0"/>
                                            </p:txEl>
                                          </p:spTgt>
                                        </p:tgtEl>
                                        <p:attrNameLst>
                                          <p:attrName>style.visibility</p:attrName>
                                        </p:attrNameLst>
                                      </p:cBhvr>
                                      <p:to>
                                        <p:strVal val="visible"/>
                                      </p:to>
                                    </p:set>
                                    <p:animEffect transition="in" filter="fade">
                                      <p:cBhvr>
                                        <p:cTn id="33" dur="500"/>
                                        <p:tgtEl>
                                          <p:spTgt spid="43">
                                            <p:txEl>
                                              <p:pRg st="0" end="0"/>
                                            </p:txEl>
                                          </p:spTgt>
                                        </p:tgtEl>
                                      </p:cBhvr>
                                    </p:animEffect>
                                  </p:childTnLst>
                                </p:cTn>
                              </p:par>
                            </p:childTnLst>
                          </p:cTn>
                        </p:par>
                        <p:par>
                          <p:cTn id="34" fill="hold">
                            <p:stCondLst>
                              <p:cond delay="3750"/>
                            </p:stCondLst>
                            <p:childTnLst>
                              <p:par>
                                <p:cTn id="35" presetID="10" presetClass="entr" presetSubtype="0" fill="hold" grpId="0" nodeType="after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animEffect transition="in" filter="fade">
                                      <p:cBhvr>
                                        <p:cTn id="3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6" name="内容占位符 5"/>
          <p:cNvSpPr>
            <a:spLocks noGrp="1"/>
          </p:cNvSpPr>
          <p:nvPr>
            <p:ph sz="quarter" idx="12"/>
          </p:nvPr>
        </p:nvSpPr>
        <p:spPr>
          <a:xfrm>
            <a:off x="1676400" y="914403"/>
            <a:ext cx="6934200" cy="646331"/>
          </a:xfrm>
        </p:spPr>
        <p:txBody>
          <a:bodyPr/>
          <a:lstStyle>
            <a:lvl1pPr>
              <a:lnSpc>
                <a:spcPct val="150000"/>
              </a:lnSpc>
              <a:defRPr lang="zh-CN" altLang="en-US" sz="2800" b="1" i="0" baseline="0" dirty="0">
                <a:solidFill>
                  <a:srgbClr val="006BA9"/>
                </a:solidFill>
                <a:latin typeface="微软雅黑"/>
                <a:ea typeface="宋体" panose="02010600030101010101" pitchFamily="2" charset="-122"/>
                <a:cs typeface="微软雅黑"/>
              </a:defRPr>
            </a:lvl1pPr>
          </a:lstStyle>
          <a:p>
            <a:pPr lvl="0"/>
            <a:r>
              <a:rPr lang="zh-CN" altLang="en-US" dirty="0"/>
              <a:t>单击此处编辑母版文本样式</a:t>
            </a:r>
          </a:p>
        </p:txBody>
      </p:sp>
      <p:sp>
        <p:nvSpPr>
          <p:cNvPr id="4" name="标题 1"/>
          <p:cNvSpPr txBox="1">
            <a:spLocks/>
          </p:cNvSpPr>
          <p:nvPr userDrawn="1"/>
        </p:nvSpPr>
        <p:spPr>
          <a:xfrm>
            <a:off x="1763688" y="207099"/>
            <a:ext cx="3888432" cy="492443"/>
          </a:xfrm>
          <a:prstGeom prst="rect">
            <a:avLst/>
          </a:prstGeom>
        </p:spPr>
        <p:txBody>
          <a:bodyPr wrap="square" lIns="0" tIns="0" rIns="0" bIns="0">
            <a:spAutoFit/>
          </a:bodyPr>
          <a:lstStyle>
            <a:lvl1pPr>
              <a:defRPr sz="3200" b="1" i="0" baseline="0">
                <a:solidFill>
                  <a:srgbClr val="006BA9"/>
                </a:solidFill>
                <a:latin typeface="微软雅黑"/>
                <a:ea typeface="宋体" panose="02010600030101010101" pitchFamily="2" charset="-122"/>
                <a:cs typeface="微软雅黑"/>
              </a:defRPr>
            </a:lvl1pPr>
          </a:lstStyle>
          <a:p>
            <a:pPr eaLnBrk="1" fontAlgn="auto" hangingPunct="1">
              <a:spcBef>
                <a:spcPts val="0"/>
              </a:spcBef>
              <a:spcAft>
                <a:spcPts val="0"/>
              </a:spcAft>
            </a:pPr>
            <a:r>
              <a:rPr lang="zh-CN" altLang="en-US" kern="0" dirty="0" smtClean="0"/>
              <a:t>学习提纲</a:t>
            </a:r>
            <a:endParaRPr lang="zh-CN" altLang="en-US" kern="0" dirty="0"/>
          </a:p>
        </p:txBody>
      </p:sp>
    </p:spTree>
    <p:extLst>
      <p:ext uri="{BB962C8B-B14F-4D97-AF65-F5344CB8AC3E}">
        <p14:creationId xmlns:p14="http://schemas.microsoft.com/office/powerpoint/2010/main" val="67354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urseName">
    <p:bg>
      <p:bgPr>
        <a:solidFill>
          <a:schemeClr val="bg1"/>
        </a:solidFill>
        <a:effectLst/>
      </p:bgPr>
    </p:bg>
    <p:spTree>
      <p:nvGrpSpPr>
        <p:cNvPr id="1" name=""/>
        <p:cNvGrpSpPr/>
        <p:nvPr/>
      </p:nvGrpSpPr>
      <p:grpSpPr>
        <a:xfrm>
          <a:off x="0" y="0"/>
          <a:ext cx="0" cy="0"/>
          <a:chOff x="0" y="0"/>
          <a:chExt cx="0" cy="0"/>
        </a:xfrm>
      </p:grpSpPr>
      <p:pic>
        <p:nvPicPr>
          <p:cNvPr id="2056" name="Picture 8"/>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1229" y="356970"/>
            <a:ext cx="6191250" cy="450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Holder 2"/>
          <p:cNvSpPr txBox="1">
            <a:spLocks/>
          </p:cNvSpPr>
          <p:nvPr userDrawn="1"/>
        </p:nvSpPr>
        <p:spPr>
          <a:xfrm>
            <a:off x="1612136" y="1771655"/>
            <a:ext cx="5909437" cy="615553"/>
          </a:xfrm>
          <a:prstGeom prst="rect">
            <a:avLst/>
          </a:prstGeom>
        </p:spPr>
        <p:txBody>
          <a:bodyPr wrap="square" lIns="0" tIns="0" rIns="0" bIns="0">
            <a:spAutoFit/>
          </a:bodyPr>
          <a:lstStyle>
            <a:lvl1pPr algn="ctr">
              <a:defRPr sz="4000" b="1" i="0">
                <a:solidFill>
                  <a:schemeClr val="bg1"/>
                </a:solidFill>
                <a:latin typeface="宋体" pitchFamily="2" charset="-122"/>
                <a:ea typeface="宋体" pitchFamily="2" charset="-122"/>
                <a:cs typeface="宋体" pitchFamily="2" charset="-122"/>
              </a:defRPr>
            </a:lvl1pPr>
          </a:lstStyle>
          <a:p>
            <a:endParaRPr lang="zh-CN" altLang="en-US" dirty="0"/>
          </a:p>
        </p:txBody>
      </p:sp>
      <p:pic>
        <p:nvPicPr>
          <p:cNvPr id="2050" name="Picture 2"/>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sharpenSoften amount="1000"/>
                    </a14:imgEffect>
                    <a14:imgEffect>
                      <a14:brightnessContrast bright="-30000" contrast="18000"/>
                    </a14:imgEffect>
                  </a14:imgLayer>
                </a14:imgProps>
              </a:ext>
              <a:ext uri="{28A0092B-C50C-407E-A947-70E740481C1C}">
                <a14:useLocalDpi xmlns:a14="http://schemas.microsoft.com/office/drawing/2010/main" val="0"/>
              </a:ext>
            </a:extLst>
          </a:blip>
          <a:srcRect/>
          <a:stretch>
            <a:fillRect/>
          </a:stretch>
        </p:blipFill>
        <p:spPr bwMode="auto">
          <a:xfrm>
            <a:off x="1722612" y="621267"/>
            <a:ext cx="5688415" cy="3217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userDrawn="1"/>
        </p:nvSpPr>
        <p:spPr>
          <a:xfrm>
            <a:off x="2542064" y="1575832"/>
            <a:ext cx="4049507" cy="707886"/>
          </a:xfrm>
          <a:prstGeom prst="rect">
            <a:avLst/>
          </a:prstGeom>
          <a:noFill/>
          <a:ln>
            <a:noFill/>
          </a:ln>
          <a:effectLst>
            <a:innerShdw blurRad="63500" dist="50800" dir="2700000">
              <a:prstClr val="black">
                <a:alpha val="50000"/>
              </a:prstClr>
            </a:innerShdw>
          </a:effectLst>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40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t>Java EE</a:t>
            </a:r>
            <a:r>
              <a:rPr lang="zh-CN" altLang="en-US" sz="40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t>框架技术</a:t>
            </a:r>
            <a:endParaRPr lang="zh-CN" altLang="en-US" sz="4000" b="1" cap="none" spc="0" baseline="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endParaRPr>
          </a:p>
        </p:txBody>
      </p:sp>
      <p:sp>
        <p:nvSpPr>
          <p:cNvPr id="5" name="矩形 4"/>
          <p:cNvSpPr/>
          <p:nvPr userDrawn="1"/>
        </p:nvSpPr>
        <p:spPr>
          <a:xfrm>
            <a:off x="3770340" y="3075806"/>
            <a:ext cx="1603323" cy="43088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主讲：苏兵</a:t>
            </a:r>
            <a:endParaRPr lang="zh-CN" altLang="en-US" sz="2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2" name="Picture 4" descr="https://gimg2.baidu.com/image_search/src=http%3A%2F%2Fimage1.bubuko.com%2Finfo%2F202005%2F20200518232038110826.jpg&amp;refer=http%3A%2F%2Fimage1.bubuko.com&amp;app=2002&amp;size=f9999,10000&amp;q=a80&amp;n=0&amp;g=0n&amp;fmt=jpeg?sec=1632276846&amp;t=4922518a1e07a49757d30e14102d2264"/>
          <p:cNvPicPr>
            <a:picLocks noChangeArrowheads="1"/>
          </p:cNvPicPr>
          <p:nvPr userDrawn="1"/>
        </p:nvPicPr>
        <p:blipFill rotWithShape="1">
          <a:blip r:embed="rId5" cstate="print">
            <a:extLst>
              <a:ext uri="{28A0092B-C50C-407E-A947-70E740481C1C}">
                <a14:useLocalDpi xmlns:a14="http://schemas.microsoft.com/office/drawing/2010/main" val="0"/>
              </a:ext>
            </a:extLst>
          </a:blip>
          <a:srcRect l="22944" r="22999"/>
          <a:stretch/>
        </p:blipFill>
        <p:spPr bwMode="auto">
          <a:xfrm>
            <a:off x="4212001" y="4199359"/>
            <a:ext cx="720000" cy="514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125397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500"/>
                                        <p:tgtEl>
                                          <p:spTgt spid="3"/>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206" t="7465" r="13765" b="16676"/>
          <a:stretch/>
        </p:blipFill>
        <p:spPr bwMode="auto">
          <a:xfrm>
            <a:off x="152400" y="1143000"/>
            <a:ext cx="8618948" cy="3805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占位符 7"/>
          <p:cNvSpPr>
            <a:spLocks noGrp="1"/>
          </p:cNvSpPr>
          <p:nvPr>
            <p:ph type="body" sz="quarter" idx="12"/>
          </p:nvPr>
        </p:nvSpPr>
        <p:spPr>
          <a:xfrm>
            <a:off x="2743200" y="2114550"/>
            <a:ext cx="5638800" cy="784830"/>
          </a:xfrm>
        </p:spPr>
        <p:txBody>
          <a:bodyPr/>
          <a:lstStyle>
            <a:lvl1pPr marL="0" indent="0" algn="ctr">
              <a:lnSpc>
                <a:spcPct val="150000"/>
              </a:lnSpc>
              <a:buFontTx/>
              <a:buNone/>
              <a:defRPr sz="3400" b="1" baseline="0">
                <a:solidFill>
                  <a:schemeClr val="bg1"/>
                </a:solidFill>
                <a:latin typeface="微软雅黑" panose="020B0503020204020204" pitchFamily="34" charset="-122"/>
                <a:ea typeface="宋体" panose="02010600030101010101" pitchFamily="2" charset="-122"/>
              </a:defRPr>
            </a:lvl1pPr>
            <a:lvl2pPr marL="357188" indent="0">
              <a:lnSpc>
                <a:spcPct val="150000"/>
              </a:lnSpc>
              <a:defRPr sz="2800" b="1">
                <a:solidFill>
                  <a:schemeClr val="bg1"/>
                </a:solidFill>
                <a:latin typeface="Times New Roman" panose="02020603050405020304" pitchFamily="18" charset="0"/>
                <a:ea typeface="宋体" panose="02010600030101010101" pitchFamily="2" charset="-122"/>
              </a:defRPr>
            </a:lvl2pPr>
          </a:lstStyle>
          <a:p>
            <a:pPr lvl="0"/>
            <a:r>
              <a:rPr lang="zh-CN" altLang="en-US" dirty="0"/>
              <a:t>单击此处编辑母版文本样式</a:t>
            </a:r>
          </a:p>
        </p:txBody>
      </p:sp>
      <p:sp>
        <p:nvSpPr>
          <p:cNvPr id="4" name="文本占位符 3"/>
          <p:cNvSpPr>
            <a:spLocks noGrp="1"/>
          </p:cNvSpPr>
          <p:nvPr>
            <p:ph type="body" sz="quarter" idx="13"/>
          </p:nvPr>
        </p:nvSpPr>
        <p:spPr>
          <a:xfrm>
            <a:off x="3581400" y="3028952"/>
            <a:ext cx="4191000" cy="461665"/>
          </a:xfrm>
        </p:spPr>
        <p:txBody>
          <a:bodyPr/>
          <a:lstStyle>
            <a:lvl1pPr algn="ctr">
              <a:defRPr>
                <a:solidFill>
                  <a:schemeClr val="bg1"/>
                </a:solidFill>
              </a:defRPr>
            </a:lvl1pPr>
          </a:lstStyle>
          <a:p>
            <a:pPr lvl="0"/>
            <a:r>
              <a:rPr lang="zh-CN" altLang="en-US" dirty="0"/>
              <a:t>单击此处编辑母版文本样式</a:t>
            </a:r>
          </a:p>
        </p:txBody>
      </p:sp>
      <p:sp>
        <p:nvSpPr>
          <p:cNvPr id="6" name="标题 1"/>
          <p:cNvSpPr txBox="1">
            <a:spLocks/>
          </p:cNvSpPr>
          <p:nvPr userDrawn="1"/>
        </p:nvSpPr>
        <p:spPr>
          <a:xfrm>
            <a:off x="1763688" y="207099"/>
            <a:ext cx="3888432" cy="492443"/>
          </a:xfrm>
          <a:prstGeom prst="rect">
            <a:avLst/>
          </a:prstGeom>
        </p:spPr>
        <p:txBody>
          <a:bodyPr wrap="square" lIns="0" tIns="0" rIns="0" bIns="0">
            <a:spAutoFit/>
          </a:bodyPr>
          <a:lstStyle>
            <a:lvl1pPr>
              <a:defRPr sz="3200" b="1" i="0" baseline="0">
                <a:solidFill>
                  <a:srgbClr val="006BA9"/>
                </a:solidFill>
                <a:latin typeface="微软雅黑"/>
                <a:ea typeface="宋体" panose="02010600030101010101" pitchFamily="2" charset="-122"/>
                <a:cs typeface="微软雅黑"/>
              </a:defRPr>
            </a:lvl1pPr>
          </a:lstStyle>
          <a:p>
            <a:pPr eaLnBrk="1" fontAlgn="auto" hangingPunct="1">
              <a:spcBef>
                <a:spcPts val="0"/>
              </a:spcBef>
              <a:spcAft>
                <a:spcPts val="0"/>
              </a:spcAft>
            </a:pPr>
            <a:r>
              <a:rPr lang="zh-CN" altLang="en-US" kern="0" dirty="0" smtClean="0"/>
              <a:t>新课主题</a:t>
            </a:r>
            <a:endParaRPr lang="zh-CN" altLang="en-US" kern="0" dirty="0"/>
          </a:p>
        </p:txBody>
      </p:sp>
    </p:spTree>
    <p:extLst>
      <p:ext uri="{BB962C8B-B14F-4D97-AF65-F5344CB8AC3E}">
        <p14:creationId xmlns:p14="http://schemas.microsoft.com/office/powerpoint/2010/main" val="8842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1000"/>
                        <p:tgtEl>
                          <p:spTgt spid="8"/>
                        </p:tgtEl>
                      </p:cBhvr>
                    </p:animEffect>
                  </p:childTnLst>
                </p:cTn>
              </p:par>
            </p:tnLst>
          </p:tmpl>
        </p:tmplLst>
      </p:bldP>
      <p:bldP spid="4" grpId="0" build="p">
        <p:tmplLst>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mUp">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206" t="7465" r="13765" b="16676"/>
          <a:stretch/>
        </p:blipFill>
        <p:spPr bwMode="auto">
          <a:xfrm>
            <a:off x="144052" y="1143000"/>
            <a:ext cx="8618948" cy="3805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占位符 7"/>
          <p:cNvSpPr>
            <a:spLocks noGrp="1"/>
          </p:cNvSpPr>
          <p:nvPr>
            <p:ph type="body" sz="quarter" idx="12"/>
          </p:nvPr>
        </p:nvSpPr>
        <p:spPr>
          <a:xfrm>
            <a:off x="2887252" y="1336238"/>
            <a:ext cx="5410200" cy="1292662"/>
          </a:xfrm>
        </p:spPr>
        <p:txBody>
          <a:bodyPr/>
          <a:lstStyle>
            <a:lvl1pPr marL="357188" indent="-357188">
              <a:lnSpc>
                <a:spcPct val="150000"/>
              </a:lnSpc>
              <a:buFont typeface="+mj-lt"/>
              <a:buAutoNum type="arabicPeriod"/>
              <a:defRPr sz="2800" b="1">
                <a:solidFill>
                  <a:schemeClr val="bg1"/>
                </a:solidFill>
                <a:latin typeface="Times New Roman" panose="02020603050405020304" pitchFamily="18" charset="0"/>
                <a:ea typeface="宋体" panose="02010600030101010101" pitchFamily="2" charset="-122"/>
              </a:defRPr>
            </a:lvl1pPr>
            <a:lvl2pPr marL="357188" indent="0">
              <a:lnSpc>
                <a:spcPct val="150000"/>
              </a:lnSpc>
              <a:defRPr sz="2800" b="1">
                <a:solidFill>
                  <a:schemeClr val="bg1"/>
                </a:solidFill>
                <a:latin typeface="Times New Roman" panose="02020603050405020304" pitchFamily="18" charset="0"/>
                <a:ea typeface="宋体" panose="02010600030101010101" pitchFamily="2" charset="-122"/>
              </a:defRPr>
            </a:lvl2pPr>
          </a:lstStyle>
          <a:p>
            <a:pPr lvl="0"/>
            <a:r>
              <a:rPr lang="zh-CN" altLang="en-US" dirty="0"/>
              <a:t>单击此处编辑母版文本样式</a:t>
            </a:r>
          </a:p>
          <a:p>
            <a:pPr lvl="1"/>
            <a:r>
              <a:rPr lang="zh-CN" altLang="en-US" dirty="0"/>
              <a:t>第二级</a:t>
            </a:r>
          </a:p>
        </p:txBody>
      </p:sp>
      <p:sp>
        <p:nvSpPr>
          <p:cNvPr id="5" name="Holder 4"/>
          <p:cNvSpPr>
            <a:spLocks noGrp="1"/>
          </p:cNvSpPr>
          <p:nvPr>
            <p:ph type="ftr" sz="quarter" idx="5"/>
          </p:nvPr>
        </p:nvSpPr>
        <p:spPr>
          <a:xfrm>
            <a:off x="8435898" y="4935751"/>
            <a:ext cx="609600" cy="215444"/>
          </a:xfrm>
        </p:spPr>
        <p:txBody>
          <a:bodyPr lIns="0" tIns="0" rIns="0" bIns="0"/>
          <a:lstStyle>
            <a:lvl1pPr algn="l">
              <a:defRPr>
                <a:solidFill>
                  <a:schemeClr val="tx1"/>
                </a:solidFill>
              </a:defRPr>
            </a:lvl1pPr>
          </a:lstStyle>
          <a:p>
            <a:r>
              <a:rPr lang="en-US" altLang="zh-CN" smtClean="0"/>
              <a:t>/28</a:t>
            </a:r>
            <a:endParaRPr lang="zh-CN" altLang="en-US" dirty="0"/>
          </a:p>
        </p:txBody>
      </p:sp>
      <p:sp>
        <p:nvSpPr>
          <p:cNvPr id="6" name="Holder 6"/>
          <p:cNvSpPr>
            <a:spLocks noGrp="1"/>
          </p:cNvSpPr>
          <p:nvPr>
            <p:ph type="sldNum" sz="quarter" idx="7"/>
          </p:nvPr>
        </p:nvSpPr>
        <p:spPr>
          <a:xfrm>
            <a:off x="7978711" y="4935751"/>
            <a:ext cx="465455" cy="215444"/>
          </a:xfrm>
        </p:spPr>
        <p:txBody>
          <a:bodyPr lIns="0" tIns="0" rIns="0" bIns="0"/>
          <a:lstStyle>
            <a:lvl1pPr algn="r">
              <a:defRPr>
                <a:solidFill>
                  <a:schemeClr val="tx1"/>
                </a:solidFill>
              </a:defRPr>
            </a:lvl1pPr>
          </a:lstStyle>
          <a:p>
            <a:fld id="{B6F15528-21DE-4FAA-801E-634DDDAF4B2B}" type="slidenum">
              <a:rPr lang="en-US" altLang="zh-CN" smtClean="0"/>
              <a:pPr/>
              <a:t>‹#›</a:t>
            </a:fld>
            <a:endParaRPr lang="zh-CN" altLang="en-US" dirty="0"/>
          </a:p>
        </p:txBody>
      </p:sp>
      <p:sp>
        <p:nvSpPr>
          <p:cNvPr id="7" name="标题 1"/>
          <p:cNvSpPr txBox="1">
            <a:spLocks/>
          </p:cNvSpPr>
          <p:nvPr userDrawn="1"/>
        </p:nvSpPr>
        <p:spPr>
          <a:xfrm>
            <a:off x="1763688" y="207099"/>
            <a:ext cx="3888432" cy="492443"/>
          </a:xfrm>
          <a:prstGeom prst="rect">
            <a:avLst/>
          </a:prstGeom>
        </p:spPr>
        <p:txBody>
          <a:bodyPr wrap="square" lIns="0" tIns="0" rIns="0" bIns="0">
            <a:spAutoFit/>
          </a:bodyPr>
          <a:lstStyle>
            <a:lvl1pPr>
              <a:defRPr sz="3200" b="1" i="0" baseline="0">
                <a:solidFill>
                  <a:srgbClr val="006BA9"/>
                </a:solidFill>
                <a:latin typeface="微软雅黑"/>
                <a:ea typeface="宋体" panose="02010600030101010101" pitchFamily="2" charset="-122"/>
                <a:cs typeface="微软雅黑"/>
              </a:defRPr>
            </a:lvl1pPr>
          </a:lstStyle>
          <a:p>
            <a:pPr eaLnBrk="1" fontAlgn="auto" hangingPunct="1">
              <a:spcBef>
                <a:spcPts val="0"/>
              </a:spcBef>
              <a:spcAft>
                <a:spcPts val="0"/>
              </a:spcAft>
            </a:pPr>
            <a:r>
              <a:rPr lang="zh-CN" altLang="en-US" kern="0" dirty="0" smtClean="0"/>
              <a:t>总结</a:t>
            </a:r>
            <a:endParaRPr lang="zh-CN" altLang="en-US" kern="0" dirty="0"/>
          </a:p>
        </p:txBody>
      </p:sp>
    </p:spTree>
    <p:extLst>
      <p:ext uri="{BB962C8B-B14F-4D97-AF65-F5344CB8AC3E}">
        <p14:creationId xmlns:p14="http://schemas.microsoft.com/office/powerpoint/2010/main" val="288963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21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 lvl="2">
            <p:tnLst>
              <p:par>
                <p:cTn presetID="10" presetClass="entr" presetSubtype="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s">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71229" y="356970"/>
            <a:ext cx="6191250" cy="4504300"/>
            <a:chOff x="1471229" y="356970"/>
            <a:chExt cx="6191250" cy="4504300"/>
          </a:xfrm>
        </p:grpSpPr>
        <p:pic>
          <p:nvPicPr>
            <p:cNvPr id="6" name="Picture 8"/>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1229" y="356970"/>
              <a:ext cx="6191250" cy="450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sharpenSoften amount="1000"/>
                      </a14:imgEffect>
                      <a14:imgEffect>
                        <a14:brightnessContrast bright="-30000" contrast="18000"/>
                      </a14:imgEffect>
                    </a14:imgLayer>
                  </a14:imgProps>
                </a:ext>
                <a:ext uri="{28A0092B-C50C-407E-A947-70E740481C1C}">
                  <a14:useLocalDpi xmlns:a14="http://schemas.microsoft.com/office/drawing/2010/main" val="0"/>
                </a:ext>
              </a:extLst>
            </a:blip>
            <a:srcRect/>
            <a:stretch>
              <a:fillRect/>
            </a:stretch>
          </p:blipFill>
          <p:spPr bwMode="auto">
            <a:xfrm>
              <a:off x="1722612" y="621267"/>
              <a:ext cx="5688415" cy="3217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Holder 2"/>
          <p:cNvSpPr txBox="1">
            <a:spLocks/>
          </p:cNvSpPr>
          <p:nvPr userDrawn="1"/>
        </p:nvSpPr>
        <p:spPr>
          <a:xfrm>
            <a:off x="1612136" y="1771655"/>
            <a:ext cx="5909437" cy="615553"/>
          </a:xfrm>
          <a:prstGeom prst="rect">
            <a:avLst/>
          </a:prstGeom>
        </p:spPr>
        <p:txBody>
          <a:bodyPr wrap="square" lIns="0" tIns="0" rIns="0" bIns="0">
            <a:spAutoFit/>
          </a:bodyPr>
          <a:lstStyle>
            <a:lvl1pPr algn="ctr">
              <a:defRPr sz="4000" b="1" i="0">
                <a:solidFill>
                  <a:schemeClr val="bg1"/>
                </a:solidFill>
                <a:latin typeface="宋体" pitchFamily="2" charset="-122"/>
                <a:ea typeface="宋体" pitchFamily="2" charset="-122"/>
                <a:cs typeface="宋体" pitchFamily="2" charset="-122"/>
              </a:defRPr>
            </a:lvl1pPr>
          </a:lstStyle>
          <a:p>
            <a:endParaRPr lang="zh-CN" altLang="en-US" dirty="0"/>
          </a:p>
        </p:txBody>
      </p:sp>
      <p:pic>
        <p:nvPicPr>
          <p:cNvPr id="7" name="Picture 4" descr="https://ss0.bdstatic.com/70cFvHSh_Q1YnxGkpoWK1HF6hhy/it/u=3277215031,1453263843&amp;fm=26&amp;gp=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16958" b="18189"/>
          <a:stretch/>
        </p:blipFill>
        <p:spPr bwMode="auto">
          <a:xfrm>
            <a:off x="2514600" y="1416571"/>
            <a:ext cx="4229100" cy="12647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4" descr="https://gimg2.baidu.com/image_search/src=http%3A%2F%2Fimage1.bubuko.com%2Finfo%2F202005%2F20200518232038110826.jpg&amp;refer=http%3A%2F%2Fimage1.bubuko.com&amp;app=2002&amp;size=f9999,10000&amp;q=a80&amp;n=0&amp;g=0n&amp;fmt=jpeg?sec=1632276846&amp;t=4922518a1e07a49757d30e14102d2264"/>
          <p:cNvPicPr>
            <a:picLocks noChangeArrowheads="1"/>
          </p:cNvPicPr>
          <p:nvPr userDrawn="1"/>
        </p:nvPicPr>
        <p:blipFill rotWithShape="1">
          <a:blip r:embed="rId6" cstate="print">
            <a:extLst>
              <a:ext uri="{28A0092B-C50C-407E-A947-70E740481C1C}">
                <a14:useLocalDpi xmlns:a14="http://schemas.microsoft.com/office/drawing/2010/main" val="0"/>
              </a:ext>
            </a:extLst>
          </a:blip>
          <a:srcRect l="22944" r="22999"/>
          <a:stretch/>
        </p:blipFill>
        <p:spPr bwMode="auto">
          <a:xfrm>
            <a:off x="4212001" y="4199359"/>
            <a:ext cx="720000" cy="514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201565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C:\Bing Workspace\2021_next\bg of courseware v2.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3813" y="-23813"/>
            <a:ext cx="9191626" cy="5191126"/>
          </a:xfrm>
          <a:prstGeom prst="rect">
            <a:avLst/>
          </a:prstGeom>
          <a:noFill/>
          <a:extLst>
            <a:ext uri="{909E8E84-426E-40DD-AFC4-6F175D3DCCD1}">
              <a14:hiddenFill xmlns:a14="http://schemas.microsoft.com/office/drawing/2010/main">
                <a:solidFill>
                  <a:srgbClr val="FFFFFF"/>
                </a:solidFill>
              </a14:hiddenFill>
            </a:ext>
          </a:extLst>
        </p:spPr>
      </p:pic>
      <p:sp>
        <p:nvSpPr>
          <p:cNvPr id="2" name="Holder 2"/>
          <p:cNvSpPr>
            <a:spLocks noGrp="1"/>
          </p:cNvSpPr>
          <p:nvPr>
            <p:ph type="title"/>
          </p:nvPr>
        </p:nvSpPr>
        <p:spPr>
          <a:xfrm>
            <a:off x="1752604" y="195486"/>
            <a:ext cx="7211884" cy="492443"/>
          </a:xfrm>
          <a:prstGeom prst="rect">
            <a:avLst/>
          </a:prstGeom>
        </p:spPr>
        <p:txBody>
          <a:bodyPr wrap="square" lIns="0" tIns="0" rIns="0" bIns="0">
            <a:spAutoFit/>
          </a:bodyPr>
          <a:lstStyle>
            <a:lvl1pPr>
              <a:defRPr sz="3200" b="1" i="0">
                <a:solidFill>
                  <a:srgbClr val="006BA9"/>
                </a:solidFill>
                <a:latin typeface="微软雅黑"/>
                <a:cs typeface="微软雅黑"/>
              </a:defRPr>
            </a:lvl1pPr>
          </a:lstStyle>
          <a:p>
            <a:endParaRPr dirty="0"/>
          </a:p>
        </p:txBody>
      </p:sp>
      <p:sp>
        <p:nvSpPr>
          <p:cNvPr id="3" name="Holder 3"/>
          <p:cNvSpPr>
            <a:spLocks noGrp="1"/>
          </p:cNvSpPr>
          <p:nvPr>
            <p:ph type="body" idx="1"/>
          </p:nvPr>
        </p:nvSpPr>
        <p:spPr>
          <a:xfrm>
            <a:off x="457202" y="971553"/>
            <a:ext cx="8153398" cy="461665"/>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8458196" y="4935751"/>
            <a:ext cx="945134" cy="215444"/>
          </a:xfrm>
          <a:prstGeom prst="rect">
            <a:avLst/>
          </a:prstGeom>
        </p:spPr>
        <p:txBody>
          <a:bodyPr wrap="square" lIns="0" tIns="0" rIns="0" bIns="0">
            <a:spAutoFit/>
          </a:bodyPr>
          <a:lstStyle>
            <a:lvl1pPr algn="l">
              <a:defRPr sz="1400" baseline="0">
                <a:solidFill>
                  <a:schemeClr val="tx1"/>
                </a:solidFill>
                <a:latin typeface="Times New Roman" panose="02020603050405020304" pitchFamily="18" charset="0"/>
                <a:ea typeface="宋体" panose="02010600030101010101" pitchFamily="2" charset="-122"/>
              </a:defRPr>
            </a:lvl1pPr>
          </a:lstStyle>
          <a:p>
            <a:r>
              <a:rPr lang="en-US" altLang="zh-CN" smtClean="0"/>
              <a:t>/28</a:t>
            </a:r>
            <a:endParaRPr lang="zh-CN" altLang="en-US" dirty="0"/>
          </a:p>
        </p:txBody>
      </p:sp>
      <p:sp>
        <p:nvSpPr>
          <p:cNvPr id="6" name="Holder 6"/>
          <p:cNvSpPr>
            <a:spLocks noGrp="1"/>
          </p:cNvSpPr>
          <p:nvPr>
            <p:ph type="sldNum" sz="quarter" idx="7"/>
          </p:nvPr>
        </p:nvSpPr>
        <p:spPr>
          <a:xfrm>
            <a:off x="7848603" y="4935751"/>
            <a:ext cx="584327" cy="215444"/>
          </a:xfrm>
          <a:prstGeom prst="rect">
            <a:avLst/>
          </a:prstGeom>
        </p:spPr>
        <p:txBody>
          <a:bodyPr wrap="square" lIns="0" tIns="0" rIns="0" bIns="0">
            <a:spAutoFit/>
          </a:bodyPr>
          <a:lstStyle>
            <a:lvl1pPr algn="r">
              <a:defRPr sz="1400" baseline="0">
                <a:solidFill>
                  <a:schemeClr val="tx1"/>
                </a:solidFill>
                <a:latin typeface="Times New Roman" panose="02020603050405020304" pitchFamily="18" charset="0"/>
                <a:ea typeface="宋体" panose="02010600030101010101" pitchFamily="2" charset="-122"/>
              </a:defRPr>
            </a:lvl1pPr>
          </a:lstStyle>
          <a:p>
            <a:fld id="{B6F15528-21DE-4FAA-801E-634DDDAF4B2B}" type="slidenum">
              <a:rPr lang="en-US" altLang="zh-CN" smtClean="0"/>
              <a:pPr/>
              <a:t>‹#›</a:t>
            </a:fld>
            <a:endParaRPr lang="zh-CN" altLang="en-US" dirty="0"/>
          </a:p>
        </p:txBody>
      </p:sp>
      <p:sp>
        <p:nvSpPr>
          <p:cNvPr id="8" name="object 2"/>
          <p:cNvSpPr txBox="1"/>
          <p:nvPr userDrawn="1"/>
        </p:nvSpPr>
        <p:spPr>
          <a:xfrm>
            <a:off x="770026" y="160915"/>
            <a:ext cx="483234" cy="538609"/>
          </a:xfrm>
          <a:prstGeom prst="rect">
            <a:avLst/>
          </a:prstGeom>
        </p:spPr>
        <p:txBody>
          <a:bodyPr vert="horz" wrap="square" lIns="0" tIns="0" rIns="0" bIns="0" rtlCol="0">
            <a:spAutoFit/>
          </a:bodyPr>
          <a:lstStyle/>
          <a:p>
            <a:pPr marL="12700">
              <a:lnSpc>
                <a:spcPts val="4205"/>
              </a:lnSpc>
            </a:pPr>
            <a:r>
              <a:rPr sz="3600" b="1" spc="-15" dirty="0">
                <a:solidFill>
                  <a:srgbClr val="FFFFFF"/>
                </a:solidFill>
                <a:latin typeface="MS Gothic"/>
                <a:cs typeface="MS Gothic"/>
              </a:rPr>
              <a:t>✎</a:t>
            </a:r>
            <a:endParaRPr sz="3600" dirty="0">
              <a:latin typeface="MS Gothic"/>
              <a:cs typeface="MS Gothic"/>
            </a:endParaRPr>
          </a:p>
        </p:txBody>
      </p:sp>
      <p:pic>
        <p:nvPicPr>
          <p:cNvPr id="4100" name="Picture 4" descr="https://gimg2.baidu.com/image_search/src=http%3A%2F%2Fimage1.bubuko.com%2Finfo%2F202005%2F20200518232038110826.jpg&amp;refer=http%3A%2F%2Fimage1.bubuko.com&amp;app=2002&amp;size=f9999,10000&amp;q=a80&amp;n=0&amp;g=0n&amp;fmt=jpeg?sec=1632276846&amp;t=4922518a1e07a49757d30e14102d2264"/>
          <p:cNvPicPr>
            <a:picLocks noChangeArrowheads="1"/>
          </p:cNvPicPr>
          <p:nvPr userDrawn="1"/>
        </p:nvPicPr>
        <p:blipFill rotWithShape="1">
          <a:blip r:embed="rId11" cstate="print">
            <a:extLst>
              <a:ext uri="{28A0092B-C50C-407E-A947-70E740481C1C}">
                <a14:useLocalDpi xmlns:a14="http://schemas.microsoft.com/office/drawing/2010/main" val="0"/>
              </a:ext>
            </a:extLst>
          </a:blip>
          <a:srcRect l="22944" r="22999"/>
          <a:stretch/>
        </p:blipFill>
        <p:spPr bwMode="auto">
          <a:xfrm>
            <a:off x="467544" y="177900"/>
            <a:ext cx="720000" cy="514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5" name="矩形 4"/>
          <p:cNvSpPr/>
          <p:nvPr userDrawn="1"/>
        </p:nvSpPr>
        <p:spPr>
          <a:xfrm>
            <a:off x="629816" y="4928964"/>
            <a:ext cx="1853952" cy="230832"/>
          </a:xfrm>
          <a:prstGeom prst="rect">
            <a:avLst/>
          </a:prstGeom>
        </p:spPr>
        <p:txBody>
          <a:bodyPr wrap="square">
            <a:spAutoFit/>
          </a:bodyPr>
          <a:lstStyle/>
          <a:p>
            <a:pPr algn="l"/>
            <a:r>
              <a:rPr lang="en-US" altLang="zh-CN" sz="9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t>Java EE</a:t>
            </a:r>
            <a:r>
              <a:rPr lang="zh-CN" altLang="en-US" sz="9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t>框架技术</a:t>
            </a:r>
            <a:r>
              <a:rPr lang="en-US" altLang="zh-CN" sz="9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t>》</a:t>
            </a:r>
            <a:endParaRPr lang="zh-CN" altLang="en-US" sz="900" b="1" cap="none" spc="0" baseline="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4351003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defRPr baseline="0">
          <a:solidFill>
            <a:srgbClr val="002060"/>
          </a:solidFill>
          <a:latin typeface="Times New Roman" panose="02020603050405020304" pitchFamily="18" charset="0"/>
          <a:ea typeface="宋体" panose="02010600030101010101" pitchFamily="2" charset="-122"/>
          <a:cs typeface="Times New Roman" panose="02020603050405020304" pitchFamily="18" charset="0"/>
        </a:defRPr>
      </a:lvl1pPr>
    </p:titleStyle>
    <p:bodyStyle>
      <a:lvl1pPr marL="0">
        <a:lnSpc>
          <a:spcPct val="150000"/>
        </a:lnSpc>
        <a:defRPr sz="2000" baseline="0">
          <a:latin typeface="Times New Roman" panose="02020603050405020304" pitchFamily="18" charset="0"/>
          <a:ea typeface="宋体" panose="02010600030101010101" pitchFamily="2" charset="-122"/>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runoob.com/jsp/jsp-intro.html" TargetMode="External"/><Relationship Id="rId2" Type="http://schemas.openxmlformats.org/officeDocument/2006/relationships/hyperlink" Target="https://www.runoob.com/servlet/servlet-intro.html" TargetMode="Externa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baike.baidu.com/item/spring%20MVC/5627187?fr=aladd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maven.apache.org/" TargetMode="External"/><Relationship Id="rId7" Type="http://schemas.openxmlformats.org/officeDocument/2006/relationships/image" Target="../media/image15.png"/><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1.xml"/><Relationship Id="rId6" Type="http://schemas.openxmlformats.org/officeDocument/2006/relationships/hyperlink" Target="https://developer.android.google.cn/studio?hl=en" TargetMode="External"/><Relationship Id="rId5" Type="http://schemas.openxmlformats.org/officeDocument/2006/relationships/hyperlink" Target="https://dev.mysql.com/downloads/" TargetMode="External"/><Relationship Id="rId4" Type="http://schemas.openxmlformats.org/officeDocument/2006/relationships/hyperlink" Target="https://www.jetbrains.com/idea/download/other.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baike.baidu.com/item/HTTP/243074?fr=aladd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5"/>
          </p:nvPr>
        </p:nvSpPr>
        <p:spPr/>
        <p:txBody>
          <a:bodyPr/>
          <a:lstStyle/>
          <a:p>
            <a:r>
              <a:rPr lang="en-US" altLang="zh-CN" smtClean="0"/>
              <a:t>/28</a:t>
            </a:r>
            <a:endParaRPr lang="zh-CN" altLang="en-US" dirty="0"/>
          </a:p>
        </p:txBody>
      </p:sp>
      <p:sp>
        <p:nvSpPr>
          <p:cNvPr id="17" name="灯片编号占位符 16"/>
          <p:cNvSpPr>
            <a:spLocks noGrp="1"/>
          </p:cNvSpPr>
          <p:nvPr>
            <p:ph type="sldNum" sz="quarter" idx="7"/>
          </p:nvPr>
        </p:nvSpPr>
        <p:spPr/>
        <p:txBody>
          <a:bodyPr/>
          <a:lstStyle/>
          <a:p>
            <a:fld id="{B6F15528-21DE-4FAA-801E-634DDDAF4B2B}" type="slidenum">
              <a:rPr lang="en-US" altLang="zh-CN" smtClean="0"/>
              <a:pPr/>
              <a:t>10</a:t>
            </a:fld>
            <a:endParaRPr lang="zh-CN" altLang="en-US" dirty="0"/>
          </a:p>
        </p:txBody>
      </p:sp>
      <p:sp>
        <p:nvSpPr>
          <p:cNvPr id="3074" name="Rectangle 3"/>
          <p:cNvSpPr>
            <a:spLocks noGrp="1"/>
          </p:cNvSpPr>
          <p:nvPr>
            <p:ph sz="quarter" idx="10"/>
          </p:nvPr>
        </p:nvSpPr>
        <p:spPr>
          <a:xfrm>
            <a:off x="518864" y="1007656"/>
            <a:ext cx="8229600" cy="844014"/>
          </a:xfrm>
          <a:prstGeom prst="rect">
            <a:avLst/>
          </a:prstGeom>
        </p:spPr>
        <p:txBody>
          <a:bodyPr>
            <a:spAutoFit/>
          </a:bodyPr>
          <a:lstStyle/>
          <a:p>
            <a:pPr marL="0" indent="0" eaLnBrk="1" hangingPunct="1">
              <a:lnSpc>
                <a:spcPct val="120000"/>
              </a:lnSpc>
              <a:spcBef>
                <a:spcPts val="0"/>
              </a:spcBef>
              <a:buFont typeface="Wingdings" panose="05000000000000000000" pitchFamily="2" charset="2"/>
              <a:buNone/>
              <a:defRPr/>
            </a:pPr>
            <a:r>
              <a:rPr sz="2400" kern="1200" dirty="0"/>
              <a:t>URL</a:t>
            </a:r>
            <a:r>
              <a:rPr lang="zh-CN" sz="2400" kern="1200" dirty="0"/>
              <a:t>：Uniform Resource Locator</a:t>
            </a:r>
            <a:r>
              <a:rPr sz="2400" kern="1200" dirty="0"/>
              <a:t>，统一资源定位符</a:t>
            </a:r>
          </a:p>
          <a:p>
            <a:pPr marL="0" indent="0" eaLnBrk="1" hangingPunct="1">
              <a:lnSpc>
                <a:spcPct val="120000"/>
              </a:lnSpc>
              <a:spcBef>
                <a:spcPts val="0"/>
              </a:spcBef>
              <a:buFont typeface="Wingdings" panose="05000000000000000000" pitchFamily="2" charset="2"/>
              <a:buNone/>
              <a:defRPr/>
            </a:pPr>
            <a:r>
              <a:rPr sz="2400" kern="1200" dirty="0"/>
              <a:t>URI</a:t>
            </a:r>
            <a:r>
              <a:rPr lang="zh-CN" sz="2400" kern="1200" dirty="0"/>
              <a:t>：Uniform Resource Identifier</a:t>
            </a:r>
            <a:r>
              <a:rPr sz="2400" kern="1200" dirty="0"/>
              <a:t>，统一资源描述符</a:t>
            </a:r>
          </a:p>
        </p:txBody>
      </p:sp>
      <p:sp>
        <p:nvSpPr>
          <p:cNvPr id="2" name="标题 1"/>
          <p:cNvSpPr>
            <a:spLocks noGrp="1"/>
          </p:cNvSpPr>
          <p:nvPr>
            <p:ph type="title"/>
          </p:nvPr>
        </p:nvSpPr>
        <p:spPr/>
        <p:txBody>
          <a:bodyPr/>
          <a:lstStyle/>
          <a:p>
            <a:r>
              <a:rPr lang="en-US" altLang="zh-CN" dirty="0" smtClean="0"/>
              <a:t>1.2 HTTP</a:t>
            </a:r>
            <a:r>
              <a:rPr lang="zh-CN" altLang="en-US" dirty="0"/>
              <a:t>协议 </a:t>
            </a:r>
          </a:p>
        </p:txBody>
      </p:sp>
      <p:sp>
        <p:nvSpPr>
          <p:cNvPr id="20483" name="文本框 1"/>
          <p:cNvSpPr txBox="1">
            <a:spLocks noChangeArrowheads="1"/>
          </p:cNvSpPr>
          <p:nvPr/>
        </p:nvSpPr>
        <p:spPr bwMode="auto">
          <a:xfrm>
            <a:off x="1755775" y="2743200"/>
            <a:ext cx="54673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a:solidFill>
                  <a:srgbClr val="FF0000"/>
                </a:solidFill>
              </a:rPr>
              <a:t>http://cn.bing.com/search?q=URL</a:t>
            </a:r>
          </a:p>
        </p:txBody>
      </p:sp>
      <p:sp>
        <p:nvSpPr>
          <p:cNvPr id="20484" name="文本框 2"/>
          <p:cNvSpPr txBox="1">
            <a:spLocks noChangeArrowheads="1"/>
          </p:cNvSpPr>
          <p:nvPr/>
        </p:nvSpPr>
        <p:spPr bwMode="auto">
          <a:xfrm>
            <a:off x="1827213" y="36830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t>协议</a:t>
            </a:r>
          </a:p>
        </p:txBody>
      </p:sp>
      <p:sp>
        <p:nvSpPr>
          <p:cNvPr id="20487" name="文本框 6"/>
          <p:cNvSpPr txBox="1">
            <a:spLocks noChangeArrowheads="1"/>
          </p:cNvSpPr>
          <p:nvPr/>
        </p:nvSpPr>
        <p:spPr bwMode="auto">
          <a:xfrm>
            <a:off x="3025775" y="3683000"/>
            <a:ext cx="1095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sym typeface="楷体" panose="02010609060101010101" pitchFamily="49" charset="-122"/>
              </a:rPr>
              <a:t>IP</a:t>
            </a:r>
            <a:r>
              <a:rPr lang="zh-CN" altLang="en-US" dirty="0">
                <a:sym typeface="楷体" panose="02010609060101010101" pitchFamily="49" charset="-122"/>
              </a:rPr>
              <a:t>或域名</a:t>
            </a:r>
          </a:p>
        </p:txBody>
      </p:sp>
      <p:grpSp>
        <p:nvGrpSpPr>
          <p:cNvPr id="7" name="组合 6"/>
          <p:cNvGrpSpPr/>
          <p:nvPr/>
        </p:nvGrpSpPr>
        <p:grpSpPr bwMode="auto">
          <a:xfrm>
            <a:off x="2757488" y="3263900"/>
            <a:ext cx="1885950" cy="392113"/>
            <a:chOff x="2757488" y="3263900"/>
            <a:chExt cx="1886520" cy="392113"/>
          </a:xfrm>
        </p:grpSpPr>
        <p:cxnSp>
          <p:nvCxnSpPr>
            <p:cNvPr id="6" name="直接连接符 5"/>
            <p:cNvCxnSpPr/>
            <p:nvPr/>
          </p:nvCxnSpPr>
          <p:spPr>
            <a:xfrm>
              <a:off x="2757488" y="3263900"/>
              <a:ext cx="1886520" cy="0"/>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a:xfrm>
              <a:off x="3562593" y="3263900"/>
              <a:ext cx="9528" cy="392113"/>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sp>
        <p:nvSpPr>
          <p:cNvPr id="20490" name="文本框 9"/>
          <p:cNvSpPr txBox="1">
            <a:spLocks noChangeArrowheads="1"/>
          </p:cNvSpPr>
          <p:nvPr/>
        </p:nvSpPr>
        <p:spPr bwMode="auto">
          <a:xfrm>
            <a:off x="4992688" y="3683000"/>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dirty="0">
                <a:sym typeface="楷体" panose="02010609060101010101" pitchFamily="49" charset="-122"/>
              </a:rPr>
              <a:t>路径</a:t>
            </a:r>
          </a:p>
          <a:p>
            <a:r>
              <a:rPr lang="en-US" altLang="zh-CN" dirty="0">
                <a:sym typeface="楷体" panose="02010609060101010101" pitchFamily="49" charset="-122"/>
              </a:rPr>
              <a:t>path</a:t>
            </a:r>
          </a:p>
        </p:txBody>
      </p:sp>
      <p:grpSp>
        <p:nvGrpSpPr>
          <p:cNvPr id="10" name="组合 9"/>
          <p:cNvGrpSpPr/>
          <p:nvPr/>
        </p:nvGrpSpPr>
        <p:grpSpPr bwMode="auto">
          <a:xfrm>
            <a:off x="4716463" y="3263900"/>
            <a:ext cx="1109662" cy="392113"/>
            <a:chOff x="4716016" y="3263900"/>
            <a:chExt cx="1110109" cy="392113"/>
          </a:xfrm>
        </p:grpSpPr>
        <p:cxnSp>
          <p:nvCxnSpPr>
            <p:cNvPr id="9" name="直接连接符 8"/>
            <p:cNvCxnSpPr/>
            <p:nvPr/>
          </p:nvCxnSpPr>
          <p:spPr>
            <a:xfrm>
              <a:off x="4716016" y="3263900"/>
              <a:ext cx="1110109" cy="0"/>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1" name="直接连接符 10"/>
            <p:cNvCxnSpPr/>
            <p:nvPr/>
          </p:nvCxnSpPr>
          <p:spPr>
            <a:xfrm>
              <a:off x="5306804" y="3263900"/>
              <a:ext cx="11116" cy="392113"/>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sp>
        <p:nvSpPr>
          <p:cNvPr id="20493" name="文本框 12"/>
          <p:cNvSpPr txBox="1">
            <a:spLocks noChangeArrowheads="1"/>
          </p:cNvSpPr>
          <p:nvPr/>
        </p:nvSpPr>
        <p:spPr bwMode="auto">
          <a:xfrm>
            <a:off x="6246813" y="3683000"/>
            <a:ext cx="7617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dirty="0">
                <a:sym typeface="楷体" panose="02010609060101010101" pitchFamily="49" charset="-122"/>
              </a:rPr>
              <a:t>查询</a:t>
            </a:r>
          </a:p>
          <a:p>
            <a:r>
              <a:rPr lang="en-US" altLang="zh-CN" dirty="0">
                <a:sym typeface="楷体" panose="02010609060101010101" pitchFamily="49" charset="-122"/>
              </a:rPr>
              <a:t>query</a:t>
            </a:r>
          </a:p>
        </p:txBody>
      </p:sp>
      <p:grpSp>
        <p:nvGrpSpPr>
          <p:cNvPr id="13" name="组合 12"/>
          <p:cNvGrpSpPr/>
          <p:nvPr/>
        </p:nvGrpSpPr>
        <p:grpSpPr bwMode="auto">
          <a:xfrm>
            <a:off x="6054725" y="3263900"/>
            <a:ext cx="1027113" cy="392113"/>
            <a:chOff x="6054725" y="3263900"/>
            <a:chExt cx="1027113" cy="392113"/>
          </a:xfrm>
        </p:grpSpPr>
        <p:cxnSp>
          <p:nvCxnSpPr>
            <p:cNvPr id="12" name="直接连接符 11"/>
            <p:cNvCxnSpPr/>
            <p:nvPr/>
          </p:nvCxnSpPr>
          <p:spPr>
            <a:xfrm>
              <a:off x="6054725" y="3263900"/>
              <a:ext cx="1027113" cy="0"/>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4" name="直接连接符 13"/>
            <p:cNvCxnSpPr/>
            <p:nvPr/>
          </p:nvCxnSpPr>
          <p:spPr>
            <a:xfrm>
              <a:off x="6562725" y="3263900"/>
              <a:ext cx="11113" cy="392113"/>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grpSp>
        <p:nvGrpSpPr>
          <p:cNvPr id="4" name="组合 3"/>
          <p:cNvGrpSpPr/>
          <p:nvPr/>
        </p:nvGrpSpPr>
        <p:grpSpPr bwMode="auto">
          <a:xfrm>
            <a:off x="1779588" y="3263900"/>
            <a:ext cx="682625" cy="392113"/>
            <a:chOff x="1779588" y="3263900"/>
            <a:chExt cx="682625" cy="392113"/>
          </a:xfrm>
        </p:grpSpPr>
        <p:cxnSp>
          <p:nvCxnSpPr>
            <p:cNvPr id="5" name="直接连接符 4"/>
            <p:cNvCxnSpPr/>
            <p:nvPr/>
          </p:nvCxnSpPr>
          <p:spPr>
            <a:xfrm>
              <a:off x="1779588" y="3263900"/>
              <a:ext cx="682625" cy="0"/>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5" name="直接连接符 14"/>
            <p:cNvCxnSpPr/>
            <p:nvPr/>
          </p:nvCxnSpPr>
          <p:spPr>
            <a:xfrm>
              <a:off x="2116138" y="3263900"/>
              <a:ext cx="9525" cy="392113"/>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pic>
        <p:nvPicPr>
          <p:cNvPr id="16" name="文本框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2317750"/>
            <a:ext cx="474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277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left)">
                                      <p:cBhvr>
                                        <p:cTn id="7" dur="1000"/>
                                        <p:tgtEl>
                                          <p:spTgt spid="20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20484"/>
                                        </p:tgtEl>
                                        <p:attrNameLst>
                                          <p:attrName>style.visibility</p:attrName>
                                        </p:attrNameLst>
                                      </p:cBhvr>
                                      <p:to>
                                        <p:strVal val="visible"/>
                                      </p:to>
                                    </p:set>
                                    <p:animEffect transition="in" filter="fade">
                                      <p:cBhvr>
                                        <p:cTn id="15" dur="1000"/>
                                        <p:tgtEl>
                                          <p:spTgt spid="20484"/>
                                        </p:tgtEl>
                                      </p:cBhvr>
                                    </p:animEffect>
                                    <p:anim calcmode="lin" valueType="num">
                                      <p:cBhvr>
                                        <p:cTn id="16" dur="1000" fill="hold"/>
                                        <p:tgtEl>
                                          <p:spTgt spid="20484"/>
                                        </p:tgtEl>
                                        <p:attrNameLst>
                                          <p:attrName>ppt_x</p:attrName>
                                        </p:attrNameLst>
                                      </p:cBhvr>
                                      <p:tavLst>
                                        <p:tav tm="0">
                                          <p:val>
                                            <p:strVal val="#ppt_x"/>
                                          </p:val>
                                        </p:tav>
                                        <p:tav tm="100000">
                                          <p:val>
                                            <p:strVal val="#ppt_x"/>
                                          </p:val>
                                        </p:tav>
                                      </p:tavLst>
                                    </p:anim>
                                    <p:anim calcmode="lin" valueType="num">
                                      <p:cBhvr>
                                        <p:cTn id="17"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0487"/>
                                        </p:tgtEl>
                                        <p:attrNameLst>
                                          <p:attrName>style.visibility</p:attrName>
                                        </p:attrNameLst>
                                      </p:cBhvr>
                                      <p:to>
                                        <p:strVal val="visible"/>
                                      </p:to>
                                    </p:set>
                                    <p:animEffect transition="in" filter="fade">
                                      <p:cBhvr>
                                        <p:cTn id="25" dur="1000"/>
                                        <p:tgtEl>
                                          <p:spTgt spid="20487"/>
                                        </p:tgtEl>
                                      </p:cBhvr>
                                    </p:animEffect>
                                    <p:anim calcmode="lin" valueType="num">
                                      <p:cBhvr>
                                        <p:cTn id="26" dur="1000" fill="hold"/>
                                        <p:tgtEl>
                                          <p:spTgt spid="20487"/>
                                        </p:tgtEl>
                                        <p:attrNameLst>
                                          <p:attrName>ppt_x</p:attrName>
                                        </p:attrNameLst>
                                      </p:cBhvr>
                                      <p:tavLst>
                                        <p:tav tm="0">
                                          <p:val>
                                            <p:strVal val="#ppt_x"/>
                                          </p:val>
                                        </p:tav>
                                        <p:tav tm="100000">
                                          <p:val>
                                            <p:strVal val="#ppt_x"/>
                                          </p:val>
                                        </p:tav>
                                      </p:tavLst>
                                    </p:anim>
                                    <p:anim calcmode="lin" valueType="num">
                                      <p:cBhvr>
                                        <p:cTn id="27"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20490"/>
                                        </p:tgtEl>
                                        <p:attrNameLst>
                                          <p:attrName>style.visibility</p:attrName>
                                        </p:attrNameLst>
                                      </p:cBhvr>
                                      <p:to>
                                        <p:strVal val="visible"/>
                                      </p:to>
                                    </p:set>
                                    <p:animEffect transition="in" filter="fade">
                                      <p:cBhvr>
                                        <p:cTn id="35" dur="1000"/>
                                        <p:tgtEl>
                                          <p:spTgt spid="20490"/>
                                        </p:tgtEl>
                                      </p:cBhvr>
                                    </p:animEffect>
                                    <p:anim calcmode="lin" valueType="num">
                                      <p:cBhvr>
                                        <p:cTn id="36" dur="1000" fill="hold"/>
                                        <p:tgtEl>
                                          <p:spTgt spid="20490"/>
                                        </p:tgtEl>
                                        <p:attrNameLst>
                                          <p:attrName>ppt_x</p:attrName>
                                        </p:attrNameLst>
                                      </p:cBhvr>
                                      <p:tavLst>
                                        <p:tav tm="0">
                                          <p:val>
                                            <p:strVal val="#ppt_x"/>
                                          </p:val>
                                        </p:tav>
                                        <p:tav tm="100000">
                                          <p:val>
                                            <p:strVal val="#ppt_x"/>
                                          </p:val>
                                        </p:tav>
                                      </p:tavLst>
                                    </p:anim>
                                    <p:anim calcmode="lin" valueType="num">
                                      <p:cBhvr>
                                        <p:cTn id="37" dur="1000" fill="hold"/>
                                        <p:tgtEl>
                                          <p:spTgt spid="2049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42" presetClass="entr" presetSubtype="0" fill="hold" grpId="0" nodeType="withEffect">
                                  <p:stCondLst>
                                    <p:cond delay="0"/>
                                  </p:stCondLst>
                                  <p:childTnLst>
                                    <p:set>
                                      <p:cBhvr>
                                        <p:cTn id="44" dur="1" fill="hold">
                                          <p:stCondLst>
                                            <p:cond delay="0"/>
                                          </p:stCondLst>
                                        </p:cTn>
                                        <p:tgtEl>
                                          <p:spTgt spid="20493"/>
                                        </p:tgtEl>
                                        <p:attrNameLst>
                                          <p:attrName>style.visibility</p:attrName>
                                        </p:attrNameLst>
                                      </p:cBhvr>
                                      <p:to>
                                        <p:strVal val="visible"/>
                                      </p:to>
                                    </p:set>
                                    <p:animEffect transition="in" filter="fade">
                                      <p:cBhvr>
                                        <p:cTn id="45" dur="1000"/>
                                        <p:tgtEl>
                                          <p:spTgt spid="20493"/>
                                        </p:tgtEl>
                                      </p:cBhvr>
                                    </p:animEffect>
                                    <p:anim calcmode="lin" valueType="num">
                                      <p:cBhvr>
                                        <p:cTn id="46" dur="1000" fill="hold"/>
                                        <p:tgtEl>
                                          <p:spTgt spid="20493"/>
                                        </p:tgtEl>
                                        <p:attrNameLst>
                                          <p:attrName>ppt_x</p:attrName>
                                        </p:attrNameLst>
                                      </p:cBhvr>
                                      <p:tavLst>
                                        <p:tav tm="0">
                                          <p:val>
                                            <p:strVal val="#ppt_x"/>
                                          </p:val>
                                        </p:tav>
                                        <p:tav tm="100000">
                                          <p:val>
                                            <p:strVal val="#ppt_x"/>
                                          </p:val>
                                        </p:tav>
                                      </p:tavLst>
                                    </p:anim>
                                    <p:anim calcmode="lin" valueType="num">
                                      <p:cBhvr>
                                        <p:cTn id="47" dur="1000" fill="hold"/>
                                        <p:tgtEl>
                                          <p:spTgt spid="2049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20487" grpId="0"/>
      <p:bldP spid="20490" grpId="0"/>
      <p:bldP spid="204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5"/>
          </p:nvPr>
        </p:nvSpPr>
        <p:spPr/>
        <p:txBody>
          <a:bodyPr/>
          <a:lstStyle/>
          <a:p>
            <a:r>
              <a:rPr lang="en-US" altLang="zh-CN" smtClean="0"/>
              <a:t>/28</a:t>
            </a:r>
            <a:endParaRPr lang="zh-CN" altLang="en-US" dirty="0"/>
          </a:p>
        </p:txBody>
      </p:sp>
      <p:sp>
        <p:nvSpPr>
          <p:cNvPr id="4" name="灯片编号占位符 3"/>
          <p:cNvSpPr>
            <a:spLocks noGrp="1"/>
          </p:cNvSpPr>
          <p:nvPr>
            <p:ph type="sldNum" sz="quarter" idx="7"/>
          </p:nvPr>
        </p:nvSpPr>
        <p:spPr/>
        <p:txBody>
          <a:bodyPr/>
          <a:lstStyle/>
          <a:p>
            <a:fld id="{B6F15528-21DE-4FAA-801E-634DDDAF4B2B}" type="slidenum">
              <a:rPr lang="en-US" altLang="zh-CN" smtClean="0"/>
              <a:pPr/>
              <a:t>11</a:t>
            </a:fld>
            <a:endParaRPr lang="zh-CN" altLang="en-US" dirty="0"/>
          </a:p>
        </p:txBody>
      </p:sp>
      <p:sp>
        <p:nvSpPr>
          <p:cNvPr id="3074" name="Rectangle 3"/>
          <p:cNvSpPr>
            <a:spLocks noGrp="1"/>
          </p:cNvSpPr>
          <p:nvPr>
            <p:ph sz="quarter" idx="10"/>
          </p:nvPr>
        </p:nvSpPr>
        <p:spPr>
          <a:xfrm>
            <a:off x="457200" y="857253"/>
            <a:ext cx="8229600" cy="2173608"/>
          </a:xfrm>
          <a:prstGeom prst="rect">
            <a:avLst/>
          </a:prstGeom>
        </p:spPr>
        <p:txBody>
          <a:bodyPr>
            <a:spAutoFit/>
          </a:bodyPr>
          <a:lstStyle/>
          <a:p>
            <a:pPr marL="0" indent="0" eaLnBrk="1" hangingPunct="1">
              <a:lnSpc>
                <a:spcPct val="120000"/>
              </a:lnSpc>
              <a:spcBef>
                <a:spcPts val="0"/>
              </a:spcBef>
              <a:buFont typeface="Wingdings" panose="05000000000000000000" pitchFamily="2" charset="2"/>
              <a:buNone/>
              <a:defRPr/>
            </a:pPr>
            <a:r>
              <a:rPr sz="2400" kern="1200" dirty="0"/>
              <a:t>方法</a:t>
            </a:r>
            <a:r>
              <a:rPr lang="zh-CN" sz="2400" kern="1200" dirty="0"/>
              <a:t>（</a:t>
            </a:r>
            <a:r>
              <a:rPr lang="en-US" altLang="zh-CN" sz="2400" kern="1200" dirty="0"/>
              <a:t>Method</a:t>
            </a:r>
            <a:r>
              <a:rPr lang="zh-CN" sz="2400" kern="1200" dirty="0"/>
              <a:t>）</a:t>
            </a:r>
          </a:p>
          <a:p>
            <a:pPr marL="0" indent="0" eaLnBrk="1" hangingPunct="1">
              <a:lnSpc>
                <a:spcPct val="120000"/>
              </a:lnSpc>
              <a:spcBef>
                <a:spcPts val="0"/>
              </a:spcBef>
              <a:buFont typeface="Wingdings" panose="05000000000000000000" pitchFamily="2" charset="2"/>
              <a:buNone/>
              <a:defRPr/>
            </a:pPr>
            <a:r>
              <a:rPr lang="zh-CN" sz="2400" kern="1200" dirty="0"/>
              <a:t>请求发起的方式，最为常用的是</a:t>
            </a:r>
            <a:r>
              <a:rPr lang="en-US" altLang="zh-CN" sz="2400" kern="1200" dirty="0"/>
              <a:t>GET</a:t>
            </a:r>
            <a:r>
              <a:rPr lang="zh-CN" altLang="en-US" sz="2400" kern="1200" dirty="0"/>
              <a:t>和</a:t>
            </a:r>
            <a:r>
              <a:rPr lang="en-US" altLang="zh-CN" sz="2400" kern="1200" dirty="0"/>
              <a:t>POST</a:t>
            </a:r>
            <a:r>
              <a:rPr lang="zh-CN" altLang="en-US" sz="2400" kern="1200" dirty="0"/>
              <a:t>。</a:t>
            </a:r>
          </a:p>
          <a:p>
            <a:pPr marL="0" indent="0" eaLnBrk="1" hangingPunct="1">
              <a:lnSpc>
                <a:spcPct val="120000"/>
              </a:lnSpc>
              <a:spcBef>
                <a:spcPts val="0"/>
              </a:spcBef>
              <a:buFont typeface="Wingdings" panose="05000000000000000000" pitchFamily="2" charset="2"/>
              <a:buNone/>
              <a:defRPr/>
            </a:pPr>
            <a:endParaRPr lang="zh-CN" altLang="en-US" sz="2400" kern="1200" dirty="0"/>
          </a:p>
          <a:p>
            <a:pPr marL="0" indent="0" eaLnBrk="1" hangingPunct="1">
              <a:lnSpc>
                <a:spcPct val="120000"/>
              </a:lnSpc>
              <a:spcBef>
                <a:spcPts val="0"/>
              </a:spcBef>
              <a:buFont typeface="Wingdings" panose="05000000000000000000" pitchFamily="2" charset="2"/>
              <a:buNone/>
              <a:defRPr/>
            </a:pPr>
            <a:r>
              <a:rPr lang="zh-CN" altLang="en-US" sz="2400" kern="1200" dirty="0"/>
              <a:t>GET方式：只能把参数放在URL中，例如点击超链接；</a:t>
            </a:r>
          </a:p>
          <a:p>
            <a:pPr marL="0" indent="0" eaLnBrk="1" hangingPunct="1">
              <a:lnSpc>
                <a:spcPct val="120000"/>
              </a:lnSpc>
              <a:spcBef>
                <a:spcPts val="0"/>
              </a:spcBef>
              <a:buFont typeface="Wingdings" panose="05000000000000000000" pitchFamily="2" charset="2"/>
              <a:buNone/>
              <a:defRPr/>
            </a:pPr>
            <a:r>
              <a:rPr lang="zh-CN" altLang="en-US" sz="2400" kern="1200" dirty="0"/>
              <a:t>POST方式：可以把参数放到请求体中，例如提交表单。</a:t>
            </a:r>
            <a:endParaRPr lang="en-US" altLang="zh-CN" sz="2400" kern="1200" dirty="0"/>
          </a:p>
        </p:txBody>
      </p:sp>
      <p:sp>
        <p:nvSpPr>
          <p:cNvPr id="2" name="标题 1"/>
          <p:cNvSpPr>
            <a:spLocks noGrp="1"/>
          </p:cNvSpPr>
          <p:nvPr>
            <p:ph type="title"/>
          </p:nvPr>
        </p:nvSpPr>
        <p:spPr/>
        <p:txBody>
          <a:bodyPr/>
          <a:lstStyle/>
          <a:p>
            <a:r>
              <a:rPr lang="en-US" altLang="zh-CN" dirty="0" smtClean="0"/>
              <a:t>1.2 HTTP</a:t>
            </a:r>
            <a:r>
              <a:rPr lang="zh-CN" altLang="en-US" dirty="0"/>
              <a:t>协议 </a:t>
            </a:r>
          </a:p>
        </p:txBody>
      </p:sp>
    </p:spTree>
    <p:extLst>
      <p:ext uri="{BB962C8B-B14F-4D97-AF65-F5344CB8AC3E}">
        <p14:creationId xmlns:p14="http://schemas.microsoft.com/office/powerpoint/2010/main" val="18350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1447800" y="2210495"/>
            <a:ext cx="3960000" cy="649287"/>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7" name="内容占位符 6"/>
          <p:cNvSpPr>
            <a:spLocks noGrp="1"/>
          </p:cNvSpPr>
          <p:nvPr>
            <p:ph sz="quarter" idx="12"/>
          </p:nvPr>
        </p:nvSpPr>
        <p:spPr>
          <a:xfrm>
            <a:off x="1676400" y="914403"/>
            <a:ext cx="6934200" cy="3231654"/>
          </a:xfrm>
        </p:spPr>
        <p:txBody>
          <a:bodyPr/>
          <a:lstStyle/>
          <a:p>
            <a:r>
              <a:rPr lang="en-US" altLang="zh-CN" dirty="0"/>
              <a:t>1.1 Web</a:t>
            </a:r>
            <a:r>
              <a:rPr lang="zh-CN" altLang="en-US" dirty="0"/>
              <a:t>页面</a:t>
            </a:r>
            <a:endParaRPr lang="en-US" altLang="zh-CN" dirty="0"/>
          </a:p>
          <a:p>
            <a:r>
              <a:rPr lang="en-US" altLang="zh-CN" dirty="0"/>
              <a:t>1.2 HTTP</a:t>
            </a:r>
            <a:r>
              <a:rPr lang="zh-CN" altLang="en-US" dirty="0"/>
              <a:t>协议</a:t>
            </a:r>
            <a:endParaRPr lang="en-US" altLang="zh-CN" dirty="0"/>
          </a:p>
          <a:p>
            <a:r>
              <a:rPr lang="en-US" altLang="zh-CN" dirty="0"/>
              <a:t>1.3 </a:t>
            </a:r>
            <a:r>
              <a:rPr lang="zh-CN" altLang="en-US" dirty="0"/>
              <a:t>服务器端脚本语言</a:t>
            </a:r>
            <a:endParaRPr lang="en-US" altLang="zh-CN" dirty="0"/>
          </a:p>
          <a:p>
            <a:r>
              <a:rPr lang="en-US" altLang="zh-CN" dirty="0"/>
              <a:t>1.4 </a:t>
            </a:r>
            <a:r>
              <a:rPr lang="zh-CN" altLang="en-US" dirty="0" smtClean="0"/>
              <a:t>搭建</a:t>
            </a:r>
            <a:r>
              <a:rPr lang="en-US" altLang="zh-CN" dirty="0" smtClean="0"/>
              <a:t>IntelliJ IDEA</a:t>
            </a:r>
            <a:r>
              <a:rPr lang="zh-CN" altLang="en-US" dirty="0" smtClean="0"/>
              <a:t>开发环境</a:t>
            </a:r>
            <a:endParaRPr lang="en-US" altLang="zh-CN" dirty="0"/>
          </a:p>
          <a:p>
            <a:r>
              <a:rPr lang="en-US" altLang="zh-CN" dirty="0"/>
              <a:t>1.5 Java</a:t>
            </a:r>
            <a:r>
              <a:rPr lang="zh-CN" altLang="en-US" dirty="0"/>
              <a:t>语言</a:t>
            </a:r>
            <a:endParaRPr lang="en-US" altLang="zh-CN" dirty="0"/>
          </a:p>
        </p:txBody>
      </p:sp>
      <p:sp>
        <p:nvSpPr>
          <p:cNvPr id="2" name="页脚占位符 1"/>
          <p:cNvSpPr>
            <a:spLocks noGrp="1"/>
          </p:cNvSpPr>
          <p:nvPr>
            <p:ph type="ftr" sz="quarter" idx="4294967295"/>
          </p:nvPr>
        </p:nvSpPr>
        <p:spPr>
          <a:xfrm>
            <a:off x="8199438" y="4935538"/>
            <a:ext cx="944562" cy="215900"/>
          </a:xfrm>
        </p:spPr>
        <p:txBody>
          <a:bodyPr/>
          <a:lstStyle/>
          <a:p>
            <a:r>
              <a:rPr lang="en-US" altLang="zh-CN" smtClean="0"/>
              <a:t>/28</a:t>
            </a:r>
            <a:endParaRPr lang="zh-CN" altLang="en-US" dirty="0"/>
          </a:p>
        </p:txBody>
      </p:sp>
      <p:sp>
        <p:nvSpPr>
          <p:cNvPr id="3" name="灯片编号占位符 2"/>
          <p:cNvSpPr>
            <a:spLocks noGrp="1"/>
          </p:cNvSpPr>
          <p:nvPr>
            <p:ph type="sldNum" sz="quarter" idx="4294967295"/>
          </p:nvPr>
        </p:nvSpPr>
        <p:spPr>
          <a:xfrm>
            <a:off x="8559800" y="4935538"/>
            <a:ext cx="584200" cy="215900"/>
          </a:xfrm>
        </p:spPr>
        <p:txBody>
          <a:bodyPr/>
          <a:lstStyle/>
          <a:p>
            <a:fld id="{B6F15528-21DE-4FAA-801E-634DDDAF4B2B}" type="slidenum">
              <a:rPr lang="en-US" altLang="zh-CN" smtClean="0"/>
              <a:pPr/>
              <a:t>12</a:t>
            </a:fld>
            <a:endParaRPr lang="zh-CN" altLang="en-US" dirty="0"/>
          </a:p>
        </p:txBody>
      </p:sp>
    </p:spTree>
    <p:extLst>
      <p:ext uri="{BB962C8B-B14F-4D97-AF65-F5344CB8AC3E}">
        <p14:creationId xmlns:p14="http://schemas.microsoft.com/office/powerpoint/2010/main" val="132238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5"/>
          </p:nvPr>
        </p:nvSpPr>
        <p:spPr/>
        <p:txBody>
          <a:bodyPr/>
          <a:lstStyle/>
          <a:p>
            <a:r>
              <a:rPr lang="en-US" altLang="zh-CN" smtClean="0"/>
              <a:t>/28</a:t>
            </a:r>
            <a:endParaRPr lang="zh-CN" altLang="en-US" dirty="0"/>
          </a:p>
        </p:txBody>
      </p:sp>
      <p:sp>
        <p:nvSpPr>
          <p:cNvPr id="4" name="灯片编号占位符 3"/>
          <p:cNvSpPr>
            <a:spLocks noGrp="1"/>
          </p:cNvSpPr>
          <p:nvPr>
            <p:ph type="sldNum" sz="quarter" idx="7"/>
          </p:nvPr>
        </p:nvSpPr>
        <p:spPr/>
        <p:txBody>
          <a:bodyPr/>
          <a:lstStyle/>
          <a:p>
            <a:fld id="{B6F15528-21DE-4FAA-801E-634DDDAF4B2B}" type="slidenum">
              <a:rPr lang="en-US" altLang="zh-CN" smtClean="0"/>
              <a:pPr/>
              <a:t>13</a:t>
            </a:fld>
            <a:endParaRPr lang="zh-CN" altLang="en-US" dirty="0"/>
          </a:p>
        </p:txBody>
      </p:sp>
      <p:sp>
        <p:nvSpPr>
          <p:cNvPr id="3074" name="Rectangle 3"/>
          <p:cNvSpPr>
            <a:spLocks noGrp="1"/>
          </p:cNvSpPr>
          <p:nvPr>
            <p:ph sz="quarter" idx="10"/>
          </p:nvPr>
        </p:nvSpPr>
        <p:spPr>
          <a:prstGeom prst="rect">
            <a:avLst/>
          </a:prstGeom>
        </p:spPr>
        <p:txBody>
          <a:bodyPr>
            <a:spAutoFit/>
          </a:bodyPr>
          <a:lstStyle/>
          <a:p>
            <a:pPr marL="0" indent="0" eaLnBrk="1" hangingPunct="1">
              <a:lnSpc>
                <a:spcPct val="120000"/>
              </a:lnSpc>
              <a:spcBef>
                <a:spcPts val="0"/>
              </a:spcBef>
              <a:buFont typeface="Wingdings" panose="05000000000000000000" pitchFamily="2" charset="2"/>
              <a:buNone/>
              <a:defRPr/>
            </a:pPr>
            <a:r>
              <a:rPr sz="2400" kern="1200" dirty="0"/>
              <a:t>很多，</a:t>
            </a:r>
            <a:r>
              <a:rPr lang="zh-CN" sz="2400" kern="1200" dirty="0"/>
              <a:t>很多</a:t>
            </a:r>
            <a:r>
              <a:rPr lang="en-US" altLang="zh-CN" sz="2400" kern="1200" dirty="0"/>
              <a:t>……</a:t>
            </a:r>
          </a:p>
          <a:p>
            <a:pPr marL="0" indent="0" eaLnBrk="1" hangingPunct="1">
              <a:lnSpc>
                <a:spcPct val="120000"/>
              </a:lnSpc>
              <a:spcBef>
                <a:spcPts val="0"/>
              </a:spcBef>
              <a:buFont typeface="Wingdings" panose="05000000000000000000" pitchFamily="2" charset="2"/>
              <a:buNone/>
              <a:defRPr/>
            </a:pPr>
            <a:endParaRPr lang="en-US" altLang="zh-CN" sz="2400" kern="1200" dirty="0"/>
          </a:p>
          <a:p>
            <a:pPr marL="0" indent="0" eaLnBrk="1" hangingPunct="1">
              <a:lnSpc>
                <a:spcPct val="120000"/>
              </a:lnSpc>
              <a:spcBef>
                <a:spcPts val="0"/>
              </a:spcBef>
              <a:buFont typeface="Wingdings" panose="05000000000000000000" pitchFamily="2" charset="2"/>
              <a:buNone/>
              <a:defRPr/>
            </a:pPr>
            <a:r>
              <a:rPr sz="2400" kern="1200" dirty="0"/>
              <a:t>典型的有PHP、Java等</a:t>
            </a:r>
          </a:p>
          <a:p>
            <a:pPr marL="0" indent="0" eaLnBrk="1" hangingPunct="1">
              <a:lnSpc>
                <a:spcPct val="120000"/>
              </a:lnSpc>
              <a:spcBef>
                <a:spcPts val="0"/>
              </a:spcBef>
              <a:buFont typeface="Wingdings" panose="05000000000000000000" pitchFamily="2" charset="2"/>
              <a:buNone/>
              <a:defRPr/>
            </a:pPr>
            <a:endParaRPr sz="2400" kern="1200" dirty="0"/>
          </a:p>
          <a:p>
            <a:pPr marL="0" indent="0" eaLnBrk="1" hangingPunct="1">
              <a:lnSpc>
                <a:spcPct val="120000"/>
              </a:lnSpc>
              <a:spcBef>
                <a:spcPts val="0"/>
              </a:spcBef>
              <a:buFont typeface="Wingdings" panose="05000000000000000000" pitchFamily="2" charset="2"/>
              <a:buNone/>
              <a:defRPr/>
            </a:pPr>
            <a:r>
              <a:rPr sz="2400" kern="1200" dirty="0"/>
              <a:t>甚至连JavaScript都可以</a:t>
            </a:r>
          </a:p>
        </p:txBody>
      </p:sp>
      <p:sp>
        <p:nvSpPr>
          <p:cNvPr id="2" name="标题 1"/>
          <p:cNvSpPr>
            <a:spLocks noGrp="1"/>
          </p:cNvSpPr>
          <p:nvPr>
            <p:ph type="title"/>
          </p:nvPr>
        </p:nvSpPr>
        <p:spPr/>
        <p:txBody>
          <a:bodyPr/>
          <a:lstStyle/>
          <a:p>
            <a:r>
              <a:rPr lang="en-US" altLang="zh-CN" dirty="0" smtClean="0"/>
              <a:t>1.3 </a:t>
            </a:r>
            <a:r>
              <a:rPr lang="zh-CN" altLang="en-US" dirty="0" smtClean="0"/>
              <a:t>服</a:t>
            </a:r>
            <a:r>
              <a:rPr lang="zh-CN" altLang="en-US" dirty="0"/>
              <a:t>务器端脚本语言 </a:t>
            </a:r>
          </a:p>
        </p:txBody>
      </p:sp>
    </p:spTree>
    <p:extLst>
      <p:ext uri="{BB962C8B-B14F-4D97-AF65-F5344CB8AC3E}">
        <p14:creationId xmlns:p14="http://schemas.microsoft.com/office/powerpoint/2010/main" val="397876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
          <p:cNvPicPr>
            <a:picLocks noChangeAspect="1" noChangeArrowheads="1"/>
          </p:cNvPicPr>
          <p:nvPr/>
        </p:nvPicPr>
        <p:blipFill>
          <a:blip r:embed="rId2"/>
          <a:srcRect/>
          <a:stretch>
            <a:fillRect/>
          </a:stretch>
        </p:blipFill>
        <p:spPr bwMode="auto">
          <a:xfrm>
            <a:off x="1139825" y="1120775"/>
            <a:ext cx="7113588" cy="191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Grp="1"/>
          </p:cNvSpPr>
          <p:nvPr/>
        </p:nvSpPr>
        <p:spPr bwMode="auto">
          <a:xfrm>
            <a:off x="4281488" y="1127125"/>
            <a:ext cx="4159250" cy="5349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568325" indent="-225425">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796925" indent="-1143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025525" indent="-1143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1254125" indent="-1143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1711325" indent="-1143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168525" indent="-1143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2625725" indent="-1143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082925" indent="-1143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rgbClr val="093A80"/>
              </a:buClr>
              <a:buSzPct val="75000"/>
              <a:buFont typeface="Wingdings" panose="05000000000000000000" pitchFamily="2" charset="2"/>
              <a:buNone/>
            </a:pPr>
            <a:r>
              <a:rPr lang="zh-CN" altLang="zh-CN" sz="2400" dirty="0">
                <a:latin typeface="宋体" panose="02010600030101010101" pitchFamily="2" charset="-122"/>
                <a:sym typeface="+mn-ea"/>
              </a:rPr>
              <a:t>注意到</a:t>
            </a:r>
            <a:r>
              <a:rPr lang="en-US" altLang="zh-CN" sz="2400" dirty="0">
                <a:latin typeface="宋体" panose="02010600030101010101" pitchFamily="2" charset="-122"/>
                <a:sym typeface="+mn-ea"/>
              </a:rPr>
              <a:t>URL</a:t>
            </a:r>
            <a:r>
              <a:rPr lang="zh-CN" altLang="en-US" sz="2400" dirty="0">
                <a:latin typeface="宋体" panose="02010600030101010101" pitchFamily="2" charset="-122"/>
                <a:sym typeface="+mn-ea"/>
              </a:rPr>
              <a:t>中的</a:t>
            </a:r>
            <a:r>
              <a:rPr lang="zh-CN" altLang="zh-CN" sz="2400" dirty="0">
                <a:latin typeface="宋体" panose="02010600030101010101" pitchFamily="2" charset="-122"/>
                <a:sym typeface="+mn-ea"/>
              </a:rPr>
              <a:t>PHP扩展名吗？</a:t>
            </a:r>
          </a:p>
        </p:txBody>
      </p:sp>
      <p:sp>
        <p:nvSpPr>
          <p:cNvPr id="23556" name="文本框 3"/>
          <p:cNvSpPr txBox="1">
            <a:spLocks noChangeArrowheads="1"/>
          </p:cNvSpPr>
          <p:nvPr/>
        </p:nvSpPr>
        <p:spPr bwMode="auto">
          <a:xfrm>
            <a:off x="1547813" y="3473450"/>
            <a:ext cx="5467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a:solidFill>
                  <a:srgbClr val="FF0000"/>
                </a:solidFill>
                <a:sym typeface="楷体" panose="02010609060101010101" pitchFamily="49" charset="-122"/>
              </a:rPr>
              <a:t>http://cn.bing.com/search?q=URL</a:t>
            </a:r>
          </a:p>
        </p:txBody>
      </p:sp>
      <p:sp>
        <p:nvSpPr>
          <p:cNvPr id="5" name="Rectangle 3"/>
          <p:cNvSpPr>
            <a:spLocks noGrp="1"/>
          </p:cNvSpPr>
          <p:nvPr/>
        </p:nvSpPr>
        <p:spPr bwMode="auto">
          <a:xfrm>
            <a:off x="2411413" y="4076700"/>
            <a:ext cx="4160837" cy="5355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rgbClr val="093A80"/>
              </a:buClr>
              <a:buSzPct val="75000"/>
              <a:buFont typeface="Wingdings" panose="05000000000000000000" pitchFamily="2" charset="2"/>
              <a:buNone/>
            </a:pPr>
            <a:r>
              <a:rPr lang="zh-CN" altLang="zh-CN" sz="2400" dirty="0">
                <a:latin typeface="宋体" panose="02010600030101010101" pitchFamily="2" charset="-122"/>
                <a:sym typeface="+mn-ea"/>
              </a:rPr>
              <a:t>看得出服务器端脚本语言吗？</a:t>
            </a:r>
          </a:p>
        </p:txBody>
      </p:sp>
      <p:sp>
        <p:nvSpPr>
          <p:cNvPr id="4" name="页脚占位符 3"/>
          <p:cNvSpPr>
            <a:spLocks noGrp="1"/>
          </p:cNvSpPr>
          <p:nvPr>
            <p:ph type="ftr" sz="quarter" idx="5"/>
          </p:nvPr>
        </p:nvSpPr>
        <p:spPr/>
        <p:txBody>
          <a:bodyPr/>
          <a:lstStyle/>
          <a:p>
            <a:r>
              <a:rPr lang="en-US" altLang="zh-CN" smtClean="0"/>
              <a:t>/28</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14</a:t>
            </a:fld>
            <a:endParaRPr lang="zh-CN" altLang="en-US" dirty="0"/>
          </a:p>
        </p:txBody>
      </p:sp>
      <p:sp>
        <p:nvSpPr>
          <p:cNvPr id="2" name="标题 1"/>
          <p:cNvSpPr>
            <a:spLocks noGrp="1"/>
          </p:cNvSpPr>
          <p:nvPr>
            <p:ph type="title"/>
          </p:nvPr>
        </p:nvSpPr>
        <p:spPr/>
        <p:txBody>
          <a:bodyPr/>
          <a:lstStyle/>
          <a:p>
            <a:r>
              <a:rPr lang="en-US" altLang="zh-CN" dirty="0" smtClean="0"/>
              <a:t>1.3 </a:t>
            </a:r>
            <a:r>
              <a:rPr lang="zh-CN" altLang="en-US" dirty="0" smtClean="0"/>
              <a:t>服</a:t>
            </a:r>
            <a:r>
              <a:rPr lang="zh-CN" altLang="en-US" dirty="0"/>
              <a:t>务器端脚本语言 </a:t>
            </a:r>
          </a:p>
        </p:txBody>
      </p:sp>
    </p:spTree>
    <p:extLst>
      <p:ext uri="{BB962C8B-B14F-4D97-AF65-F5344CB8AC3E}">
        <p14:creationId xmlns:p14="http://schemas.microsoft.com/office/powerpoint/2010/main" val="340047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randombar(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556"/>
                                        </p:tgtEl>
                                        <p:attrNameLst>
                                          <p:attrName>style.visibility</p:attrName>
                                        </p:attrNameLst>
                                      </p:cBhvr>
                                      <p:to>
                                        <p:strVal val="visible"/>
                                      </p:to>
                                    </p:set>
                                    <p:anim calcmode="lin" valueType="num">
                                      <p:cBhvr additive="base">
                                        <p:cTn id="17" dur="500" fill="hold"/>
                                        <p:tgtEl>
                                          <p:spTgt spid="23556"/>
                                        </p:tgtEl>
                                        <p:attrNameLst>
                                          <p:attrName>ppt_x</p:attrName>
                                        </p:attrNameLst>
                                      </p:cBhvr>
                                      <p:tavLst>
                                        <p:tav tm="0">
                                          <p:val>
                                            <p:strVal val="#ppt_x"/>
                                          </p:val>
                                        </p:tav>
                                        <p:tav tm="100000">
                                          <p:val>
                                            <p:strVal val="#ppt_x"/>
                                          </p:val>
                                        </p:tav>
                                      </p:tavLst>
                                    </p:anim>
                                    <p:anim calcmode="lin" valueType="num">
                                      <p:cBhvr additive="base">
                                        <p:cTn id="1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556"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1"/>
          <p:cNvSpPr txBox="1">
            <a:spLocks noChangeArrowheads="1"/>
          </p:cNvSpPr>
          <p:nvPr/>
        </p:nvSpPr>
        <p:spPr bwMode="auto">
          <a:xfrm>
            <a:off x="1439863" y="1012825"/>
            <a:ext cx="695007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3000" dirty="0">
                <a:latin typeface="Times New Roman" panose="02020603050405020304" pitchFamily="18" charset="0"/>
              </a:rPr>
              <a:t>Java语言阵营典型技术和框架</a:t>
            </a:r>
          </a:p>
          <a:p>
            <a:r>
              <a:rPr lang="en-US" altLang="zh-CN" sz="3000" dirty="0">
                <a:latin typeface="Times New Roman" panose="02020603050405020304" pitchFamily="18" charset="0"/>
              </a:rPr>
              <a:t>	</a:t>
            </a:r>
            <a:r>
              <a:rPr lang="en-US" altLang="zh-CN" sz="3000" dirty="0">
                <a:latin typeface="Times New Roman" panose="02020603050405020304" pitchFamily="18" charset="0"/>
                <a:hlinkClick r:id="rId2"/>
              </a:rPr>
              <a:t>Servlet</a:t>
            </a:r>
            <a:endParaRPr lang="en-US" altLang="zh-CN" sz="3000" dirty="0">
              <a:latin typeface="Times New Roman" panose="02020603050405020304" pitchFamily="18" charset="0"/>
            </a:endParaRPr>
          </a:p>
          <a:p>
            <a:r>
              <a:rPr lang="en-US" altLang="zh-CN" sz="3000" dirty="0">
                <a:latin typeface="Times New Roman" panose="02020603050405020304" pitchFamily="18" charset="0"/>
              </a:rPr>
              <a:t>	</a:t>
            </a:r>
            <a:r>
              <a:rPr lang="en-US" altLang="zh-CN" sz="3000" dirty="0">
                <a:latin typeface="Times New Roman" panose="02020603050405020304" pitchFamily="18" charset="0"/>
                <a:hlinkClick r:id="rId3"/>
              </a:rPr>
              <a:t>JSP</a:t>
            </a:r>
            <a:endParaRPr lang="en-US" altLang="zh-CN" sz="3000" dirty="0">
              <a:latin typeface="Times New Roman" panose="02020603050405020304" pitchFamily="18" charset="0"/>
            </a:endParaRPr>
          </a:p>
          <a:p>
            <a:r>
              <a:rPr lang="en-US" altLang="zh-CN" sz="3000" b="1" dirty="0">
                <a:solidFill>
                  <a:srgbClr val="FF0000"/>
                </a:solidFill>
                <a:latin typeface="Times New Roman" panose="02020603050405020304" pitchFamily="18" charset="0"/>
              </a:rPr>
              <a:t>	</a:t>
            </a:r>
            <a:r>
              <a:rPr lang="en-US" altLang="zh-CN" sz="3000" b="1" dirty="0">
                <a:solidFill>
                  <a:srgbClr val="FF0000"/>
                </a:solidFill>
                <a:latin typeface="Times New Roman" panose="02020603050405020304" pitchFamily="18" charset="0"/>
                <a:hlinkClick r:id="rId4"/>
              </a:rPr>
              <a:t>Spring MVC</a:t>
            </a:r>
            <a:endParaRPr lang="en-US" altLang="zh-CN" sz="3000" b="1" dirty="0">
              <a:solidFill>
                <a:srgbClr val="FF0000"/>
              </a:solidFill>
              <a:latin typeface="Times New Roman" panose="02020603050405020304" pitchFamily="18" charset="0"/>
            </a:endParaRPr>
          </a:p>
          <a:p>
            <a:r>
              <a:rPr lang="en-US" altLang="zh-CN" sz="3000" b="1" dirty="0">
                <a:solidFill>
                  <a:srgbClr val="FF0000"/>
                </a:solidFill>
                <a:latin typeface="Times New Roman" panose="02020603050405020304" pitchFamily="18" charset="0"/>
              </a:rPr>
              <a:t>	Spring Boot</a:t>
            </a:r>
          </a:p>
        </p:txBody>
      </p:sp>
      <p:sp>
        <p:nvSpPr>
          <p:cNvPr id="3" name="页脚占位符 2"/>
          <p:cNvSpPr>
            <a:spLocks noGrp="1"/>
          </p:cNvSpPr>
          <p:nvPr>
            <p:ph type="ftr" sz="quarter" idx="5"/>
          </p:nvPr>
        </p:nvSpPr>
        <p:spPr/>
        <p:txBody>
          <a:bodyPr/>
          <a:lstStyle/>
          <a:p>
            <a:r>
              <a:rPr lang="en-US" altLang="zh-CN" smtClean="0"/>
              <a:t>/28</a:t>
            </a:r>
            <a:endParaRPr lang="zh-CN" altLang="en-US" dirty="0"/>
          </a:p>
        </p:txBody>
      </p:sp>
      <p:sp>
        <p:nvSpPr>
          <p:cNvPr id="4" name="灯片编号占位符 3"/>
          <p:cNvSpPr>
            <a:spLocks noGrp="1"/>
          </p:cNvSpPr>
          <p:nvPr>
            <p:ph type="sldNum" sz="quarter" idx="7"/>
          </p:nvPr>
        </p:nvSpPr>
        <p:spPr/>
        <p:txBody>
          <a:bodyPr/>
          <a:lstStyle/>
          <a:p>
            <a:fld id="{B6F15528-21DE-4FAA-801E-634DDDAF4B2B}" type="slidenum">
              <a:rPr lang="en-US" altLang="zh-CN" smtClean="0"/>
              <a:pPr/>
              <a:t>15</a:t>
            </a:fld>
            <a:endParaRPr lang="zh-CN" altLang="en-US" dirty="0"/>
          </a:p>
        </p:txBody>
      </p:sp>
      <p:sp>
        <p:nvSpPr>
          <p:cNvPr id="2" name="标题 1"/>
          <p:cNvSpPr>
            <a:spLocks noGrp="1"/>
          </p:cNvSpPr>
          <p:nvPr>
            <p:ph type="title"/>
          </p:nvPr>
        </p:nvSpPr>
        <p:spPr/>
        <p:txBody>
          <a:bodyPr/>
          <a:lstStyle/>
          <a:p>
            <a:r>
              <a:rPr lang="en-US" altLang="zh-CN" dirty="0"/>
              <a:t>1.3 </a:t>
            </a:r>
            <a:r>
              <a:rPr lang="zh-CN" altLang="en-US" dirty="0"/>
              <a:t>服务器端脚本语言 </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7792" y="1635646"/>
            <a:ext cx="4186164" cy="2721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81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577">
                                            <p:txEl>
                                              <p:pRg st="1" end="1"/>
                                            </p:txEl>
                                          </p:spTgt>
                                        </p:tgtEl>
                                        <p:attrNameLst>
                                          <p:attrName>style.visibility</p:attrName>
                                        </p:attrNameLst>
                                      </p:cBhvr>
                                      <p:to>
                                        <p:strVal val="visible"/>
                                      </p:to>
                                    </p:set>
                                    <p:animEffect transition="in" filter="fade">
                                      <p:cBhvr>
                                        <p:cTn id="7" dur="1000"/>
                                        <p:tgtEl>
                                          <p:spTgt spid="24577">
                                            <p:txEl>
                                              <p:pRg st="1" end="1"/>
                                            </p:txEl>
                                          </p:spTgt>
                                        </p:tgtEl>
                                      </p:cBhvr>
                                    </p:animEffect>
                                    <p:anim calcmode="lin" valueType="num">
                                      <p:cBhvr>
                                        <p:cTn id="8" dur="1000" fill="hold"/>
                                        <p:tgtEl>
                                          <p:spTgt spid="2457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4577">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4577">
                                            <p:txEl>
                                              <p:pRg st="2" end="2"/>
                                            </p:txEl>
                                          </p:spTgt>
                                        </p:tgtEl>
                                        <p:attrNameLst>
                                          <p:attrName>style.visibility</p:attrName>
                                        </p:attrNameLst>
                                      </p:cBhvr>
                                      <p:to>
                                        <p:strVal val="visible"/>
                                      </p:to>
                                    </p:set>
                                    <p:animEffect transition="in" filter="fade">
                                      <p:cBhvr>
                                        <p:cTn id="18" dur="1000"/>
                                        <p:tgtEl>
                                          <p:spTgt spid="24577">
                                            <p:txEl>
                                              <p:pRg st="2" end="2"/>
                                            </p:txEl>
                                          </p:spTgt>
                                        </p:tgtEl>
                                      </p:cBhvr>
                                    </p:animEffect>
                                    <p:anim calcmode="lin" valueType="num">
                                      <p:cBhvr>
                                        <p:cTn id="19" dur="1000" fill="hold"/>
                                        <p:tgtEl>
                                          <p:spTgt spid="24577">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24577">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24577">
                                            <p:txEl>
                                              <p:pRg st="3" end="3"/>
                                            </p:txEl>
                                          </p:spTgt>
                                        </p:tgtEl>
                                        <p:attrNameLst>
                                          <p:attrName>style.visibility</p:attrName>
                                        </p:attrNameLst>
                                      </p:cBhvr>
                                      <p:to>
                                        <p:strVal val="visible"/>
                                      </p:to>
                                    </p:set>
                                    <p:animEffect transition="in" filter="fade">
                                      <p:cBhvr>
                                        <p:cTn id="24" dur="1000"/>
                                        <p:tgtEl>
                                          <p:spTgt spid="24577">
                                            <p:txEl>
                                              <p:pRg st="3" end="3"/>
                                            </p:txEl>
                                          </p:spTgt>
                                        </p:tgtEl>
                                      </p:cBhvr>
                                    </p:animEffect>
                                    <p:anim calcmode="lin" valueType="num">
                                      <p:cBhvr>
                                        <p:cTn id="25" dur="1000" fill="hold"/>
                                        <p:tgtEl>
                                          <p:spTgt spid="2457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77">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24577">
                                            <p:txEl>
                                              <p:pRg st="4" end="4"/>
                                            </p:txEl>
                                          </p:spTgt>
                                        </p:tgtEl>
                                        <p:attrNameLst>
                                          <p:attrName>style.visibility</p:attrName>
                                        </p:attrNameLst>
                                      </p:cBhvr>
                                      <p:to>
                                        <p:strVal val="visible"/>
                                      </p:to>
                                    </p:set>
                                    <p:animEffect transition="in" filter="fade">
                                      <p:cBhvr>
                                        <p:cTn id="30" dur="1000"/>
                                        <p:tgtEl>
                                          <p:spTgt spid="24577">
                                            <p:txEl>
                                              <p:pRg st="4" end="4"/>
                                            </p:txEl>
                                          </p:spTgt>
                                        </p:tgtEl>
                                      </p:cBhvr>
                                    </p:animEffect>
                                    <p:anim calcmode="lin" valueType="num">
                                      <p:cBhvr>
                                        <p:cTn id="31" dur="1000" fill="hold"/>
                                        <p:tgtEl>
                                          <p:spTgt spid="24577">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2457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1447800" y="2858567"/>
            <a:ext cx="5428456" cy="649287"/>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7" name="内容占位符 6"/>
          <p:cNvSpPr>
            <a:spLocks noGrp="1"/>
          </p:cNvSpPr>
          <p:nvPr>
            <p:ph sz="quarter" idx="12"/>
          </p:nvPr>
        </p:nvSpPr>
        <p:spPr>
          <a:xfrm>
            <a:off x="1676400" y="914403"/>
            <a:ext cx="6934200" cy="3231654"/>
          </a:xfrm>
        </p:spPr>
        <p:txBody>
          <a:bodyPr/>
          <a:lstStyle/>
          <a:p>
            <a:r>
              <a:rPr lang="en-US" altLang="zh-CN" dirty="0"/>
              <a:t>1.1 Web</a:t>
            </a:r>
            <a:r>
              <a:rPr lang="zh-CN" altLang="en-US" dirty="0"/>
              <a:t>页面</a:t>
            </a:r>
            <a:endParaRPr lang="en-US" altLang="zh-CN" dirty="0"/>
          </a:p>
          <a:p>
            <a:r>
              <a:rPr lang="en-US" altLang="zh-CN" dirty="0"/>
              <a:t>1.2 HTTP</a:t>
            </a:r>
            <a:r>
              <a:rPr lang="zh-CN" altLang="en-US" dirty="0"/>
              <a:t>协议</a:t>
            </a:r>
            <a:endParaRPr lang="en-US" altLang="zh-CN" dirty="0"/>
          </a:p>
          <a:p>
            <a:r>
              <a:rPr lang="en-US" altLang="zh-CN" dirty="0"/>
              <a:t>1.3 </a:t>
            </a:r>
            <a:r>
              <a:rPr lang="zh-CN" altLang="en-US" dirty="0"/>
              <a:t>服务器端脚本语言</a:t>
            </a:r>
            <a:endParaRPr lang="en-US" altLang="zh-CN" dirty="0"/>
          </a:p>
          <a:p>
            <a:r>
              <a:rPr lang="en-US" altLang="zh-CN" dirty="0"/>
              <a:t>1.4 </a:t>
            </a:r>
            <a:r>
              <a:rPr lang="zh-CN" altLang="en-US" dirty="0" smtClean="0"/>
              <a:t>搭建</a:t>
            </a:r>
            <a:r>
              <a:rPr lang="en-US" altLang="zh-CN" dirty="0" smtClean="0"/>
              <a:t>IntelliJ IDEA</a:t>
            </a:r>
            <a:r>
              <a:rPr lang="zh-CN" altLang="en-US" dirty="0" smtClean="0"/>
              <a:t>开发环境</a:t>
            </a:r>
            <a:endParaRPr lang="en-US" altLang="zh-CN" dirty="0"/>
          </a:p>
          <a:p>
            <a:r>
              <a:rPr lang="en-US" altLang="zh-CN" dirty="0"/>
              <a:t>1.5 Java</a:t>
            </a:r>
            <a:r>
              <a:rPr lang="zh-CN" altLang="en-US" dirty="0"/>
              <a:t>语言</a:t>
            </a:r>
            <a:endParaRPr lang="en-US" altLang="zh-CN" dirty="0"/>
          </a:p>
        </p:txBody>
      </p:sp>
      <p:sp>
        <p:nvSpPr>
          <p:cNvPr id="2" name="页脚占位符 1"/>
          <p:cNvSpPr>
            <a:spLocks noGrp="1"/>
          </p:cNvSpPr>
          <p:nvPr>
            <p:ph type="ftr" sz="quarter" idx="4294967295"/>
          </p:nvPr>
        </p:nvSpPr>
        <p:spPr>
          <a:xfrm>
            <a:off x="8199438" y="4935538"/>
            <a:ext cx="944562" cy="215900"/>
          </a:xfrm>
        </p:spPr>
        <p:txBody>
          <a:bodyPr/>
          <a:lstStyle/>
          <a:p>
            <a:r>
              <a:rPr lang="en-US" altLang="zh-CN" smtClean="0"/>
              <a:t>/28</a:t>
            </a:r>
            <a:endParaRPr lang="zh-CN" altLang="en-US" dirty="0"/>
          </a:p>
        </p:txBody>
      </p:sp>
      <p:sp>
        <p:nvSpPr>
          <p:cNvPr id="3" name="灯片编号占位符 2"/>
          <p:cNvSpPr>
            <a:spLocks noGrp="1"/>
          </p:cNvSpPr>
          <p:nvPr>
            <p:ph type="sldNum" sz="quarter" idx="4294967295"/>
          </p:nvPr>
        </p:nvSpPr>
        <p:spPr>
          <a:xfrm>
            <a:off x="8559800" y="4935538"/>
            <a:ext cx="584200" cy="215900"/>
          </a:xfrm>
        </p:spPr>
        <p:txBody>
          <a:bodyPr/>
          <a:lstStyle/>
          <a:p>
            <a:fld id="{B6F15528-21DE-4FAA-801E-634DDDAF4B2B}" type="slidenum">
              <a:rPr lang="en-US" altLang="zh-CN" smtClean="0"/>
              <a:pPr/>
              <a:t>16</a:t>
            </a:fld>
            <a:endParaRPr lang="zh-CN" altLang="en-US" dirty="0"/>
          </a:p>
        </p:txBody>
      </p:sp>
    </p:spTree>
    <p:extLst>
      <p:ext uri="{BB962C8B-B14F-4D97-AF65-F5344CB8AC3E}">
        <p14:creationId xmlns:p14="http://schemas.microsoft.com/office/powerpoint/2010/main" val="180297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5"/>
          </p:nvPr>
        </p:nvSpPr>
        <p:spPr/>
        <p:txBody>
          <a:bodyPr/>
          <a:lstStyle/>
          <a:p>
            <a:r>
              <a:rPr lang="en-US" altLang="zh-CN" smtClean="0"/>
              <a:t>/28</a:t>
            </a:r>
            <a:endParaRPr lang="zh-CN" altLang="en-US" dirty="0"/>
          </a:p>
        </p:txBody>
      </p:sp>
      <p:sp>
        <p:nvSpPr>
          <p:cNvPr id="7" name="灯片编号占位符 6"/>
          <p:cNvSpPr>
            <a:spLocks noGrp="1"/>
          </p:cNvSpPr>
          <p:nvPr>
            <p:ph type="sldNum" sz="quarter" idx="7"/>
          </p:nvPr>
        </p:nvSpPr>
        <p:spPr/>
        <p:txBody>
          <a:bodyPr/>
          <a:lstStyle/>
          <a:p>
            <a:fld id="{B6F15528-21DE-4FAA-801E-634DDDAF4B2B}" type="slidenum">
              <a:rPr lang="en-US" altLang="zh-CN" smtClean="0"/>
              <a:pPr/>
              <a:t>17</a:t>
            </a:fld>
            <a:endParaRPr lang="zh-CN" altLang="en-US" dirty="0"/>
          </a:p>
        </p:txBody>
      </p:sp>
      <p:sp>
        <p:nvSpPr>
          <p:cNvPr id="5" name="内容占位符 4"/>
          <p:cNvSpPr>
            <a:spLocks noGrp="1"/>
          </p:cNvSpPr>
          <p:nvPr>
            <p:ph sz="quarter" idx="10"/>
          </p:nvPr>
        </p:nvSpPr>
        <p:spPr>
          <a:xfrm>
            <a:off x="457200" y="857253"/>
            <a:ext cx="8229600" cy="3231654"/>
          </a:xfrm>
        </p:spPr>
        <p:txBody>
          <a:bodyPr/>
          <a:lstStyle/>
          <a:p>
            <a:r>
              <a:rPr lang="zh-CN" altLang="en-US" dirty="0" smtClean="0"/>
              <a:t>后端：</a:t>
            </a:r>
            <a:endParaRPr lang="en-US" altLang="zh-CN" dirty="0" smtClean="0"/>
          </a:p>
          <a:p>
            <a:pPr lvl="1"/>
            <a:r>
              <a:rPr lang="en-US" altLang="zh-CN" dirty="0" err="1" smtClean="0">
                <a:hlinkClick r:id="rId2"/>
              </a:rPr>
              <a:t>Jdk</a:t>
            </a:r>
            <a:r>
              <a:rPr lang="en-US" altLang="zh-CN" dirty="0" smtClean="0">
                <a:hlinkClick r:id="rId2"/>
              </a:rPr>
              <a:t> 8+</a:t>
            </a:r>
            <a:endParaRPr lang="en-US" altLang="zh-CN" dirty="0"/>
          </a:p>
          <a:p>
            <a:pPr lvl="1"/>
            <a:r>
              <a:rPr lang="en-US" altLang="zh-CN" dirty="0" smtClean="0">
                <a:hlinkClick r:id="rId3"/>
              </a:rPr>
              <a:t>Maven</a:t>
            </a:r>
            <a:endParaRPr lang="en-US" altLang="zh-CN" sz="1500" dirty="0"/>
          </a:p>
          <a:p>
            <a:pPr lvl="1"/>
            <a:r>
              <a:rPr lang="en-US" altLang="zh-CN" dirty="0" err="1" smtClean="0">
                <a:hlinkClick r:id="rId4"/>
              </a:rPr>
              <a:t>Intellij</a:t>
            </a:r>
            <a:r>
              <a:rPr lang="en-US" altLang="zh-CN" dirty="0" smtClean="0">
                <a:hlinkClick r:id="rId4"/>
              </a:rPr>
              <a:t> IDEA</a:t>
            </a:r>
            <a:endParaRPr lang="en-US" altLang="zh-CN" dirty="0" smtClean="0"/>
          </a:p>
          <a:p>
            <a:pPr lvl="1"/>
            <a:r>
              <a:rPr lang="en-US" altLang="zh-CN" dirty="0" smtClean="0">
                <a:hlinkClick r:id="rId5"/>
              </a:rPr>
              <a:t>MySQL</a:t>
            </a:r>
            <a:r>
              <a:rPr lang="en-US" altLang="zh-CN" dirty="0" smtClean="0"/>
              <a:t> </a:t>
            </a:r>
          </a:p>
          <a:p>
            <a:r>
              <a:rPr lang="zh-CN" altLang="en-US" dirty="0" smtClean="0"/>
              <a:t>前端：</a:t>
            </a:r>
            <a:endParaRPr lang="en-US" altLang="zh-CN" dirty="0" smtClean="0"/>
          </a:p>
          <a:p>
            <a:pPr lvl="1"/>
            <a:r>
              <a:rPr lang="en-US" altLang="zh-CN" dirty="0" smtClean="0"/>
              <a:t>Android</a:t>
            </a:r>
            <a:r>
              <a:rPr lang="zh-CN" altLang="en-US" dirty="0" smtClean="0"/>
              <a:t>端：</a:t>
            </a:r>
            <a:r>
              <a:rPr lang="en-US" altLang="zh-CN" dirty="0" smtClean="0">
                <a:hlinkClick r:id="rId6"/>
              </a:rPr>
              <a:t>Android Studio</a:t>
            </a:r>
            <a:endParaRPr lang="en-US" altLang="zh-CN" dirty="0" smtClean="0"/>
          </a:p>
        </p:txBody>
      </p:sp>
      <p:sp>
        <p:nvSpPr>
          <p:cNvPr id="4" name="标题 3"/>
          <p:cNvSpPr>
            <a:spLocks noGrp="1"/>
          </p:cNvSpPr>
          <p:nvPr>
            <p:ph type="title"/>
          </p:nvPr>
        </p:nvSpPr>
        <p:spPr/>
        <p:txBody>
          <a:bodyPr/>
          <a:lstStyle/>
          <a:p>
            <a:r>
              <a:rPr lang="en-US" altLang="zh-CN" dirty="0" smtClean="0"/>
              <a:t>1.4 </a:t>
            </a:r>
            <a:r>
              <a:rPr lang="zh-CN" altLang="en-US" dirty="0" smtClean="0"/>
              <a:t>搭建</a:t>
            </a:r>
            <a:r>
              <a:rPr lang="en-US" altLang="zh-CN" dirty="0" smtClean="0"/>
              <a:t>IntelliJ IDEA</a:t>
            </a:r>
            <a:r>
              <a:rPr lang="zh-CN" altLang="en-US" dirty="0" smtClean="0"/>
              <a:t>开发环境</a:t>
            </a:r>
            <a:endParaRPr lang="zh-CN" altLang="en-US" dirty="0"/>
          </a:p>
        </p:txBody>
      </p:sp>
      <p:pic>
        <p:nvPicPr>
          <p:cNvPr id="20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07656" y="987574"/>
            <a:ext cx="2106653"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634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1447800" y="3494841"/>
            <a:ext cx="3960000" cy="649287"/>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7" name="内容占位符 6"/>
          <p:cNvSpPr>
            <a:spLocks noGrp="1"/>
          </p:cNvSpPr>
          <p:nvPr>
            <p:ph sz="quarter" idx="12"/>
          </p:nvPr>
        </p:nvSpPr>
        <p:spPr>
          <a:xfrm>
            <a:off x="1676400" y="914403"/>
            <a:ext cx="6934200" cy="3231654"/>
          </a:xfrm>
        </p:spPr>
        <p:txBody>
          <a:bodyPr/>
          <a:lstStyle/>
          <a:p>
            <a:r>
              <a:rPr lang="en-US" altLang="zh-CN" dirty="0"/>
              <a:t>1.1 Web</a:t>
            </a:r>
            <a:r>
              <a:rPr lang="zh-CN" altLang="en-US" dirty="0"/>
              <a:t>页面</a:t>
            </a:r>
            <a:endParaRPr lang="en-US" altLang="zh-CN" dirty="0"/>
          </a:p>
          <a:p>
            <a:r>
              <a:rPr lang="en-US" altLang="zh-CN" dirty="0"/>
              <a:t>1.2 HTTP</a:t>
            </a:r>
            <a:r>
              <a:rPr lang="zh-CN" altLang="en-US" dirty="0"/>
              <a:t>协议</a:t>
            </a:r>
            <a:endParaRPr lang="en-US" altLang="zh-CN" dirty="0"/>
          </a:p>
          <a:p>
            <a:r>
              <a:rPr lang="en-US" altLang="zh-CN" dirty="0"/>
              <a:t>1.3 </a:t>
            </a:r>
            <a:r>
              <a:rPr lang="zh-CN" altLang="en-US" dirty="0"/>
              <a:t>服务器端脚本语言</a:t>
            </a:r>
            <a:endParaRPr lang="en-US" altLang="zh-CN" dirty="0"/>
          </a:p>
          <a:p>
            <a:r>
              <a:rPr lang="en-US" altLang="zh-CN" dirty="0"/>
              <a:t>1.4 </a:t>
            </a:r>
            <a:r>
              <a:rPr lang="zh-CN" altLang="en-US" dirty="0"/>
              <a:t>搭建开发环境</a:t>
            </a:r>
            <a:endParaRPr lang="en-US" altLang="zh-CN" dirty="0"/>
          </a:p>
          <a:p>
            <a:r>
              <a:rPr lang="en-US" altLang="zh-CN" dirty="0"/>
              <a:t>1.5 Java</a:t>
            </a:r>
            <a:r>
              <a:rPr lang="zh-CN" altLang="en-US" dirty="0"/>
              <a:t>语言</a:t>
            </a:r>
            <a:endParaRPr lang="en-US" altLang="zh-CN" dirty="0"/>
          </a:p>
        </p:txBody>
      </p:sp>
      <p:sp>
        <p:nvSpPr>
          <p:cNvPr id="2" name="页脚占位符 1"/>
          <p:cNvSpPr>
            <a:spLocks noGrp="1"/>
          </p:cNvSpPr>
          <p:nvPr>
            <p:ph type="ftr" sz="quarter" idx="4294967295"/>
          </p:nvPr>
        </p:nvSpPr>
        <p:spPr>
          <a:xfrm>
            <a:off x="8199438" y="4935538"/>
            <a:ext cx="944562" cy="215900"/>
          </a:xfrm>
        </p:spPr>
        <p:txBody>
          <a:bodyPr/>
          <a:lstStyle/>
          <a:p>
            <a:r>
              <a:rPr lang="en-US" altLang="zh-CN" smtClean="0"/>
              <a:t>/28</a:t>
            </a:r>
            <a:endParaRPr lang="zh-CN" altLang="en-US" dirty="0"/>
          </a:p>
        </p:txBody>
      </p:sp>
      <p:sp>
        <p:nvSpPr>
          <p:cNvPr id="3" name="灯片编号占位符 2"/>
          <p:cNvSpPr>
            <a:spLocks noGrp="1"/>
          </p:cNvSpPr>
          <p:nvPr>
            <p:ph type="sldNum" sz="quarter" idx="4294967295"/>
          </p:nvPr>
        </p:nvSpPr>
        <p:spPr>
          <a:xfrm>
            <a:off x="8559800" y="4935538"/>
            <a:ext cx="584200" cy="215900"/>
          </a:xfrm>
        </p:spPr>
        <p:txBody>
          <a:bodyPr/>
          <a:lstStyle/>
          <a:p>
            <a:fld id="{B6F15528-21DE-4FAA-801E-634DDDAF4B2B}" type="slidenum">
              <a:rPr lang="en-US" altLang="zh-CN" smtClean="0"/>
              <a:pPr/>
              <a:t>18</a:t>
            </a:fld>
            <a:endParaRPr lang="zh-CN" altLang="en-US" dirty="0"/>
          </a:p>
        </p:txBody>
      </p:sp>
      <p:sp>
        <p:nvSpPr>
          <p:cNvPr id="9" name="单圆角矩形 8"/>
          <p:cNvSpPr/>
          <p:nvPr/>
        </p:nvSpPr>
        <p:spPr>
          <a:xfrm>
            <a:off x="5508104" y="2859990"/>
            <a:ext cx="3024336" cy="1872000"/>
          </a:xfrm>
          <a:prstGeom prst="snip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dirty="0">
                <a:solidFill>
                  <a:schemeClr val="tx1"/>
                </a:solidFill>
              </a:rPr>
              <a:t>1.5.1 </a:t>
            </a:r>
            <a:r>
              <a:rPr lang="zh-CN" altLang="en-US" dirty="0">
                <a:solidFill>
                  <a:schemeClr val="tx1"/>
                </a:solidFill>
              </a:rPr>
              <a:t>什么是</a:t>
            </a:r>
            <a:r>
              <a:rPr lang="en-US" altLang="zh-CN" dirty="0">
                <a:solidFill>
                  <a:schemeClr val="tx1"/>
                </a:solidFill>
              </a:rPr>
              <a:t>Java</a:t>
            </a:r>
          </a:p>
          <a:p>
            <a:r>
              <a:rPr lang="en-US" altLang="zh-CN" dirty="0">
                <a:solidFill>
                  <a:schemeClr val="tx1"/>
                </a:solidFill>
              </a:rPr>
              <a:t>1.5.2 Java</a:t>
            </a:r>
            <a:r>
              <a:rPr lang="zh-CN" altLang="en-US" dirty="0">
                <a:solidFill>
                  <a:schemeClr val="tx1"/>
                </a:solidFill>
              </a:rPr>
              <a:t>程序结构</a:t>
            </a:r>
          </a:p>
          <a:p>
            <a:r>
              <a:rPr lang="en-US" altLang="zh-CN" dirty="0">
                <a:solidFill>
                  <a:schemeClr val="tx1"/>
                </a:solidFill>
              </a:rPr>
              <a:t>1.5.3 Java</a:t>
            </a:r>
            <a:r>
              <a:rPr lang="zh-CN" altLang="en-US" dirty="0">
                <a:solidFill>
                  <a:schemeClr val="tx1"/>
                </a:solidFill>
              </a:rPr>
              <a:t>语句</a:t>
            </a:r>
          </a:p>
          <a:p>
            <a:r>
              <a:rPr lang="en-US" altLang="zh-CN" dirty="0">
                <a:solidFill>
                  <a:schemeClr val="tx1"/>
                </a:solidFill>
              </a:rPr>
              <a:t>1.5.4 if</a:t>
            </a:r>
            <a:r>
              <a:rPr lang="zh-CN" altLang="en-US" dirty="0">
                <a:solidFill>
                  <a:schemeClr val="tx1"/>
                </a:solidFill>
              </a:rPr>
              <a:t>语句和</a:t>
            </a:r>
            <a:r>
              <a:rPr lang="en-US" altLang="zh-CN" dirty="0">
                <a:solidFill>
                  <a:schemeClr val="tx1"/>
                </a:solidFill>
              </a:rPr>
              <a:t>for</a:t>
            </a:r>
            <a:r>
              <a:rPr lang="zh-CN" altLang="en-US" dirty="0">
                <a:solidFill>
                  <a:schemeClr val="tx1"/>
                </a:solidFill>
              </a:rPr>
              <a:t>语句</a:t>
            </a:r>
          </a:p>
          <a:p>
            <a:r>
              <a:rPr lang="en-US" altLang="zh-CN" dirty="0">
                <a:solidFill>
                  <a:schemeClr val="tx1"/>
                </a:solidFill>
              </a:rPr>
              <a:t>1.5.5 </a:t>
            </a:r>
            <a:r>
              <a:rPr lang="zh-CN" altLang="en-US" dirty="0" smtClean="0">
                <a:solidFill>
                  <a:schemeClr val="tx1"/>
                </a:solidFill>
              </a:rPr>
              <a:t>其</a:t>
            </a:r>
            <a:r>
              <a:rPr lang="zh-CN" altLang="en-US" dirty="0">
                <a:solidFill>
                  <a:schemeClr val="tx1"/>
                </a:solidFill>
              </a:rPr>
              <a:t>它语法</a:t>
            </a:r>
          </a:p>
        </p:txBody>
      </p:sp>
    </p:spTree>
    <p:extLst>
      <p:ext uri="{BB962C8B-B14F-4D97-AF65-F5344CB8AC3E}">
        <p14:creationId xmlns:p14="http://schemas.microsoft.com/office/powerpoint/2010/main" val="207087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p:cNvSpPr>
          <p:nvPr/>
        </p:nvSpPr>
        <p:spPr>
          <a:xfrm>
            <a:off x="827584" y="843559"/>
            <a:ext cx="7920880" cy="2966966"/>
          </a:xfrm>
          <a:prstGeom prst="rect">
            <a:avLst/>
          </a:prstGeom>
        </p:spPr>
        <p:txBody>
          <a:bodyPr wrap="square">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lnSpc>
                <a:spcPct val="95000"/>
              </a:lnSpc>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800100" indent="-457200" eaLnBrk="1" hangingPunct="1">
              <a:lnSpc>
                <a:spcPct val="120000"/>
              </a:lnSpc>
              <a:defRPr/>
            </a:pPr>
            <a:endParaRPr lang="en-US" altLang="zh-CN" sz="2800" dirty="0" smtClean="0">
              <a:latin typeface="Times New Roman" panose="02020603050405020304" pitchFamily="18" charset="0"/>
              <a:ea typeface="宋体" panose="02010600030101010101" pitchFamily="2" charset="-122"/>
            </a:endParaRPr>
          </a:p>
          <a:p>
            <a:pPr marL="800100" indent="-457200" eaLnBrk="1" hangingPunct="1">
              <a:lnSpc>
                <a:spcPct val="120000"/>
              </a:lnSpc>
              <a:defRPr/>
            </a:pPr>
            <a:endParaRPr lang="en-US" altLang="zh-CN" sz="2800" dirty="0" smtClean="0">
              <a:latin typeface="Times New Roman" panose="02020603050405020304" pitchFamily="18" charset="0"/>
              <a:ea typeface="宋体" panose="02010600030101010101" pitchFamily="2" charset="-122"/>
            </a:endParaRPr>
          </a:p>
          <a:p>
            <a:pPr marL="800100" indent="-457200" eaLnBrk="1" hangingPunct="1">
              <a:lnSpc>
                <a:spcPct val="120000"/>
              </a:lnSpc>
              <a:defRPr/>
            </a:pPr>
            <a:r>
              <a:rPr lang="en-US" altLang="zh-CN" sz="2800" dirty="0" smtClean="0">
                <a:latin typeface="Times New Roman" panose="02020603050405020304" pitchFamily="18" charset="0"/>
                <a:ea typeface="宋体" panose="02010600030101010101" pitchFamily="2" charset="-122"/>
              </a:rPr>
              <a:t>Java</a:t>
            </a:r>
            <a:r>
              <a:rPr lang="zh-CN" altLang="en-US" sz="2800" dirty="0" smtClean="0">
                <a:latin typeface="Times New Roman" panose="02020603050405020304" pitchFamily="18" charset="0"/>
                <a:ea typeface="宋体" panose="02010600030101010101" pitchFamily="2" charset="-122"/>
              </a:rPr>
              <a:t>是一种面向对象的编程语言</a:t>
            </a:r>
            <a:endParaRPr lang="en-US" altLang="zh-CN" sz="28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a:latin typeface="Times New Roman" panose="02020603050405020304" pitchFamily="18" charset="0"/>
                <a:ea typeface="宋体" panose="02010600030101010101" pitchFamily="2" charset="-122"/>
              </a:rPr>
              <a:t>编程语言：用来定义计算机程序的形式语言，</a:t>
            </a:r>
            <a:r>
              <a:rPr lang="zh-CN" altLang="en-US" sz="2000" dirty="0" smtClean="0">
                <a:latin typeface="Times New Roman" panose="02020603050405020304" pitchFamily="18" charset="0"/>
                <a:ea typeface="宋体" panose="02010600030101010101" pitchFamily="2" charset="-122"/>
              </a:rPr>
              <a:t>有语法和语义。</a:t>
            </a:r>
            <a:endParaRPr lang="en-US" altLang="zh-CN" sz="20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a:latin typeface="Times New Roman" panose="02020603050405020304" pitchFamily="18" charset="0"/>
                <a:ea typeface="宋体" panose="02010600030101010101" pitchFamily="2" charset="-122"/>
              </a:rPr>
              <a:t>面向对象：一</a:t>
            </a:r>
            <a:r>
              <a:rPr lang="zh-CN" altLang="en-US" sz="2000" dirty="0" smtClean="0">
                <a:latin typeface="Times New Roman" panose="02020603050405020304" pitchFamily="18" charset="0"/>
                <a:ea typeface="宋体" panose="02010600030101010101" pitchFamily="2" charset="-122"/>
              </a:rPr>
              <a:t>种把数据和操作汇集于对象的编程范式。</a:t>
            </a:r>
            <a:endParaRPr lang="en-US" altLang="zh-CN" sz="2000" dirty="0">
              <a:latin typeface="Times New Roman" panose="02020603050405020304" pitchFamily="18" charset="0"/>
              <a:ea typeface="宋体" panose="02010600030101010101" pitchFamily="2" charset="-122"/>
            </a:endParaRPr>
          </a:p>
        </p:txBody>
      </p:sp>
      <p:sp>
        <p:nvSpPr>
          <p:cNvPr id="2" name="矩形 1"/>
          <p:cNvSpPr/>
          <p:nvPr/>
        </p:nvSpPr>
        <p:spPr>
          <a:xfrm>
            <a:off x="1763890" y="1203599"/>
            <a:ext cx="6273449" cy="683264"/>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marL="342900" eaLnBrk="1" hangingPunct="1">
              <a:lnSpc>
                <a:spcPct val="120000"/>
              </a:lnSpc>
              <a:defRPr/>
            </a:pPr>
            <a:r>
              <a:rPr lang="en-US" altLang="zh-CN" sz="3200" dirty="0">
                <a:latin typeface="微软雅黑" panose="020B0503020204020204" pitchFamily="34" charset="-122"/>
                <a:ea typeface="微软雅黑" panose="020B0503020204020204" pitchFamily="34" charset="-122"/>
              </a:rPr>
              <a:t>Java</a:t>
            </a:r>
            <a:r>
              <a:rPr lang="zh-CN" altLang="en-US" sz="3200" dirty="0">
                <a:latin typeface="微软雅黑" panose="020B0503020204020204" pitchFamily="34" charset="-122"/>
                <a:ea typeface="微软雅黑" panose="020B0503020204020204" pitchFamily="34" charset="-122"/>
              </a:rPr>
              <a:t>技术既是语言，更是平台！</a:t>
            </a:r>
            <a:endParaRPr lang="en-US" altLang="zh-CN" sz="3200" dirty="0">
              <a:latin typeface="微软雅黑" panose="020B0503020204020204" pitchFamily="34" charset="-122"/>
              <a:ea typeface="微软雅黑" panose="020B0503020204020204" pitchFamily="34" charset="-122"/>
            </a:endParaRPr>
          </a:p>
        </p:txBody>
      </p:sp>
      <p:sp>
        <p:nvSpPr>
          <p:cNvPr id="6" name="页脚占位符 5"/>
          <p:cNvSpPr>
            <a:spLocks noGrp="1"/>
          </p:cNvSpPr>
          <p:nvPr>
            <p:ph type="ftr" sz="quarter" idx="5"/>
          </p:nvPr>
        </p:nvSpPr>
        <p:spPr/>
        <p:txBody>
          <a:bodyPr/>
          <a:lstStyle/>
          <a:p>
            <a:r>
              <a:rPr lang="en-US" altLang="zh-CN" smtClean="0"/>
              <a:t>/28</a:t>
            </a:r>
            <a:endParaRPr lang="zh-CN" altLang="en-US" dirty="0"/>
          </a:p>
        </p:txBody>
      </p:sp>
      <p:sp>
        <p:nvSpPr>
          <p:cNvPr id="8" name="灯片编号占位符 7"/>
          <p:cNvSpPr>
            <a:spLocks noGrp="1"/>
          </p:cNvSpPr>
          <p:nvPr>
            <p:ph type="sldNum" sz="quarter" idx="7"/>
          </p:nvPr>
        </p:nvSpPr>
        <p:spPr/>
        <p:txBody>
          <a:bodyPr/>
          <a:lstStyle/>
          <a:p>
            <a:fld id="{B6F15528-21DE-4FAA-801E-634DDDAF4B2B}" type="slidenum">
              <a:rPr lang="en-US" altLang="zh-CN" smtClean="0"/>
              <a:pPr/>
              <a:t>19</a:t>
            </a:fld>
            <a:endParaRPr lang="zh-CN" altLang="en-US" dirty="0"/>
          </a:p>
        </p:txBody>
      </p:sp>
      <p:sp>
        <p:nvSpPr>
          <p:cNvPr id="3" name="标题 2"/>
          <p:cNvSpPr>
            <a:spLocks noGrp="1"/>
          </p:cNvSpPr>
          <p:nvPr>
            <p:ph type="title"/>
          </p:nvPr>
        </p:nvSpPr>
        <p:spPr/>
        <p:txBody>
          <a:bodyPr/>
          <a:lstStyle/>
          <a:p>
            <a:r>
              <a:rPr lang="en-US" altLang="zh-CN" dirty="0"/>
              <a:t>1.5.1 </a:t>
            </a:r>
            <a:r>
              <a:rPr lang="zh-CN" altLang="en-US" dirty="0"/>
              <a:t>什么是</a:t>
            </a:r>
            <a:r>
              <a:rPr lang="en-US" altLang="zh-CN" dirty="0"/>
              <a:t>Java</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315089"/>
            <a:ext cx="3195811" cy="32807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subTnLst>
                                    <p:set>
                                      <p:cBhvr override="childStyle">
                                        <p:cTn dur="1" fill="hold" display="0" masterRel="nextClick" afterEffect="1"/>
                                        <p:tgtEl>
                                          <p:spTgt spid="307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out)">
                                      <p:cBhvr>
                                        <p:cTn id="12" dur="10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1000"/>
                                        <p:tgtEl>
                                          <p:spTgt spid="7">
                                            <p:txEl>
                                              <p:pRg st="2" end="2"/>
                                            </p:txEl>
                                          </p:spTgt>
                                        </p:tgtEl>
                                      </p:cBhvr>
                                    </p:animEffect>
                                    <p:anim calcmode="lin" valueType="num">
                                      <p:cBhvr>
                                        <p:cTn id="1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a:xfrm>
            <a:off x="2743200" y="1635646"/>
            <a:ext cx="5638800" cy="1915909"/>
          </a:xfrm>
        </p:spPr>
        <p:txBody>
          <a:bodyPr/>
          <a:lstStyle/>
          <a:p>
            <a:r>
              <a:rPr lang="zh-CN" altLang="en-US" dirty="0"/>
              <a:t>动</a:t>
            </a:r>
            <a:r>
              <a:rPr lang="zh-CN" altLang="en-US" dirty="0" smtClean="0"/>
              <a:t>态网站开发技术</a:t>
            </a:r>
            <a:endParaRPr lang="en-US" altLang="zh-CN" dirty="0" smtClean="0"/>
          </a:p>
          <a:p>
            <a:r>
              <a:rPr lang="zh-CN" altLang="en-US" sz="1500" dirty="0" smtClean="0"/>
              <a:t>与</a:t>
            </a:r>
            <a:endParaRPr lang="en-US" altLang="zh-CN" sz="1500" dirty="0" smtClean="0"/>
          </a:p>
          <a:p>
            <a:r>
              <a:rPr lang="zh-CN" altLang="en-US" dirty="0" smtClean="0"/>
              <a:t>搭建</a:t>
            </a:r>
            <a:r>
              <a:rPr lang="en-US" altLang="zh-CN" dirty="0" smtClean="0"/>
              <a:t>IntelliJ IDEA</a:t>
            </a:r>
            <a:r>
              <a:rPr lang="zh-CN" altLang="en-US" dirty="0" smtClean="0"/>
              <a:t>开发环境</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p:cNvSpPr>
          <p:nvPr/>
        </p:nvSpPr>
        <p:spPr>
          <a:xfrm>
            <a:off x="827584" y="843558"/>
            <a:ext cx="7920880" cy="4131387"/>
          </a:xfrm>
          <a:prstGeom prst="rect">
            <a:avLst/>
          </a:prstGeom>
        </p:spPr>
        <p:txBody>
          <a:bodyPr wrap="square">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lnSpc>
                <a:spcPct val="95000"/>
              </a:lnSpc>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800100" indent="-457200" eaLnBrk="1" hangingPunct="1">
              <a:lnSpc>
                <a:spcPct val="120000"/>
              </a:lnSpc>
              <a:defRPr/>
            </a:pPr>
            <a:r>
              <a:rPr lang="en-US" altLang="zh-CN" sz="2800" kern="1200" dirty="0" smtClean="0">
                <a:latin typeface="Times New Roman" panose="02020603050405020304" pitchFamily="18" charset="0"/>
                <a:ea typeface="宋体" panose="02010600030101010101" pitchFamily="2" charset="-122"/>
              </a:rPr>
              <a:t>Java</a:t>
            </a:r>
            <a:r>
              <a:rPr lang="zh-CN" altLang="en-US" sz="2800" kern="1200" dirty="0" smtClean="0">
                <a:latin typeface="Times New Roman" panose="02020603050405020304" pitchFamily="18" charset="0"/>
                <a:ea typeface="宋体" panose="02010600030101010101" pitchFamily="2" charset="-122"/>
              </a:rPr>
              <a:t>也是一个平台</a:t>
            </a:r>
            <a:endParaRPr lang="en-US" altLang="zh-CN" sz="2800" kern="12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kern="1200" dirty="0" smtClean="0">
                <a:latin typeface="Times New Roman" panose="02020603050405020304" pitchFamily="18" charset="0"/>
                <a:ea typeface="宋体" panose="02010600030101010101" pitchFamily="2" charset="-122"/>
              </a:rPr>
              <a:t>源程序编译成字节码文件后，在</a:t>
            </a:r>
            <a:r>
              <a:rPr lang="en-US" altLang="zh-CN" sz="2000" kern="1200" dirty="0" smtClean="0">
                <a:latin typeface="Times New Roman" panose="02020603050405020304" pitchFamily="18" charset="0"/>
                <a:ea typeface="宋体" panose="02010600030101010101" pitchFamily="2" charset="-122"/>
              </a:rPr>
              <a:t>JVM</a:t>
            </a:r>
            <a:r>
              <a:rPr lang="zh-CN" altLang="en-US" sz="2000" kern="1200" dirty="0" smtClean="0">
                <a:latin typeface="Times New Roman" panose="02020603050405020304" pitchFamily="18" charset="0"/>
                <a:ea typeface="宋体" panose="02010600030101010101" pitchFamily="2" charset="-122"/>
              </a:rPr>
              <a:t>（</a:t>
            </a:r>
            <a:r>
              <a:rPr lang="en-US" altLang="zh-CN" sz="2000" kern="1200" dirty="0" smtClean="0">
                <a:latin typeface="Times New Roman" panose="02020603050405020304" pitchFamily="18" charset="0"/>
                <a:ea typeface="宋体" panose="02010600030101010101" pitchFamily="2" charset="-122"/>
              </a:rPr>
              <a:t>Java</a:t>
            </a:r>
            <a:r>
              <a:rPr lang="zh-CN" altLang="en-US" sz="2000" kern="1200" dirty="0" smtClean="0">
                <a:latin typeface="Times New Roman" panose="02020603050405020304" pitchFamily="18" charset="0"/>
                <a:ea typeface="宋体" panose="02010600030101010101" pitchFamily="2" charset="-122"/>
              </a:rPr>
              <a:t>虚拟机）上运行。</a:t>
            </a:r>
            <a:endParaRPr lang="en-US" altLang="zh-CN" sz="2000" kern="12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kern="1200" dirty="0" smtClean="0">
                <a:latin typeface="Times New Roman" panose="02020603050405020304" pitchFamily="18" charset="0"/>
                <a:ea typeface="宋体" panose="02010600030101010101" pitchFamily="2" charset="-122"/>
              </a:rPr>
              <a:t>宣称跨平台特性：一次编写，到处运行。</a:t>
            </a:r>
            <a:endParaRPr lang="en-US" altLang="zh-CN" sz="2000" kern="1200" dirty="0" smtClean="0">
              <a:latin typeface="Times New Roman" panose="02020603050405020304" pitchFamily="18" charset="0"/>
              <a:ea typeface="宋体" panose="02010600030101010101" pitchFamily="2" charset="-122"/>
            </a:endParaRPr>
          </a:p>
          <a:p>
            <a:pPr marL="800100" lvl="1" indent="-457200" eaLnBrk="1" hangingPunct="1">
              <a:lnSpc>
                <a:spcPct val="120000"/>
              </a:lnSpc>
              <a:spcBef>
                <a:spcPts val="1000"/>
              </a:spcBef>
              <a:buClr>
                <a:srgbClr val="093A80"/>
              </a:buClr>
              <a:buFont typeface="Wingdings" panose="05000000000000000000" pitchFamily="2" charset="2"/>
              <a:buChar char="l"/>
              <a:defRPr/>
            </a:pPr>
            <a:r>
              <a:rPr lang="en-US" altLang="zh-CN" dirty="0">
                <a:latin typeface="Times New Roman" panose="02020603050405020304" pitchFamily="18" charset="0"/>
                <a:ea typeface="宋体" panose="02010600030101010101" pitchFamily="2" charset="-122"/>
              </a:rPr>
              <a:t>Java</a:t>
            </a:r>
            <a:r>
              <a:rPr lang="zh-CN" altLang="en-US" dirty="0">
                <a:latin typeface="Times New Roman" panose="02020603050405020304" pitchFamily="18" charset="0"/>
                <a:ea typeface="宋体" panose="02010600030101010101" pitchFamily="2" charset="-122"/>
              </a:rPr>
              <a:t>平</a:t>
            </a:r>
            <a:r>
              <a:rPr lang="zh-CN" altLang="en-US" dirty="0" smtClean="0">
                <a:latin typeface="Times New Roman" panose="02020603050405020304" pitchFamily="18" charset="0"/>
                <a:ea typeface="宋体" panose="02010600030101010101" pitchFamily="2" charset="-122"/>
              </a:rPr>
              <a:t>台 </a:t>
            </a:r>
            <a:r>
              <a:rPr lang="en-US" altLang="zh-CN" dirty="0">
                <a:latin typeface="Times New Roman" panose="02020603050405020304" pitchFamily="18" charset="0"/>
                <a:ea typeface="宋体" panose="02010600030101010101" pitchFamily="2" charset="-122"/>
              </a:rPr>
              <a:t>= JVM + API</a:t>
            </a:r>
          </a:p>
          <a:p>
            <a:pPr marL="1025525" lvl="1" indent="-342900" eaLnBrk="1" hangingPunct="1">
              <a:lnSpc>
                <a:spcPct val="120000"/>
              </a:lnSpc>
              <a:buFont typeface="Wingdings" panose="05000000000000000000" pitchFamily="2" charset="2"/>
              <a:buChar char="Ø"/>
              <a:defRPr/>
            </a:pPr>
            <a:r>
              <a:rPr lang="en-US" altLang="zh-CN" sz="2000" dirty="0" smtClean="0">
                <a:latin typeface="Times New Roman" panose="02020603050405020304" pitchFamily="18" charset="0"/>
                <a:ea typeface="宋体" panose="02010600030101010101" pitchFamily="2" charset="-122"/>
              </a:rPr>
              <a:t>Java</a:t>
            </a:r>
            <a:r>
              <a:rPr lang="zh-CN" altLang="en-US" sz="2000" dirty="0" smtClean="0">
                <a:latin typeface="Times New Roman" panose="02020603050405020304" pitchFamily="18" charset="0"/>
                <a:ea typeface="宋体" panose="02010600030101010101" pitchFamily="2" charset="-122"/>
              </a:rPr>
              <a:t>平台有多个版本：</a:t>
            </a:r>
            <a:r>
              <a:rPr lang="en-US" altLang="zh-CN" sz="2000" dirty="0" smtClean="0">
                <a:latin typeface="Times New Roman" panose="02020603050405020304" pitchFamily="18" charset="0"/>
                <a:ea typeface="宋体" panose="02010600030101010101" pitchFamily="2" charset="-122"/>
              </a:rPr>
              <a:t>Java SE, Java EE, Java ME</a:t>
            </a:r>
            <a:r>
              <a:rPr lang="zh-CN" altLang="en-US" sz="2000" dirty="0" smtClean="0">
                <a:latin typeface="Times New Roman" panose="02020603050405020304" pitchFamily="18" charset="0"/>
                <a:ea typeface="宋体" panose="02010600030101010101" pitchFamily="2" charset="-122"/>
              </a:rPr>
              <a:t>等。</a:t>
            </a:r>
            <a:endParaRPr lang="en-US" altLang="zh-CN" sz="2000" dirty="0" smtClean="0">
              <a:latin typeface="Times New Roman" panose="02020603050405020304" pitchFamily="18" charset="0"/>
              <a:ea typeface="宋体" panose="02010600030101010101" pitchFamily="2" charset="-122"/>
            </a:endParaRPr>
          </a:p>
          <a:p>
            <a:pPr marL="800100" lvl="1" indent="-457200" eaLnBrk="1" hangingPunct="1">
              <a:lnSpc>
                <a:spcPct val="120000"/>
              </a:lnSpc>
              <a:spcBef>
                <a:spcPts val="1000"/>
              </a:spcBef>
              <a:buClr>
                <a:srgbClr val="093A80"/>
              </a:buClr>
              <a:buFont typeface="Wingdings" panose="05000000000000000000" pitchFamily="2" charset="2"/>
              <a:buChar char="l"/>
              <a:defRPr/>
            </a:pPr>
            <a:r>
              <a:rPr lang="zh-CN" altLang="en-US" dirty="0" smtClean="0">
                <a:latin typeface="Times New Roman" panose="02020603050405020304" pitchFamily="18" charset="0"/>
                <a:ea typeface="宋体" panose="02010600030101010101" pitchFamily="2" charset="-122"/>
              </a:rPr>
              <a:t>运行时环境</a:t>
            </a:r>
            <a:r>
              <a:rPr lang="zh-CN" altLang="en-US" dirty="0">
                <a:latin typeface="Times New Roman" panose="02020603050405020304" pitchFamily="18" charset="0"/>
                <a:ea typeface="宋体" panose="02010600030101010101" pitchFamily="2" charset="-122"/>
              </a:rPr>
              <a:t>和软件开发工具包</a:t>
            </a:r>
            <a:endParaRPr lang="en-US" altLang="zh-CN"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开发需要</a:t>
            </a:r>
            <a:r>
              <a:rPr lang="zh-CN" altLang="en-US" sz="2000" dirty="0">
                <a:latin typeface="Times New Roman" panose="02020603050405020304" pitchFamily="18" charset="0"/>
                <a:ea typeface="宋体" panose="02010600030101010101" pitchFamily="2" charset="-122"/>
              </a:rPr>
              <a:t>软件开发工具包（</a:t>
            </a:r>
            <a:r>
              <a:rPr lang="en-US" altLang="zh-CN" sz="2000" dirty="0" smtClean="0">
                <a:latin typeface="Times New Roman" panose="02020603050405020304" pitchFamily="18" charset="0"/>
                <a:ea typeface="宋体" panose="02010600030101010101" pitchFamily="2" charset="-122"/>
              </a:rPr>
              <a:t>SDK</a:t>
            </a:r>
            <a:r>
              <a:rPr lang="zh-CN" altLang="en-US" sz="2000" dirty="0" smtClean="0">
                <a:latin typeface="Times New Roman" panose="02020603050405020304" pitchFamily="18" charset="0"/>
                <a:ea typeface="宋体" panose="02010600030101010101" pitchFamily="2" charset="-122"/>
              </a:rPr>
              <a:t>），运行则需要运行时环境</a:t>
            </a:r>
            <a:endParaRPr lang="en-US" altLang="zh-CN" sz="20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以</a:t>
            </a:r>
            <a:r>
              <a:rPr lang="en-US" altLang="zh-CN" sz="2000" dirty="0" smtClean="0">
                <a:latin typeface="Times New Roman" panose="02020603050405020304" pitchFamily="18" charset="0"/>
                <a:ea typeface="宋体" panose="02010600030101010101" pitchFamily="2" charset="-122"/>
              </a:rPr>
              <a:t>Java SE</a:t>
            </a:r>
            <a:r>
              <a:rPr lang="zh-CN" altLang="en-US" sz="2000" dirty="0" smtClean="0">
                <a:latin typeface="Times New Roman" panose="02020603050405020304" pitchFamily="18" charset="0"/>
                <a:ea typeface="宋体" panose="02010600030101010101" pitchFamily="2" charset="-122"/>
              </a:rPr>
              <a:t>为例：</a:t>
            </a:r>
            <a:r>
              <a:rPr lang="en-US" altLang="zh-CN" sz="2000" dirty="0">
                <a:latin typeface="Times New Roman" panose="02020603050405020304" pitchFamily="18" charset="0"/>
                <a:ea typeface="宋体" panose="02010600030101010101" pitchFamily="2" charset="-122"/>
              </a:rPr>
              <a:t>JRE</a:t>
            </a:r>
            <a:r>
              <a:rPr lang="zh-CN" altLang="en-US" sz="2000" dirty="0">
                <a:latin typeface="Times New Roman" panose="02020603050405020304" pitchFamily="18" charset="0"/>
                <a:ea typeface="宋体" panose="02010600030101010101" pitchFamily="2" charset="-122"/>
              </a:rPr>
              <a:t>和</a:t>
            </a:r>
            <a:r>
              <a:rPr lang="en-US" altLang="zh-CN" sz="2000" dirty="0" smtClean="0">
                <a:latin typeface="Times New Roman" panose="02020603050405020304" pitchFamily="18" charset="0"/>
                <a:ea typeface="宋体" panose="02010600030101010101" pitchFamily="2" charset="-122"/>
              </a:rPr>
              <a:t>JDK</a:t>
            </a:r>
            <a:r>
              <a:rPr lang="zh-CN" altLang="en-US" sz="2000" dirty="0" smtClean="0">
                <a:latin typeface="Times New Roman" panose="02020603050405020304" pitchFamily="18" charset="0"/>
                <a:ea typeface="宋体" panose="02010600030101010101" pitchFamily="2" charset="-122"/>
              </a:rPr>
              <a:t>。</a:t>
            </a:r>
            <a:r>
              <a:rPr lang="en-US" altLang="zh-CN" sz="2000" dirty="0" smtClean="0">
                <a:latin typeface="Times New Roman" panose="02020603050405020304" pitchFamily="18" charset="0"/>
                <a:ea typeface="宋体" panose="02010600030101010101" pitchFamily="2" charset="-122"/>
              </a:rPr>
              <a:t>JDK</a:t>
            </a:r>
            <a:r>
              <a:rPr lang="zh-CN" altLang="en-US" sz="2000" dirty="0" smtClean="0">
                <a:latin typeface="Times New Roman" panose="02020603050405020304" pitchFamily="18" charset="0"/>
                <a:ea typeface="宋体" panose="02010600030101010101" pitchFamily="2" charset="-122"/>
              </a:rPr>
              <a:t>是</a:t>
            </a:r>
            <a:r>
              <a:rPr lang="en-US" altLang="zh-CN" sz="2000" dirty="0" smtClean="0">
                <a:latin typeface="Times New Roman" panose="02020603050405020304" pitchFamily="18" charset="0"/>
                <a:ea typeface="宋体" panose="02010600030101010101" pitchFamily="2" charset="-122"/>
              </a:rPr>
              <a:t>JRE</a:t>
            </a:r>
            <a:r>
              <a:rPr lang="zh-CN" altLang="en-US" sz="2000" dirty="0" smtClean="0">
                <a:latin typeface="Times New Roman" panose="02020603050405020304" pitchFamily="18" charset="0"/>
                <a:ea typeface="宋体" panose="02010600030101010101" pitchFamily="2" charset="-122"/>
              </a:rPr>
              <a:t>的超集。</a:t>
            </a:r>
            <a:endParaRPr lang="zh-CN" altLang="en-US" sz="2000"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912151"/>
            <a:ext cx="3771900" cy="3895725"/>
          </a:xfrm>
          <a:prstGeom prst="rect">
            <a:avLst/>
          </a:prstGeom>
          <a:ln>
            <a:noFill/>
          </a:ln>
          <a:effectLst>
            <a:outerShdw blurRad="292100" dist="139700" dir="2700000" algn="tl" rotWithShape="0">
              <a:srgbClr val="333333">
                <a:alpha val="65000"/>
              </a:srgbClr>
            </a:outerShdw>
          </a:effectLst>
        </p:spPr>
      </p:pic>
      <p:grpSp>
        <p:nvGrpSpPr>
          <p:cNvPr id="6" name="组合 5"/>
          <p:cNvGrpSpPr/>
          <p:nvPr/>
        </p:nvGrpSpPr>
        <p:grpSpPr>
          <a:xfrm>
            <a:off x="2843810" y="1347614"/>
            <a:ext cx="4211959" cy="1927530"/>
            <a:chOff x="4960615" y="1823095"/>
            <a:chExt cx="4211959" cy="1927530"/>
          </a:xfrm>
        </p:grpSpPr>
        <p:sp>
          <p:nvSpPr>
            <p:cNvPr id="10" name="矩形 9"/>
            <p:cNvSpPr/>
            <p:nvPr/>
          </p:nvSpPr>
          <p:spPr bwMode="auto">
            <a:xfrm>
              <a:off x="4960615" y="1823095"/>
              <a:ext cx="4211959" cy="1927530"/>
            </a:xfrm>
            <a:prstGeom prst="rect">
              <a:avLst/>
            </a:prstGeom>
            <a:solidFill>
              <a:srgbClr val="00B0F0"/>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ctr" anchorCtr="0" compatLnSpc="1"/>
            <a:lstStyle/>
            <a:p>
              <a:pPr>
                <a:buSzPct val="100000"/>
              </a:pPr>
              <a:r>
                <a:rPr lang="en-US" altLang="zh-CN" sz="1600" dirty="0"/>
                <a:t>Java EE Container</a:t>
              </a:r>
              <a:endPar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endParaRPr>
            </a:p>
            <a:p>
              <a:pPr marL="0" marR="0" indent="0"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endParaRPr lang="en-US" altLang="zh-CN" sz="1600" dirty="0"/>
            </a:p>
            <a:p>
              <a:pPr marL="0" marR="0" indent="0"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endPar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endParaRPr>
            </a:p>
            <a:p>
              <a:pPr marL="0" marR="0" indent="0"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endParaRPr kumimoji="0" lang="zh-CN" altLang="en-US" sz="1600" b="0" i="0" u="none" strike="noStrike" cap="none" normalizeH="0" baseline="0" dirty="0" smtClean="0">
                <a:ln>
                  <a:noFill/>
                </a:ln>
                <a:effectLst/>
                <a:latin typeface="Arial" panose="020B0604020202020204" pitchFamily="34" charset="0"/>
                <a:ea typeface="宋体" panose="02010600030101010101" pitchFamily="2" charset="-122"/>
              </a:endParaRPr>
            </a:p>
          </p:txBody>
        </p:sp>
        <p:sp>
          <p:nvSpPr>
            <p:cNvPr id="12" name="矩形 11"/>
            <p:cNvSpPr/>
            <p:nvPr/>
          </p:nvSpPr>
          <p:spPr bwMode="auto">
            <a:xfrm>
              <a:off x="7179864" y="1918270"/>
              <a:ext cx="1822648" cy="697384"/>
            </a:xfrm>
            <a:prstGeom prst="rect">
              <a:avLst/>
            </a:prstGeom>
            <a:solidFill>
              <a:srgbClr val="0AC1E6"/>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t>EE Services/API</a:t>
              </a:r>
              <a:endParaRPr kumimoji="0" lang="zh-CN" altLang="en-US" sz="1600" b="0" i="0" u="none" strike="noStrike" cap="none" normalizeH="0" baseline="0" dirty="0" smtClean="0">
                <a:ln>
                  <a:noFill/>
                </a:ln>
                <a:effectLst/>
                <a:latin typeface="Arial" panose="020B0604020202020204" pitchFamily="34" charset="0"/>
                <a:ea typeface="宋体" panose="02010600030101010101" pitchFamily="2" charset="-122"/>
              </a:endParaRPr>
            </a:p>
          </p:txBody>
        </p:sp>
      </p:grpSp>
      <p:grpSp>
        <p:nvGrpSpPr>
          <p:cNvPr id="5" name="组合 4"/>
          <p:cNvGrpSpPr/>
          <p:nvPr/>
        </p:nvGrpSpPr>
        <p:grpSpPr>
          <a:xfrm>
            <a:off x="3031258" y="2240285"/>
            <a:ext cx="3960440" cy="958800"/>
            <a:chOff x="5148065" y="2715766"/>
            <a:chExt cx="3960440" cy="958800"/>
          </a:xfrm>
        </p:grpSpPr>
        <p:sp>
          <p:nvSpPr>
            <p:cNvPr id="9" name="矩形 8"/>
            <p:cNvSpPr/>
            <p:nvPr/>
          </p:nvSpPr>
          <p:spPr bwMode="auto">
            <a:xfrm>
              <a:off x="5148065" y="2715766"/>
              <a:ext cx="3960440" cy="958800"/>
            </a:xfrm>
            <a:prstGeom prst="rect">
              <a:avLst/>
            </a:prstGeom>
            <a:solidFill>
              <a:schemeClr val="accent1"/>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t>Java SE</a:t>
              </a:r>
              <a:b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br>
              <a: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t>    JRE</a:t>
              </a:r>
              <a:endParaRPr kumimoji="0" lang="zh-CN" altLang="en-US" sz="1600" b="0" i="0" u="none" strike="noStrike" cap="none" normalizeH="0" baseline="0" dirty="0" smtClean="0">
                <a:ln>
                  <a:noFill/>
                </a:ln>
                <a:effectLst/>
                <a:latin typeface="Arial" panose="020B0604020202020204" pitchFamily="34" charset="0"/>
                <a:ea typeface="宋体" panose="02010600030101010101" pitchFamily="2" charset="-122"/>
              </a:endParaRPr>
            </a:p>
          </p:txBody>
        </p:sp>
        <p:sp>
          <p:nvSpPr>
            <p:cNvPr id="4" name="矩形 3"/>
            <p:cNvSpPr/>
            <p:nvPr/>
          </p:nvSpPr>
          <p:spPr bwMode="auto">
            <a:xfrm>
              <a:off x="6340971" y="2810470"/>
              <a:ext cx="1296144" cy="697384"/>
            </a:xfrm>
            <a:prstGeom prst="rect">
              <a:avLst/>
            </a:prstGeom>
            <a:solidFill>
              <a:schemeClr val="accent1">
                <a:lumMod val="60000"/>
                <a:lumOff val="40000"/>
              </a:schemeClr>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t>JVM</a:t>
              </a:r>
              <a:endParaRPr kumimoji="0" lang="zh-CN" altLang="en-US" sz="1600" b="0" i="0" u="none" strike="noStrike" cap="none" normalizeH="0" baseline="0" dirty="0" smtClean="0">
                <a:ln>
                  <a:noFill/>
                </a:ln>
                <a:effectLst/>
                <a:latin typeface="Arial" panose="020B0604020202020204" pitchFamily="34" charset="0"/>
                <a:ea typeface="宋体" panose="02010600030101010101" pitchFamily="2" charset="-122"/>
              </a:endParaRPr>
            </a:p>
          </p:txBody>
        </p:sp>
        <p:sp>
          <p:nvSpPr>
            <p:cNvPr id="8" name="矩形 7"/>
            <p:cNvSpPr/>
            <p:nvPr/>
          </p:nvSpPr>
          <p:spPr bwMode="auto">
            <a:xfrm>
              <a:off x="7708082" y="2810470"/>
              <a:ext cx="1296144" cy="697384"/>
            </a:xfrm>
            <a:prstGeom prst="rect">
              <a:avLst/>
            </a:prstGeom>
            <a:solidFill>
              <a:schemeClr val="accent1">
                <a:lumMod val="20000"/>
                <a:lumOff val="80000"/>
              </a:schemeClr>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t>SE API</a:t>
              </a:r>
              <a:endParaRPr kumimoji="0" lang="zh-CN" altLang="en-US" sz="1600" b="0" i="0" u="none" strike="noStrike" cap="none" normalizeH="0" baseline="0" dirty="0" smtClean="0">
                <a:ln>
                  <a:noFill/>
                </a:ln>
                <a:effectLst/>
                <a:latin typeface="Arial" panose="020B0604020202020204" pitchFamily="34" charset="0"/>
                <a:ea typeface="宋体" panose="02010600030101010101" pitchFamily="2" charset="-122"/>
              </a:endParaRPr>
            </a:p>
          </p:txBody>
        </p:sp>
      </p:grpSp>
      <p:grpSp>
        <p:nvGrpSpPr>
          <p:cNvPr id="16" name="组合 15"/>
          <p:cNvGrpSpPr/>
          <p:nvPr/>
        </p:nvGrpSpPr>
        <p:grpSpPr>
          <a:xfrm>
            <a:off x="3031259" y="3274133"/>
            <a:ext cx="3977182" cy="958800"/>
            <a:chOff x="5148066" y="3834507"/>
            <a:chExt cx="3977182" cy="958800"/>
          </a:xfrm>
        </p:grpSpPr>
        <p:sp>
          <p:nvSpPr>
            <p:cNvPr id="13" name="矩形 12"/>
            <p:cNvSpPr/>
            <p:nvPr/>
          </p:nvSpPr>
          <p:spPr bwMode="auto">
            <a:xfrm>
              <a:off x="5148066" y="3834507"/>
              <a:ext cx="3977182" cy="958800"/>
            </a:xfrm>
            <a:prstGeom prst="rect">
              <a:avLst/>
            </a:prstGeom>
            <a:solidFill>
              <a:schemeClr val="accent2">
                <a:lumMod val="60000"/>
                <a:lumOff val="40000"/>
              </a:schemeClr>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ctr" anchorCtr="0" compatLnSpc="1"/>
            <a:lstStyle/>
            <a:p>
              <a:pPr>
                <a:buSzPct val="100000"/>
              </a:pPr>
              <a: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t>Java ME</a:t>
              </a:r>
              <a:b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br>
              <a:r>
                <a:rPr lang="en-US" altLang="zh-CN" sz="1600" dirty="0" smtClean="0"/>
                <a:t>Embedded</a:t>
              </a:r>
              <a:endParaRPr kumimoji="0" lang="zh-CN" altLang="en-US" sz="1600" b="0" i="0" u="none" strike="noStrike" cap="none" normalizeH="0" baseline="0" dirty="0" smtClean="0">
                <a:ln>
                  <a:noFill/>
                </a:ln>
                <a:effectLst/>
                <a:latin typeface="Arial" panose="020B0604020202020204" pitchFamily="34" charset="0"/>
                <a:ea typeface="宋体" panose="02010600030101010101" pitchFamily="2" charset="-122"/>
              </a:endParaRPr>
            </a:p>
          </p:txBody>
        </p:sp>
        <p:sp>
          <p:nvSpPr>
            <p:cNvPr id="14" name="矩形 13"/>
            <p:cNvSpPr/>
            <p:nvPr/>
          </p:nvSpPr>
          <p:spPr bwMode="auto">
            <a:xfrm>
              <a:off x="6357714" y="3929211"/>
              <a:ext cx="1296144" cy="697384"/>
            </a:xfrm>
            <a:prstGeom prst="rect">
              <a:avLst/>
            </a:prstGeom>
            <a:solidFill>
              <a:schemeClr val="accent2">
                <a:lumMod val="40000"/>
                <a:lumOff val="60000"/>
              </a:schemeClr>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t>JVM</a:t>
              </a:r>
              <a:endParaRPr kumimoji="0" lang="zh-CN" altLang="en-US" sz="1600" b="0" i="0" u="none" strike="noStrike" cap="none" normalizeH="0" baseline="0" dirty="0" smtClean="0">
                <a:ln>
                  <a:noFill/>
                </a:ln>
                <a:effectLst/>
                <a:latin typeface="Arial" panose="020B0604020202020204" pitchFamily="34" charset="0"/>
                <a:ea typeface="宋体" panose="02010600030101010101" pitchFamily="2" charset="-122"/>
              </a:endParaRPr>
            </a:p>
          </p:txBody>
        </p:sp>
        <p:sp>
          <p:nvSpPr>
            <p:cNvPr id="15" name="矩形 14"/>
            <p:cNvSpPr/>
            <p:nvPr/>
          </p:nvSpPr>
          <p:spPr bwMode="auto">
            <a:xfrm>
              <a:off x="7724825" y="3929211"/>
              <a:ext cx="1296144" cy="697384"/>
            </a:xfrm>
            <a:prstGeom prst="rect">
              <a:avLst/>
            </a:prstGeom>
            <a:solidFill>
              <a:schemeClr val="accent2">
                <a:lumMod val="20000"/>
                <a:lumOff val="80000"/>
              </a:schemeClr>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en-US" altLang="zh-CN" sz="1600" b="0" i="0" u="none" strike="noStrike" cap="none" normalizeH="0" baseline="0" dirty="0" smtClean="0">
                  <a:ln>
                    <a:noFill/>
                  </a:ln>
                  <a:effectLst/>
                  <a:latin typeface="Arial" panose="020B0604020202020204" pitchFamily="34" charset="0"/>
                  <a:ea typeface="宋体" panose="02010600030101010101" pitchFamily="2" charset="-122"/>
                </a:rPr>
                <a:t>ME API</a:t>
              </a:r>
              <a:endParaRPr kumimoji="0" lang="zh-CN" altLang="en-US" sz="1600" b="0" i="0" u="none" strike="noStrike" cap="none" normalizeH="0" baseline="0" dirty="0" smtClean="0">
                <a:ln>
                  <a:noFill/>
                </a:ln>
                <a:effectLst/>
                <a:latin typeface="Arial" panose="020B0604020202020204" pitchFamily="34" charset="0"/>
                <a:ea typeface="宋体" panose="02010600030101010101" pitchFamily="2" charset="-122"/>
              </a:endParaRPr>
            </a:p>
          </p:txBody>
        </p:sp>
      </p:grpSp>
      <p:sp>
        <p:nvSpPr>
          <p:cNvPr id="18" name="页脚占位符 17"/>
          <p:cNvSpPr>
            <a:spLocks noGrp="1"/>
          </p:cNvSpPr>
          <p:nvPr>
            <p:ph type="ftr" sz="quarter" idx="5"/>
          </p:nvPr>
        </p:nvSpPr>
        <p:spPr/>
        <p:txBody>
          <a:bodyPr/>
          <a:lstStyle/>
          <a:p>
            <a:r>
              <a:rPr lang="en-US" altLang="zh-CN" smtClean="0"/>
              <a:t>/28</a:t>
            </a:r>
            <a:endParaRPr lang="zh-CN" altLang="en-US" dirty="0"/>
          </a:p>
        </p:txBody>
      </p:sp>
      <p:sp>
        <p:nvSpPr>
          <p:cNvPr id="19" name="灯片编号占位符 18"/>
          <p:cNvSpPr>
            <a:spLocks noGrp="1"/>
          </p:cNvSpPr>
          <p:nvPr>
            <p:ph type="sldNum" sz="quarter" idx="7"/>
          </p:nvPr>
        </p:nvSpPr>
        <p:spPr/>
        <p:txBody>
          <a:bodyPr/>
          <a:lstStyle/>
          <a:p>
            <a:fld id="{B6F15528-21DE-4FAA-801E-634DDDAF4B2B}" type="slidenum">
              <a:rPr lang="en-US" altLang="zh-CN" smtClean="0"/>
              <a:pPr/>
              <a:t>20</a:t>
            </a:fld>
            <a:endParaRPr lang="zh-CN" altLang="en-US" dirty="0"/>
          </a:p>
        </p:txBody>
      </p:sp>
      <p:sp>
        <p:nvSpPr>
          <p:cNvPr id="3" name="标题 2"/>
          <p:cNvSpPr>
            <a:spLocks noGrp="1"/>
          </p:cNvSpPr>
          <p:nvPr>
            <p:ph type="title"/>
          </p:nvPr>
        </p:nvSpPr>
        <p:spPr/>
        <p:txBody>
          <a:bodyPr/>
          <a:lstStyle/>
          <a:p>
            <a:r>
              <a:rPr lang="en-US" altLang="zh-CN" dirty="0"/>
              <a:t>1.5.1 </a:t>
            </a:r>
            <a:r>
              <a:rPr lang="zh-CN" altLang="en-US" dirty="0"/>
              <a:t>什么是</a:t>
            </a:r>
            <a:r>
              <a:rPr lang="en-US" altLang="zh-CN" dirty="0"/>
              <a:t>Java</a:t>
            </a:r>
          </a:p>
        </p:txBody>
      </p:sp>
    </p:spTree>
    <p:extLst>
      <p:ext uri="{BB962C8B-B14F-4D97-AF65-F5344CB8AC3E}">
        <p14:creationId xmlns:p14="http://schemas.microsoft.com/office/powerpoint/2010/main" val="210164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nodeType="clickEffect">
                                  <p:stCondLst>
                                    <p:cond delay="0"/>
                                  </p:stCondLst>
                                  <p:childTnLst>
                                    <p:animEffect transition="out" filter="fade">
                                      <p:cBhvr>
                                        <p:cTn id="30" dur="1000"/>
                                        <p:tgtEl>
                                          <p:spTgt spid="2"/>
                                        </p:tgtEl>
                                      </p:cBhvr>
                                    </p:animEffect>
                                    <p:anim calcmode="lin" valueType="num">
                                      <p:cBhvr>
                                        <p:cTn id="31" dur="1000"/>
                                        <p:tgtEl>
                                          <p:spTgt spid="2"/>
                                        </p:tgtEl>
                                        <p:attrNameLst>
                                          <p:attrName>ppt_x</p:attrName>
                                        </p:attrNameLst>
                                      </p:cBhvr>
                                      <p:tavLst>
                                        <p:tav tm="0">
                                          <p:val>
                                            <p:strVal val="ppt_x"/>
                                          </p:val>
                                        </p:tav>
                                        <p:tav tm="100000">
                                          <p:val>
                                            <p:strVal val="ppt_x"/>
                                          </p:val>
                                        </p:tav>
                                      </p:tavLst>
                                    </p:anim>
                                    <p:anim calcmode="lin" valueType="num">
                                      <p:cBhvr>
                                        <p:cTn id="32" dur="1000"/>
                                        <p:tgtEl>
                                          <p:spTgt spid="2"/>
                                        </p:tgtEl>
                                        <p:attrNameLst>
                                          <p:attrName>ppt_y</p:attrName>
                                        </p:attrNameLst>
                                      </p:cBhvr>
                                      <p:tavLst>
                                        <p:tav tm="0">
                                          <p:val>
                                            <p:strVal val="ppt_y"/>
                                          </p:val>
                                        </p:tav>
                                        <p:tav tm="100000">
                                          <p:val>
                                            <p:strVal val="ppt_y+.1"/>
                                          </p:val>
                                        </p:tav>
                                      </p:tavLst>
                                    </p:anim>
                                    <p:set>
                                      <p:cBhvr>
                                        <p:cTn id="33" dur="1" fill="hold">
                                          <p:stCondLst>
                                            <p:cond delay="999"/>
                                          </p:stCondLst>
                                        </p:cTn>
                                        <p:tgtEl>
                                          <p:spTgt spid="2"/>
                                        </p:tgtEl>
                                        <p:attrNameLst>
                                          <p:attrName>style.visibility</p:attrName>
                                        </p:attrNameLst>
                                      </p:cBhvr>
                                      <p:to>
                                        <p:strVal val="hidden"/>
                                      </p:to>
                                    </p:set>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1000"/>
                                        <p:tgtEl>
                                          <p:spTgt spid="7">
                                            <p:txEl>
                                              <p:pRg st="3" end="3"/>
                                            </p:txEl>
                                          </p:spTgt>
                                        </p:tgtEl>
                                      </p:cBhvr>
                                    </p:animEffect>
                                    <p:anim calcmode="lin" valueType="num">
                                      <p:cBhvr>
                                        <p:cTn id="3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ox(out)">
                                      <p:cBhvr>
                                        <p:cTn id="56" dur="75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4" presetClass="exit" presetSubtype="10" fill="hold" nodeType="clickEffect">
                                  <p:stCondLst>
                                    <p:cond delay="0"/>
                                  </p:stCondLst>
                                  <p:childTnLst>
                                    <p:animEffect transition="out" filter="randombar(horizontal)">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14" presetClass="exit" presetSubtype="10" fill="hold" nodeType="withEffect">
                                  <p:stCondLst>
                                    <p:cond delay="0"/>
                                  </p:stCondLst>
                                  <p:childTnLst>
                                    <p:animEffect transition="out" filter="randombar(horizontal)">
                                      <p:cBhvr>
                                        <p:cTn id="70" dur="500"/>
                                        <p:tgtEl>
                                          <p:spTgt spid="6"/>
                                        </p:tgtEl>
                                      </p:cBhvr>
                                    </p:animEffect>
                                    <p:set>
                                      <p:cBhvr>
                                        <p:cTn id="71" dur="1" fill="hold">
                                          <p:stCondLst>
                                            <p:cond delay="499"/>
                                          </p:stCondLst>
                                        </p:cTn>
                                        <p:tgtEl>
                                          <p:spTgt spid="6"/>
                                        </p:tgtEl>
                                        <p:attrNameLst>
                                          <p:attrName>style.visibility</p:attrName>
                                        </p:attrNameLst>
                                      </p:cBhvr>
                                      <p:to>
                                        <p:strVal val="hidden"/>
                                      </p:to>
                                    </p:set>
                                  </p:childTnLst>
                                </p:cTn>
                              </p:par>
                              <p:par>
                                <p:cTn id="72" presetID="14" presetClass="exit" presetSubtype="10" fill="hold" nodeType="withEffect">
                                  <p:stCondLst>
                                    <p:cond delay="0"/>
                                  </p:stCondLst>
                                  <p:childTnLst>
                                    <p:animEffect transition="out" filter="randombar(horizontal)">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7">
                                            <p:txEl>
                                              <p:pRg st="5" end="5"/>
                                            </p:txEl>
                                          </p:spTgt>
                                        </p:tgtEl>
                                        <p:attrNameLst>
                                          <p:attrName>style.visibility</p:attrName>
                                        </p:attrNameLst>
                                      </p:cBhvr>
                                      <p:to>
                                        <p:strVal val="visible"/>
                                      </p:to>
                                    </p:set>
                                    <p:animEffect transition="in" filter="fade">
                                      <p:cBhvr>
                                        <p:cTn id="79" dur="1000"/>
                                        <p:tgtEl>
                                          <p:spTgt spid="7">
                                            <p:txEl>
                                              <p:pRg st="5" end="5"/>
                                            </p:txEl>
                                          </p:spTgt>
                                        </p:tgtEl>
                                      </p:cBhvr>
                                    </p:animEffect>
                                    <p:anim calcmode="lin" valueType="num">
                                      <p:cBhvr>
                                        <p:cTn id="8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8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
                                            <p:txEl>
                                              <p:pRg st="6" end="6"/>
                                            </p:txEl>
                                          </p:spTgt>
                                        </p:tgtEl>
                                        <p:attrNameLst>
                                          <p:attrName>style.visibility</p:attrName>
                                        </p:attrNameLst>
                                      </p:cBhvr>
                                      <p:to>
                                        <p:strVal val="visible"/>
                                      </p:to>
                                    </p:set>
                                    <p:animEffect transition="in" filter="fade">
                                      <p:cBhvr>
                                        <p:cTn id="84" dur="1000"/>
                                        <p:tgtEl>
                                          <p:spTgt spid="7">
                                            <p:txEl>
                                              <p:pRg st="6" end="6"/>
                                            </p:txEl>
                                          </p:spTgt>
                                        </p:tgtEl>
                                      </p:cBhvr>
                                    </p:animEffect>
                                    <p:anim calcmode="lin" valueType="num">
                                      <p:cBhvr>
                                        <p:cTn id="8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7">
                                            <p:txEl>
                                              <p:pRg st="7" end="7"/>
                                            </p:txEl>
                                          </p:spTgt>
                                        </p:tgtEl>
                                        <p:attrNameLst>
                                          <p:attrName>style.visibility</p:attrName>
                                        </p:attrNameLst>
                                      </p:cBhvr>
                                      <p:to>
                                        <p:strVal val="visible"/>
                                      </p:to>
                                    </p:set>
                                    <p:animEffect transition="in" filter="fade">
                                      <p:cBhvr>
                                        <p:cTn id="89" dur="1000"/>
                                        <p:tgtEl>
                                          <p:spTgt spid="7">
                                            <p:txEl>
                                              <p:pRg st="7" end="7"/>
                                            </p:txEl>
                                          </p:spTgt>
                                        </p:tgtEl>
                                      </p:cBhvr>
                                    </p:animEffect>
                                    <p:anim calcmode="lin" valueType="num">
                                      <p:cBhvr>
                                        <p:cTn id="9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9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p:cNvSpPr>
          <p:nvPr/>
        </p:nvSpPr>
        <p:spPr>
          <a:xfrm>
            <a:off x="827584" y="843558"/>
            <a:ext cx="7920880" cy="4465838"/>
          </a:xfrm>
          <a:prstGeom prst="rect">
            <a:avLst/>
          </a:prstGeom>
        </p:spPr>
        <p:txBody>
          <a:bodyPr wrap="square">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lnSpc>
                <a:spcPct val="95000"/>
              </a:lnSpc>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800100" indent="-457200" eaLnBrk="1" hangingPunct="1">
              <a:lnSpc>
                <a:spcPct val="120000"/>
              </a:lnSpc>
              <a:defRPr/>
            </a:pPr>
            <a:r>
              <a:rPr lang="zh-CN" altLang="en-US" sz="2800" dirty="0" smtClean="0">
                <a:latin typeface="Times New Roman" panose="02020603050405020304" pitchFamily="18" charset="0"/>
                <a:ea typeface="宋体" panose="02010600030101010101" pitchFamily="2" charset="-122"/>
              </a:rPr>
              <a:t>程序中定义类</a:t>
            </a:r>
            <a:r>
              <a:rPr lang="en-US" altLang="zh-CN" sz="2800" dirty="0" smtClean="0">
                <a:latin typeface="Times New Roman" panose="02020603050405020304" pitchFamily="18" charset="0"/>
                <a:ea typeface="宋体" panose="02010600030101010101" pitchFamily="2" charset="-122"/>
              </a:rPr>
              <a:t>(Class)</a:t>
            </a: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类用来描述同类事物共同</a:t>
            </a:r>
            <a:r>
              <a:rPr lang="zh-CN" altLang="en-US" sz="2000" dirty="0">
                <a:latin typeface="Times New Roman" panose="02020603050405020304" pitchFamily="18" charset="0"/>
                <a:ea typeface="宋体" panose="02010600030101010101" pitchFamily="2" charset="-122"/>
              </a:rPr>
              <a:t>的</a:t>
            </a:r>
            <a:r>
              <a:rPr lang="zh-CN" altLang="en-US" sz="2000" dirty="0" smtClean="0">
                <a:latin typeface="Times New Roman" panose="02020603050405020304" pitchFamily="18" charset="0"/>
                <a:ea typeface="宋体" panose="02010600030101010101" pitchFamily="2" charset="-122"/>
              </a:rPr>
              <a:t>属性和行为。</a:t>
            </a:r>
            <a:endParaRPr lang="en-US" altLang="zh-CN" sz="20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类是对象的模板，对象是类的实例。</a:t>
            </a:r>
            <a:endParaRPr lang="en-US" altLang="zh-CN" sz="2000" dirty="0" smtClean="0">
              <a:latin typeface="Times New Roman" panose="02020603050405020304" pitchFamily="18" charset="0"/>
              <a:ea typeface="宋体" panose="02010600030101010101" pitchFamily="2" charset="-122"/>
            </a:endParaRPr>
          </a:p>
          <a:p>
            <a:pPr marL="800100" indent="-457200" eaLnBrk="1" hangingPunct="1">
              <a:lnSpc>
                <a:spcPct val="120000"/>
              </a:lnSpc>
              <a:defRPr/>
            </a:pPr>
            <a:r>
              <a:rPr lang="zh-CN" altLang="en-US" sz="2800" dirty="0" smtClean="0">
                <a:latin typeface="Times New Roman" panose="02020603050405020304" pitchFamily="18" charset="0"/>
                <a:ea typeface="宋体" panose="02010600030101010101" pitchFamily="2" charset="-122"/>
              </a:rPr>
              <a:t>定义类中的成员变量和成员方法等</a:t>
            </a:r>
            <a:endParaRPr lang="en-US" altLang="zh-CN" sz="2800" kern="12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kern="1200" dirty="0" smtClean="0">
                <a:latin typeface="Times New Roman" panose="02020603050405020304" pitchFamily="18" charset="0"/>
                <a:ea typeface="宋体" panose="02010600030101010101" pitchFamily="2" charset="-122"/>
              </a:rPr>
              <a:t>成员变量可以用来保存对象的状态数据。</a:t>
            </a:r>
            <a:endParaRPr lang="en-US" altLang="zh-CN" sz="2000" kern="12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kern="1200" dirty="0" smtClean="0">
                <a:latin typeface="Times New Roman" panose="02020603050405020304" pitchFamily="18" charset="0"/>
                <a:ea typeface="宋体" panose="02010600030101010101" pitchFamily="2" charset="-122"/>
              </a:rPr>
              <a:t>成员方法可以用来实现对象的行为（功能）。</a:t>
            </a:r>
            <a:endParaRPr lang="en-US" altLang="zh-CN" sz="2000" kern="12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a:latin typeface="Times New Roman" panose="02020603050405020304" pitchFamily="18" charset="0"/>
                <a:ea typeface="宋体" panose="02010600030101010101" pitchFamily="2" charset="-122"/>
              </a:rPr>
              <a:t>在成员方法</a:t>
            </a:r>
            <a:r>
              <a:rPr lang="zh-CN" altLang="en-US" sz="2000" dirty="0" smtClean="0">
                <a:latin typeface="Times New Roman" panose="02020603050405020304" pitchFamily="18" charset="0"/>
                <a:ea typeface="宋体" panose="02010600030101010101" pitchFamily="2" charset="-122"/>
              </a:rPr>
              <a:t>中根据程序的需要书写各种语句</a:t>
            </a:r>
            <a:r>
              <a:rPr lang="zh-CN" altLang="en-US" sz="2000" kern="1200" dirty="0" smtClean="0">
                <a:latin typeface="Times New Roman" panose="02020603050405020304" pitchFamily="18" charset="0"/>
                <a:ea typeface="宋体" panose="02010600030101010101" pitchFamily="2" charset="-122"/>
              </a:rPr>
              <a:t>。</a:t>
            </a:r>
            <a:endParaRPr lang="en-US" altLang="zh-CN" sz="2000" kern="12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en-US" altLang="zh-CN" sz="2000" dirty="0" smtClean="0">
                <a:latin typeface="Times New Roman" panose="02020603050405020304" pitchFamily="18" charset="0"/>
                <a:ea typeface="宋体" panose="02010600030101010101" pitchFamily="2" charset="-122"/>
              </a:rPr>
              <a:t>main()</a:t>
            </a:r>
            <a:r>
              <a:rPr lang="zh-CN" altLang="en-US" sz="2000" dirty="0" smtClean="0">
                <a:latin typeface="Times New Roman" panose="02020603050405020304" pitchFamily="18" charset="0"/>
                <a:ea typeface="宋体" panose="02010600030101010101" pitchFamily="2" charset="-122"/>
              </a:rPr>
              <a:t>方法是程序的入口，包含该方法的类称为主类。</a:t>
            </a:r>
            <a:endParaRPr lang="en-US" altLang="zh-CN" sz="2000" dirty="0">
              <a:latin typeface="Times New Roman" panose="02020603050405020304" pitchFamily="18" charset="0"/>
              <a:ea typeface="宋体" panose="02010600030101010101" pitchFamily="2" charset="-122"/>
            </a:endParaRPr>
          </a:p>
          <a:p>
            <a:pPr marL="854075" lvl="1" indent="-171450" eaLnBrk="1" hangingPunct="1">
              <a:lnSpc>
                <a:spcPct val="120000"/>
              </a:lnSpc>
              <a:defRPr/>
            </a:pPr>
            <a:endParaRPr lang="zh-CN" altLang="en-US" sz="2000" kern="1200"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5"/>
          </p:nvPr>
        </p:nvSpPr>
        <p:spPr/>
        <p:txBody>
          <a:bodyPr/>
          <a:lstStyle/>
          <a:p>
            <a:r>
              <a:rPr lang="en-US" altLang="zh-CN" smtClean="0"/>
              <a:t>/28</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21</a:t>
            </a:fld>
            <a:endParaRPr lang="zh-CN" altLang="en-US" dirty="0"/>
          </a:p>
        </p:txBody>
      </p:sp>
      <p:sp>
        <p:nvSpPr>
          <p:cNvPr id="2" name="标题 1"/>
          <p:cNvSpPr>
            <a:spLocks noGrp="1"/>
          </p:cNvSpPr>
          <p:nvPr>
            <p:ph type="title"/>
          </p:nvPr>
        </p:nvSpPr>
        <p:spPr/>
        <p:txBody>
          <a:bodyPr/>
          <a:lstStyle/>
          <a:p>
            <a:r>
              <a:rPr lang="en-US" altLang="zh-CN" dirty="0"/>
              <a:t>1.5.2 Java</a:t>
            </a:r>
            <a:r>
              <a:rPr lang="zh-CN" altLang="en-US" dirty="0"/>
              <a:t>程序结构</a:t>
            </a:r>
          </a:p>
        </p:txBody>
      </p:sp>
    </p:spTree>
    <p:extLst>
      <p:ext uri="{BB962C8B-B14F-4D97-AF65-F5344CB8AC3E}">
        <p14:creationId xmlns:p14="http://schemas.microsoft.com/office/powerpoint/2010/main" val="122560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 calcmode="lin" valueType="num">
                                      <p:cBhvr additive="base">
                                        <p:cTn id="2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nodeType="after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 calcmode="lin" valueType="num">
                                      <p:cBhvr additive="base">
                                        <p:cTn id="38"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1347614"/>
            <a:ext cx="7416824"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b="1" dirty="0">
                <a:solidFill>
                  <a:srgbClr val="7F0055"/>
                </a:solidFill>
                <a:latin typeface="微软雅黑" panose="020B0503020204020204" pitchFamily="34" charset="-122"/>
                <a:ea typeface="微软雅黑" panose="020B0503020204020204" pitchFamily="34" charset="-122"/>
              </a:rPr>
              <a:t>public</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7F0055"/>
                </a:solidFill>
                <a:latin typeface="微软雅黑" panose="020B0503020204020204" pitchFamily="34" charset="-122"/>
                <a:ea typeface="微软雅黑" panose="020B0503020204020204" pitchFamily="34" charset="-122"/>
              </a:rPr>
              <a:t>class</a:t>
            </a:r>
            <a:r>
              <a:rPr lang="en-US" altLang="zh-CN" b="1" dirty="0">
                <a:solidFill>
                  <a:srgbClr val="000000"/>
                </a:solidFill>
                <a:latin typeface="微软雅黑" panose="020B0503020204020204" pitchFamily="34" charset="-122"/>
                <a:ea typeface="微软雅黑" panose="020B0503020204020204" pitchFamily="34" charset="-122"/>
              </a:rPr>
              <a:t> Circle {</a:t>
            </a:r>
          </a:p>
          <a:p>
            <a:r>
              <a:rPr lang="en-US" altLang="zh-CN" b="1" dirty="0" smtClean="0">
                <a:solidFill>
                  <a:srgbClr val="7F0055"/>
                </a:solidFill>
                <a:latin typeface="微软雅黑" panose="020B0503020204020204" pitchFamily="34" charset="-122"/>
                <a:ea typeface="微软雅黑" panose="020B0503020204020204" pitchFamily="34" charset="-122"/>
              </a:rPr>
              <a:t>    double</a:t>
            </a:r>
            <a:r>
              <a:rPr lang="en-US" altLang="zh-CN" b="1" dirty="0" smtClean="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C0"/>
                </a:solidFill>
                <a:latin typeface="微软雅黑" panose="020B0503020204020204" pitchFamily="34" charset="-122"/>
                <a:ea typeface="微软雅黑" panose="020B0503020204020204" pitchFamily="34" charset="-122"/>
              </a:rPr>
              <a:t>radius</a:t>
            </a:r>
            <a:r>
              <a:rPr lang="en-US" altLang="zh-CN" b="1" dirty="0">
                <a:solidFill>
                  <a:srgbClr val="000000"/>
                </a:solidFill>
                <a:latin typeface="微软雅黑" panose="020B0503020204020204" pitchFamily="34" charset="-122"/>
                <a:ea typeface="微软雅黑" panose="020B0503020204020204" pitchFamily="34" charset="-122"/>
              </a:rPr>
              <a:t>;</a:t>
            </a:r>
          </a:p>
          <a:p>
            <a:r>
              <a:rPr lang="en-US" altLang="zh-CN" b="1" dirty="0" smtClean="0">
                <a:solidFill>
                  <a:srgbClr val="7F0055"/>
                </a:solidFill>
                <a:latin typeface="微软雅黑" panose="020B0503020204020204" pitchFamily="34" charset="-122"/>
                <a:ea typeface="微软雅黑" panose="020B0503020204020204" pitchFamily="34" charset="-122"/>
              </a:rPr>
              <a:t>    double</a:t>
            </a:r>
            <a:r>
              <a:rPr lang="en-US" altLang="zh-CN" b="1" dirty="0" smtClean="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area() {</a:t>
            </a:r>
          </a:p>
          <a:p>
            <a:r>
              <a:rPr lang="en-US" altLang="zh-CN" b="1" dirty="0" smtClean="0">
                <a:solidFill>
                  <a:srgbClr val="7F0055"/>
                </a:solidFill>
                <a:latin typeface="微软雅黑" panose="020B0503020204020204" pitchFamily="34" charset="-122"/>
                <a:ea typeface="微软雅黑" panose="020B0503020204020204" pitchFamily="34" charset="-122"/>
              </a:rPr>
              <a:t>        return</a:t>
            </a:r>
            <a:r>
              <a:rPr lang="en-US" altLang="zh-CN" b="1" dirty="0" smtClean="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000000"/>
                </a:solidFill>
                <a:latin typeface="微软雅黑" panose="020B0503020204020204" pitchFamily="34" charset="-122"/>
                <a:ea typeface="微软雅黑" panose="020B0503020204020204" pitchFamily="34" charset="-122"/>
              </a:rPr>
              <a:t>Math.</a:t>
            </a:r>
            <a:r>
              <a:rPr lang="en-US" altLang="zh-CN" b="1" i="1" dirty="0" err="1">
                <a:solidFill>
                  <a:srgbClr val="0000C0"/>
                </a:solidFill>
                <a:latin typeface="微软雅黑" panose="020B0503020204020204" pitchFamily="34" charset="-122"/>
                <a:ea typeface="微软雅黑" panose="020B0503020204020204" pitchFamily="34" charset="-122"/>
              </a:rPr>
              <a:t>PI</a:t>
            </a:r>
            <a:r>
              <a:rPr lang="en-US" altLang="zh-CN" b="1" i="1" dirty="0">
                <a:solidFill>
                  <a:srgbClr val="000000"/>
                </a:solidFill>
                <a:latin typeface="微软雅黑" panose="020B0503020204020204" pitchFamily="34" charset="-122"/>
                <a:ea typeface="微软雅黑" panose="020B0503020204020204" pitchFamily="34" charset="-122"/>
              </a:rPr>
              <a:t> * </a:t>
            </a:r>
            <a:r>
              <a:rPr lang="en-US" altLang="zh-CN" b="1" i="1" dirty="0">
                <a:solidFill>
                  <a:srgbClr val="0000C0"/>
                </a:solidFill>
                <a:latin typeface="微软雅黑" panose="020B0503020204020204" pitchFamily="34" charset="-122"/>
                <a:ea typeface="微软雅黑" panose="020B0503020204020204" pitchFamily="34" charset="-122"/>
              </a:rPr>
              <a:t>radius</a:t>
            </a:r>
            <a:r>
              <a:rPr lang="en-US" altLang="zh-CN" b="1" i="1" dirty="0">
                <a:solidFill>
                  <a:srgbClr val="000000"/>
                </a:solidFill>
                <a:latin typeface="微软雅黑" panose="020B0503020204020204" pitchFamily="34" charset="-122"/>
                <a:ea typeface="微软雅黑" panose="020B0503020204020204" pitchFamily="34" charset="-122"/>
              </a:rPr>
              <a:t> * </a:t>
            </a:r>
            <a:r>
              <a:rPr lang="en-US" altLang="zh-CN" b="1" i="1" dirty="0">
                <a:solidFill>
                  <a:srgbClr val="0000C0"/>
                </a:solidFill>
                <a:latin typeface="微软雅黑" panose="020B0503020204020204" pitchFamily="34" charset="-122"/>
                <a:ea typeface="微软雅黑" panose="020B0503020204020204" pitchFamily="34" charset="-122"/>
              </a:rPr>
              <a:t>radius</a:t>
            </a:r>
            <a:r>
              <a:rPr lang="en-US" altLang="zh-CN" b="1" i="1" dirty="0">
                <a:solidFill>
                  <a:srgbClr val="000000"/>
                </a:solidFill>
                <a:latin typeface="微软雅黑" panose="020B0503020204020204" pitchFamily="34" charset="-122"/>
                <a:ea typeface="微软雅黑" panose="020B0503020204020204" pitchFamily="34" charset="-122"/>
              </a:rPr>
              <a:t>;</a:t>
            </a:r>
          </a:p>
          <a:p>
            <a:r>
              <a:rPr lang="en-US" altLang="zh-CN" dirty="0" smtClean="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1" dirty="0" smtClean="0">
                <a:solidFill>
                  <a:srgbClr val="7F0055"/>
                </a:solidFill>
                <a:latin typeface="微软雅黑" panose="020B0503020204020204" pitchFamily="34" charset="-122"/>
                <a:ea typeface="微软雅黑" panose="020B0503020204020204" pitchFamily="34" charset="-122"/>
              </a:rPr>
              <a:t>    public</a:t>
            </a:r>
            <a:r>
              <a:rPr lang="en-US" altLang="zh-CN" b="1" dirty="0" smtClean="0">
                <a:solidFill>
                  <a:srgbClr val="000000"/>
                </a:solidFill>
                <a:latin typeface="微软雅黑" panose="020B0503020204020204" pitchFamily="34" charset="-122"/>
                <a:ea typeface="微软雅黑" panose="020B0503020204020204" pitchFamily="34" charset="-122"/>
              </a:rPr>
              <a:t> </a:t>
            </a:r>
            <a:r>
              <a:rPr lang="en-US" altLang="zh-CN" b="1" dirty="0">
                <a:solidFill>
                  <a:srgbClr val="7F0055"/>
                </a:solidFill>
                <a:latin typeface="微软雅黑" panose="020B0503020204020204" pitchFamily="34" charset="-122"/>
                <a:ea typeface="微软雅黑" panose="020B0503020204020204" pitchFamily="34" charset="-122"/>
              </a:rPr>
              <a:t>static</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7F0055"/>
                </a:solidFill>
                <a:latin typeface="微软雅黑" panose="020B0503020204020204" pitchFamily="34" charset="-122"/>
                <a:ea typeface="微软雅黑" panose="020B0503020204020204" pitchFamily="34" charset="-122"/>
              </a:rPr>
              <a:t>void</a:t>
            </a:r>
            <a:r>
              <a:rPr lang="en-US" altLang="zh-CN" b="1" dirty="0">
                <a:solidFill>
                  <a:srgbClr val="000000"/>
                </a:solidFill>
                <a:latin typeface="微软雅黑" panose="020B0503020204020204" pitchFamily="34" charset="-122"/>
                <a:ea typeface="微软雅黑" panose="020B0503020204020204" pitchFamily="34" charset="-122"/>
              </a:rPr>
              <a:t> main(String[] </a:t>
            </a:r>
            <a:r>
              <a:rPr lang="en-US" altLang="zh-CN" b="1" dirty="0" err="1">
                <a:solidFill>
                  <a:srgbClr val="6A3E3E"/>
                </a:solidFill>
                <a:latin typeface="微软雅黑" panose="020B0503020204020204" pitchFamily="34" charset="-122"/>
                <a:ea typeface="微软雅黑" panose="020B0503020204020204" pitchFamily="34" charset="-122"/>
              </a:rPr>
              <a:t>args</a:t>
            </a:r>
            <a:r>
              <a:rPr lang="en-US" altLang="zh-CN" b="1" dirty="0">
                <a:solidFill>
                  <a:srgbClr val="000000"/>
                </a:solidFill>
                <a:latin typeface="微软雅黑" panose="020B0503020204020204" pitchFamily="34" charset="-122"/>
                <a:ea typeface="微软雅黑" panose="020B0503020204020204" pitchFamily="34" charset="-122"/>
              </a:rPr>
              <a:t>) {</a:t>
            </a:r>
          </a:p>
          <a:p>
            <a:r>
              <a:rPr lang="en-US" altLang="zh-CN" dirty="0" smtClean="0">
                <a:solidFill>
                  <a:srgbClr val="000000"/>
                </a:solidFill>
                <a:latin typeface="微软雅黑" panose="020B0503020204020204" pitchFamily="34" charset="-122"/>
                <a:ea typeface="微软雅黑" panose="020B0503020204020204" pitchFamily="34" charset="-122"/>
              </a:rPr>
              <a:t>        Circle </a:t>
            </a:r>
            <a:r>
              <a:rPr lang="en-US" altLang="zh-CN" dirty="0">
                <a:solidFill>
                  <a:srgbClr val="6A3E3E"/>
                </a:solidFill>
                <a:latin typeface="微软雅黑" panose="020B0503020204020204" pitchFamily="34" charset="-122"/>
                <a:ea typeface="微软雅黑" panose="020B0503020204020204" pitchFamily="34" charset="-122"/>
              </a:rPr>
              <a:t>c1</a:t>
            </a:r>
            <a:r>
              <a:rPr lang="en-US" altLang="zh-CN" dirty="0">
                <a:solidFill>
                  <a:srgbClr val="000000"/>
                </a:solidFill>
                <a:latin typeface="微软雅黑" panose="020B0503020204020204" pitchFamily="34" charset="-122"/>
                <a:ea typeface="微软雅黑" panose="020B0503020204020204" pitchFamily="34" charset="-122"/>
              </a:rPr>
              <a:t> = </a:t>
            </a:r>
            <a:r>
              <a:rPr lang="en-US" altLang="zh-CN" b="1" dirty="0">
                <a:solidFill>
                  <a:srgbClr val="7F0055"/>
                </a:solidFill>
                <a:latin typeface="微软雅黑" panose="020B0503020204020204" pitchFamily="34" charset="-122"/>
                <a:ea typeface="微软雅黑" panose="020B0503020204020204" pitchFamily="34" charset="-122"/>
              </a:rPr>
              <a:t>new</a:t>
            </a:r>
            <a:r>
              <a:rPr lang="en-US" altLang="zh-CN" b="1" dirty="0">
                <a:solidFill>
                  <a:srgbClr val="000000"/>
                </a:solidFill>
                <a:latin typeface="微软雅黑" panose="020B0503020204020204" pitchFamily="34" charset="-122"/>
                <a:ea typeface="微软雅黑" panose="020B0503020204020204" pitchFamily="34" charset="-122"/>
              </a:rPr>
              <a:t> Circle(), </a:t>
            </a:r>
            <a:r>
              <a:rPr lang="en-US" altLang="zh-CN" b="1" dirty="0">
                <a:solidFill>
                  <a:srgbClr val="6A3E3E"/>
                </a:solidFill>
                <a:latin typeface="微软雅黑" panose="020B0503020204020204" pitchFamily="34" charset="-122"/>
                <a:ea typeface="微软雅黑" panose="020B0503020204020204" pitchFamily="34" charset="-122"/>
              </a:rPr>
              <a:t>c2</a:t>
            </a:r>
            <a:r>
              <a:rPr lang="en-US" altLang="zh-CN" b="1" dirty="0">
                <a:solidFill>
                  <a:srgbClr val="000000"/>
                </a:solidFill>
                <a:latin typeface="微软雅黑" panose="020B0503020204020204" pitchFamily="34" charset="-122"/>
                <a:ea typeface="微软雅黑" panose="020B0503020204020204" pitchFamily="34" charset="-122"/>
              </a:rPr>
              <a:t> = </a:t>
            </a:r>
            <a:r>
              <a:rPr lang="en-US" altLang="zh-CN" b="1" dirty="0">
                <a:solidFill>
                  <a:srgbClr val="7F0055"/>
                </a:solidFill>
                <a:latin typeface="微软雅黑" panose="020B0503020204020204" pitchFamily="34" charset="-122"/>
                <a:ea typeface="微软雅黑" panose="020B0503020204020204" pitchFamily="34" charset="-122"/>
              </a:rPr>
              <a:t>new</a:t>
            </a:r>
            <a:r>
              <a:rPr lang="en-US" altLang="zh-CN" b="1" dirty="0">
                <a:solidFill>
                  <a:srgbClr val="000000"/>
                </a:solidFill>
                <a:latin typeface="微软雅黑" panose="020B0503020204020204" pitchFamily="34" charset="-122"/>
                <a:ea typeface="微软雅黑" panose="020B0503020204020204" pitchFamily="34" charset="-122"/>
              </a:rPr>
              <a:t> Circle();</a:t>
            </a:r>
          </a:p>
          <a:p>
            <a:r>
              <a:rPr lang="en-US" altLang="zh-CN" dirty="0" smtClean="0">
                <a:solidFill>
                  <a:srgbClr val="6A3E3E"/>
                </a:solidFill>
                <a:latin typeface="微软雅黑" panose="020B0503020204020204" pitchFamily="34" charset="-122"/>
                <a:ea typeface="微软雅黑" panose="020B0503020204020204" pitchFamily="34" charset="-122"/>
              </a:rPr>
              <a:t>        c1</a:t>
            </a:r>
            <a:r>
              <a:rPr lang="en-US" altLang="zh-CN" dirty="0" smtClean="0">
                <a:solidFill>
                  <a:srgbClr val="000000"/>
                </a:solidFill>
                <a:latin typeface="微软雅黑" panose="020B0503020204020204" pitchFamily="34" charset="-122"/>
                <a:ea typeface="微软雅黑" panose="020B0503020204020204" pitchFamily="34" charset="-122"/>
              </a:rPr>
              <a:t>.</a:t>
            </a:r>
            <a:r>
              <a:rPr lang="en-US" altLang="zh-CN" dirty="0" smtClean="0">
                <a:solidFill>
                  <a:srgbClr val="0000C0"/>
                </a:solidFill>
                <a:latin typeface="微软雅黑" panose="020B0503020204020204" pitchFamily="34" charset="-122"/>
                <a:ea typeface="微软雅黑" panose="020B0503020204020204" pitchFamily="34" charset="-122"/>
              </a:rPr>
              <a:t>radius</a:t>
            </a:r>
            <a:r>
              <a:rPr lang="en-US" altLang="zh-CN" dirty="0" smtClean="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 1</a:t>
            </a:r>
            <a:r>
              <a:rPr lang="en-US" altLang="zh-CN" dirty="0" smtClean="0">
                <a:solidFill>
                  <a:srgbClr val="000000"/>
                </a:solidFill>
                <a:latin typeface="微软雅黑" panose="020B0503020204020204" pitchFamily="34" charset="-122"/>
                <a:ea typeface="微软雅黑" panose="020B0503020204020204" pitchFamily="34" charset="-122"/>
              </a:rPr>
              <a:t>; </a:t>
            </a:r>
            <a:r>
              <a:rPr lang="en-US" altLang="zh-CN" dirty="0" smtClean="0">
                <a:solidFill>
                  <a:srgbClr val="6A3E3E"/>
                </a:solidFill>
                <a:latin typeface="微软雅黑" panose="020B0503020204020204" pitchFamily="34" charset="-122"/>
                <a:ea typeface="微软雅黑" panose="020B0503020204020204" pitchFamily="34" charset="-122"/>
              </a:rPr>
              <a:t>c2</a:t>
            </a:r>
            <a:r>
              <a:rPr lang="en-US" altLang="zh-CN" dirty="0" smtClean="0">
                <a:solidFill>
                  <a:srgbClr val="000000"/>
                </a:solidFill>
                <a:latin typeface="微软雅黑" panose="020B0503020204020204" pitchFamily="34" charset="-122"/>
                <a:ea typeface="微软雅黑" panose="020B0503020204020204" pitchFamily="34" charset="-122"/>
              </a:rPr>
              <a:t>.</a:t>
            </a:r>
            <a:r>
              <a:rPr lang="en-US" altLang="zh-CN" dirty="0" smtClean="0">
                <a:solidFill>
                  <a:srgbClr val="0000C0"/>
                </a:solidFill>
                <a:latin typeface="微软雅黑" panose="020B0503020204020204" pitchFamily="34" charset="-122"/>
                <a:ea typeface="微软雅黑" panose="020B0503020204020204" pitchFamily="34" charset="-122"/>
              </a:rPr>
              <a:t>radius</a:t>
            </a:r>
            <a:r>
              <a:rPr lang="en-US" altLang="zh-CN" dirty="0" smtClean="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 2.0;</a:t>
            </a:r>
          </a:p>
          <a:p>
            <a:r>
              <a:rPr lang="en-US" altLang="zh-CN" dirty="0" smtClean="0">
                <a:solidFill>
                  <a:srgbClr val="000000"/>
                </a:solidFill>
                <a:latin typeface="微软雅黑" panose="020B0503020204020204" pitchFamily="34" charset="-122"/>
                <a:ea typeface="微软雅黑" panose="020B0503020204020204" pitchFamily="34" charset="-122"/>
              </a:rPr>
              <a:t>        </a:t>
            </a:r>
            <a:r>
              <a:rPr lang="en-US" altLang="zh-CN" dirty="0" err="1" smtClean="0">
                <a:solidFill>
                  <a:srgbClr val="000000"/>
                </a:solidFill>
                <a:latin typeface="微软雅黑" panose="020B0503020204020204" pitchFamily="34" charset="-122"/>
                <a:ea typeface="微软雅黑" panose="020B0503020204020204" pitchFamily="34" charset="-122"/>
              </a:rPr>
              <a:t>System.</a:t>
            </a:r>
            <a:r>
              <a:rPr lang="en-US" altLang="zh-CN" b="1" i="1" dirty="0" err="1" smtClean="0">
                <a:solidFill>
                  <a:srgbClr val="0000C0"/>
                </a:solidFill>
                <a:latin typeface="微软雅黑" panose="020B0503020204020204" pitchFamily="34" charset="-122"/>
                <a:ea typeface="微软雅黑" panose="020B0503020204020204" pitchFamily="34" charset="-122"/>
              </a:rPr>
              <a:t>out</a:t>
            </a:r>
            <a:r>
              <a:rPr lang="en-US" altLang="zh-CN" b="1" i="1" dirty="0" err="1" smtClean="0">
                <a:solidFill>
                  <a:srgbClr val="000000"/>
                </a:solidFill>
                <a:latin typeface="微软雅黑" panose="020B0503020204020204" pitchFamily="34" charset="-122"/>
                <a:ea typeface="微软雅黑" panose="020B0503020204020204" pitchFamily="34" charset="-122"/>
              </a:rPr>
              <a:t>.println</a:t>
            </a:r>
            <a:r>
              <a:rPr lang="en-US" altLang="zh-CN" b="1" i="1" dirty="0">
                <a:solidFill>
                  <a:srgbClr val="000000"/>
                </a:solidFill>
                <a:latin typeface="微软雅黑" panose="020B0503020204020204" pitchFamily="34" charset="-122"/>
                <a:ea typeface="微软雅黑" panose="020B0503020204020204" pitchFamily="34" charset="-122"/>
              </a:rPr>
              <a:t>(</a:t>
            </a:r>
            <a:r>
              <a:rPr lang="en-US" altLang="zh-CN" b="1" i="1" dirty="0">
                <a:solidFill>
                  <a:srgbClr val="2A00FF"/>
                </a:solidFill>
                <a:latin typeface="微软雅黑" panose="020B0503020204020204" pitchFamily="34" charset="-122"/>
                <a:ea typeface="微软雅黑" panose="020B0503020204020204" pitchFamily="34" charset="-122"/>
              </a:rPr>
              <a:t>"</a:t>
            </a:r>
            <a:r>
              <a:rPr lang="zh-CN" altLang="en-US" b="1" i="1" dirty="0">
                <a:solidFill>
                  <a:srgbClr val="2A00FF"/>
                </a:solidFill>
                <a:latin typeface="微软雅黑" panose="020B0503020204020204" pitchFamily="34" charset="-122"/>
                <a:ea typeface="微软雅黑" panose="020B0503020204020204" pitchFamily="34" charset="-122"/>
              </a:rPr>
              <a:t>半径为</a:t>
            </a:r>
            <a:r>
              <a:rPr lang="en-US" altLang="zh-CN" b="1" i="1" dirty="0">
                <a:solidFill>
                  <a:srgbClr val="2A00FF"/>
                </a:solidFill>
                <a:latin typeface="微软雅黑" panose="020B0503020204020204" pitchFamily="34" charset="-122"/>
                <a:ea typeface="微软雅黑" panose="020B0503020204020204" pitchFamily="34" charset="-122"/>
              </a:rPr>
              <a:t>1</a:t>
            </a:r>
            <a:r>
              <a:rPr lang="zh-CN" altLang="en-US" b="1" i="1" dirty="0">
                <a:solidFill>
                  <a:srgbClr val="2A00FF"/>
                </a:solidFill>
                <a:latin typeface="微软雅黑" panose="020B0503020204020204" pitchFamily="34" charset="-122"/>
                <a:ea typeface="微软雅黑" panose="020B0503020204020204" pitchFamily="34" charset="-122"/>
              </a:rPr>
              <a:t>的圆，面积为：</a:t>
            </a:r>
            <a:r>
              <a:rPr lang="en-US" altLang="zh-CN" b="1" i="1" dirty="0">
                <a:solidFill>
                  <a:srgbClr val="2A00FF"/>
                </a:solidFill>
                <a:latin typeface="微软雅黑" panose="020B0503020204020204" pitchFamily="34" charset="-122"/>
                <a:ea typeface="微软雅黑" panose="020B0503020204020204" pitchFamily="34" charset="-122"/>
              </a:rPr>
              <a:t>"</a:t>
            </a:r>
            <a:r>
              <a:rPr lang="zh-CN" altLang="en-US" b="1" i="1" dirty="0">
                <a:solidFill>
                  <a:srgbClr val="000000"/>
                </a:solidFill>
                <a:latin typeface="微软雅黑" panose="020B0503020204020204" pitchFamily="34" charset="-122"/>
                <a:ea typeface="微软雅黑" panose="020B0503020204020204" pitchFamily="34" charset="-122"/>
              </a:rPr>
              <a:t> </a:t>
            </a:r>
            <a:r>
              <a:rPr lang="en-US" altLang="zh-CN" b="1" i="1" dirty="0">
                <a:solidFill>
                  <a:srgbClr val="000000"/>
                </a:solidFill>
                <a:latin typeface="微软雅黑" panose="020B0503020204020204" pitchFamily="34" charset="-122"/>
                <a:ea typeface="微软雅黑" panose="020B0503020204020204" pitchFamily="34" charset="-122"/>
              </a:rPr>
              <a:t>+ </a:t>
            </a:r>
            <a:r>
              <a:rPr lang="en-US" altLang="zh-CN" b="1" i="1" dirty="0">
                <a:solidFill>
                  <a:srgbClr val="6A3E3E"/>
                </a:solidFill>
                <a:latin typeface="微软雅黑" panose="020B0503020204020204" pitchFamily="34" charset="-122"/>
                <a:ea typeface="微软雅黑" panose="020B0503020204020204" pitchFamily="34" charset="-122"/>
              </a:rPr>
              <a:t>c1</a:t>
            </a:r>
            <a:r>
              <a:rPr lang="en-US" altLang="zh-CN" b="1" i="1" dirty="0">
                <a:solidFill>
                  <a:srgbClr val="000000"/>
                </a:solidFill>
                <a:latin typeface="微软雅黑" panose="020B0503020204020204" pitchFamily="34" charset="-122"/>
                <a:ea typeface="微软雅黑" panose="020B0503020204020204" pitchFamily="34" charset="-122"/>
              </a:rPr>
              <a:t>.area());</a:t>
            </a:r>
          </a:p>
          <a:p>
            <a:r>
              <a:rPr lang="en-US" altLang="zh-CN" dirty="0" smtClean="0">
                <a:solidFill>
                  <a:srgbClr val="000000"/>
                </a:solidFill>
                <a:latin typeface="微软雅黑" panose="020B0503020204020204" pitchFamily="34" charset="-122"/>
                <a:ea typeface="微软雅黑" panose="020B0503020204020204" pitchFamily="34" charset="-122"/>
              </a:rPr>
              <a:t>        </a:t>
            </a:r>
            <a:r>
              <a:rPr lang="en-US" altLang="zh-CN" dirty="0" err="1" smtClean="0">
                <a:solidFill>
                  <a:srgbClr val="000000"/>
                </a:solidFill>
                <a:latin typeface="微软雅黑" panose="020B0503020204020204" pitchFamily="34" charset="-122"/>
                <a:ea typeface="微软雅黑" panose="020B0503020204020204" pitchFamily="34" charset="-122"/>
              </a:rPr>
              <a:t>System.</a:t>
            </a:r>
            <a:r>
              <a:rPr lang="en-US" altLang="zh-CN" b="1" i="1" dirty="0" err="1" smtClean="0">
                <a:solidFill>
                  <a:srgbClr val="0000C0"/>
                </a:solidFill>
                <a:latin typeface="微软雅黑" panose="020B0503020204020204" pitchFamily="34" charset="-122"/>
                <a:ea typeface="微软雅黑" panose="020B0503020204020204" pitchFamily="34" charset="-122"/>
              </a:rPr>
              <a:t>out</a:t>
            </a:r>
            <a:r>
              <a:rPr lang="en-US" altLang="zh-CN" b="1" i="1" dirty="0" err="1" smtClean="0">
                <a:solidFill>
                  <a:srgbClr val="000000"/>
                </a:solidFill>
                <a:latin typeface="微软雅黑" panose="020B0503020204020204" pitchFamily="34" charset="-122"/>
                <a:ea typeface="微软雅黑" panose="020B0503020204020204" pitchFamily="34" charset="-122"/>
              </a:rPr>
              <a:t>.println</a:t>
            </a:r>
            <a:r>
              <a:rPr lang="en-US" altLang="zh-CN" b="1" i="1" dirty="0">
                <a:solidFill>
                  <a:srgbClr val="000000"/>
                </a:solidFill>
                <a:latin typeface="微软雅黑" panose="020B0503020204020204" pitchFamily="34" charset="-122"/>
                <a:ea typeface="微软雅黑" panose="020B0503020204020204" pitchFamily="34" charset="-122"/>
              </a:rPr>
              <a:t>(</a:t>
            </a:r>
            <a:r>
              <a:rPr lang="en-US" altLang="zh-CN" b="1" i="1" dirty="0">
                <a:solidFill>
                  <a:srgbClr val="2A00FF"/>
                </a:solidFill>
                <a:latin typeface="微软雅黑" panose="020B0503020204020204" pitchFamily="34" charset="-122"/>
                <a:ea typeface="微软雅黑" panose="020B0503020204020204" pitchFamily="34" charset="-122"/>
              </a:rPr>
              <a:t>"</a:t>
            </a:r>
            <a:r>
              <a:rPr lang="zh-CN" altLang="en-US" b="1" i="1" dirty="0">
                <a:solidFill>
                  <a:srgbClr val="2A00FF"/>
                </a:solidFill>
                <a:latin typeface="微软雅黑" panose="020B0503020204020204" pitchFamily="34" charset="-122"/>
                <a:ea typeface="微软雅黑" panose="020B0503020204020204" pitchFamily="34" charset="-122"/>
              </a:rPr>
              <a:t>半径为</a:t>
            </a:r>
            <a:r>
              <a:rPr lang="en-US" altLang="zh-CN" b="1" i="1" dirty="0">
                <a:solidFill>
                  <a:srgbClr val="2A00FF"/>
                </a:solidFill>
                <a:latin typeface="微软雅黑" panose="020B0503020204020204" pitchFamily="34" charset="-122"/>
                <a:ea typeface="微软雅黑" panose="020B0503020204020204" pitchFamily="34" charset="-122"/>
              </a:rPr>
              <a:t>2</a:t>
            </a:r>
            <a:r>
              <a:rPr lang="zh-CN" altLang="en-US" b="1" i="1" dirty="0">
                <a:solidFill>
                  <a:srgbClr val="2A00FF"/>
                </a:solidFill>
                <a:latin typeface="微软雅黑" panose="020B0503020204020204" pitchFamily="34" charset="-122"/>
                <a:ea typeface="微软雅黑" panose="020B0503020204020204" pitchFamily="34" charset="-122"/>
              </a:rPr>
              <a:t>的圆，面积为：</a:t>
            </a:r>
            <a:r>
              <a:rPr lang="en-US" altLang="zh-CN" b="1" i="1" dirty="0">
                <a:solidFill>
                  <a:srgbClr val="2A00FF"/>
                </a:solidFill>
                <a:latin typeface="微软雅黑" panose="020B0503020204020204" pitchFamily="34" charset="-122"/>
                <a:ea typeface="微软雅黑" panose="020B0503020204020204" pitchFamily="34" charset="-122"/>
              </a:rPr>
              <a:t>"</a:t>
            </a:r>
            <a:r>
              <a:rPr lang="zh-CN" altLang="en-US" b="1" i="1" dirty="0">
                <a:solidFill>
                  <a:srgbClr val="000000"/>
                </a:solidFill>
                <a:latin typeface="微软雅黑" panose="020B0503020204020204" pitchFamily="34" charset="-122"/>
                <a:ea typeface="微软雅黑" panose="020B0503020204020204" pitchFamily="34" charset="-122"/>
              </a:rPr>
              <a:t> </a:t>
            </a:r>
            <a:r>
              <a:rPr lang="en-US" altLang="zh-CN" b="1" i="1" dirty="0">
                <a:solidFill>
                  <a:srgbClr val="000000"/>
                </a:solidFill>
                <a:latin typeface="微软雅黑" panose="020B0503020204020204" pitchFamily="34" charset="-122"/>
                <a:ea typeface="微软雅黑" panose="020B0503020204020204" pitchFamily="34" charset="-122"/>
              </a:rPr>
              <a:t>+ </a:t>
            </a:r>
            <a:r>
              <a:rPr lang="en-US" altLang="zh-CN" b="1" i="1" dirty="0">
                <a:solidFill>
                  <a:srgbClr val="6A3E3E"/>
                </a:solidFill>
                <a:latin typeface="微软雅黑" panose="020B0503020204020204" pitchFamily="34" charset="-122"/>
                <a:ea typeface="微软雅黑" panose="020B0503020204020204" pitchFamily="34" charset="-122"/>
              </a:rPr>
              <a:t>c2</a:t>
            </a:r>
            <a:r>
              <a:rPr lang="en-US" altLang="zh-CN" b="1" i="1" dirty="0">
                <a:solidFill>
                  <a:srgbClr val="000000"/>
                </a:solidFill>
                <a:latin typeface="微软雅黑" panose="020B0503020204020204" pitchFamily="34" charset="-122"/>
                <a:ea typeface="微软雅黑" panose="020B0503020204020204" pitchFamily="34" charset="-122"/>
              </a:rPr>
              <a:t>.area());</a:t>
            </a:r>
          </a:p>
          <a:p>
            <a:r>
              <a:rPr lang="en-US" altLang="zh-CN" dirty="0" smtClean="0">
                <a:solidFill>
                  <a:srgbClr val="000000"/>
                </a:solidFill>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a:t>
            </a:r>
            <a:endParaRPr lang="zh-CN" altLang="en-US" dirty="0"/>
          </a:p>
        </p:txBody>
      </p:sp>
      <p:sp>
        <p:nvSpPr>
          <p:cNvPr id="5" name="矩形 4"/>
          <p:cNvSpPr/>
          <p:nvPr/>
        </p:nvSpPr>
        <p:spPr>
          <a:xfrm>
            <a:off x="1331640" y="790461"/>
            <a:ext cx="4032448" cy="523220"/>
          </a:xfrm>
          <a:prstGeom prst="rect">
            <a:avLst/>
          </a:prstGeom>
          <a:solidFill>
            <a:srgbClr val="0070C0"/>
          </a:solidFill>
        </p:spPr>
        <p:txBody>
          <a:bodyPr wrap="square">
            <a:spAutoFit/>
          </a:bodyPr>
          <a:lstStyle/>
          <a:p>
            <a:r>
              <a:rPr lang="zh-CN" altLang="en-US" sz="2800" b="1" dirty="0" smtClean="0">
                <a:solidFill>
                  <a:schemeClr val="bg1"/>
                </a:solidFill>
                <a:latin typeface="Times New Roman" panose="02020603050405020304" pitchFamily="18" charset="0"/>
                <a:cs typeface="Times New Roman" panose="02020603050405020304" pitchFamily="18" charset="0"/>
              </a:rPr>
              <a:t>源程序文件：</a:t>
            </a:r>
            <a:r>
              <a:rPr lang="en-US" altLang="zh-CN" sz="2800" b="1" dirty="0" smtClean="0">
                <a:solidFill>
                  <a:schemeClr val="bg1"/>
                </a:solidFill>
                <a:latin typeface="Times New Roman" panose="02020603050405020304" pitchFamily="18" charset="0"/>
                <a:cs typeface="Times New Roman" panose="02020603050405020304" pitchFamily="18" charset="0"/>
              </a:rPr>
              <a:t>Circle.java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6" name="TextBox 9"/>
          <p:cNvSpPr txBox="1"/>
          <p:nvPr/>
        </p:nvSpPr>
        <p:spPr>
          <a:xfrm>
            <a:off x="5407996" y="762840"/>
            <a:ext cx="3340468"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1600" dirty="0" smtClean="0"/>
              <a:t>定义一个类，表示“圆”。</a:t>
            </a:r>
            <a:endParaRPr lang="en-US" altLang="zh-CN" sz="1600" dirty="0" smtClean="0"/>
          </a:p>
          <a:p>
            <a:r>
              <a:rPr lang="zh-CN" altLang="en-US" sz="1600" dirty="0" smtClean="0"/>
              <a:t>公开类的名称决定源文件的命名</a:t>
            </a:r>
            <a:endParaRPr lang="zh-CN" altLang="en-US" sz="1600" dirty="0"/>
          </a:p>
        </p:txBody>
      </p:sp>
      <p:cxnSp>
        <p:nvCxnSpPr>
          <p:cNvPr id="8" name="直接箭头连接符 7"/>
          <p:cNvCxnSpPr>
            <a:stCxn id="6" idx="1"/>
          </p:cNvCxnSpPr>
          <p:nvPr/>
        </p:nvCxnSpPr>
        <p:spPr>
          <a:xfrm flipH="1">
            <a:off x="3059832" y="1055228"/>
            <a:ext cx="2348164" cy="3263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9"/>
          <p:cNvSpPr txBox="1"/>
          <p:nvPr/>
        </p:nvSpPr>
        <p:spPr>
          <a:xfrm>
            <a:off x="5004050" y="1405007"/>
            <a:ext cx="3719239"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1600" dirty="0" smtClean="0"/>
              <a:t>类和方法定义都要求这样的一对大括号</a:t>
            </a:r>
            <a:endParaRPr lang="zh-CN" altLang="en-US" sz="1600" dirty="0"/>
          </a:p>
        </p:txBody>
      </p:sp>
      <p:cxnSp>
        <p:nvCxnSpPr>
          <p:cNvPr id="12" name="直接箭头连接符 11"/>
          <p:cNvCxnSpPr>
            <a:stCxn id="11" idx="1"/>
          </p:cNvCxnSpPr>
          <p:nvPr/>
        </p:nvCxnSpPr>
        <p:spPr>
          <a:xfrm flipH="1">
            <a:off x="3635900" y="1574284"/>
            <a:ext cx="1368150" cy="41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9"/>
          <p:cNvSpPr txBox="1"/>
          <p:nvPr/>
        </p:nvSpPr>
        <p:spPr>
          <a:xfrm>
            <a:off x="4788026" y="1640667"/>
            <a:ext cx="3719239"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1600" dirty="0" smtClean="0"/>
              <a:t>成员变量，表示圆的半径。</a:t>
            </a:r>
            <a:endParaRPr lang="zh-CN" altLang="en-US" sz="1600" dirty="0"/>
          </a:p>
        </p:txBody>
      </p:sp>
      <p:cxnSp>
        <p:nvCxnSpPr>
          <p:cNvPr id="16" name="直接箭头连接符 15"/>
          <p:cNvCxnSpPr>
            <a:stCxn id="15" idx="1"/>
          </p:cNvCxnSpPr>
          <p:nvPr/>
        </p:nvCxnSpPr>
        <p:spPr>
          <a:xfrm flipH="1">
            <a:off x="3419876" y="1809944"/>
            <a:ext cx="1368150" cy="41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9"/>
          <p:cNvSpPr txBox="1"/>
          <p:nvPr/>
        </p:nvSpPr>
        <p:spPr>
          <a:xfrm>
            <a:off x="5868144" y="1919898"/>
            <a:ext cx="2448272"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1600" dirty="0" smtClean="0"/>
              <a:t>成员方法，根据圆自身的半径计算并返回面积。</a:t>
            </a:r>
            <a:endParaRPr lang="zh-CN" altLang="en-US" sz="1600" dirty="0"/>
          </a:p>
        </p:txBody>
      </p:sp>
      <p:cxnSp>
        <p:nvCxnSpPr>
          <p:cNvPr id="18" name="直接箭头连接符 17"/>
          <p:cNvCxnSpPr>
            <a:stCxn id="17" idx="1"/>
          </p:cNvCxnSpPr>
          <p:nvPr/>
        </p:nvCxnSpPr>
        <p:spPr>
          <a:xfrm flipH="1" flipV="1">
            <a:off x="3403478" y="2093339"/>
            <a:ext cx="2464666" cy="11894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9"/>
          <p:cNvSpPr txBox="1"/>
          <p:nvPr/>
        </p:nvSpPr>
        <p:spPr>
          <a:xfrm>
            <a:off x="786900" y="1283072"/>
            <a:ext cx="2848998"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1600" dirty="0" smtClean="0"/>
              <a:t>这里在使用</a:t>
            </a:r>
            <a:r>
              <a:rPr lang="en-US" altLang="zh-CN" sz="1600" dirty="0" smtClean="0"/>
              <a:t>JDK</a:t>
            </a:r>
            <a:r>
              <a:rPr lang="zh-CN" altLang="en-US" sz="1600" dirty="0" smtClean="0"/>
              <a:t>中提供的</a:t>
            </a:r>
            <a:r>
              <a:rPr lang="en-US" altLang="zh-CN" sz="1600" dirty="0" smtClean="0"/>
              <a:t>Math</a:t>
            </a:r>
            <a:r>
              <a:rPr lang="zh-CN" altLang="en-US" sz="1600" dirty="0" smtClean="0"/>
              <a:t>（数学）类中的静态成员</a:t>
            </a:r>
            <a:r>
              <a:rPr lang="en-US" altLang="zh-CN" sz="1600" dirty="0" smtClean="0"/>
              <a:t>PI</a:t>
            </a:r>
            <a:r>
              <a:rPr lang="zh-CN" altLang="en-US" sz="1600" dirty="0" smtClean="0"/>
              <a:t>。</a:t>
            </a:r>
            <a:endParaRPr lang="zh-CN" altLang="en-US" sz="1600" dirty="0"/>
          </a:p>
        </p:txBody>
      </p:sp>
      <p:cxnSp>
        <p:nvCxnSpPr>
          <p:cNvPr id="23" name="直接箭头连接符 22"/>
          <p:cNvCxnSpPr>
            <a:stCxn id="22" idx="2"/>
          </p:cNvCxnSpPr>
          <p:nvPr/>
        </p:nvCxnSpPr>
        <p:spPr>
          <a:xfrm>
            <a:off x="2211399" y="1867847"/>
            <a:ext cx="488394" cy="3444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9"/>
          <p:cNvSpPr txBox="1"/>
          <p:nvPr/>
        </p:nvSpPr>
        <p:spPr>
          <a:xfrm>
            <a:off x="1699335" y="2129274"/>
            <a:ext cx="4536355"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1600" dirty="0" smtClean="0"/>
              <a:t>入口方法。注意参数以及</a:t>
            </a:r>
            <a:r>
              <a:rPr lang="en-US" altLang="zh-CN" sz="1600" dirty="0" smtClean="0"/>
              <a:t>public static</a:t>
            </a:r>
            <a:r>
              <a:rPr lang="zh-CN" altLang="en-US" sz="1600" dirty="0" smtClean="0"/>
              <a:t>的修饰。</a:t>
            </a:r>
            <a:endParaRPr lang="zh-CN" altLang="en-US" sz="1600" dirty="0"/>
          </a:p>
        </p:txBody>
      </p:sp>
      <p:cxnSp>
        <p:nvCxnSpPr>
          <p:cNvPr id="29" name="直接箭头连接符 28"/>
          <p:cNvCxnSpPr>
            <a:stCxn id="28" idx="2"/>
          </p:cNvCxnSpPr>
          <p:nvPr/>
        </p:nvCxnSpPr>
        <p:spPr>
          <a:xfrm>
            <a:off x="3967513" y="2467828"/>
            <a:ext cx="0" cy="4086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9"/>
          <p:cNvSpPr txBox="1"/>
          <p:nvPr/>
        </p:nvSpPr>
        <p:spPr>
          <a:xfrm>
            <a:off x="5639658" y="2511731"/>
            <a:ext cx="2448272"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1600" dirty="0" smtClean="0"/>
              <a:t>创建两个对象（实例）。</a:t>
            </a:r>
            <a:endParaRPr lang="zh-CN" altLang="en-US" sz="1600" dirty="0"/>
          </a:p>
        </p:txBody>
      </p:sp>
      <p:cxnSp>
        <p:nvCxnSpPr>
          <p:cNvPr id="37" name="直接箭头连接符 36"/>
          <p:cNvCxnSpPr>
            <a:stCxn id="36" idx="1"/>
          </p:cNvCxnSpPr>
          <p:nvPr/>
        </p:nvCxnSpPr>
        <p:spPr>
          <a:xfrm flipH="1">
            <a:off x="5084692" y="2681008"/>
            <a:ext cx="554966" cy="4154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9"/>
          <p:cNvSpPr txBox="1"/>
          <p:nvPr/>
        </p:nvSpPr>
        <p:spPr>
          <a:xfrm>
            <a:off x="5868146" y="3130440"/>
            <a:ext cx="299915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1600" dirty="0" smtClean="0"/>
              <a:t>多条语句可以在一行。使用了成员变量、整型和实型常量。</a:t>
            </a:r>
            <a:endParaRPr lang="zh-CN" altLang="en-US" sz="1600" dirty="0"/>
          </a:p>
        </p:txBody>
      </p:sp>
      <p:cxnSp>
        <p:nvCxnSpPr>
          <p:cNvPr id="40" name="直接箭头连接符 39"/>
          <p:cNvCxnSpPr>
            <a:stCxn id="39" idx="1"/>
          </p:cNvCxnSpPr>
          <p:nvPr/>
        </p:nvCxnSpPr>
        <p:spPr>
          <a:xfrm flipH="1">
            <a:off x="5228710" y="3422828"/>
            <a:ext cx="639436" cy="150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9"/>
          <p:cNvSpPr txBox="1"/>
          <p:nvPr/>
        </p:nvSpPr>
        <p:spPr>
          <a:xfrm>
            <a:off x="2123731" y="4341239"/>
            <a:ext cx="2232247"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1600" dirty="0" smtClean="0"/>
              <a:t>使用类库打印（输出）</a:t>
            </a:r>
            <a:endParaRPr lang="zh-CN" altLang="en-US" sz="1600" dirty="0"/>
          </a:p>
        </p:txBody>
      </p:sp>
      <p:cxnSp>
        <p:nvCxnSpPr>
          <p:cNvPr id="45" name="直接箭头连接符 44"/>
          <p:cNvCxnSpPr>
            <a:stCxn id="44" idx="0"/>
          </p:cNvCxnSpPr>
          <p:nvPr/>
        </p:nvCxnSpPr>
        <p:spPr>
          <a:xfrm flipV="1">
            <a:off x="3239855" y="3795887"/>
            <a:ext cx="180021" cy="54535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9"/>
          <p:cNvSpPr txBox="1"/>
          <p:nvPr/>
        </p:nvSpPr>
        <p:spPr>
          <a:xfrm>
            <a:off x="5868144" y="4341239"/>
            <a:ext cx="2528916"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1600" dirty="0" smtClean="0"/>
              <a:t>调用</a:t>
            </a:r>
            <a:r>
              <a:rPr lang="en-US" altLang="zh-CN" sz="1600" dirty="0" smtClean="0"/>
              <a:t>c2</a:t>
            </a:r>
            <a:r>
              <a:rPr lang="zh-CN" altLang="en-US" sz="1600" dirty="0" smtClean="0"/>
              <a:t>对象的</a:t>
            </a:r>
            <a:r>
              <a:rPr lang="en-US" altLang="zh-CN" sz="1600" dirty="0" smtClean="0"/>
              <a:t>area()</a:t>
            </a:r>
            <a:r>
              <a:rPr lang="zh-CN" altLang="en-US" sz="1600" dirty="0" smtClean="0"/>
              <a:t>方法</a:t>
            </a:r>
            <a:endParaRPr lang="zh-CN" altLang="en-US" sz="1600" dirty="0"/>
          </a:p>
        </p:txBody>
      </p:sp>
      <p:cxnSp>
        <p:nvCxnSpPr>
          <p:cNvPr id="51" name="直接箭头连接符 50"/>
          <p:cNvCxnSpPr>
            <a:stCxn id="50" idx="0"/>
          </p:cNvCxnSpPr>
          <p:nvPr/>
        </p:nvCxnSpPr>
        <p:spPr>
          <a:xfrm flipV="1">
            <a:off x="7132602" y="4083920"/>
            <a:ext cx="319718" cy="2573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520989" y="1674796"/>
            <a:ext cx="6149106" cy="1015663"/>
          </a:xfrm>
          <a:prstGeom prst="rect">
            <a:avLst/>
          </a:prstGeom>
          <a:solidFill>
            <a:srgbClr val="FF3300"/>
          </a:solidFill>
        </p:spPr>
        <p:txBody>
          <a:bodyPr wrap="square">
            <a:spAutoFit/>
          </a:bodyPr>
          <a:lstStyle/>
          <a:p>
            <a:r>
              <a:rPr lang="zh-CN" altLang="en-US" sz="2000" b="1" dirty="0" smtClean="0">
                <a:solidFill>
                  <a:schemeClr val="bg1"/>
                </a:solidFill>
                <a:latin typeface="Times New Roman" panose="02020603050405020304" pitchFamily="18" charset="0"/>
                <a:cs typeface="Times New Roman" panose="02020603050405020304" pitchFamily="18" charset="0"/>
              </a:rPr>
              <a:t>运行结果：</a:t>
            </a:r>
            <a:endParaRPr lang="en-US" altLang="zh-CN" sz="2000" b="1" dirty="0" smtClean="0">
              <a:solidFill>
                <a:schemeClr val="bg1"/>
              </a:solidFill>
              <a:latin typeface="Times New Roman" panose="02020603050405020304" pitchFamily="18" charset="0"/>
              <a:cs typeface="Times New Roman" panose="02020603050405020304" pitchFamily="18" charset="0"/>
            </a:endParaRPr>
          </a:p>
          <a:p>
            <a:r>
              <a:rPr lang="zh-CN" altLang="en-US" sz="2000" b="1" dirty="0">
                <a:solidFill>
                  <a:schemeClr val="bg1"/>
                </a:solidFill>
                <a:latin typeface="Times New Roman" panose="02020603050405020304" pitchFamily="18" charset="0"/>
                <a:cs typeface="Times New Roman" panose="02020603050405020304" pitchFamily="18" charset="0"/>
              </a:rPr>
              <a:t>半径为</a:t>
            </a:r>
            <a:r>
              <a:rPr lang="en-US" altLang="zh-CN" sz="2000" b="1" dirty="0">
                <a:solidFill>
                  <a:schemeClr val="bg1"/>
                </a:solidFill>
                <a:latin typeface="Times New Roman" panose="02020603050405020304" pitchFamily="18" charset="0"/>
                <a:cs typeface="Times New Roman" panose="02020603050405020304" pitchFamily="18" charset="0"/>
              </a:rPr>
              <a:t>1</a:t>
            </a:r>
            <a:r>
              <a:rPr lang="zh-CN" altLang="en-US" sz="2000" b="1" dirty="0">
                <a:solidFill>
                  <a:schemeClr val="bg1"/>
                </a:solidFill>
                <a:latin typeface="Times New Roman" panose="02020603050405020304" pitchFamily="18" charset="0"/>
                <a:cs typeface="Times New Roman" panose="02020603050405020304" pitchFamily="18" charset="0"/>
              </a:rPr>
              <a:t>的圆，</a:t>
            </a:r>
            <a:r>
              <a:rPr lang="zh-CN" altLang="en-US" sz="2000" b="1" dirty="0" smtClean="0">
                <a:solidFill>
                  <a:schemeClr val="bg1"/>
                </a:solidFill>
                <a:latin typeface="Times New Roman" panose="02020603050405020304" pitchFamily="18" charset="0"/>
                <a:cs typeface="Times New Roman" panose="02020603050405020304" pitchFamily="18" charset="0"/>
              </a:rPr>
              <a:t>面积为</a:t>
            </a:r>
            <a:r>
              <a:rPr lang="zh-CN" altLang="en-US" sz="2000" b="1" dirty="0">
                <a:solidFill>
                  <a:schemeClr val="bg1"/>
                </a:solidFill>
                <a:latin typeface="Times New Roman" panose="02020603050405020304" pitchFamily="18" charset="0"/>
                <a:cs typeface="Times New Roman" panose="02020603050405020304" pitchFamily="18" charset="0"/>
              </a:rPr>
              <a:t>：</a:t>
            </a:r>
            <a:r>
              <a:rPr lang="en-US" altLang="zh-CN" sz="2000" b="1" dirty="0">
                <a:solidFill>
                  <a:schemeClr val="bg1"/>
                </a:solidFill>
                <a:latin typeface="Times New Roman" panose="02020603050405020304" pitchFamily="18" charset="0"/>
                <a:cs typeface="Times New Roman" panose="02020603050405020304" pitchFamily="18" charset="0"/>
              </a:rPr>
              <a:t>3.141592653589793</a:t>
            </a:r>
          </a:p>
          <a:p>
            <a:r>
              <a:rPr lang="zh-CN" altLang="en-US" sz="2000" b="1" dirty="0">
                <a:solidFill>
                  <a:schemeClr val="bg1"/>
                </a:solidFill>
                <a:latin typeface="Times New Roman" panose="02020603050405020304" pitchFamily="18" charset="0"/>
                <a:cs typeface="Times New Roman" panose="02020603050405020304" pitchFamily="18" charset="0"/>
              </a:rPr>
              <a:t>半径为</a:t>
            </a:r>
            <a:r>
              <a:rPr lang="en-US" altLang="zh-CN" sz="2000" b="1" dirty="0">
                <a:solidFill>
                  <a:schemeClr val="bg1"/>
                </a:solidFill>
                <a:latin typeface="Times New Roman" panose="02020603050405020304" pitchFamily="18" charset="0"/>
                <a:cs typeface="Times New Roman" panose="02020603050405020304" pitchFamily="18" charset="0"/>
              </a:rPr>
              <a:t>2</a:t>
            </a:r>
            <a:r>
              <a:rPr lang="zh-CN" altLang="en-US" sz="2000" b="1" dirty="0">
                <a:solidFill>
                  <a:schemeClr val="bg1"/>
                </a:solidFill>
                <a:latin typeface="Times New Roman" panose="02020603050405020304" pitchFamily="18" charset="0"/>
                <a:cs typeface="Times New Roman" panose="02020603050405020304" pitchFamily="18" charset="0"/>
              </a:rPr>
              <a:t>的圆，面积为：</a:t>
            </a:r>
            <a:r>
              <a:rPr lang="en-US" altLang="zh-CN" sz="2000" b="1" dirty="0" smtClean="0">
                <a:solidFill>
                  <a:schemeClr val="bg1"/>
                </a:solidFill>
                <a:latin typeface="Times New Roman" panose="02020603050405020304" pitchFamily="18" charset="0"/>
                <a:cs typeface="Times New Roman" panose="02020603050405020304" pitchFamily="18" charset="0"/>
              </a:rPr>
              <a:t>12.566370614359172</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
        <p:nvSpPr>
          <p:cNvPr id="60" name="TextBox 9"/>
          <p:cNvSpPr txBox="1"/>
          <p:nvPr/>
        </p:nvSpPr>
        <p:spPr>
          <a:xfrm>
            <a:off x="4479409" y="4341735"/>
            <a:ext cx="1269896"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1600" dirty="0" smtClean="0"/>
              <a:t>字符串常量</a:t>
            </a:r>
            <a:endParaRPr lang="zh-CN" altLang="en-US" sz="1600" dirty="0"/>
          </a:p>
        </p:txBody>
      </p:sp>
      <p:cxnSp>
        <p:nvCxnSpPr>
          <p:cNvPr id="61" name="直接箭头连接符 60"/>
          <p:cNvCxnSpPr>
            <a:stCxn id="60" idx="0"/>
          </p:cNvCxnSpPr>
          <p:nvPr/>
        </p:nvCxnSpPr>
        <p:spPr>
          <a:xfrm flipH="1" flipV="1">
            <a:off x="5084696" y="4066221"/>
            <a:ext cx="29661" cy="2755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页脚占位符 8"/>
          <p:cNvSpPr>
            <a:spLocks noGrp="1"/>
          </p:cNvSpPr>
          <p:nvPr>
            <p:ph type="ftr" sz="quarter" idx="5"/>
          </p:nvPr>
        </p:nvSpPr>
        <p:spPr/>
        <p:txBody>
          <a:bodyPr/>
          <a:lstStyle/>
          <a:p>
            <a:r>
              <a:rPr lang="en-US" altLang="zh-CN" smtClean="0"/>
              <a:t>/28</a:t>
            </a:r>
            <a:endParaRPr lang="zh-CN" altLang="en-US" dirty="0"/>
          </a:p>
        </p:txBody>
      </p:sp>
      <p:sp>
        <p:nvSpPr>
          <p:cNvPr id="10" name="灯片编号占位符 9"/>
          <p:cNvSpPr>
            <a:spLocks noGrp="1"/>
          </p:cNvSpPr>
          <p:nvPr>
            <p:ph type="sldNum" sz="quarter" idx="7"/>
          </p:nvPr>
        </p:nvSpPr>
        <p:spPr/>
        <p:txBody>
          <a:bodyPr/>
          <a:lstStyle/>
          <a:p>
            <a:fld id="{B6F15528-21DE-4FAA-801E-634DDDAF4B2B}" type="slidenum">
              <a:rPr lang="en-US" altLang="zh-CN" smtClean="0"/>
              <a:pPr/>
              <a:t>22</a:t>
            </a:fld>
            <a:endParaRPr lang="zh-CN" altLang="en-US" dirty="0"/>
          </a:p>
        </p:txBody>
      </p:sp>
      <p:sp>
        <p:nvSpPr>
          <p:cNvPr id="3" name="标题 2"/>
          <p:cNvSpPr>
            <a:spLocks noGrp="1"/>
          </p:cNvSpPr>
          <p:nvPr>
            <p:ph type="title"/>
          </p:nvPr>
        </p:nvSpPr>
        <p:spPr/>
        <p:txBody>
          <a:bodyPr/>
          <a:lstStyle/>
          <a:p>
            <a:r>
              <a:rPr lang="en-US" altLang="zh-CN" dirty="0"/>
              <a:t>1.5.2 Java</a:t>
            </a:r>
            <a:r>
              <a:rPr lang="zh-CN" altLang="en-US" dirty="0"/>
              <a:t>程序结构</a:t>
            </a:r>
          </a:p>
        </p:txBody>
      </p:sp>
    </p:spTree>
    <p:extLst>
      <p:ext uri="{BB962C8B-B14F-4D97-AF65-F5344CB8AC3E}">
        <p14:creationId xmlns:p14="http://schemas.microsoft.com/office/powerpoint/2010/main" val="200371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2" presetClass="entr" presetSubtype="2"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righ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22" presetClass="entr" presetSubtype="2"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right)">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22" presetClass="entr" presetSubtype="1"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up)">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1000"/>
                                        <p:tgtEl>
                                          <p:spTgt spid="28"/>
                                        </p:tgtEl>
                                      </p:cBhvr>
                                    </p:animEffect>
                                    <p:anim calcmode="lin" valueType="num">
                                      <p:cBhvr>
                                        <p:cTn id="70" dur="1000" fill="hold"/>
                                        <p:tgtEl>
                                          <p:spTgt spid="28"/>
                                        </p:tgtEl>
                                        <p:attrNameLst>
                                          <p:attrName>ppt_x</p:attrName>
                                        </p:attrNameLst>
                                      </p:cBhvr>
                                      <p:tavLst>
                                        <p:tav tm="0">
                                          <p:val>
                                            <p:strVal val="#ppt_x"/>
                                          </p:val>
                                        </p:tav>
                                        <p:tav tm="100000">
                                          <p:val>
                                            <p:strVal val="#ppt_x"/>
                                          </p:val>
                                        </p:tav>
                                      </p:tavLst>
                                    </p:anim>
                                    <p:anim calcmode="lin" valueType="num">
                                      <p:cBhvr>
                                        <p:cTn id="71" dur="1000" fill="hold"/>
                                        <p:tgtEl>
                                          <p:spTgt spid="28"/>
                                        </p:tgtEl>
                                        <p:attrNameLst>
                                          <p:attrName>ppt_y</p:attrName>
                                        </p:attrNameLst>
                                      </p:cBhvr>
                                      <p:tavLst>
                                        <p:tav tm="0">
                                          <p:val>
                                            <p:strVal val="#ppt_y+.1"/>
                                          </p:val>
                                        </p:tav>
                                        <p:tav tm="100000">
                                          <p:val>
                                            <p:strVal val="#ppt_y"/>
                                          </p:val>
                                        </p:tav>
                                      </p:tavLst>
                                    </p:anim>
                                  </p:childTnLst>
                                </p:cTn>
                              </p:par>
                            </p:childTnLst>
                          </p:cTn>
                        </p:par>
                        <p:par>
                          <p:cTn id="72" fill="hold">
                            <p:stCondLst>
                              <p:cond delay="1000"/>
                            </p:stCondLst>
                            <p:childTnLst>
                              <p:par>
                                <p:cTn id="73" presetID="22" presetClass="entr" presetSubtype="1" fill="hold"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up)">
                                      <p:cBhvr>
                                        <p:cTn id="75" dur="5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1000"/>
                                        <p:tgtEl>
                                          <p:spTgt spid="36"/>
                                        </p:tgtEl>
                                      </p:cBhvr>
                                    </p:animEffect>
                                    <p:anim calcmode="lin" valueType="num">
                                      <p:cBhvr>
                                        <p:cTn id="81" dur="1000" fill="hold"/>
                                        <p:tgtEl>
                                          <p:spTgt spid="36"/>
                                        </p:tgtEl>
                                        <p:attrNameLst>
                                          <p:attrName>ppt_x</p:attrName>
                                        </p:attrNameLst>
                                      </p:cBhvr>
                                      <p:tavLst>
                                        <p:tav tm="0">
                                          <p:val>
                                            <p:strVal val="#ppt_x"/>
                                          </p:val>
                                        </p:tav>
                                        <p:tav tm="100000">
                                          <p:val>
                                            <p:strVal val="#ppt_x"/>
                                          </p:val>
                                        </p:tav>
                                      </p:tavLst>
                                    </p:anim>
                                    <p:anim calcmode="lin" valueType="num">
                                      <p:cBhvr>
                                        <p:cTn id="82" dur="1000" fill="hold"/>
                                        <p:tgtEl>
                                          <p:spTgt spid="36"/>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22" presetClass="entr" presetSubtype="1" fill="hold"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up)">
                                      <p:cBhvr>
                                        <p:cTn id="86" dur="500"/>
                                        <p:tgtEl>
                                          <p:spTgt spid="37"/>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1000"/>
                                        <p:tgtEl>
                                          <p:spTgt spid="39"/>
                                        </p:tgtEl>
                                      </p:cBhvr>
                                    </p:animEffect>
                                    <p:anim calcmode="lin" valueType="num">
                                      <p:cBhvr>
                                        <p:cTn id="92" dur="1000" fill="hold"/>
                                        <p:tgtEl>
                                          <p:spTgt spid="39"/>
                                        </p:tgtEl>
                                        <p:attrNameLst>
                                          <p:attrName>ppt_x</p:attrName>
                                        </p:attrNameLst>
                                      </p:cBhvr>
                                      <p:tavLst>
                                        <p:tav tm="0">
                                          <p:val>
                                            <p:strVal val="#ppt_x"/>
                                          </p:val>
                                        </p:tav>
                                        <p:tav tm="100000">
                                          <p:val>
                                            <p:strVal val="#ppt_x"/>
                                          </p:val>
                                        </p:tav>
                                      </p:tavLst>
                                    </p:anim>
                                    <p:anim calcmode="lin" valueType="num">
                                      <p:cBhvr>
                                        <p:cTn id="93" dur="1000" fill="hold"/>
                                        <p:tgtEl>
                                          <p:spTgt spid="39"/>
                                        </p:tgtEl>
                                        <p:attrNameLst>
                                          <p:attrName>ppt_y</p:attrName>
                                        </p:attrNameLst>
                                      </p:cBhvr>
                                      <p:tavLst>
                                        <p:tav tm="0">
                                          <p:val>
                                            <p:strVal val="#ppt_y+.1"/>
                                          </p:val>
                                        </p:tav>
                                        <p:tav tm="100000">
                                          <p:val>
                                            <p:strVal val="#ppt_y"/>
                                          </p:val>
                                        </p:tav>
                                      </p:tavLst>
                                    </p:anim>
                                  </p:childTnLst>
                                </p:cTn>
                              </p:par>
                            </p:childTnLst>
                          </p:cTn>
                        </p:par>
                        <p:par>
                          <p:cTn id="94" fill="hold">
                            <p:stCondLst>
                              <p:cond delay="1000"/>
                            </p:stCondLst>
                            <p:childTnLst>
                              <p:par>
                                <p:cTn id="95" presetID="22" presetClass="entr" presetSubtype="2" fill="hold"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right)">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1000"/>
                                        <p:tgtEl>
                                          <p:spTgt spid="44"/>
                                        </p:tgtEl>
                                      </p:cBhvr>
                                    </p:animEffect>
                                    <p:anim calcmode="lin" valueType="num">
                                      <p:cBhvr>
                                        <p:cTn id="103" dur="1000" fill="hold"/>
                                        <p:tgtEl>
                                          <p:spTgt spid="44"/>
                                        </p:tgtEl>
                                        <p:attrNameLst>
                                          <p:attrName>ppt_x</p:attrName>
                                        </p:attrNameLst>
                                      </p:cBhvr>
                                      <p:tavLst>
                                        <p:tav tm="0">
                                          <p:val>
                                            <p:strVal val="#ppt_x"/>
                                          </p:val>
                                        </p:tav>
                                        <p:tav tm="100000">
                                          <p:val>
                                            <p:strVal val="#ppt_x"/>
                                          </p:val>
                                        </p:tav>
                                      </p:tavLst>
                                    </p:anim>
                                    <p:anim calcmode="lin" valueType="num">
                                      <p:cBhvr>
                                        <p:cTn id="104" dur="1000" fill="hold"/>
                                        <p:tgtEl>
                                          <p:spTgt spid="44"/>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22" presetClass="entr" presetSubtype="4" fill="hold" nodeType="after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down)">
                                      <p:cBhvr>
                                        <p:cTn id="108" dur="500"/>
                                        <p:tgtEl>
                                          <p:spTgt spid="45"/>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1000"/>
                                        <p:tgtEl>
                                          <p:spTgt spid="60"/>
                                        </p:tgtEl>
                                      </p:cBhvr>
                                    </p:animEffect>
                                    <p:anim calcmode="lin" valueType="num">
                                      <p:cBhvr>
                                        <p:cTn id="114" dur="1000" fill="hold"/>
                                        <p:tgtEl>
                                          <p:spTgt spid="60"/>
                                        </p:tgtEl>
                                        <p:attrNameLst>
                                          <p:attrName>ppt_x</p:attrName>
                                        </p:attrNameLst>
                                      </p:cBhvr>
                                      <p:tavLst>
                                        <p:tav tm="0">
                                          <p:val>
                                            <p:strVal val="#ppt_x"/>
                                          </p:val>
                                        </p:tav>
                                        <p:tav tm="100000">
                                          <p:val>
                                            <p:strVal val="#ppt_x"/>
                                          </p:val>
                                        </p:tav>
                                      </p:tavLst>
                                    </p:anim>
                                    <p:anim calcmode="lin" valueType="num">
                                      <p:cBhvr>
                                        <p:cTn id="115" dur="1000" fill="hold"/>
                                        <p:tgtEl>
                                          <p:spTgt spid="60"/>
                                        </p:tgtEl>
                                        <p:attrNameLst>
                                          <p:attrName>ppt_y</p:attrName>
                                        </p:attrNameLst>
                                      </p:cBhvr>
                                      <p:tavLst>
                                        <p:tav tm="0">
                                          <p:val>
                                            <p:strVal val="#ppt_y+.1"/>
                                          </p:val>
                                        </p:tav>
                                        <p:tav tm="100000">
                                          <p:val>
                                            <p:strVal val="#ppt_y"/>
                                          </p:val>
                                        </p:tav>
                                      </p:tavLst>
                                    </p:anim>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wipe(down)">
                                      <p:cBhvr>
                                        <p:cTn id="119" dur="500"/>
                                        <p:tgtEl>
                                          <p:spTgt spid="61"/>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fade">
                                      <p:cBhvr>
                                        <p:cTn id="124" dur="1000"/>
                                        <p:tgtEl>
                                          <p:spTgt spid="50"/>
                                        </p:tgtEl>
                                      </p:cBhvr>
                                    </p:animEffect>
                                    <p:anim calcmode="lin" valueType="num">
                                      <p:cBhvr>
                                        <p:cTn id="125" dur="1000" fill="hold"/>
                                        <p:tgtEl>
                                          <p:spTgt spid="50"/>
                                        </p:tgtEl>
                                        <p:attrNameLst>
                                          <p:attrName>ppt_x</p:attrName>
                                        </p:attrNameLst>
                                      </p:cBhvr>
                                      <p:tavLst>
                                        <p:tav tm="0">
                                          <p:val>
                                            <p:strVal val="#ppt_x"/>
                                          </p:val>
                                        </p:tav>
                                        <p:tav tm="100000">
                                          <p:val>
                                            <p:strVal val="#ppt_x"/>
                                          </p:val>
                                        </p:tav>
                                      </p:tavLst>
                                    </p:anim>
                                    <p:anim calcmode="lin" valueType="num">
                                      <p:cBhvr>
                                        <p:cTn id="126" dur="1000" fill="hold"/>
                                        <p:tgtEl>
                                          <p:spTgt spid="50"/>
                                        </p:tgtEl>
                                        <p:attrNameLst>
                                          <p:attrName>ppt_y</p:attrName>
                                        </p:attrNameLst>
                                      </p:cBhvr>
                                      <p:tavLst>
                                        <p:tav tm="0">
                                          <p:val>
                                            <p:strVal val="#ppt_y+.1"/>
                                          </p:val>
                                        </p:tav>
                                        <p:tav tm="100000">
                                          <p:val>
                                            <p:strVal val="#ppt_y"/>
                                          </p:val>
                                        </p:tav>
                                      </p:tavLst>
                                    </p:anim>
                                  </p:childTnLst>
                                </p:cTn>
                              </p:par>
                            </p:childTnLst>
                          </p:cTn>
                        </p:par>
                        <p:par>
                          <p:cTn id="127" fill="hold">
                            <p:stCondLst>
                              <p:cond delay="1000"/>
                            </p:stCondLst>
                            <p:childTnLst>
                              <p:par>
                                <p:cTn id="128" presetID="22" presetClass="entr" presetSubtype="4" fill="hold" nodeType="afterEffect">
                                  <p:stCondLst>
                                    <p:cond delay="0"/>
                                  </p:stCondLst>
                                  <p:childTnLst>
                                    <p:set>
                                      <p:cBhvr>
                                        <p:cTn id="129" dur="1" fill="hold">
                                          <p:stCondLst>
                                            <p:cond delay="0"/>
                                          </p:stCondLst>
                                        </p:cTn>
                                        <p:tgtEl>
                                          <p:spTgt spid="51"/>
                                        </p:tgtEl>
                                        <p:attrNameLst>
                                          <p:attrName>style.visibility</p:attrName>
                                        </p:attrNameLst>
                                      </p:cBhvr>
                                      <p:to>
                                        <p:strVal val="visible"/>
                                      </p:to>
                                    </p:set>
                                    <p:animEffect transition="in" filter="wipe(down)">
                                      <p:cBhvr>
                                        <p:cTn id="130" dur="500"/>
                                        <p:tgtEl>
                                          <p:spTgt spid="51"/>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54"/>
                                        </p:tgtEl>
                                        <p:attrNameLst>
                                          <p:attrName>style.visibility</p:attrName>
                                        </p:attrNameLst>
                                      </p:cBhvr>
                                      <p:to>
                                        <p:strVal val="visible"/>
                                      </p:to>
                                    </p:set>
                                    <p:animEffect transition="in" filter="fade">
                                      <p:cBhvr>
                                        <p:cTn id="135" dur="1000"/>
                                        <p:tgtEl>
                                          <p:spTgt spid="54"/>
                                        </p:tgtEl>
                                      </p:cBhvr>
                                    </p:animEffect>
                                    <p:anim calcmode="lin" valueType="num">
                                      <p:cBhvr>
                                        <p:cTn id="136" dur="1000" fill="hold"/>
                                        <p:tgtEl>
                                          <p:spTgt spid="54"/>
                                        </p:tgtEl>
                                        <p:attrNameLst>
                                          <p:attrName>ppt_x</p:attrName>
                                        </p:attrNameLst>
                                      </p:cBhvr>
                                      <p:tavLst>
                                        <p:tav tm="0">
                                          <p:val>
                                            <p:strVal val="#ppt_x"/>
                                          </p:val>
                                        </p:tav>
                                        <p:tav tm="100000">
                                          <p:val>
                                            <p:strVal val="#ppt_x"/>
                                          </p:val>
                                        </p:tav>
                                      </p:tavLst>
                                    </p:anim>
                                    <p:anim calcmode="lin" valueType="num">
                                      <p:cBhvr>
                                        <p:cTn id="13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5" grpId="0" animBg="1"/>
      <p:bldP spid="17" grpId="0" animBg="1"/>
      <p:bldP spid="22" grpId="0" animBg="1"/>
      <p:bldP spid="28" grpId="0" animBg="1"/>
      <p:bldP spid="36" grpId="0" animBg="1"/>
      <p:bldP spid="39" grpId="0" animBg="1"/>
      <p:bldP spid="44" grpId="0" animBg="1"/>
      <p:bldP spid="50" grpId="0" animBg="1"/>
      <p:bldP spid="54" grpId="0" animBg="1"/>
      <p:bldP spid="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p:cNvSpPr>
          <p:nvPr/>
        </p:nvSpPr>
        <p:spPr>
          <a:xfrm>
            <a:off x="827584" y="843559"/>
            <a:ext cx="7920880" cy="3871829"/>
          </a:xfrm>
          <a:prstGeom prst="rect">
            <a:avLst/>
          </a:prstGeom>
        </p:spPr>
        <p:txBody>
          <a:bodyPr wrap="square">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lnSpc>
                <a:spcPct val="95000"/>
              </a:lnSpc>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800100" indent="-457200" eaLnBrk="1" hangingPunct="1">
              <a:lnSpc>
                <a:spcPct val="120000"/>
              </a:lnSpc>
              <a:defRPr/>
            </a:pPr>
            <a:r>
              <a:rPr lang="en-US" altLang="zh-CN" sz="2800" dirty="0" smtClean="0">
                <a:latin typeface="Times New Roman" panose="02020603050405020304" pitchFamily="18" charset="0"/>
                <a:ea typeface="宋体" panose="02010600030101010101" pitchFamily="2" charset="-122"/>
              </a:rPr>
              <a:t>Java</a:t>
            </a:r>
            <a:r>
              <a:rPr lang="zh-CN" altLang="en-US" sz="2800" dirty="0" smtClean="0">
                <a:latin typeface="Times New Roman" panose="02020603050405020304" pitchFamily="18" charset="0"/>
                <a:ea typeface="宋体" panose="02010600030101010101" pitchFamily="2" charset="-122"/>
              </a:rPr>
              <a:t>语句和表达式</a:t>
            </a:r>
            <a:endParaRPr lang="en-US" altLang="zh-CN" sz="28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方法体内可以有变量</a:t>
            </a:r>
            <a:r>
              <a:rPr lang="zh-CN" altLang="en-US" sz="2000" dirty="0">
                <a:latin typeface="Times New Roman" panose="02020603050405020304" pitchFamily="18" charset="0"/>
                <a:ea typeface="宋体" panose="02010600030101010101" pitchFamily="2" charset="-122"/>
              </a:rPr>
              <a:t>声明</a:t>
            </a:r>
            <a:r>
              <a:rPr lang="zh-CN" altLang="en-US" sz="2000" dirty="0" smtClean="0">
                <a:latin typeface="Times New Roman" panose="02020603050405020304" pitchFamily="18" charset="0"/>
                <a:ea typeface="宋体" panose="02010600030101010101" pitchFamily="2" charset="-122"/>
              </a:rPr>
              <a:t>语句、表达式语句、返回语句、</a:t>
            </a:r>
            <a:r>
              <a:rPr lang="en-US" altLang="zh-CN" sz="2000" dirty="0" smtClean="0">
                <a:latin typeface="Times New Roman" panose="02020603050405020304" pitchFamily="18" charset="0"/>
                <a:ea typeface="宋体" panose="02010600030101010101" pitchFamily="2" charset="-122"/>
              </a:rPr>
              <a:t>……</a:t>
            </a:r>
            <a:r>
              <a:rPr lang="zh-CN" altLang="en-US" sz="2000" dirty="0" smtClean="0">
                <a:latin typeface="Times New Roman" panose="02020603050405020304" pitchFamily="18" charset="0"/>
                <a:ea typeface="宋体" panose="02010600030101010101" pitchFamily="2" charset="-122"/>
              </a:rPr>
              <a:t>等多种语句。</a:t>
            </a:r>
            <a:endParaRPr lang="en-US" altLang="zh-CN" sz="20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表达式是由操作数和运算符构成的式子，具有特定计算的意义。</a:t>
            </a:r>
            <a:r>
              <a:rPr lang="en-US" altLang="zh-CN" sz="2000" dirty="0" smtClean="0">
                <a:latin typeface="Times New Roman" panose="02020603050405020304" pitchFamily="18" charset="0"/>
                <a:ea typeface="宋体" panose="02010600030101010101" pitchFamily="2" charset="-122"/>
              </a:rPr>
              <a:t/>
            </a:r>
            <a:br>
              <a:rPr lang="en-US" altLang="zh-CN" sz="2000" dirty="0" smtClean="0">
                <a:latin typeface="Times New Roman" panose="02020603050405020304" pitchFamily="18" charset="0"/>
                <a:ea typeface="宋体" panose="02010600030101010101" pitchFamily="2" charset="-122"/>
              </a:rPr>
            </a:br>
            <a:r>
              <a:rPr lang="en-US" altLang="zh-CN" sz="2000" dirty="0" smtClean="0">
                <a:latin typeface="Times New Roman" panose="02020603050405020304" pitchFamily="18" charset="0"/>
                <a:ea typeface="宋体" panose="02010600030101010101" pitchFamily="2" charset="-122"/>
              </a:rPr>
              <a:t>  </a:t>
            </a:r>
            <a:r>
              <a:rPr lang="zh-CN" altLang="en-US" sz="2000" dirty="0" smtClean="0">
                <a:latin typeface="Times New Roman" panose="02020603050405020304" pitchFamily="18" charset="0"/>
                <a:ea typeface="宋体" panose="02010600030101010101" pitchFamily="2" charset="-122"/>
              </a:rPr>
              <a:t>例如：</a:t>
            </a:r>
            <a:r>
              <a:rPr lang="en-US" altLang="zh-CN" sz="2000" dirty="0" smtClean="0">
                <a:latin typeface="Times New Roman" panose="02020603050405020304" pitchFamily="18" charset="0"/>
                <a:ea typeface="宋体" panose="02010600030101010101" pitchFamily="2" charset="-122"/>
              </a:rPr>
              <a:t>1+2</a:t>
            </a:r>
            <a:r>
              <a:rPr lang="zh-CN" altLang="en-US" sz="2000" dirty="0" smtClean="0">
                <a:latin typeface="Times New Roman" panose="02020603050405020304" pitchFamily="18" charset="0"/>
                <a:ea typeface="宋体" panose="02010600030101010101" pitchFamily="2" charset="-122"/>
              </a:rPr>
              <a:t>，</a:t>
            </a:r>
            <a:r>
              <a:rPr lang="en-US" altLang="zh-CN" sz="2000" dirty="0" err="1" smtClean="0">
                <a:latin typeface="Times New Roman" panose="02020603050405020304" pitchFamily="18" charset="0"/>
                <a:ea typeface="宋体" panose="02010600030101010101" pitchFamily="2" charset="-122"/>
              </a:rPr>
              <a:t>Math.PI</a:t>
            </a:r>
            <a:r>
              <a:rPr lang="zh-CN" altLang="en-US" sz="2000" dirty="0" smtClean="0">
                <a:latin typeface="Times New Roman" panose="02020603050405020304" pitchFamily="18" charset="0"/>
                <a:ea typeface="宋体" panose="02010600030101010101" pitchFamily="2" charset="-122"/>
              </a:rPr>
              <a:t>，</a:t>
            </a:r>
            <a:r>
              <a:rPr lang="en-US" altLang="zh-CN" sz="2000" dirty="0" smtClean="0">
                <a:latin typeface="Times New Roman" panose="02020603050405020304" pitchFamily="18" charset="0"/>
                <a:ea typeface="宋体" panose="02010600030101010101" pitchFamily="2" charset="-122"/>
              </a:rPr>
              <a:t>new Circle(),c1.area()</a:t>
            </a:r>
            <a:r>
              <a:rPr lang="zh-CN" altLang="en-US" sz="2000" dirty="0" smtClean="0">
                <a:latin typeface="Times New Roman" panose="02020603050405020304" pitchFamily="18" charset="0"/>
                <a:ea typeface="宋体" panose="02010600030101010101" pitchFamily="2" charset="-122"/>
              </a:rPr>
              <a:t>等</a:t>
            </a:r>
            <a:endParaRPr lang="en-US" altLang="zh-CN" sz="20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本课程最常见的：方法调用和</a:t>
            </a:r>
            <a:r>
              <a:rPr lang="en-US" altLang="zh-CN" sz="2000" dirty="0" smtClean="0">
                <a:latin typeface="Times New Roman" panose="02020603050405020304" pitchFamily="18" charset="0"/>
                <a:ea typeface="宋体" panose="02010600030101010101" pitchFamily="2" charset="-122"/>
              </a:rPr>
              <a:t>/</a:t>
            </a:r>
            <a:r>
              <a:rPr lang="zh-CN" altLang="en-US" sz="2000" dirty="0" smtClean="0">
                <a:latin typeface="Times New Roman" panose="02020603050405020304" pitchFamily="18" charset="0"/>
                <a:ea typeface="宋体" panose="02010600030101010101" pitchFamily="2" charset="-122"/>
              </a:rPr>
              <a:t>或赋值表达式语句、返回语句。</a:t>
            </a:r>
            <a:endParaRPr lang="en-US" altLang="zh-CN" sz="20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方法</a:t>
            </a:r>
            <a:r>
              <a:rPr lang="zh-CN" altLang="en-US" sz="2000" dirty="0">
                <a:latin typeface="Times New Roman" panose="02020603050405020304" pitchFamily="18" charset="0"/>
                <a:ea typeface="宋体" panose="02010600030101010101" pitchFamily="2" charset="-122"/>
              </a:rPr>
              <a:t>体内的语句默认是顺序执行</a:t>
            </a:r>
            <a:r>
              <a:rPr lang="zh-CN" altLang="en-US" sz="2000" dirty="0" smtClean="0">
                <a:latin typeface="Times New Roman" panose="02020603050405020304" pitchFamily="18" charset="0"/>
                <a:ea typeface="宋体" panose="02010600030101010101" pitchFamily="2" charset="-122"/>
              </a:rPr>
              <a:t>的</a:t>
            </a:r>
            <a:r>
              <a:rPr lang="en-US" altLang="zh-CN" sz="2000" dirty="0" smtClean="0">
                <a:latin typeface="Times New Roman" panose="02020603050405020304" pitchFamily="18" charset="0"/>
                <a:ea typeface="宋体" panose="02010600030101010101" pitchFamily="2" charset="-122"/>
              </a:rPr>
              <a:t>——</a:t>
            </a:r>
            <a:r>
              <a:rPr lang="zh-CN" altLang="en-US" sz="2000" dirty="0" smtClean="0">
                <a:latin typeface="Times New Roman" panose="02020603050405020304" pitchFamily="18" charset="0"/>
                <a:ea typeface="宋体" panose="02010600030101010101" pitchFamily="2" charset="-122"/>
              </a:rPr>
              <a:t>顺序结构，使用</a:t>
            </a:r>
            <a:r>
              <a:rPr lang="en-US" altLang="zh-CN" sz="2000" dirty="0" smtClean="0">
                <a:latin typeface="Times New Roman" panose="02020603050405020304" pitchFamily="18" charset="0"/>
                <a:ea typeface="宋体" panose="02010600030101010101" pitchFamily="2" charset="-122"/>
              </a:rPr>
              <a:t>if</a:t>
            </a:r>
            <a:r>
              <a:rPr lang="zh-CN" altLang="en-US" sz="2000" dirty="0" smtClean="0">
                <a:latin typeface="Times New Roman" panose="02020603050405020304" pitchFamily="18" charset="0"/>
                <a:ea typeface="宋体" panose="02010600030101010101" pitchFamily="2" charset="-122"/>
              </a:rPr>
              <a:t>或</a:t>
            </a:r>
            <a:r>
              <a:rPr lang="en-US" altLang="zh-CN" sz="2000" dirty="0" smtClean="0">
                <a:latin typeface="Times New Roman" panose="02020603050405020304" pitchFamily="18" charset="0"/>
                <a:ea typeface="宋体" panose="02010600030101010101" pitchFamily="2" charset="-122"/>
              </a:rPr>
              <a:t>for</a:t>
            </a:r>
            <a:r>
              <a:rPr lang="zh-CN" altLang="en-US" sz="2000" dirty="0" smtClean="0">
                <a:latin typeface="Times New Roman" panose="02020603050405020304" pitchFamily="18" charset="0"/>
                <a:ea typeface="宋体" panose="02010600030101010101" pitchFamily="2" charset="-122"/>
              </a:rPr>
              <a:t>语句能够带来选择结构和循环结构。</a:t>
            </a:r>
            <a:endParaRPr lang="zh-CN" altLang="en-US" sz="2000" kern="1200"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5"/>
          </p:nvPr>
        </p:nvSpPr>
        <p:spPr/>
        <p:txBody>
          <a:bodyPr/>
          <a:lstStyle/>
          <a:p>
            <a:r>
              <a:rPr lang="en-US" altLang="zh-CN" smtClean="0"/>
              <a:t>/28</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23</a:t>
            </a:fld>
            <a:endParaRPr lang="zh-CN" altLang="en-US" dirty="0"/>
          </a:p>
        </p:txBody>
      </p:sp>
      <p:sp>
        <p:nvSpPr>
          <p:cNvPr id="2" name="标题 1"/>
          <p:cNvSpPr>
            <a:spLocks noGrp="1"/>
          </p:cNvSpPr>
          <p:nvPr>
            <p:ph type="title"/>
          </p:nvPr>
        </p:nvSpPr>
        <p:spPr/>
        <p:txBody>
          <a:bodyPr/>
          <a:lstStyle/>
          <a:p>
            <a:r>
              <a:rPr lang="en-US" altLang="zh-CN" dirty="0"/>
              <a:t>1.5.3 Java</a:t>
            </a:r>
            <a:r>
              <a:rPr lang="zh-CN" altLang="en-US" dirty="0"/>
              <a:t>语句</a:t>
            </a:r>
          </a:p>
        </p:txBody>
      </p:sp>
    </p:spTree>
    <p:extLst>
      <p:ext uri="{BB962C8B-B14F-4D97-AF65-F5344CB8AC3E}">
        <p14:creationId xmlns:p14="http://schemas.microsoft.com/office/powerpoint/2010/main" val="411796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3160695" y="1948419"/>
            <a:ext cx="1080120"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假</a:t>
            </a:r>
            <a:endParaRPr lang="zh-CN" altLang="en-US" dirty="0"/>
          </a:p>
        </p:txBody>
      </p:sp>
      <p:sp>
        <p:nvSpPr>
          <p:cNvPr id="39" name="文本框 38"/>
          <p:cNvSpPr txBox="1"/>
          <p:nvPr/>
        </p:nvSpPr>
        <p:spPr>
          <a:xfrm>
            <a:off x="643990" y="1957566"/>
            <a:ext cx="1080120"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真</a:t>
            </a:r>
            <a:endParaRPr lang="zh-CN" altLang="en-US" dirty="0"/>
          </a:p>
        </p:txBody>
      </p:sp>
      <p:sp>
        <p:nvSpPr>
          <p:cNvPr id="7" name="Rectangle 3"/>
          <p:cNvSpPr txBox="1">
            <a:spLocks/>
          </p:cNvSpPr>
          <p:nvPr/>
        </p:nvSpPr>
        <p:spPr>
          <a:xfrm>
            <a:off x="827584" y="843559"/>
            <a:ext cx="7920880" cy="609398"/>
          </a:xfrm>
          <a:prstGeom prst="rect">
            <a:avLst/>
          </a:prstGeom>
        </p:spPr>
        <p:txBody>
          <a:bodyPr wrap="square">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lnSpc>
                <a:spcPct val="95000"/>
              </a:lnSpc>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800100" indent="-457200" eaLnBrk="1" hangingPunct="1">
              <a:lnSpc>
                <a:spcPct val="120000"/>
              </a:lnSpc>
              <a:defRPr/>
            </a:pPr>
            <a:r>
              <a:rPr lang="zh-CN" altLang="en-US" sz="2800" dirty="0" smtClean="0">
                <a:latin typeface="宋体" panose="02010600030101010101" pitchFamily="2" charset="-122"/>
                <a:ea typeface="宋体" panose="02010600030101010101" pitchFamily="2" charset="-122"/>
              </a:rPr>
              <a:t>根据判断条件决定程序执行流程</a:t>
            </a:r>
            <a:endParaRPr lang="en-US" altLang="zh-CN" sz="2800" dirty="0" smtClean="0">
              <a:latin typeface="宋体" panose="02010600030101010101" pitchFamily="2" charset="-122"/>
              <a:ea typeface="宋体" panose="02010600030101010101" pitchFamily="2" charset="-122"/>
            </a:endParaRPr>
          </a:p>
        </p:txBody>
      </p:sp>
      <p:sp>
        <p:nvSpPr>
          <p:cNvPr id="2" name="流程图: 决策 1"/>
          <p:cNvSpPr/>
          <p:nvPr/>
        </p:nvSpPr>
        <p:spPr bwMode="auto">
          <a:xfrm>
            <a:off x="1367644" y="1998217"/>
            <a:ext cx="2016224" cy="720080"/>
          </a:xfrm>
          <a:prstGeom prst="flowChartDecision">
            <a:avLst/>
          </a:prstGeom>
          <a:solidFill>
            <a:schemeClr val="accent1"/>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zh-CN" altLang="en-US" sz="1200" b="0" i="0" u="none" strike="noStrike" cap="none" normalizeH="0" baseline="0" dirty="0" smtClean="0">
                <a:ln>
                  <a:noFill/>
                </a:ln>
                <a:effectLst/>
                <a:latin typeface="Arial" panose="020B0604020202020204" pitchFamily="34" charset="0"/>
                <a:ea typeface="宋体" panose="02010600030101010101" pitchFamily="2" charset="-122"/>
              </a:rPr>
              <a:t>条件表达式</a:t>
            </a:r>
          </a:p>
        </p:txBody>
      </p:sp>
      <p:cxnSp>
        <p:nvCxnSpPr>
          <p:cNvPr id="5" name="直接箭头连接符 4"/>
          <p:cNvCxnSpPr/>
          <p:nvPr/>
        </p:nvCxnSpPr>
        <p:spPr bwMode="auto">
          <a:xfrm>
            <a:off x="2448730" y="3728690"/>
            <a:ext cx="0" cy="432048"/>
          </a:xfrm>
          <a:prstGeom prst="straightConnector1">
            <a:avLst/>
          </a:prstGeom>
          <a:solidFill>
            <a:schemeClr val="accent1"/>
          </a:solidFill>
          <a:ln w="19050" cap="flat" cmpd="sng" algn="ctr">
            <a:solidFill>
              <a:schemeClr val="tx1"/>
            </a:solidFill>
            <a:prstDash val="solid"/>
            <a:round/>
            <a:headEnd type="none" w="med" len="med"/>
            <a:tailEnd type="triangle"/>
          </a:ln>
        </p:spPr>
      </p:cxnSp>
      <p:cxnSp>
        <p:nvCxnSpPr>
          <p:cNvPr id="8" name="直接箭头连接符 7"/>
          <p:cNvCxnSpPr/>
          <p:nvPr/>
        </p:nvCxnSpPr>
        <p:spPr bwMode="auto">
          <a:xfrm>
            <a:off x="2375756" y="1568450"/>
            <a:ext cx="0" cy="432048"/>
          </a:xfrm>
          <a:prstGeom prst="straightConnector1">
            <a:avLst/>
          </a:prstGeom>
          <a:solidFill>
            <a:schemeClr val="accent1"/>
          </a:solidFill>
          <a:ln w="19050" cap="flat" cmpd="sng" algn="ctr">
            <a:solidFill>
              <a:schemeClr val="tx1"/>
            </a:solidFill>
            <a:prstDash val="solid"/>
            <a:round/>
            <a:headEnd type="none" w="med" len="med"/>
            <a:tailEnd type="triangle"/>
          </a:ln>
        </p:spPr>
      </p:cxnSp>
      <p:sp>
        <p:nvSpPr>
          <p:cNvPr id="6" name="文本框 5"/>
          <p:cNvSpPr txBox="1"/>
          <p:nvPr/>
        </p:nvSpPr>
        <p:spPr>
          <a:xfrm>
            <a:off x="647415" y="3150344"/>
            <a:ext cx="108012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语句</a:t>
            </a:r>
            <a:r>
              <a:rPr lang="en-US" altLang="zh-CN" dirty="0" smtClean="0"/>
              <a:t>1</a:t>
            </a:r>
            <a:endParaRPr lang="zh-CN" altLang="en-US" dirty="0"/>
          </a:p>
        </p:txBody>
      </p:sp>
      <p:sp>
        <p:nvSpPr>
          <p:cNvPr id="13" name="文本框 12"/>
          <p:cNvSpPr txBox="1"/>
          <p:nvPr/>
        </p:nvSpPr>
        <p:spPr>
          <a:xfrm>
            <a:off x="3022352" y="3150344"/>
            <a:ext cx="108012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语句</a:t>
            </a:r>
            <a:r>
              <a:rPr lang="en-US" altLang="zh-CN" dirty="0" smtClean="0"/>
              <a:t>2</a:t>
            </a:r>
            <a:endParaRPr lang="zh-CN" altLang="en-US" dirty="0"/>
          </a:p>
        </p:txBody>
      </p:sp>
      <p:cxnSp>
        <p:nvCxnSpPr>
          <p:cNvPr id="14" name="肘形连接符 13"/>
          <p:cNvCxnSpPr>
            <a:stCxn id="2" idx="1"/>
            <a:endCxn id="6" idx="0"/>
          </p:cNvCxnSpPr>
          <p:nvPr/>
        </p:nvCxnSpPr>
        <p:spPr bwMode="auto">
          <a:xfrm rot="10800000" flipV="1">
            <a:off x="1187476" y="2358256"/>
            <a:ext cx="180169" cy="792087"/>
          </a:xfrm>
          <a:prstGeom prst="bentConnector2">
            <a:avLst/>
          </a:prstGeom>
          <a:solidFill>
            <a:schemeClr val="accent1"/>
          </a:solidFill>
          <a:ln w="19050" cap="flat" cmpd="sng" algn="ctr">
            <a:solidFill>
              <a:schemeClr val="tx1"/>
            </a:solidFill>
            <a:prstDash val="solid"/>
            <a:round/>
            <a:headEnd type="none" w="med" len="med"/>
            <a:tailEnd type="triangle"/>
          </a:ln>
        </p:spPr>
      </p:cxnSp>
      <p:cxnSp>
        <p:nvCxnSpPr>
          <p:cNvPr id="16" name="肘形连接符 15"/>
          <p:cNvCxnSpPr>
            <a:stCxn id="2" idx="3"/>
            <a:endCxn id="13" idx="0"/>
          </p:cNvCxnSpPr>
          <p:nvPr/>
        </p:nvCxnSpPr>
        <p:spPr bwMode="auto">
          <a:xfrm>
            <a:off x="3383868" y="2358257"/>
            <a:ext cx="178544" cy="792087"/>
          </a:xfrm>
          <a:prstGeom prst="bentConnector2">
            <a:avLst/>
          </a:prstGeom>
          <a:solidFill>
            <a:schemeClr val="accent1"/>
          </a:solidFill>
          <a:ln w="19050" cap="flat" cmpd="sng" algn="ctr">
            <a:solidFill>
              <a:schemeClr val="tx1"/>
            </a:solidFill>
            <a:prstDash val="solid"/>
            <a:round/>
            <a:headEnd type="none" w="med" len="med"/>
            <a:tailEnd type="triangle"/>
          </a:ln>
        </p:spPr>
      </p:cxnSp>
      <p:cxnSp>
        <p:nvCxnSpPr>
          <p:cNvPr id="22" name="肘形连接符 21"/>
          <p:cNvCxnSpPr>
            <a:stCxn id="13" idx="2"/>
            <a:endCxn id="6" idx="2"/>
          </p:cNvCxnSpPr>
          <p:nvPr/>
        </p:nvCxnSpPr>
        <p:spPr bwMode="auto">
          <a:xfrm rot="5400000">
            <a:off x="2374944" y="2332208"/>
            <a:ext cx="12700" cy="2374937"/>
          </a:xfrm>
          <a:prstGeom prst="bentConnector3">
            <a:avLst>
              <a:gd name="adj1" fmla="val 1800000"/>
            </a:avLst>
          </a:prstGeom>
          <a:solidFill>
            <a:schemeClr val="accent1"/>
          </a:solidFill>
          <a:ln w="19050" cap="flat" cmpd="sng" algn="ctr">
            <a:solidFill>
              <a:schemeClr val="tx1"/>
            </a:solidFill>
            <a:prstDash val="solid"/>
            <a:round/>
            <a:headEnd type="none" w="med" len="med"/>
            <a:tailEnd type="none" w="med" len="med"/>
          </a:ln>
        </p:spPr>
      </p:cxnSp>
      <p:sp>
        <p:nvSpPr>
          <p:cNvPr id="46" name="文本框 45"/>
          <p:cNvSpPr txBox="1"/>
          <p:nvPr/>
        </p:nvSpPr>
        <p:spPr>
          <a:xfrm>
            <a:off x="7405462" y="1965946"/>
            <a:ext cx="1080120"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假</a:t>
            </a:r>
            <a:endParaRPr lang="zh-CN" altLang="en-US" dirty="0"/>
          </a:p>
        </p:txBody>
      </p:sp>
      <p:sp>
        <p:nvSpPr>
          <p:cNvPr id="47" name="文本框 46"/>
          <p:cNvSpPr txBox="1"/>
          <p:nvPr/>
        </p:nvSpPr>
        <p:spPr>
          <a:xfrm>
            <a:off x="6436929" y="2600954"/>
            <a:ext cx="1080120"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真</a:t>
            </a:r>
            <a:endParaRPr lang="zh-CN" altLang="en-US" dirty="0"/>
          </a:p>
        </p:txBody>
      </p:sp>
      <p:sp>
        <p:nvSpPr>
          <p:cNvPr id="48" name="流程图: 决策 47"/>
          <p:cNvSpPr/>
          <p:nvPr/>
        </p:nvSpPr>
        <p:spPr bwMode="auto">
          <a:xfrm>
            <a:off x="5612411" y="2015743"/>
            <a:ext cx="2016224" cy="720080"/>
          </a:xfrm>
          <a:prstGeom prst="flowChartDecision">
            <a:avLst/>
          </a:prstGeom>
          <a:solidFill>
            <a:schemeClr val="accent1"/>
          </a:solidFill>
          <a:ln w="19050"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zh-CN" altLang="en-US" sz="1200" b="0" i="0" u="none" strike="noStrike" cap="none" normalizeH="0" baseline="0" dirty="0" smtClean="0">
                <a:ln>
                  <a:noFill/>
                </a:ln>
                <a:effectLst/>
                <a:latin typeface="Arial" panose="020B0604020202020204" pitchFamily="34" charset="0"/>
                <a:ea typeface="宋体" panose="02010600030101010101" pitchFamily="2" charset="-122"/>
              </a:rPr>
              <a:t>条件表达式</a:t>
            </a:r>
          </a:p>
        </p:txBody>
      </p:sp>
      <p:cxnSp>
        <p:nvCxnSpPr>
          <p:cNvPr id="50" name="直接箭头连接符 49"/>
          <p:cNvCxnSpPr/>
          <p:nvPr/>
        </p:nvCxnSpPr>
        <p:spPr bwMode="auto">
          <a:xfrm>
            <a:off x="6620523" y="1585977"/>
            <a:ext cx="0" cy="432048"/>
          </a:xfrm>
          <a:prstGeom prst="straightConnector1">
            <a:avLst/>
          </a:prstGeom>
          <a:solidFill>
            <a:schemeClr val="accent1"/>
          </a:solidFill>
          <a:ln w="19050" cap="flat" cmpd="sng" algn="ctr">
            <a:solidFill>
              <a:schemeClr val="tx1"/>
            </a:solidFill>
            <a:prstDash val="solid"/>
            <a:round/>
            <a:headEnd type="none" w="med" len="med"/>
            <a:tailEnd type="triangle"/>
          </a:ln>
        </p:spPr>
      </p:cxnSp>
      <p:sp>
        <p:nvSpPr>
          <p:cNvPr id="51" name="文本框 50"/>
          <p:cNvSpPr txBox="1"/>
          <p:nvPr/>
        </p:nvSpPr>
        <p:spPr>
          <a:xfrm>
            <a:off x="5623686" y="2931790"/>
            <a:ext cx="201622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循环体</a:t>
            </a:r>
            <a:endParaRPr lang="zh-CN" altLang="en-US" dirty="0"/>
          </a:p>
        </p:txBody>
      </p:sp>
      <p:cxnSp>
        <p:nvCxnSpPr>
          <p:cNvPr id="54" name="肘形连接符 53"/>
          <p:cNvCxnSpPr>
            <a:stCxn id="48" idx="3"/>
          </p:cNvCxnSpPr>
          <p:nvPr/>
        </p:nvCxnSpPr>
        <p:spPr bwMode="auto">
          <a:xfrm flipH="1">
            <a:off x="6659924" y="2375783"/>
            <a:ext cx="968713" cy="1996167"/>
          </a:xfrm>
          <a:prstGeom prst="bentConnector4">
            <a:avLst>
              <a:gd name="adj1" fmla="val -23598"/>
              <a:gd name="adj2" fmla="val 90936"/>
            </a:avLst>
          </a:prstGeom>
          <a:solidFill>
            <a:schemeClr val="accent1"/>
          </a:solidFill>
          <a:ln w="19050" cap="flat" cmpd="sng" algn="ctr">
            <a:solidFill>
              <a:schemeClr val="tx1"/>
            </a:solidFill>
            <a:prstDash val="solid"/>
            <a:round/>
            <a:headEnd type="none" w="med" len="med"/>
            <a:tailEnd type="triangle"/>
          </a:ln>
        </p:spPr>
      </p:cxnSp>
      <p:cxnSp>
        <p:nvCxnSpPr>
          <p:cNvPr id="60" name="直接箭头连接符 59"/>
          <p:cNvCxnSpPr/>
          <p:nvPr/>
        </p:nvCxnSpPr>
        <p:spPr bwMode="auto">
          <a:xfrm>
            <a:off x="6640221" y="2714488"/>
            <a:ext cx="0" cy="217303"/>
          </a:xfrm>
          <a:prstGeom prst="straightConnector1">
            <a:avLst/>
          </a:prstGeom>
          <a:solidFill>
            <a:schemeClr val="accent1"/>
          </a:solidFill>
          <a:ln w="19050" cap="flat" cmpd="sng" algn="ctr">
            <a:solidFill>
              <a:schemeClr val="tx1"/>
            </a:solidFill>
            <a:prstDash val="solid"/>
            <a:round/>
            <a:headEnd type="none" w="med" len="med"/>
            <a:tailEnd type="triangle"/>
          </a:ln>
        </p:spPr>
      </p:cxnSp>
      <p:cxnSp>
        <p:nvCxnSpPr>
          <p:cNvPr id="61" name="肘形连接符 60"/>
          <p:cNvCxnSpPr>
            <a:stCxn id="27" idx="2"/>
            <a:endCxn id="48" idx="1"/>
          </p:cNvCxnSpPr>
          <p:nvPr/>
        </p:nvCxnSpPr>
        <p:spPr bwMode="auto">
          <a:xfrm rot="5400000" flipH="1">
            <a:off x="5342495" y="2645699"/>
            <a:ext cx="1550796" cy="1010964"/>
          </a:xfrm>
          <a:prstGeom prst="bentConnector4">
            <a:avLst>
              <a:gd name="adj1" fmla="val -14741"/>
              <a:gd name="adj2" fmla="val 122612"/>
            </a:avLst>
          </a:prstGeom>
          <a:solidFill>
            <a:schemeClr val="accent1"/>
          </a:solidFill>
          <a:ln w="19050" cap="flat" cmpd="sng" algn="ctr">
            <a:solidFill>
              <a:schemeClr val="tx1"/>
            </a:solidFill>
            <a:prstDash val="solid"/>
            <a:round/>
            <a:headEnd type="none" w="med" len="med"/>
            <a:tailEnd type="triangle"/>
          </a:ln>
        </p:spPr>
      </p:cxnSp>
      <p:sp>
        <p:nvSpPr>
          <p:cNvPr id="74" name="矩形 73"/>
          <p:cNvSpPr/>
          <p:nvPr/>
        </p:nvSpPr>
        <p:spPr>
          <a:xfrm>
            <a:off x="1526022" y="4371950"/>
            <a:ext cx="1837680" cy="523220"/>
          </a:xfrm>
          <a:prstGeom prst="rect">
            <a:avLst/>
          </a:prstGeom>
          <a:solidFill>
            <a:srgbClr val="0070C0"/>
          </a:solidFill>
        </p:spPr>
        <p:txBody>
          <a:bodyPr wrap="square">
            <a:spAutoFit/>
          </a:bodyPr>
          <a:lstStyle/>
          <a:p>
            <a:pPr algn="ctr"/>
            <a:r>
              <a:rPr lang="zh-CN" altLang="en-US" sz="2800" b="1" dirty="0" smtClean="0">
                <a:solidFill>
                  <a:schemeClr val="bg1"/>
                </a:solidFill>
                <a:latin typeface="Times New Roman" panose="02020603050405020304" pitchFamily="18" charset="0"/>
                <a:cs typeface="Times New Roman" panose="02020603050405020304" pitchFamily="18" charset="0"/>
              </a:rPr>
              <a:t>选择结构</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75" name="矩形 74"/>
          <p:cNvSpPr/>
          <p:nvPr/>
        </p:nvSpPr>
        <p:spPr>
          <a:xfrm>
            <a:off x="5721381" y="4371950"/>
            <a:ext cx="1837680" cy="523220"/>
          </a:xfrm>
          <a:prstGeom prst="rect">
            <a:avLst/>
          </a:prstGeom>
          <a:solidFill>
            <a:srgbClr val="0070C0"/>
          </a:solidFill>
        </p:spPr>
        <p:txBody>
          <a:bodyPr wrap="square">
            <a:spAutoFit/>
          </a:bodyPr>
          <a:lstStyle/>
          <a:p>
            <a:pPr algn="ctr"/>
            <a:r>
              <a:rPr lang="zh-CN" altLang="en-US" sz="2800" b="1" dirty="0" smtClean="0">
                <a:solidFill>
                  <a:schemeClr val="bg1"/>
                </a:solidFill>
                <a:latin typeface="Times New Roman" panose="02020603050405020304" pitchFamily="18" charset="0"/>
                <a:cs typeface="Times New Roman" panose="02020603050405020304" pitchFamily="18" charset="0"/>
              </a:rPr>
              <a:t>循环结构</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5615263" y="3557247"/>
            <a:ext cx="201622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循环控制变量迭代</a:t>
            </a:r>
            <a:endParaRPr lang="zh-CN" altLang="en-US" dirty="0"/>
          </a:p>
        </p:txBody>
      </p:sp>
      <p:cxnSp>
        <p:nvCxnSpPr>
          <p:cNvPr id="34" name="直接箭头连接符 33"/>
          <p:cNvCxnSpPr/>
          <p:nvPr/>
        </p:nvCxnSpPr>
        <p:spPr bwMode="auto">
          <a:xfrm>
            <a:off x="6631798" y="3335011"/>
            <a:ext cx="0" cy="217303"/>
          </a:xfrm>
          <a:prstGeom prst="straightConnector1">
            <a:avLst/>
          </a:prstGeom>
          <a:solidFill>
            <a:schemeClr val="accent1"/>
          </a:solidFill>
          <a:ln w="19050" cap="flat" cmpd="sng" algn="ctr">
            <a:solidFill>
              <a:schemeClr val="tx1"/>
            </a:solidFill>
            <a:prstDash val="solid"/>
            <a:round/>
            <a:headEnd type="none" w="med" len="med"/>
            <a:tailEnd type="triangle"/>
          </a:ln>
        </p:spPr>
      </p:cxnSp>
      <p:sp>
        <p:nvSpPr>
          <p:cNvPr id="10" name="页脚占位符 9"/>
          <p:cNvSpPr>
            <a:spLocks noGrp="1"/>
          </p:cNvSpPr>
          <p:nvPr>
            <p:ph type="ftr" sz="quarter" idx="5"/>
          </p:nvPr>
        </p:nvSpPr>
        <p:spPr/>
        <p:txBody>
          <a:bodyPr/>
          <a:lstStyle/>
          <a:p>
            <a:r>
              <a:rPr lang="en-US" altLang="zh-CN" smtClean="0"/>
              <a:t>/28</a:t>
            </a:r>
            <a:endParaRPr lang="zh-CN" altLang="en-US" dirty="0"/>
          </a:p>
        </p:txBody>
      </p:sp>
      <p:sp>
        <p:nvSpPr>
          <p:cNvPr id="11" name="灯片编号占位符 10"/>
          <p:cNvSpPr>
            <a:spLocks noGrp="1"/>
          </p:cNvSpPr>
          <p:nvPr>
            <p:ph type="sldNum" sz="quarter" idx="7"/>
          </p:nvPr>
        </p:nvSpPr>
        <p:spPr/>
        <p:txBody>
          <a:bodyPr/>
          <a:lstStyle/>
          <a:p>
            <a:fld id="{B6F15528-21DE-4FAA-801E-634DDDAF4B2B}" type="slidenum">
              <a:rPr lang="en-US" altLang="zh-CN" smtClean="0"/>
              <a:pPr/>
              <a:t>24</a:t>
            </a:fld>
            <a:endParaRPr lang="zh-CN" altLang="en-US" dirty="0"/>
          </a:p>
        </p:txBody>
      </p:sp>
      <p:sp>
        <p:nvSpPr>
          <p:cNvPr id="3" name="标题 2"/>
          <p:cNvSpPr>
            <a:spLocks noGrp="1"/>
          </p:cNvSpPr>
          <p:nvPr>
            <p:ph type="title"/>
          </p:nvPr>
        </p:nvSpPr>
        <p:spPr/>
        <p:txBody>
          <a:bodyPr/>
          <a:lstStyle/>
          <a:p>
            <a:r>
              <a:rPr lang="en-US" altLang="zh-CN" dirty="0"/>
              <a:t>1.5.4 if</a:t>
            </a:r>
            <a:r>
              <a:rPr lang="zh-CN" altLang="en-US" dirty="0"/>
              <a:t>语句和</a:t>
            </a:r>
            <a:r>
              <a:rPr lang="en-US" altLang="zh-CN" dirty="0"/>
              <a:t>for</a:t>
            </a:r>
            <a:r>
              <a:rPr lang="zh-CN" altLang="en-US" dirty="0"/>
              <a:t>语句</a:t>
            </a:r>
          </a:p>
        </p:txBody>
      </p:sp>
    </p:spTree>
    <p:extLst>
      <p:ext uri="{BB962C8B-B14F-4D97-AF65-F5344CB8AC3E}">
        <p14:creationId xmlns:p14="http://schemas.microsoft.com/office/powerpoint/2010/main" val="408900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5"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randombar(vertical)">
                                      <p:cBhvr>
                                        <p:cTn id="13" dur="500"/>
                                        <p:tgtEl>
                                          <p:spTgt spid="38"/>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vertical)">
                                      <p:cBhvr>
                                        <p:cTn id="16" dur="500"/>
                                        <p:tgtEl>
                                          <p:spTgt spid="39"/>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vertical)">
                                      <p:cBhvr>
                                        <p:cTn id="19" dur="500"/>
                                        <p:tgtEl>
                                          <p:spTgt spid="2"/>
                                        </p:tgtEl>
                                      </p:cBhvr>
                                    </p:animEffect>
                                  </p:childTnLst>
                                </p:cTn>
                              </p:par>
                              <p:par>
                                <p:cTn id="20" presetID="14" presetClass="entr" presetSubtype="5"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vertical)">
                                      <p:cBhvr>
                                        <p:cTn id="22" dur="500"/>
                                        <p:tgtEl>
                                          <p:spTgt spid="5"/>
                                        </p:tgtEl>
                                      </p:cBhvr>
                                    </p:animEffect>
                                  </p:childTnLst>
                                </p:cTn>
                              </p:par>
                              <p:par>
                                <p:cTn id="23" presetID="14" presetClass="entr" presetSubtype="5"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vertical)">
                                      <p:cBhvr>
                                        <p:cTn id="25" dur="500"/>
                                        <p:tgtEl>
                                          <p:spTgt spid="8"/>
                                        </p:tgtEl>
                                      </p:cBhvr>
                                    </p:animEffect>
                                  </p:childTnLst>
                                </p:cTn>
                              </p:par>
                              <p:par>
                                <p:cTn id="26" presetID="14" presetClass="entr" presetSubtype="5"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vertical)">
                                      <p:cBhvr>
                                        <p:cTn id="28" dur="500"/>
                                        <p:tgtEl>
                                          <p:spTgt spid="6"/>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vertical)">
                                      <p:cBhvr>
                                        <p:cTn id="31" dur="500"/>
                                        <p:tgtEl>
                                          <p:spTgt spid="13"/>
                                        </p:tgtEl>
                                      </p:cBhvr>
                                    </p:animEffect>
                                  </p:childTnLst>
                                </p:cTn>
                              </p:par>
                              <p:par>
                                <p:cTn id="32" presetID="14" presetClass="entr" presetSubtype="5"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vertical)">
                                      <p:cBhvr>
                                        <p:cTn id="34" dur="500"/>
                                        <p:tgtEl>
                                          <p:spTgt spid="14"/>
                                        </p:tgtEl>
                                      </p:cBhvr>
                                    </p:animEffect>
                                  </p:childTnLst>
                                </p:cTn>
                              </p:par>
                              <p:par>
                                <p:cTn id="35" presetID="14" presetClass="entr" presetSubtype="5"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vertical)">
                                      <p:cBhvr>
                                        <p:cTn id="37" dur="500"/>
                                        <p:tgtEl>
                                          <p:spTgt spid="16"/>
                                        </p:tgtEl>
                                      </p:cBhvr>
                                    </p:animEffect>
                                  </p:childTnLst>
                                </p:cTn>
                              </p:par>
                              <p:par>
                                <p:cTn id="38" presetID="14" presetClass="entr" presetSubtype="5"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randombar(vertical)">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fade">
                                      <p:cBhvr>
                                        <p:cTn id="45" dur="500"/>
                                        <p:tgtEl>
                                          <p:spTgt spid="75"/>
                                        </p:tgtEl>
                                      </p:cBhvr>
                                    </p:animEffect>
                                    <p:anim calcmode="lin" valueType="num">
                                      <p:cBhvr>
                                        <p:cTn id="46" dur="500" fill="hold"/>
                                        <p:tgtEl>
                                          <p:spTgt spid="75"/>
                                        </p:tgtEl>
                                        <p:attrNameLst>
                                          <p:attrName>ppt_x</p:attrName>
                                        </p:attrNameLst>
                                      </p:cBhvr>
                                      <p:tavLst>
                                        <p:tav tm="0">
                                          <p:val>
                                            <p:strVal val="#ppt_x"/>
                                          </p:val>
                                        </p:tav>
                                        <p:tav tm="100000">
                                          <p:val>
                                            <p:strVal val="#ppt_x"/>
                                          </p:val>
                                        </p:tav>
                                      </p:tavLst>
                                    </p:anim>
                                    <p:anim calcmode="lin" valueType="num">
                                      <p:cBhvr>
                                        <p:cTn id="47" dur="500" fill="hold"/>
                                        <p:tgtEl>
                                          <p:spTgt spid="75"/>
                                        </p:tgtEl>
                                        <p:attrNameLst>
                                          <p:attrName>ppt_y</p:attrName>
                                        </p:attrNameLst>
                                      </p:cBhvr>
                                      <p:tavLst>
                                        <p:tav tm="0">
                                          <p:val>
                                            <p:strVal val="#ppt_y+.1"/>
                                          </p:val>
                                        </p:tav>
                                        <p:tav tm="100000">
                                          <p:val>
                                            <p:strVal val="#ppt_y"/>
                                          </p:val>
                                        </p:tav>
                                      </p:tavLst>
                                    </p:anim>
                                  </p:childTnLst>
                                </p:cTn>
                              </p:par>
                            </p:childTnLst>
                          </p:cTn>
                        </p:par>
                        <p:par>
                          <p:cTn id="48" fill="hold">
                            <p:stCondLst>
                              <p:cond delay="500"/>
                            </p:stCondLst>
                            <p:childTnLst>
                              <p:par>
                                <p:cTn id="49" presetID="14" presetClass="entr" presetSubtype="5"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randombar(vertical)">
                                      <p:cBhvr>
                                        <p:cTn id="51" dur="500"/>
                                        <p:tgtEl>
                                          <p:spTgt spid="46"/>
                                        </p:tgtEl>
                                      </p:cBhvr>
                                    </p:animEffect>
                                  </p:childTnLst>
                                </p:cTn>
                              </p:par>
                              <p:par>
                                <p:cTn id="52" presetID="14" presetClass="entr" presetSubtype="5"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randombar(vertical)">
                                      <p:cBhvr>
                                        <p:cTn id="54" dur="500"/>
                                        <p:tgtEl>
                                          <p:spTgt spid="47"/>
                                        </p:tgtEl>
                                      </p:cBhvr>
                                    </p:animEffect>
                                  </p:childTnLst>
                                </p:cTn>
                              </p:par>
                              <p:par>
                                <p:cTn id="55" presetID="14" presetClass="entr" presetSubtype="5"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randombar(vertical)">
                                      <p:cBhvr>
                                        <p:cTn id="57" dur="500"/>
                                        <p:tgtEl>
                                          <p:spTgt spid="48"/>
                                        </p:tgtEl>
                                      </p:cBhvr>
                                    </p:animEffect>
                                  </p:childTnLst>
                                </p:cTn>
                              </p:par>
                              <p:par>
                                <p:cTn id="58" presetID="14" presetClass="entr" presetSubtype="5" fill="hold"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randombar(vertical)">
                                      <p:cBhvr>
                                        <p:cTn id="60" dur="500"/>
                                        <p:tgtEl>
                                          <p:spTgt spid="50"/>
                                        </p:tgtEl>
                                      </p:cBhvr>
                                    </p:animEffect>
                                  </p:childTnLst>
                                </p:cTn>
                              </p:par>
                              <p:par>
                                <p:cTn id="61" presetID="14" presetClass="entr" presetSubtype="5"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randombar(vertical)">
                                      <p:cBhvr>
                                        <p:cTn id="63" dur="500"/>
                                        <p:tgtEl>
                                          <p:spTgt spid="51"/>
                                        </p:tgtEl>
                                      </p:cBhvr>
                                    </p:animEffect>
                                  </p:childTnLst>
                                </p:cTn>
                              </p:par>
                              <p:par>
                                <p:cTn id="64" presetID="14" presetClass="entr" presetSubtype="5"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randombar(vertical)">
                                      <p:cBhvr>
                                        <p:cTn id="66" dur="500"/>
                                        <p:tgtEl>
                                          <p:spTgt spid="54"/>
                                        </p:tgtEl>
                                      </p:cBhvr>
                                    </p:animEffect>
                                  </p:childTnLst>
                                </p:cTn>
                              </p:par>
                              <p:par>
                                <p:cTn id="67" presetID="14" presetClass="entr" presetSubtype="5"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randombar(vertical)">
                                      <p:cBhvr>
                                        <p:cTn id="69" dur="500"/>
                                        <p:tgtEl>
                                          <p:spTgt spid="60"/>
                                        </p:tgtEl>
                                      </p:cBhvr>
                                    </p:animEffect>
                                  </p:childTnLst>
                                </p:cTn>
                              </p:par>
                              <p:par>
                                <p:cTn id="70" presetID="14" presetClass="entr" presetSubtype="5"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randombar(vertical)">
                                      <p:cBhvr>
                                        <p:cTn id="72" dur="500"/>
                                        <p:tgtEl>
                                          <p:spTgt spid="61"/>
                                        </p:tgtEl>
                                      </p:cBhvr>
                                    </p:animEffect>
                                  </p:childTnLst>
                                </p:cTn>
                              </p:par>
                              <p:par>
                                <p:cTn id="73" presetID="14" presetClass="entr" presetSubtype="5"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randombar(vertical)">
                                      <p:cBhvr>
                                        <p:cTn id="75" dur="500"/>
                                        <p:tgtEl>
                                          <p:spTgt spid="27"/>
                                        </p:tgtEl>
                                      </p:cBhvr>
                                    </p:animEffect>
                                  </p:childTnLst>
                                </p:cTn>
                              </p:par>
                              <p:par>
                                <p:cTn id="76" presetID="14" presetClass="entr" presetSubtype="5" fill="hold"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randombar(vertical)">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 grpId="0" animBg="1"/>
      <p:bldP spid="6" grpId="0" animBg="1"/>
      <p:bldP spid="13" grpId="0" animBg="1"/>
      <p:bldP spid="46" grpId="0" animBg="1"/>
      <p:bldP spid="47" grpId="0" animBg="1"/>
      <p:bldP spid="48" grpId="0" animBg="1"/>
      <p:bldP spid="51" grpId="0" animBg="1"/>
      <p:bldP spid="74" grpId="0" animBg="1"/>
      <p:bldP spid="75"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p:cNvSpPr>
          <p:nvPr/>
        </p:nvSpPr>
        <p:spPr>
          <a:xfrm>
            <a:off x="827584" y="843558"/>
            <a:ext cx="7920880" cy="1055674"/>
          </a:xfrm>
          <a:prstGeom prst="rect">
            <a:avLst/>
          </a:prstGeom>
        </p:spPr>
        <p:txBody>
          <a:bodyPr wrap="square">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lnSpc>
                <a:spcPct val="95000"/>
              </a:lnSpc>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800100" indent="-457200" eaLnBrk="1" hangingPunct="1">
              <a:lnSpc>
                <a:spcPct val="120000"/>
              </a:lnSpc>
              <a:defRPr/>
            </a:pPr>
            <a:r>
              <a:rPr lang="en-US" altLang="zh-CN" sz="2800" dirty="0" smtClean="0">
                <a:latin typeface="Times New Roman" panose="02020603050405020304" pitchFamily="18" charset="0"/>
                <a:ea typeface="宋体" panose="02010600030101010101" pitchFamily="2" charset="-122"/>
              </a:rPr>
              <a:t>If/for</a:t>
            </a:r>
            <a:r>
              <a:rPr lang="zh-CN" altLang="en-US" sz="2800" dirty="0" smtClean="0">
                <a:latin typeface="Times New Roman" panose="02020603050405020304" pitchFamily="18" charset="0"/>
                <a:ea typeface="宋体" panose="02010600030101010101" pitchFamily="2" charset="-122"/>
              </a:rPr>
              <a:t>综合编程</a:t>
            </a:r>
            <a:r>
              <a:rPr lang="zh-CN" altLang="en-US" sz="2800" dirty="0">
                <a:latin typeface="Times New Roman" panose="02020603050405020304" pitchFamily="18" charset="0"/>
                <a:ea typeface="宋体" panose="02010600030101010101" pitchFamily="2" charset="-122"/>
              </a:rPr>
              <a:t>示例：水仙花</a:t>
            </a:r>
            <a:r>
              <a:rPr lang="zh-CN" altLang="en-US" sz="2800" dirty="0" smtClean="0">
                <a:latin typeface="Times New Roman" panose="02020603050405020304" pitchFamily="18" charset="0"/>
                <a:ea typeface="宋体" panose="02010600030101010101" pitchFamily="2" charset="-122"/>
              </a:rPr>
              <a:t>数</a:t>
            </a:r>
            <a:endParaRPr lang="en-US" altLang="zh-CN" sz="28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位数各个位上的数字的立方和等于这</a:t>
            </a:r>
            <a:r>
              <a:rPr lang="zh-CN" altLang="en-US" sz="2000" dirty="0" smtClean="0">
                <a:latin typeface="Times New Roman" panose="02020603050405020304" pitchFamily="18" charset="0"/>
                <a:ea typeface="宋体" panose="02010600030101010101" pitchFamily="2" charset="-122"/>
              </a:rPr>
              <a:t>个数，找出这些数。</a:t>
            </a:r>
            <a:endParaRPr lang="en-US" altLang="zh-CN" sz="2000" dirty="0">
              <a:latin typeface="Times New Roman" panose="02020603050405020304" pitchFamily="18" charset="0"/>
              <a:ea typeface="宋体" panose="02010600030101010101" pitchFamily="2" charset="-122"/>
            </a:endParaRPr>
          </a:p>
        </p:txBody>
      </p:sp>
      <p:sp>
        <p:nvSpPr>
          <p:cNvPr id="2" name="矩形 1"/>
          <p:cNvSpPr/>
          <p:nvPr/>
        </p:nvSpPr>
        <p:spPr>
          <a:xfrm>
            <a:off x="1588245" y="1995686"/>
            <a:ext cx="6624736"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dirty="0">
                <a:solidFill>
                  <a:srgbClr val="7F0055"/>
                </a:solidFill>
                <a:latin typeface="微软雅黑" panose="020B0503020204020204" pitchFamily="34" charset="-122"/>
                <a:ea typeface="微软雅黑" panose="020B0503020204020204" pitchFamily="34" charset="-122"/>
              </a:rPr>
              <a:t>public</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7F0055"/>
                </a:solidFill>
                <a:latin typeface="微软雅黑" panose="020B0503020204020204" pitchFamily="34" charset="-122"/>
                <a:ea typeface="微软雅黑" panose="020B0503020204020204" pitchFamily="34" charset="-122"/>
              </a:rPr>
              <a:t>class</a:t>
            </a:r>
            <a:r>
              <a:rPr lang="en-US" altLang="zh-CN" b="1" dirty="0">
                <a:solidFill>
                  <a:srgbClr val="000000"/>
                </a:solidFill>
                <a:latin typeface="微软雅黑" panose="020B0503020204020204" pitchFamily="34" charset="-122"/>
                <a:ea typeface="微软雅黑" panose="020B0503020204020204" pitchFamily="34" charset="-122"/>
              </a:rPr>
              <a:t> Narcissus {</a:t>
            </a:r>
          </a:p>
          <a:p>
            <a:r>
              <a:rPr lang="en-US" altLang="zh-CN" b="1" dirty="0" smtClean="0">
                <a:solidFill>
                  <a:srgbClr val="7F0055"/>
                </a:solidFill>
                <a:latin typeface="微软雅黑" panose="020B0503020204020204" pitchFamily="34" charset="-122"/>
                <a:ea typeface="微软雅黑" panose="020B0503020204020204" pitchFamily="34" charset="-122"/>
              </a:rPr>
              <a:t>    public</a:t>
            </a:r>
            <a:r>
              <a:rPr lang="en-US" altLang="zh-CN" b="1" dirty="0" smtClean="0">
                <a:solidFill>
                  <a:srgbClr val="000000"/>
                </a:solidFill>
                <a:latin typeface="微软雅黑" panose="020B0503020204020204" pitchFamily="34" charset="-122"/>
                <a:ea typeface="微软雅黑" panose="020B0503020204020204" pitchFamily="34" charset="-122"/>
              </a:rPr>
              <a:t> </a:t>
            </a:r>
            <a:r>
              <a:rPr lang="en-US" altLang="zh-CN" b="1" dirty="0">
                <a:solidFill>
                  <a:srgbClr val="7F0055"/>
                </a:solidFill>
                <a:latin typeface="微软雅黑" panose="020B0503020204020204" pitchFamily="34" charset="-122"/>
                <a:ea typeface="微软雅黑" panose="020B0503020204020204" pitchFamily="34" charset="-122"/>
              </a:rPr>
              <a:t>static</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7F0055"/>
                </a:solidFill>
                <a:latin typeface="微软雅黑" panose="020B0503020204020204" pitchFamily="34" charset="-122"/>
                <a:ea typeface="微软雅黑" panose="020B0503020204020204" pitchFamily="34" charset="-122"/>
              </a:rPr>
              <a:t>void</a:t>
            </a:r>
            <a:r>
              <a:rPr lang="en-US" altLang="zh-CN" b="1" dirty="0">
                <a:solidFill>
                  <a:srgbClr val="000000"/>
                </a:solidFill>
                <a:latin typeface="微软雅黑" panose="020B0503020204020204" pitchFamily="34" charset="-122"/>
                <a:ea typeface="微软雅黑" panose="020B0503020204020204" pitchFamily="34" charset="-122"/>
              </a:rPr>
              <a:t> main(String[] </a:t>
            </a:r>
            <a:r>
              <a:rPr lang="en-US" altLang="zh-CN" b="1" dirty="0" err="1">
                <a:solidFill>
                  <a:srgbClr val="6A3E3E"/>
                </a:solidFill>
                <a:latin typeface="微软雅黑" panose="020B0503020204020204" pitchFamily="34" charset="-122"/>
                <a:ea typeface="微软雅黑" panose="020B0503020204020204" pitchFamily="34" charset="-122"/>
              </a:rPr>
              <a:t>args</a:t>
            </a:r>
            <a:r>
              <a:rPr lang="en-US" altLang="zh-CN" b="1" dirty="0">
                <a:solidFill>
                  <a:srgbClr val="000000"/>
                </a:solidFill>
                <a:latin typeface="微软雅黑" panose="020B0503020204020204" pitchFamily="34" charset="-122"/>
                <a:ea typeface="微软雅黑" panose="020B0503020204020204" pitchFamily="34" charset="-122"/>
              </a:rPr>
              <a:t>) {</a:t>
            </a:r>
          </a:p>
          <a:p>
            <a:r>
              <a:rPr lang="nn-NO" altLang="zh-CN" b="1" dirty="0" smtClean="0">
                <a:solidFill>
                  <a:srgbClr val="7F0055"/>
                </a:solidFill>
                <a:latin typeface="微软雅黑" panose="020B0503020204020204" pitchFamily="34" charset="-122"/>
                <a:ea typeface="微软雅黑" panose="020B0503020204020204" pitchFamily="34" charset="-122"/>
              </a:rPr>
              <a:t>        for</a:t>
            </a:r>
            <a:r>
              <a:rPr lang="nn-NO" altLang="zh-CN" b="1" dirty="0" smtClean="0">
                <a:solidFill>
                  <a:srgbClr val="000000"/>
                </a:solidFill>
                <a:latin typeface="微软雅黑" panose="020B0503020204020204" pitchFamily="34" charset="-122"/>
                <a:ea typeface="微软雅黑" panose="020B0503020204020204" pitchFamily="34" charset="-122"/>
              </a:rPr>
              <a:t> </a:t>
            </a:r>
            <a:r>
              <a:rPr lang="nn-NO" altLang="zh-CN" b="1" dirty="0">
                <a:solidFill>
                  <a:srgbClr val="000000"/>
                </a:solidFill>
                <a:latin typeface="微软雅黑" panose="020B0503020204020204" pitchFamily="34" charset="-122"/>
                <a:ea typeface="微软雅黑" panose="020B0503020204020204" pitchFamily="34" charset="-122"/>
              </a:rPr>
              <a:t>(</a:t>
            </a:r>
            <a:r>
              <a:rPr lang="nn-NO" altLang="zh-CN" b="1" dirty="0">
                <a:solidFill>
                  <a:srgbClr val="7F0055"/>
                </a:solidFill>
                <a:latin typeface="微软雅黑" panose="020B0503020204020204" pitchFamily="34" charset="-122"/>
                <a:ea typeface="微软雅黑" panose="020B0503020204020204" pitchFamily="34" charset="-122"/>
              </a:rPr>
              <a:t>int</a:t>
            </a:r>
            <a:r>
              <a:rPr lang="nn-NO" altLang="zh-CN" b="1" dirty="0">
                <a:solidFill>
                  <a:srgbClr val="000000"/>
                </a:solidFill>
                <a:latin typeface="微软雅黑" panose="020B0503020204020204" pitchFamily="34" charset="-122"/>
                <a:ea typeface="微软雅黑" panose="020B0503020204020204" pitchFamily="34" charset="-122"/>
              </a:rPr>
              <a:t> </a:t>
            </a:r>
            <a:r>
              <a:rPr lang="nn-NO" altLang="zh-CN" b="1" dirty="0">
                <a:solidFill>
                  <a:srgbClr val="6A3E3E"/>
                </a:solidFill>
                <a:latin typeface="微软雅黑" panose="020B0503020204020204" pitchFamily="34" charset="-122"/>
                <a:ea typeface="微软雅黑" panose="020B0503020204020204" pitchFamily="34" charset="-122"/>
              </a:rPr>
              <a:t>i</a:t>
            </a:r>
            <a:r>
              <a:rPr lang="nn-NO" altLang="zh-CN" b="1" dirty="0">
                <a:solidFill>
                  <a:srgbClr val="000000"/>
                </a:solidFill>
                <a:latin typeface="微软雅黑" panose="020B0503020204020204" pitchFamily="34" charset="-122"/>
                <a:ea typeface="微软雅黑" panose="020B0503020204020204" pitchFamily="34" charset="-122"/>
              </a:rPr>
              <a:t> = 100; </a:t>
            </a:r>
            <a:r>
              <a:rPr lang="nn-NO" altLang="zh-CN" b="1" dirty="0">
                <a:solidFill>
                  <a:srgbClr val="6A3E3E"/>
                </a:solidFill>
                <a:latin typeface="微软雅黑" panose="020B0503020204020204" pitchFamily="34" charset="-122"/>
                <a:ea typeface="微软雅黑" panose="020B0503020204020204" pitchFamily="34" charset="-122"/>
              </a:rPr>
              <a:t>i</a:t>
            </a:r>
            <a:r>
              <a:rPr lang="nn-NO" altLang="zh-CN" b="1" dirty="0">
                <a:solidFill>
                  <a:srgbClr val="000000"/>
                </a:solidFill>
                <a:latin typeface="微软雅黑" panose="020B0503020204020204" pitchFamily="34" charset="-122"/>
                <a:ea typeface="微软雅黑" panose="020B0503020204020204" pitchFamily="34" charset="-122"/>
              </a:rPr>
              <a:t> &lt;= 999; </a:t>
            </a:r>
            <a:r>
              <a:rPr lang="nn-NO" altLang="zh-CN" b="1" dirty="0">
                <a:solidFill>
                  <a:srgbClr val="6A3E3E"/>
                </a:solidFill>
                <a:latin typeface="微软雅黑" panose="020B0503020204020204" pitchFamily="34" charset="-122"/>
                <a:ea typeface="微软雅黑" panose="020B0503020204020204" pitchFamily="34" charset="-122"/>
              </a:rPr>
              <a:t>i</a:t>
            </a:r>
            <a:r>
              <a:rPr lang="nn-NO" altLang="zh-CN" b="1" dirty="0">
                <a:solidFill>
                  <a:srgbClr val="000000"/>
                </a:solidFill>
                <a:latin typeface="微软雅黑" panose="020B0503020204020204" pitchFamily="34" charset="-122"/>
                <a:ea typeface="微软雅黑" panose="020B0503020204020204" pitchFamily="34" charset="-122"/>
              </a:rPr>
              <a:t>++) {</a:t>
            </a:r>
          </a:p>
          <a:p>
            <a:r>
              <a:rPr lang="en-US" altLang="zh-CN" b="1" dirty="0" smtClean="0">
                <a:solidFill>
                  <a:srgbClr val="7F0055"/>
                </a:solidFill>
                <a:latin typeface="微软雅黑" panose="020B0503020204020204" pitchFamily="34" charset="-122"/>
                <a:ea typeface="微软雅黑" panose="020B0503020204020204" pitchFamily="34" charset="-122"/>
              </a:rPr>
              <a:t>            </a:t>
            </a:r>
            <a:r>
              <a:rPr lang="en-US" altLang="zh-CN" b="1" dirty="0" err="1" smtClean="0">
                <a:solidFill>
                  <a:srgbClr val="7F0055"/>
                </a:solidFill>
                <a:latin typeface="微软雅黑" panose="020B0503020204020204" pitchFamily="34" charset="-122"/>
                <a:ea typeface="微软雅黑" panose="020B0503020204020204" pitchFamily="34" charset="-122"/>
              </a:rPr>
              <a:t>int</a:t>
            </a:r>
            <a:r>
              <a:rPr lang="en-US" altLang="zh-CN" b="1" dirty="0" smtClean="0">
                <a:solidFill>
                  <a:srgbClr val="000000"/>
                </a:solidFill>
                <a:latin typeface="微软雅黑" panose="020B0503020204020204" pitchFamily="34" charset="-122"/>
                <a:ea typeface="微软雅黑" panose="020B0503020204020204" pitchFamily="34" charset="-122"/>
              </a:rPr>
              <a:t> </a:t>
            </a:r>
            <a:r>
              <a:rPr lang="en-US" altLang="zh-CN" b="1" dirty="0">
                <a:solidFill>
                  <a:srgbClr val="6A3E3E"/>
                </a:solidFill>
                <a:latin typeface="微软雅黑" panose="020B0503020204020204" pitchFamily="34" charset="-122"/>
                <a:ea typeface="微软雅黑" panose="020B0503020204020204" pitchFamily="34" charset="-122"/>
              </a:rPr>
              <a:t>a</a:t>
            </a:r>
            <a:r>
              <a:rPr lang="en-US" altLang="zh-CN" b="1" dirty="0">
                <a:solidFill>
                  <a:srgbClr val="000000"/>
                </a:solidFill>
                <a:latin typeface="微软雅黑" panose="020B0503020204020204" pitchFamily="34" charset="-122"/>
                <a:ea typeface="微软雅黑" panose="020B0503020204020204" pitchFamily="34" charset="-122"/>
              </a:rPr>
              <a:t> = </a:t>
            </a:r>
            <a:r>
              <a:rPr lang="en-US" altLang="zh-CN" b="1" dirty="0" err="1">
                <a:solidFill>
                  <a:srgbClr val="6A3E3E"/>
                </a:solidFill>
                <a:latin typeface="微软雅黑" panose="020B0503020204020204" pitchFamily="34" charset="-122"/>
                <a:ea typeface="微软雅黑" panose="020B0503020204020204" pitchFamily="34" charset="-122"/>
              </a:rPr>
              <a:t>i</a:t>
            </a:r>
            <a:r>
              <a:rPr lang="en-US" altLang="zh-CN" b="1" dirty="0">
                <a:solidFill>
                  <a:srgbClr val="000000"/>
                </a:solidFill>
                <a:latin typeface="微软雅黑" panose="020B0503020204020204" pitchFamily="34" charset="-122"/>
                <a:ea typeface="微软雅黑" panose="020B0503020204020204" pitchFamily="34" charset="-122"/>
              </a:rPr>
              <a:t> / 100, </a:t>
            </a:r>
            <a:r>
              <a:rPr lang="en-US" altLang="zh-CN" b="1" dirty="0">
                <a:solidFill>
                  <a:srgbClr val="6A3E3E"/>
                </a:solidFill>
                <a:latin typeface="微软雅黑" panose="020B0503020204020204" pitchFamily="34" charset="-122"/>
                <a:ea typeface="微软雅黑" panose="020B0503020204020204" pitchFamily="34" charset="-122"/>
              </a:rPr>
              <a:t>b</a:t>
            </a:r>
            <a:r>
              <a:rPr lang="en-US" altLang="zh-CN" b="1" dirty="0">
                <a:solidFill>
                  <a:srgbClr val="000000"/>
                </a:solidFill>
                <a:latin typeface="微软雅黑" panose="020B0503020204020204" pitchFamily="34" charset="-122"/>
                <a:ea typeface="微软雅黑" panose="020B0503020204020204" pitchFamily="34" charset="-122"/>
              </a:rPr>
              <a:t> = </a:t>
            </a:r>
            <a:r>
              <a:rPr lang="en-US" altLang="zh-CN" b="1" dirty="0" err="1">
                <a:solidFill>
                  <a:srgbClr val="6A3E3E"/>
                </a:solidFill>
                <a:latin typeface="微软雅黑" panose="020B0503020204020204" pitchFamily="34" charset="-122"/>
                <a:ea typeface="微软雅黑" panose="020B0503020204020204" pitchFamily="34" charset="-122"/>
              </a:rPr>
              <a:t>i</a:t>
            </a:r>
            <a:r>
              <a:rPr lang="en-US" altLang="zh-CN" b="1" dirty="0">
                <a:solidFill>
                  <a:srgbClr val="000000"/>
                </a:solidFill>
                <a:latin typeface="微软雅黑" panose="020B0503020204020204" pitchFamily="34" charset="-122"/>
                <a:ea typeface="微软雅黑" panose="020B0503020204020204" pitchFamily="34" charset="-122"/>
              </a:rPr>
              <a:t> / 10 % 10, </a:t>
            </a:r>
            <a:r>
              <a:rPr lang="en-US" altLang="zh-CN" b="1" dirty="0">
                <a:solidFill>
                  <a:srgbClr val="6A3E3E"/>
                </a:solidFill>
                <a:latin typeface="微软雅黑" panose="020B0503020204020204" pitchFamily="34" charset="-122"/>
                <a:ea typeface="微软雅黑" panose="020B0503020204020204" pitchFamily="34" charset="-122"/>
              </a:rPr>
              <a:t>c</a:t>
            </a:r>
            <a:r>
              <a:rPr lang="en-US" altLang="zh-CN" b="1" dirty="0">
                <a:solidFill>
                  <a:srgbClr val="000000"/>
                </a:solidFill>
                <a:latin typeface="微软雅黑" panose="020B0503020204020204" pitchFamily="34" charset="-122"/>
                <a:ea typeface="微软雅黑" panose="020B0503020204020204" pitchFamily="34" charset="-122"/>
              </a:rPr>
              <a:t> = </a:t>
            </a:r>
            <a:r>
              <a:rPr lang="en-US" altLang="zh-CN" b="1" dirty="0" err="1">
                <a:solidFill>
                  <a:srgbClr val="6A3E3E"/>
                </a:solidFill>
                <a:latin typeface="微软雅黑" panose="020B0503020204020204" pitchFamily="34" charset="-122"/>
                <a:ea typeface="微软雅黑" panose="020B0503020204020204" pitchFamily="34" charset="-122"/>
              </a:rPr>
              <a:t>i</a:t>
            </a:r>
            <a:r>
              <a:rPr lang="en-US" altLang="zh-CN" b="1" dirty="0">
                <a:solidFill>
                  <a:srgbClr val="000000"/>
                </a:solidFill>
                <a:latin typeface="微软雅黑" panose="020B0503020204020204" pitchFamily="34" charset="-122"/>
                <a:ea typeface="微软雅黑" panose="020B0503020204020204" pitchFamily="34" charset="-122"/>
              </a:rPr>
              <a:t> % 10;</a:t>
            </a:r>
          </a:p>
          <a:p>
            <a:r>
              <a:rPr lang="en-US" altLang="zh-CN" b="1" dirty="0" smtClean="0">
                <a:solidFill>
                  <a:srgbClr val="7F0055"/>
                </a:solidFill>
                <a:latin typeface="微软雅黑" panose="020B0503020204020204" pitchFamily="34" charset="-122"/>
                <a:ea typeface="微软雅黑" panose="020B0503020204020204" pitchFamily="34" charset="-122"/>
              </a:rPr>
              <a:t>            if</a:t>
            </a:r>
            <a:r>
              <a:rPr lang="en-US" altLang="zh-CN" b="1" dirty="0" smtClean="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6A3E3E"/>
                </a:solidFill>
                <a:latin typeface="微软雅黑" panose="020B0503020204020204" pitchFamily="34" charset="-122"/>
                <a:ea typeface="微软雅黑" panose="020B0503020204020204" pitchFamily="34" charset="-122"/>
              </a:rPr>
              <a:t>a</a:t>
            </a:r>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6A3E3E"/>
                </a:solidFill>
                <a:latin typeface="微软雅黑" panose="020B0503020204020204" pitchFamily="34" charset="-122"/>
                <a:ea typeface="微软雅黑" panose="020B0503020204020204" pitchFamily="34" charset="-122"/>
              </a:rPr>
              <a:t>a</a:t>
            </a:r>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6A3E3E"/>
                </a:solidFill>
                <a:latin typeface="微软雅黑" panose="020B0503020204020204" pitchFamily="34" charset="-122"/>
                <a:ea typeface="微软雅黑" panose="020B0503020204020204" pitchFamily="34" charset="-122"/>
              </a:rPr>
              <a:t>a</a:t>
            </a:r>
            <a:r>
              <a:rPr lang="en-US" altLang="zh-CN" b="1" dirty="0">
                <a:solidFill>
                  <a:srgbClr val="000000"/>
                </a:solidFill>
                <a:latin typeface="微软雅黑" panose="020B0503020204020204" pitchFamily="34" charset="-122"/>
                <a:ea typeface="微软雅黑" panose="020B0503020204020204" pitchFamily="34" charset="-122"/>
              </a:rPr>
              <a:t> + </a:t>
            </a:r>
            <a:r>
              <a:rPr lang="en-US" altLang="zh-CN" b="1" dirty="0">
                <a:solidFill>
                  <a:srgbClr val="6A3E3E"/>
                </a:solidFill>
                <a:latin typeface="微软雅黑" panose="020B0503020204020204" pitchFamily="34" charset="-122"/>
                <a:ea typeface="微软雅黑" panose="020B0503020204020204" pitchFamily="34" charset="-122"/>
              </a:rPr>
              <a:t>b</a:t>
            </a:r>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6A3E3E"/>
                </a:solidFill>
                <a:latin typeface="微软雅黑" panose="020B0503020204020204" pitchFamily="34" charset="-122"/>
                <a:ea typeface="微软雅黑" panose="020B0503020204020204" pitchFamily="34" charset="-122"/>
              </a:rPr>
              <a:t>b</a:t>
            </a:r>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6A3E3E"/>
                </a:solidFill>
                <a:latin typeface="微软雅黑" panose="020B0503020204020204" pitchFamily="34" charset="-122"/>
                <a:ea typeface="微软雅黑" panose="020B0503020204020204" pitchFamily="34" charset="-122"/>
              </a:rPr>
              <a:t>b</a:t>
            </a:r>
            <a:r>
              <a:rPr lang="en-US" altLang="zh-CN" b="1" dirty="0">
                <a:solidFill>
                  <a:srgbClr val="000000"/>
                </a:solidFill>
                <a:latin typeface="微软雅黑" panose="020B0503020204020204" pitchFamily="34" charset="-122"/>
                <a:ea typeface="微软雅黑" panose="020B0503020204020204" pitchFamily="34" charset="-122"/>
              </a:rPr>
              <a:t> + </a:t>
            </a:r>
            <a:r>
              <a:rPr lang="en-US" altLang="zh-CN" b="1" dirty="0">
                <a:solidFill>
                  <a:srgbClr val="6A3E3E"/>
                </a:solidFill>
                <a:latin typeface="微软雅黑" panose="020B0503020204020204" pitchFamily="34" charset="-122"/>
                <a:ea typeface="微软雅黑" panose="020B0503020204020204" pitchFamily="34" charset="-122"/>
              </a:rPr>
              <a:t>c</a:t>
            </a:r>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6A3E3E"/>
                </a:solidFill>
                <a:latin typeface="微软雅黑" panose="020B0503020204020204" pitchFamily="34" charset="-122"/>
                <a:ea typeface="微软雅黑" panose="020B0503020204020204" pitchFamily="34" charset="-122"/>
              </a:rPr>
              <a:t>c</a:t>
            </a:r>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a:solidFill>
                  <a:srgbClr val="6A3E3E"/>
                </a:solidFill>
                <a:latin typeface="微软雅黑" panose="020B0503020204020204" pitchFamily="34" charset="-122"/>
                <a:ea typeface="微软雅黑" panose="020B0503020204020204" pitchFamily="34" charset="-122"/>
              </a:rPr>
              <a:t>c</a:t>
            </a:r>
            <a:r>
              <a:rPr lang="en-US" altLang="zh-CN" b="1" dirty="0">
                <a:solidFill>
                  <a:srgbClr val="000000"/>
                </a:solidFill>
                <a:latin typeface="微软雅黑" panose="020B0503020204020204" pitchFamily="34" charset="-122"/>
                <a:ea typeface="微软雅黑" panose="020B0503020204020204" pitchFamily="34" charset="-122"/>
              </a:rPr>
              <a:t> == </a:t>
            </a:r>
            <a:r>
              <a:rPr lang="en-US" altLang="zh-CN" b="1" dirty="0" err="1">
                <a:solidFill>
                  <a:srgbClr val="6A3E3E"/>
                </a:solidFill>
                <a:latin typeface="微软雅黑" panose="020B0503020204020204" pitchFamily="34" charset="-122"/>
                <a:ea typeface="微软雅黑" panose="020B0503020204020204" pitchFamily="34" charset="-122"/>
              </a:rPr>
              <a:t>i</a:t>
            </a:r>
            <a:r>
              <a:rPr lang="en-US" altLang="zh-CN" b="1" dirty="0">
                <a:solidFill>
                  <a:srgbClr val="000000"/>
                </a:solidFill>
                <a:latin typeface="微软雅黑" panose="020B0503020204020204" pitchFamily="34" charset="-122"/>
                <a:ea typeface="微软雅黑" panose="020B0503020204020204" pitchFamily="34" charset="-122"/>
              </a:rPr>
              <a:t>) {</a:t>
            </a:r>
          </a:p>
          <a:p>
            <a:r>
              <a:rPr lang="en-US" altLang="zh-CN" dirty="0" smtClean="0">
                <a:solidFill>
                  <a:srgbClr val="000000"/>
                </a:solidFill>
                <a:latin typeface="微软雅黑" panose="020B0503020204020204" pitchFamily="34" charset="-122"/>
                <a:ea typeface="微软雅黑" panose="020B0503020204020204" pitchFamily="34" charset="-122"/>
              </a:rPr>
              <a:t>                </a:t>
            </a:r>
            <a:r>
              <a:rPr lang="en-US" altLang="zh-CN" dirty="0" err="1" smtClean="0">
                <a:solidFill>
                  <a:srgbClr val="000000"/>
                </a:solidFill>
                <a:latin typeface="微软雅黑" panose="020B0503020204020204" pitchFamily="34" charset="-122"/>
                <a:ea typeface="微软雅黑" panose="020B0503020204020204" pitchFamily="34" charset="-122"/>
              </a:rPr>
              <a:t>System.</a:t>
            </a:r>
            <a:r>
              <a:rPr lang="en-US" altLang="zh-CN" b="1" i="1" dirty="0" err="1" smtClean="0">
                <a:solidFill>
                  <a:srgbClr val="0000C0"/>
                </a:solidFill>
                <a:latin typeface="微软雅黑" panose="020B0503020204020204" pitchFamily="34" charset="-122"/>
                <a:ea typeface="微软雅黑" panose="020B0503020204020204" pitchFamily="34" charset="-122"/>
              </a:rPr>
              <a:t>out</a:t>
            </a:r>
            <a:r>
              <a:rPr lang="en-US" altLang="zh-CN" b="1" i="1" dirty="0" err="1" smtClean="0">
                <a:solidFill>
                  <a:srgbClr val="000000"/>
                </a:solidFill>
                <a:latin typeface="微软雅黑" panose="020B0503020204020204" pitchFamily="34" charset="-122"/>
                <a:ea typeface="微软雅黑" panose="020B0503020204020204" pitchFamily="34" charset="-122"/>
              </a:rPr>
              <a:t>.println</a:t>
            </a:r>
            <a:r>
              <a:rPr lang="en-US" altLang="zh-CN" b="1" i="1" dirty="0" smtClean="0">
                <a:solidFill>
                  <a:srgbClr val="000000"/>
                </a:solidFill>
                <a:latin typeface="微软雅黑" panose="020B0503020204020204" pitchFamily="34" charset="-122"/>
                <a:ea typeface="微软雅黑" panose="020B0503020204020204" pitchFamily="34" charset="-122"/>
              </a:rPr>
              <a:t>(</a:t>
            </a:r>
            <a:r>
              <a:rPr lang="en-US" altLang="zh-CN" b="1" i="1" dirty="0" err="1" smtClean="0">
                <a:solidFill>
                  <a:srgbClr val="6A3E3E"/>
                </a:solidFill>
                <a:latin typeface="微软雅黑" panose="020B0503020204020204" pitchFamily="34" charset="-122"/>
                <a:ea typeface="微软雅黑" panose="020B0503020204020204" pitchFamily="34" charset="-122"/>
              </a:rPr>
              <a:t>i</a:t>
            </a:r>
            <a:r>
              <a:rPr lang="en-US" altLang="zh-CN" b="1" i="1" dirty="0">
                <a:solidFill>
                  <a:srgbClr val="000000"/>
                </a:solidFill>
                <a:latin typeface="微软雅黑" panose="020B0503020204020204" pitchFamily="34" charset="-122"/>
                <a:ea typeface="微软雅黑" panose="020B0503020204020204" pitchFamily="34" charset="-122"/>
              </a:rPr>
              <a:t>);</a:t>
            </a:r>
          </a:p>
          <a:p>
            <a:r>
              <a:rPr lang="en-US" altLang="zh-CN" dirty="0" smtClean="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smtClean="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smtClean="0">
                <a:solidFill>
                  <a:srgbClr val="000000"/>
                </a:solidFill>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a:t>
            </a:r>
          </a:p>
        </p:txBody>
      </p:sp>
      <p:sp>
        <p:nvSpPr>
          <p:cNvPr id="3" name="矩形 2"/>
          <p:cNvSpPr/>
          <p:nvPr/>
        </p:nvSpPr>
        <p:spPr>
          <a:xfrm>
            <a:off x="6516218" y="3291830"/>
            <a:ext cx="1507083"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smtClean="0">
                <a:solidFill>
                  <a:srgbClr val="000000"/>
                </a:solidFill>
                <a:latin typeface="Courier New" panose="02070309020205020404" pitchFamily="49" charset="0"/>
              </a:rPr>
              <a:t>运行结果：</a:t>
            </a:r>
            <a:endParaRPr lang="en-US" altLang="zh-CN" dirty="0" smtClean="0">
              <a:solidFill>
                <a:srgbClr val="000000"/>
              </a:solidFill>
              <a:latin typeface="Courier New" panose="02070309020205020404" pitchFamily="49" charset="0"/>
            </a:endParaRPr>
          </a:p>
          <a:p>
            <a:r>
              <a:rPr lang="en-US" altLang="zh-CN" dirty="0" smtClean="0">
                <a:solidFill>
                  <a:srgbClr val="000000"/>
                </a:solidFill>
                <a:latin typeface="Courier New" panose="02070309020205020404" pitchFamily="49" charset="0"/>
              </a:rPr>
              <a:t>153</a:t>
            </a:r>
            <a:endParaRPr lang="en-US" altLang="zh-CN" dirty="0">
              <a:solidFill>
                <a:srgbClr val="000000"/>
              </a:solidFill>
              <a:latin typeface="Courier New" panose="02070309020205020404" pitchFamily="49" charset="0"/>
            </a:endParaRPr>
          </a:p>
          <a:p>
            <a:r>
              <a:rPr lang="en-US" altLang="zh-CN" dirty="0">
                <a:solidFill>
                  <a:srgbClr val="000000"/>
                </a:solidFill>
                <a:latin typeface="Courier New" panose="02070309020205020404" pitchFamily="49" charset="0"/>
              </a:rPr>
              <a:t>370</a:t>
            </a:r>
          </a:p>
          <a:p>
            <a:r>
              <a:rPr lang="en-US" altLang="zh-CN" dirty="0">
                <a:solidFill>
                  <a:srgbClr val="000000"/>
                </a:solidFill>
                <a:latin typeface="Courier New" panose="02070309020205020404" pitchFamily="49" charset="0"/>
              </a:rPr>
              <a:t>371</a:t>
            </a:r>
          </a:p>
          <a:p>
            <a:r>
              <a:rPr lang="en-US" altLang="zh-CN" dirty="0">
                <a:solidFill>
                  <a:srgbClr val="000000"/>
                </a:solidFill>
                <a:latin typeface="Courier New" panose="02070309020205020404" pitchFamily="49" charset="0"/>
              </a:rPr>
              <a:t>407</a:t>
            </a:r>
            <a:endParaRPr lang="zh-CN" altLang="en-US" dirty="0"/>
          </a:p>
        </p:txBody>
      </p:sp>
      <p:cxnSp>
        <p:nvCxnSpPr>
          <p:cNvPr id="5" name="直接连接符 4"/>
          <p:cNvCxnSpPr/>
          <p:nvPr/>
        </p:nvCxnSpPr>
        <p:spPr bwMode="auto">
          <a:xfrm>
            <a:off x="2728073" y="2859782"/>
            <a:ext cx="1152128" cy="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bwMode="auto">
          <a:xfrm>
            <a:off x="4041762" y="2859782"/>
            <a:ext cx="916465" cy="0"/>
          </a:xfrm>
          <a:prstGeom prst="line">
            <a:avLst/>
          </a:prstGeom>
          <a:ln w="38100">
            <a:solidFill>
              <a:srgbClr val="00B05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直接连接符 10"/>
          <p:cNvCxnSpPr/>
          <p:nvPr/>
        </p:nvCxnSpPr>
        <p:spPr bwMode="auto">
          <a:xfrm>
            <a:off x="5148064" y="2859782"/>
            <a:ext cx="432048" cy="0"/>
          </a:xfrm>
          <a:prstGeom prst="line">
            <a:avLst/>
          </a:prstGeom>
          <a:ln w="38100">
            <a:solidFill>
              <a:srgbClr val="0070C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直接连接符 12"/>
          <p:cNvCxnSpPr/>
          <p:nvPr/>
        </p:nvCxnSpPr>
        <p:spPr bwMode="auto">
          <a:xfrm>
            <a:off x="6444208" y="3147814"/>
            <a:ext cx="720080" cy="0"/>
          </a:xfrm>
          <a:prstGeom prst="line">
            <a:avLst/>
          </a:prstGeom>
          <a:ln w="38100">
            <a:solidFill>
              <a:srgbClr val="0070C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直接连接符 14"/>
          <p:cNvCxnSpPr/>
          <p:nvPr/>
        </p:nvCxnSpPr>
        <p:spPr bwMode="auto">
          <a:xfrm>
            <a:off x="3321680" y="3147814"/>
            <a:ext cx="720080" cy="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直接连接符 15"/>
          <p:cNvCxnSpPr/>
          <p:nvPr/>
        </p:nvCxnSpPr>
        <p:spPr bwMode="auto">
          <a:xfrm>
            <a:off x="2829149" y="3435846"/>
            <a:ext cx="3038997" cy="0"/>
          </a:xfrm>
          <a:prstGeom prst="line">
            <a:avLst/>
          </a:prstGeom>
          <a:ln w="38100">
            <a:solidFill>
              <a:srgbClr val="00B05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0" name="页脚占位符 9"/>
          <p:cNvSpPr>
            <a:spLocks noGrp="1"/>
          </p:cNvSpPr>
          <p:nvPr>
            <p:ph type="ftr" sz="quarter" idx="5"/>
          </p:nvPr>
        </p:nvSpPr>
        <p:spPr/>
        <p:txBody>
          <a:bodyPr/>
          <a:lstStyle/>
          <a:p>
            <a:r>
              <a:rPr lang="en-US" altLang="zh-CN" smtClean="0"/>
              <a:t>/28</a:t>
            </a:r>
            <a:endParaRPr lang="zh-CN" altLang="en-US" dirty="0"/>
          </a:p>
        </p:txBody>
      </p:sp>
      <p:sp>
        <p:nvSpPr>
          <p:cNvPr id="12" name="灯片编号占位符 11"/>
          <p:cNvSpPr>
            <a:spLocks noGrp="1"/>
          </p:cNvSpPr>
          <p:nvPr>
            <p:ph type="sldNum" sz="quarter" idx="7"/>
          </p:nvPr>
        </p:nvSpPr>
        <p:spPr/>
        <p:txBody>
          <a:bodyPr/>
          <a:lstStyle/>
          <a:p>
            <a:fld id="{B6F15528-21DE-4FAA-801E-634DDDAF4B2B}" type="slidenum">
              <a:rPr lang="en-US" altLang="zh-CN" smtClean="0"/>
              <a:pPr/>
              <a:t>25</a:t>
            </a:fld>
            <a:endParaRPr lang="zh-CN" altLang="en-US" dirty="0"/>
          </a:p>
        </p:txBody>
      </p:sp>
      <p:sp>
        <p:nvSpPr>
          <p:cNvPr id="4" name="标题 3"/>
          <p:cNvSpPr>
            <a:spLocks noGrp="1"/>
          </p:cNvSpPr>
          <p:nvPr>
            <p:ph type="title"/>
          </p:nvPr>
        </p:nvSpPr>
        <p:spPr/>
        <p:txBody>
          <a:bodyPr/>
          <a:lstStyle/>
          <a:p>
            <a:r>
              <a:rPr lang="en-US" altLang="zh-CN" dirty="0"/>
              <a:t>1.5.4 if</a:t>
            </a:r>
            <a:r>
              <a:rPr lang="zh-CN" altLang="en-US" dirty="0"/>
              <a:t>语句和</a:t>
            </a:r>
            <a:r>
              <a:rPr lang="en-US" altLang="zh-CN" dirty="0"/>
              <a:t>for</a:t>
            </a:r>
            <a:r>
              <a:rPr lang="zh-CN" altLang="en-US" dirty="0"/>
              <a:t>语句</a:t>
            </a:r>
          </a:p>
        </p:txBody>
      </p:sp>
    </p:spTree>
    <p:extLst>
      <p:ext uri="{BB962C8B-B14F-4D97-AF65-F5344CB8AC3E}">
        <p14:creationId xmlns:p14="http://schemas.microsoft.com/office/powerpoint/2010/main" val="284618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anim calcmode="lin" valueType="num">
                                      <p:cBhvr>
                                        <p:cTn id="50" dur="1000" fill="hold"/>
                                        <p:tgtEl>
                                          <p:spTgt spid="3"/>
                                        </p:tgtEl>
                                        <p:attrNameLst>
                                          <p:attrName>ppt_x</p:attrName>
                                        </p:attrNameLst>
                                      </p:cBhvr>
                                      <p:tavLst>
                                        <p:tav tm="0">
                                          <p:val>
                                            <p:strVal val="#ppt_x"/>
                                          </p:val>
                                        </p:tav>
                                        <p:tav tm="100000">
                                          <p:val>
                                            <p:strVal val="#ppt_x"/>
                                          </p:val>
                                        </p:tav>
                                      </p:tavLst>
                                    </p:anim>
                                    <p:anim calcmode="lin" valueType="num">
                                      <p:cBhvr>
                                        <p:cTn id="5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p:cNvSpPr>
          <p:nvPr/>
        </p:nvSpPr>
        <p:spPr>
          <a:xfrm>
            <a:off x="611560" y="843558"/>
            <a:ext cx="8316416" cy="4016484"/>
          </a:xfrm>
          <a:prstGeom prst="rect">
            <a:avLst/>
          </a:prstGeom>
        </p:spPr>
        <p:txBody>
          <a:bodyPr wrap="square">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lnSpc>
                <a:spcPct val="95000"/>
              </a:lnSpc>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800100" indent="-457200" eaLnBrk="1" hangingPunct="1">
              <a:lnSpc>
                <a:spcPct val="120000"/>
              </a:lnSpc>
              <a:defRPr/>
            </a:pPr>
            <a:r>
              <a:rPr lang="zh-CN" altLang="en-US" sz="2800" dirty="0" smtClean="0">
                <a:latin typeface="Times New Roman" panose="02020603050405020304" pitchFamily="18" charset="0"/>
                <a:ea typeface="宋体" panose="02010600030101010101" pitchFamily="2" charset="-122"/>
              </a:rPr>
              <a:t>包（</a:t>
            </a:r>
            <a:r>
              <a:rPr lang="en-US" altLang="zh-CN" sz="2800" dirty="0" smtClean="0">
                <a:latin typeface="Times New Roman" panose="02020603050405020304" pitchFamily="18" charset="0"/>
                <a:ea typeface="宋体" panose="02010600030101010101" pitchFamily="2" charset="-122"/>
              </a:rPr>
              <a:t>package</a:t>
            </a:r>
            <a:r>
              <a:rPr lang="zh-CN" altLang="en-US" sz="2800" dirty="0" smtClean="0">
                <a:latin typeface="Times New Roman" panose="02020603050405020304" pitchFamily="18" charset="0"/>
                <a:ea typeface="宋体" panose="02010600030101010101" pitchFamily="2" charset="-122"/>
              </a:rPr>
              <a:t>）</a:t>
            </a:r>
            <a:endParaRPr lang="en-US" altLang="zh-CN" sz="28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包是用于组织类型的容器</a:t>
            </a:r>
            <a:r>
              <a:rPr lang="zh-CN" altLang="en-US" sz="2000" dirty="0">
                <a:latin typeface="Times New Roman" panose="02020603050405020304" pitchFamily="18" charset="0"/>
                <a:ea typeface="宋体" panose="02010600030101010101" pitchFamily="2" charset="-122"/>
              </a:rPr>
              <a:t>，类型属于</a:t>
            </a:r>
            <a:r>
              <a:rPr lang="zh-CN" altLang="en-US" sz="2000" dirty="0" smtClean="0">
                <a:latin typeface="Times New Roman" panose="02020603050405020304" pitchFamily="18" charset="0"/>
                <a:ea typeface="宋体" panose="02010600030101010101" pitchFamily="2" charset="-122"/>
              </a:rPr>
              <a:t>一个包。</a:t>
            </a:r>
            <a:endParaRPr lang="en-US" altLang="zh-CN" sz="20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类似于目录中可以包括子目录和文件，包中可以有子包</a:t>
            </a:r>
            <a:r>
              <a:rPr lang="zh-CN" altLang="en-US" sz="2000" dirty="0">
                <a:latin typeface="Times New Roman" panose="02020603050405020304" pitchFamily="18" charset="0"/>
                <a:ea typeface="宋体" panose="02010600030101010101" pitchFamily="2" charset="-122"/>
              </a:rPr>
              <a:t>和类型。</a:t>
            </a:r>
            <a:endParaRPr lang="en-US" altLang="zh-CN" sz="2000" dirty="0" smtClean="0">
              <a:latin typeface="Times New Roman" panose="02020603050405020304" pitchFamily="18" charset="0"/>
              <a:ea typeface="宋体" panose="02010600030101010101" pitchFamily="2" charset="-122"/>
            </a:endParaRPr>
          </a:p>
          <a:p>
            <a:pPr marL="1082675" lvl="2" indent="-171450" eaLnBrk="1" hangingPunct="1">
              <a:lnSpc>
                <a:spcPct val="120000"/>
              </a:lnSpc>
              <a:defRPr/>
            </a:pPr>
            <a:r>
              <a:rPr lang="zh-CN" altLang="en-US" sz="1600" dirty="0" smtClean="0">
                <a:latin typeface="Times New Roman" panose="02020603050405020304" pitchFamily="18" charset="0"/>
                <a:ea typeface="宋体" panose="02010600030101010101" pitchFamily="2" charset="-122"/>
              </a:rPr>
              <a:t>包名通常用逆序点分域名的形式，例如</a:t>
            </a:r>
            <a:r>
              <a:rPr lang="en-US" altLang="zh-CN" sz="1600" dirty="0" err="1" smtClean="0">
                <a:latin typeface="Times New Roman" panose="02020603050405020304" pitchFamily="18" charset="0"/>
                <a:ea typeface="宋体" panose="02010600030101010101" pitchFamily="2" charset="-122"/>
              </a:rPr>
              <a:t>com.abc</a:t>
            </a:r>
            <a:r>
              <a:rPr lang="zh-CN" altLang="en-US" sz="1600" dirty="0" smtClean="0">
                <a:latin typeface="Times New Roman" panose="02020603050405020304" pitchFamily="18" charset="0"/>
                <a:ea typeface="宋体" panose="02010600030101010101" pitchFamily="2" charset="-122"/>
              </a:rPr>
              <a:t>。</a:t>
            </a:r>
            <a:endParaRPr lang="en-US" altLang="zh-CN" sz="1600" dirty="0" smtClean="0">
              <a:latin typeface="Times New Roman" panose="02020603050405020304" pitchFamily="18" charset="0"/>
              <a:ea typeface="宋体" panose="02010600030101010101" pitchFamily="2" charset="-122"/>
            </a:endParaRPr>
          </a:p>
          <a:p>
            <a:pPr marL="1082675" lvl="2" indent="-171450" eaLnBrk="1" hangingPunct="1">
              <a:lnSpc>
                <a:spcPct val="120000"/>
              </a:lnSpc>
              <a:defRPr/>
            </a:pPr>
            <a:r>
              <a:rPr lang="zh-CN" altLang="en-US" sz="1600" dirty="0">
                <a:latin typeface="Times New Roman" panose="02020603050405020304" pitchFamily="18" charset="0"/>
                <a:ea typeface="宋体" panose="02010600030101010101" pitchFamily="2" charset="-122"/>
              </a:rPr>
              <a:t>创建一个</a:t>
            </a:r>
            <a:r>
              <a:rPr lang="zh-CN" altLang="en-US" sz="1600" dirty="0" smtClean="0">
                <a:latin typeface="Times New Roman" panose="02020603050405020304" pitchFamily="18" charset="0"/>
                <a:ea typeface="宋体" panose="02010600030101010101" pitchFamily="2" charset="-122"/>
              </a:rPr>
              <a:t>包：用</a:t>
            </a:r>
            <a:r>
              <a:rPr lang="en-US" altLang="zh-CN" sz="1600" dirty="0" smtClean="0">
                <a:latin typeface="Times New Roman" panose="02020603050405020304" pitchFamily="18" charset="0"/>
                <a:ea typeface="宋体" panose="02010600030101010101" pitchFamily="2" charset="-122"/>
              </a:rPr>
              <a:t>package</a:t>
            </a:r>
            <a:r>
              <a:rPr lang="zh-CN" altLang="en-US" sz="1600" dirty="0" smtClean="0">
                <a:latin typeface="Times New Roman" panose="02020603050405020304" pitchFamily="18" charset="0"/>
                <a:ea typeface="宋体" panose="02010600030101010101" pitchFamily="2" charset="-122"/>
              </a:rPr>
              <a:t>语句作源代码</a:t>
            </a:r>
            <a:r>
              <a:rPr lang="zh-CN" altLang="en-US" sz="1600" dirty="0">
                <a:latin typeface="Times New Roman" panose="02020603050405020304" pitchFamily="18" charset="0"/>
                <a:ea typeface="宋体" panose="02010600030101010101" pitchFamily="2" charset="-122"/>
              </a:rPr>
              <a:t>的第一条</a:t>
            </a:r>
            <a:r>
              <a:rPr lang="zh-CN" altLang="en-US" sz="1600" dirty="0" smtClean="0">
                <a:latin typeface="Times New Roman" panose="02020603050405020304" pitchFamily="18" charset="0"/>
                <a:ea typeface="宋体" panose="02010600030101010101" pitchFamily="2" charset="-122"/>
              </a:rPr>
              <a:t>语句，例如“</a:t>
            </a:r>
            <a:r>
              <a:rPr lang="en-US" altLang="zh-CN" sz="1600" dirty="0" smtClean="0">
                <a:latin typeface="Times New Roman" panose="02020603050405020304" pitchFamily="18" charset="0"/>
                <a:ea typeface="宋体" panose="02010600030101010101" pitchFamily="2" charset="-122"/>
              </a:rPr>
              <a:t>package </a:t>
            </a:r>
            <a:r>
              <a:rPr lang="en-US" altLang="zh-CN" sz="1600" dirty="0" err="1" smtClean="0">
                <a:latin typeface="Times New Roman" panose="02020603050405020304" pitchFamily="18" charset="0"/>
                <a:ea typeface="宋体" panose="02010600030101010101" pitchFamily="2" charset="-122"/>
              </a:rPr>
              <a:t>com.abc</a:t>
            </a:r>
            <a:r>
              <a:rPr lang="en-US" altLang="zh-CN" sz="1600" dirty="0" smtClean="0">
                <a:latin typeface="Times New Roman" panose="02020603050405020304" pitchFamily="18" charset="0"/>
                <a:ea typeface="宋体" panose="02010600030101010101" pitchFamily="2" charset="-122"/>
              </a:rPr>
              <a:t>;</a:t>
            </a:r>
            <a:r>
              <a:rPr lang="zh-CN" altLang="en-US" sz="1600" dirty="0" smtClean="0">
                <a:latin typeface="Times New Roman" panose="02020603050405020304" pitchFamily="18" charset="0"/>
                <a:ea typeface="宋体" panose="02010600030101010101" pitchFamily="2" charset="-122"/>
              </a:rPr>
              <a:t>”</a:t>
            </a:r>
            <a:endParaRPr lang="en-US" altLang="zh-CN" sz="1600" dirty="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a:latin typeface="Times New Roman" panose="02020603050405020304" pitchFamily="18" charset="0"/>
                <a:ea typeface="宋体" panose="02010600030101010101" pitchFamily="2" charset="-122"/>
              </a:rPr>
              <a:t>类型的</a:t>
            </a:r>
            <a:r>
              <a:rPr lang="zh-CN" altLang="en-US" sz="2000" dirty="0" smtClean="0">
                <a:latin typeface="Times New Roman" panose="02020603050405020304" pitchFamily="18" charset="0"/>
                <a:ea typeface="宋体" panose="02010600030101010101" pitchFamily="2" charset="-122"/>
              </a:rPr>
              <a:t>简单名称</a:t>
            </a:r>
            <a:r>
              <a:rPr lang="zh-CN" altLang="en-US" sz="2000" dirty="0">
                <a:latin typeface="Times New Roman" panose="02020603050405020304" pitchFamily="18" charset="0"/>
                <a:ea typeface="宋体" panose="02010600030101010101" pitchFamily="2" charset="-122"/>
              </a:rPr>
              <a:t>和完成限定</a:t>
            </a:r>
            <a:r>
              <a:rPr lang="zh-CN" altLang="en-US" sz="2000" dirty="0" smtClean="0">
                <a:latin typeface="Times New Roman" panose="02020603050405020304" pitchFamily="18" charset="0"/>
                <a:ea typeface="宋体" panose="02010600030101010101" pitchFamily="2" charset="-122"/>
              </a:rPr>
              <a:t>名</a:t>
            </a:r>
            <a:endParaRPr lang="en-US" altLang="zh-CN" sz="2000" dirty="0" smtClean="0">
              <a:latin typeface="Times New Roman" panose="02020603050405020304" pitchFamily="18" charset="0"/>
              <a:ea typeface="宋体" panose="02010600030101010101" pitchFamily="2" charset="-122"/>
            </a:endParaRPr>
          </a:p>
          <a:p>
            <a:pPr marL="1082675" lvl="2" indent="-171450" eaLnBrk="1" hangingPunct="1">
              <a:lnSpc>
                <a:spcPct val="120000"/>
              </a:lnSpc>
              <a:defRPr/>
            </a:pPr>
            <a:r>
              <a:rPr lang="en-US" altLang="zh-CN" sz="1600" dirty="0" smtClean="0">
                <a:latin typeface="Times New Roman" panose="02020603050405020304" pitchFamily="18" charset="0"/>
                <a:ea typeface="宋体" panose="02010600030101010101" pitchFamily="2" charset="-122"/>
              </a:rPr>
              <a:t>System</a:t>
            </a:r>
            <a:r>
              <a:rPr lang="zh-CN" altLang="en-US" sz="1600" dirty="0" smtClean="0">
                <a:latin typeface="Times New Roman" panose="02020603050405020304" pitchFamily="18" charset="0"/>
                <a:ea typeface="宋体" panose="02010600030101010101" pitchFamily="2" charset="-122"/>
              </a:rPr>
              <a:t>和</a:t>
            </a:r>
            <a:r>
              <a:rPr lang="en-US" altLang="zh-CN" sz="1600" dirty="0" err="1" smtClean="0">
                <a:latin typeface="Times New Roman" panose="02020603050405020304" pitchFamily="18" charset="0"/>
                <a:ea typeface="宋体" panose="02010600030101010101" pitchFamily="2" charset="-122"/>
              </a:rPr>
              <a:t>java.lang.System</a:t>
            </a:r>
            <a:r>
              <a:rPr lang="zh-CN" altLang="en-US" sz="1600" dirty="0" smtClean="0">
                <a:latin typeface="Times New Roman" panose="02020603050405020304" pitchFamily="18" charset="0"/>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JVM</a:t>
            </a:r>
            <a:r>
              <a:rPr lang="zh-CN" altLang="en-US" sz="1600" dirty="0">
                <a:latin typeface="Times New Roman" panose="02020603050405020304" pitchFamily="18" charset="0"/>
                <a:ea typeface="宋体" panose="02010600030101010101" pitchFamily="2" charset="-122"/>
              </a:rPr>
              <a:t>虚拟机会默认自动寻找</a:t>
            </a:r>
            <a:r>
              <a:rPr lang="en-US" altLang="zh-CN" sz="1600" dirty="0" err="1">
                <a:latin typeface="Times New Roman" panose="02020603050405020304" pitchFamily="18" charset="0"/>
                <a:ea typeface="宋体" panose="02010600030101010101" pitchFamily="2" charset="-122"/>
              </a:rPr>
              <a:t>java.lang</a:t>
            </a:r>
            <a:r>
              <a:rPr lang="zh-CN" altLang="en-US" sz="1600" dirty="0">
                <a:latin typeface="Times New Roman" panose="02020603050405020304" pitchFamily="18" charset="0"/>
                <a:ea typeface="宋体" panose="02010600030101010101" pitchFamily="2" charset="-122"/>
              </a:rPr>
              <a:t>包</a:t>
            </a:r>
            <a:r>
              <a:rPr lang="zh-CN" altLang="en-US" sz="1600" dirty="0" smtClean="0">
                <a:latin typeface="Times New Roman" panose="02020603050405020304" pitchFamily="18" charset="0"/>
                <a:ea typeface="宋体" panose="02010600030101010101" pitchFamily="2" charset="-122"/>
              </a:rPr>
              <a:t>的类）</a:t>
            </a:r>
            <a:r>
              <a:rPr lang="en-US" altLang="zh-CN" sz="1600" dirty="0" smtClean="0">
                <a:latin typeface="Times New Roman" panose="02020603050405020304" pitchFamily="18" charset="0"/>
                <a:ea typeface="宋体" panose="02010600030101010101" pitchFamily="2" charset="-122"/>
              </a:rPr>
              <a:t> </a:t>
            </a:r>
          </a:p>
          <a:p>
            <a:pPr marL="1082675" lvl="2" indent="-171450" eaLnBrk="1" hangingPunct="1">
              <a:lnSpc>
                <a:spcPct val="120000"/>
              </a:lnSpc>
              <a:defRPr/>
            </a:pPr>
            <a:r>
              <a:rPr lang="zh-CN" altLang="en-US" sz="1600" dirty="0" smtClean="0">
                <a:latin typeface="Times New Roman" panose="02020603050405020304" pitchFamily="18" charset="0"/>
                <a:ea typeface="宋体" panose="02010600030101010101" pitchFamily="2" charset="-122"/>
              </a:rPr>
              <a:t>除</a:t>
            </a:r>
            <a:r>
              <a:rPr lang="en-US" altLang="zh-CN" sz="1600" dirty="0" err="1" smtClean="0">
                <a:latin typeface="Times New Roman" panose="02020603050405020304" pitchFamily="18" charset="0"/>
                <a:ea typeface="宋体" panose="02010600030101010101" pitchFamily="2" charset="-122"/>
              </a:rPr>
              <a:t>java.lang</a:t>
            </a:r>
            <a:r>
              <a:rPr lang="zh-CN" altLang="en-US" sz="1600" dirty="0" smtClean="0">
                <a:latin typeface="Times New Roman" panose="02020603050405020304" pitchFamily="18" charset="0"/>
                <a:ea typeface="宋体" panose="02010600030101010101" pitchFamily="2" charset="-122"/>
              </a:rPr>
              <a:t>外的外部</a:t>
            </a:r>
            <a:r>
              <a:rPr lang="zh-CN" altLang="en-US" sz="1600" dirty="0">
                <a:latin typeface="Times New Roman" panose="02020603050405020304" pitchFamily="18" charset="0"/>
                <a:ea typeface="宋体" panose="02010600030101010101" pitchFamily="2" charset="-122"/>
              </a:rPr>
              <a:t>包中的类型</a:t>
            </a:r>
            <a:r>
              <a:rPr lang="zh-CN" altLang="en-US" sz="1600" dirty="0" smtClean="0">
                <a:latin typeface="Times New Roman" panose="02020603050405020304" pitchFamily="18" charset="0"/>
                <a:ea typeface="宋体" panose="02010600030101010101" pitchFamily="2" charset="-122"/>
              </a:rPr>
              <a:t>，用</a:t>
            </a:r>
            <a:r>
              <a:rPr lang="en-US" altLang="zh-CN" sz="1600" dirty="0" smtClean="0">
                <a:latin typeface="Times New Roman" panose="02020603050405020304" pitchFamily="18" charset="0"/>
                <a:ea typeface="宋体" panose="02010600030101010101" pitchFamily="2" charset="-122"/>
              </a:rPr>
              <a:t>import</a:t>
            </a:r>
            <a:r>
              <a:rPr lang="zh-CN" altLang="en-US" sz="1600" dirty="0" smtClean="0">
                <a:latin typeface="Times New Roman" panose="02020603050405020304" pitchFamily="18" charset="0"/>
                <a:ea typeface="宋体" panose="02010600030101010101" pitchFamily="2" charset="-122"/>
              </a:rPr>
              <a:t>语句后使用简单名称。</a:t>
            </a:r>
            <a:endParaRPr lang="en-US" altLang="zh-CN" sz="1600" dirty="0" smtClean="0">
              <a:latin typeface="Times New Roman" panose="02020603050405020304" pitchFamily="18" charset="0"/>
              <a:ea typeface="宋体" panose="02010600030101010101" pitchFamily="2" charset="-122"/>
            </a:endParaRPr>
          </a:p>
          <a:p>
            <a:pPr marL="1082675" lvl="2" indent="-171450" eaLnBrk="1" hangingPunct="1">
              <a:lnSpc>
                <a:spcPct val="120000"/>
              </a:lnSpc>
              <a:defRPr/>
            </a:pPr>
            <a:r>
              <a:rPr lang="zh-CN" altLang="en-US" sz="1600" dirty="0" smtClean="0">
                <a:latin typeface="Times New Roman" panose="02020603050405020304" pitchFamily="18" charset="0"/>
                <a:ea typeface="宋体" panose="02010600030101010101" pitchFamily="2" charset="-122"/>
              </a:rPr>
              <a:t>例如：</a:t>
            </a:r>
            <a:r>
              <a:rPr lang="en-US" altLang="zh-CN" sz="1600" dirty="0" smtClean="0">
                <a:latin typeface="Times New Roman" panose="02020603050405020304" pitchFamily="18" charset="0"/>
                <a:ea typeface="宋体" panose="02010600030101010101" pitchFamily="2" charset="-122"/>
              </a:rPr>
              <a:t>import </a:t>
            </a:r>
            <a:r>
              <a:rPr lang="en-US" altLang="zh-CN" sz="1600" dirty="0" err="1" smtClean="0">
                <a:latin typeface="Times New Roman" panose="02020603050405020304" pitchFamily="18" charset="0"/>
                <a:ea typeface="宋体" panose="02010600030101010101" pitchFamily="2" charset="-122"/>
              </a:rPr>
              <a:t>java.util.List</a:t>
            </a:r>
            <a:r>
              <a:rPr lang="en-US" altLang="zh-CN" sz="1600" dirty="0" smtClean="0">
                <a:latin typeface="Times New Roman" panose="02020603050405020304" pitchFamily="18" charset="0"/>
                <a:ea typeface="宋体" panose="02010600030101010101" pitchFamily="2" charset="-122"/>
              </a:rPr>
              <a:t>;</a:t>
            </a:r>
          </a:p>
          <a:p>
            <a:pPr marL="911225" lvl="2" indent="0" eaLnBrk="1" hangingPunct="1">
              <a:lnSpc>
                <a:spcPct val="120000"/>
              </a:lnSpc>
              <a:buNone/>
              <a:defRPr/>
            </a:pPr>
            <a:r>
              <a:rPr lang="en-US" altLang="zh-CN" sz="1600" dirty="0">
                <a:latin typeface="Times New Roman" panose="02020603050405020304" pitchFamily="18" charset="0"/>
                <a:ea typeface="宋体" panose="02010600030101010101" pitchFamily="2" charset="-122"/>
              </a:rPr>
              <a:t> </a:t>
            </a:r>
            <a:r>
              <a:rPr lang="en-US" altLang="zh-CN" sz="1600" dirty="0" smtClean="0">
                <a:latin typeface="Times New Roman" panose="02020603050405020304" pitchFamily="18" charset="0"/>
                <a:ea typeface="宋体" panose="02010600030101010101" pitchFamily="2" charset="-122"/>
              </a:rPr>
              <a:t>       import </a:t>
            </a:r>
            <a:r>
              <a:rPr lang="en-US" altLang="zh-CN" sz="1600" dirty="0" err="1" smtClean="0">
                <a:latin typeface="Times New Roman" panose="02020603050405020304" pitchFamily="18" charset="0"/>
                <a:ea typeface="宋体" panose="02010600030101010101" pitchFamily="2" charset="-122"/>
              </a:rPr>
              <a:t>java.util</a:t>
            </a:r>
            <a:r>
              <a:rPr lang="en-US" altLang="zh-CN" sz="1600" dirty="0" smtClean="0">
                <a:latin typeface="Times New Roman" panose="02020603050405020304" pitchFamily="18" charset="0"/>
                <a:ea typeface="宋体" panose="02010600030101010101" pitchFamily="2" charset="-122"/>
              </a:rPr>
              <a:t>.*;</a:t>
            </a:r>
            <a:endParaRPr lang="en-US" altLang="zh-CN" sz="1600"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5"/>
          </p:nvPr>
        </p:nvSpPr>
        <p:spPr/>
        <p:txBody>
          <a:bodyPr/>
          <a:lstStyle/>
          <a:p>
            <a:r>
              <a:rPr lang="en-US" altLang="zh-CN" smtClean="0"/>
              <a:t>/28</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26</a:t>
            </a:fld>
            <a:endParaRPr lang="zh-CN" altLang="en-US" dirty="0"/>
          </a:p>
        </p:txBody>
      </p:sp>
      <p:sp>
        <p:nvSpPr>
          <p:cNvPr id="2" name="标题 1"/>
          <p:cNvSpPr>
            <a:spLocks noGrp="1"/>
          </p:cNvSpPr>
          <p:nvPr>
            <p:ph type="title"/>
          </p:nvPr>
        </p:nvSpPr>
        <p:spPr/>
        <p:txBody>
          <a:bodyPr/>
          <a:lstStyle/>
          <a:p>
            <a:r>
              <a:rPr lang="en-US" altLang="zh-CN" dirty="0"/>
              <a:t>1.5.5 </a:t>
            </a:r>
            <a:r>
              <a:rPr lang="zh-CN" altLang="en-US" dirty="0"/>
              <a:t>其它语法</a:t>
            </a:r>
          </a:p>
        </p:txBody>
      </p:sp>
    </p:spTree>
    <p:extLst>
      <p:ext uri="{BB962C8B-B14F-4D97-AF65-F5344CB8AC3E}">
        <p14:creationId xmlns:p14="http://schemas.microsoft.com/office/powerpoint/2010/main" val="284305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1000"/>
                                        <p:tgtEl>
                                          <p:spTgt spid="7">
                                            <p:txEl>
                                              <p:pRg st="5" end="5"/>
                                            </p:txEl>
                                          </p:spTgt>
                                        </p:tgtEl>
                                      </p:cBhvr>
                                    </p:animEffect>
                                    <p:anim calcmode="lin" valueType="num">
                                      <p:cBhvr>
                                        <p:cTn id="3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fade">
                                      <p:cBhvr>
                                        <p:cTn id="36" dur="1000"/>
                                        <p:tgtEl>
                                          <p:spTgt spid="7">
                                            <p:txEl>
                                              <p:pRg st="6" end="6"/>
                                            </p:txEl>
                                          </p:spTgt>
                                        </p:tgtEl>
                                      </p:cBhvr>
                                    </p:animEffect>
                                    <p:anim calcmode="lin" valueType="num">
                                      <p:cBhvr>
                                        <p:cTn id="3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1000"/>
                                        <p:tgtEl>
                                          <p:spTgt spid="7">
                                            <p:txEl>
                                              <p:pRg st="7" end="7"/>
                                            </p:txEl>
                                          </p:spTgt>
                                        </p:tgtEl>
                                      </p:cBhvr>
                                    </p:animEffect>
                                    <p:anim calcmode="lin" valueType="num">
                                      <p:cBhvr>
                                        <p:cTn id="42"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8" end="8"/>
                                            </p:txEl>
                                          </p:spTgt>
                                        </p:tgtEl>
                                        <p:attrNameLst>
                                          <p:attrName>style.visibility</p:attrName>
                                        </p:attrNameLst>
                                      </p:cBhvr>
                                      <p:to>
                                        <p:strVal val="visible"/>
                                      </p:to>
                                    </p:set>
                                    <p:animEffect transition="in" filter="fade">
                                      <p:cBhvr>
                                        <p:cTn id="46" dur="1000"/>
                                        <p:tgtEl>
                                          <p:spTgt spid="7">
                                            <p:txEl>
                                              <p:pRg st="8" end="8"/>
                                            </p:txEl>
                                          </p:spTgt>
                                        </p:tgtEl>
                                      </p:cBhvr>
                                    </p:animEffect>
                                    <p:anim calcmode="lin" valueType="num">
                                      <p:cBhvr>
                                        <p:cTn id="47"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animEffect transition="in" filter="fade">
                                      <p:cBhvr>
                                        <p:cTn id="51" dur="1000"/>
                                        <p:tgtEl>
                                          <p:spTgt spid="7">
                                            <p:txEl>
                                              <p:pRg st="9" end="9"/>
                                            </p:txEl>
                                          </p:spTgt>
                                        </p:tgtEl>
                                      </p:cBhvr>
                                    </p:animEffect>
                                    <p:anim calcmode="lin" valueType="num">
                                      <p:cBhvr>
                                        <p:cTn id="52"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p:cNvSpPr>
          <p:nvPr/>
        </p:nvSpPr>
        <p:spPr>
          <a:xfrm>
            <a:off x="827584" y="843558"/>
            <a:ext cx="7920880" cy="3724096"/>
          </a:xfrm>
          <a:prstGeom prst="rect">
            <a:avLst/>
          </a:prstGeom>
        </p:spPr>
        <p:txBody>
          <a:bodyPr wrap="square">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lnSpc>
                <a:spcPct val="95000"/>
              </a:lnSpc>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lnSpc>
                <a:spcPct val="95000"/>
              </a:lnSpc>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800100" indent="-457200" eaLnBrk="1" hangingPunct="1">
              <a:lnSpc>
                <a:spcPct val="120000"/>
              </a:lnSpc>
              <a:defRPr/>
            </a:pPr>
            <a:r>
              <a:rPr lang="zh-CN" altLang="en-US" sz="2800" dirty="0" smtClean="0">
                <a:latin typeface="Times New Roman" panose="02020603050405020304" pitchFamily="18" charset="0"/>
                <a:ea typeface="宋体" panose="02010600030101010101" pitchFamily="2" charset="-122"/>
              </a:rPr>
              <a:t>注解</a:t>
            </a:r>
            <a:endParaRPr lang="en-US" altLang="zh-CN" sz="2800" dirty="0" smtClean="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注解提供“元数据”支持</a:t>
            </a:r>
            <a:endParaRPr lang="en-US" altLang="zh-CN" sz="2000" dirty="0">
              <a:latin typeface="Times New Roman" panose="02020603050405020304" pitchFamily="18" charset="0"/>
              <a:ea typeface="宋体" panose="02010600030101010101" pitchFamily="2" charset="-122"/>
            </a:endParaRPr>
          </a:p>
          <a:p>
            <a:pPr marL="1196975" lvl="2" indent="-285750" eaLnBrk="1" hangingPunct="1">
              <a:lnSpc>
                <a:spcPct val="120000"/>
              </a:lnSpc>
              <a:buFont typeface="Arial" panose="020B0604020202020204" pitchFamily="34" charset="0"/>
              <a:buChar char="•"/>
              <a:defRPr/>
            </a:pPr>
            <a:r>
              <a:rPr lang="en-US" altLang="zh-CN" sz="1600" dirty="0" smtClean="0">
                <a:latin typeface="Times New Roman" panose="02020603050405020304" pitchFamily="18" charset="0"/>
                <a:ea typeface="宋体" panose="02010600030101010101" pitchFamily="2" charset="-122"/>
              </a:rPr>
              <a:t>metadata</a:t>
            </a:r>
            <a:r>
              <a:rPr lang="en-US" altLang="zh-CN" sz="1600" dirty="0">
                <a:latin typeface="Times New Roman" panose="02020603050405020304" pitchFamily="18" charset="0"/>
                <a:ea typeface="宋体" panose="02010600030101010101" pitchFamily="2" charset="-122"/>
              </a:rPr>
              <a:t>: data that provides information about other data</a:t>
            </a:r>
          </a:p>
          <a:p>
            <a:pPr marL="1025525" lvl="1" indent="-342900" eaLnBrk="1" hangingPunct="1">
              <a:lnSpc>
                <a:spcPct val="120000"/>
              </a:lnSpc>
              <a:buFont typeface="Wingdings" panose="05000000000000000000" pitchFamily="2" charset="2"/>
              <a:buChar char="Ø"/>
              <a:defRPr/>
            </a:pPr>
            <a:r>
              <a:rPr lang="zh-CN" altLang="en-US" sz="2000" dirty="0">
                <a:latin typeface="Times New Roman" panose="02020603050405020304" pitchFamily="18" charset="0"/>
                <a:ea typeface="宋体" panose="02010600030101010101" pitchFamily="2" charset="-122"/>
              </a:rPr>
              <a:t>注解能够给类、方法</a:t>
            </a:r>
            <a:r>
              <a:rPr lang="zh-CN" altLang="en-US" sz="2000" dirty="0" smtClean="0">
                <a:latin typeface="Times New Roman" panose="02020603050405020304" pitchFamily="18" charset="0"/>
                <a:ea typeface="宋体" panose="02010600030101010101" pitchFamily="2" charset="-122"/>
              </a:rPr>
              <a:t>、参数等增加</a:t>
            </a:r>
            <a:r>
              <a:rPr lang="zh-CN" altLang="en-US" sz="2000" dirty="0">
                <a:latin typeface="Times New Roman" panose="02020603050405020304" pitchFamily="18" charset="0"/>
                <a:ea typeface="宋体" panose="02010600030101010101" pitchFamily="2" charset="-122"/>
              </a:rPr>
              <a:t>描述性的属性。</a:t>
            </a:r>
            <a:endParaRPr lang="en-US" altLang="zh-CN" sz="2000" dirty="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注解能</a:t>
            </a:r>
            <a:r>
              <a:rPr lang="zh-CN" altLang="en-US" sz="2000" dirty="0">
                <a:latin typeface="Times New Roman" panose="02020603050405020304" pitchFamily="18" charset="0"/>
                <a:ea typeface="宋体" panose="02010600030101010101" pitchFamily="2" charset="-122"/>
              </a:rPr>
              <a:t>在编译或运行时被提取和使用。</a:t>
            </a:r>
            <a:endParaRPr lang="en-US" altLang="zh-CN" sz="2000" dirty="0">
              <a:latin typeface="Times New Roman" panose="02020603050405020304" pitchFamily="18" charset="0"/>
              <a:ea typeface="宋体" panose="02010600030101010101" pitchFamily="2" charset="-122"/>
            </a:endParaRPr>
          </a:p>
          <a:p>
            <a:pPr marL="1025525" lvl="1" indent="-342900" eaLnBrk="1" hangingPunct="1">
              <a:lnSpc>
                <a:spcPct val="120000"/>
              </a:lnSpc>
              <a:buFont typeface="Wingdings" panose="05000000000000000000" pitchFamily="2" charset="2"/>
              <a:buChar char="Ø"/>
              <a:defRPr/>
            </a:pPr>
            <a:r>
              <a:rPr lang="zh-CN" altLang="en-US" sz="2000" dirty="0" smtClean="0">
                <a:latin typeface="Times New Roman" panose="02020603050405020304" pitchFamily="18" charset="0"/>
                <a:ea typeface="宋体" panose="02010600030101010101" pitchFamily="2" charset="-122"/>
              </a:rPr>
              <a:t>例如，下面的注解在编译时会使用：</a:t>
            </a:r>
            <a:endParaRPr lang="en-US" altLang="zh-CN" sz="2000" dirty="0" smtClean="0">
              <a:latin typeface="Times New Roman" panose="02020603050405020304" pitchFamily="18" charset="0"/>
              <a:ea typeface="宋体" panose="02010600030101010101" pitchFamily="2" charset="-122"/>
            </a:endParaRPr>
          </a:p>
          <a:p>
            <a:pPr marL="1196975" lvl="2" indent="-285750" eaLnBrk="1" hangingPunct="1">
              <a:lnSpc>
                <a:spcPct val="120000"/>
              </a:lnSpc>
              <a:buFont typeface="Arial" panose="020B0604020202020204" pitchFamily="34" charset="0"/>
              <a:buChar char="•"/>
              <a:defRPr/>
            </a:pPr>
            <a:r>
              <a:rPr lang="en-US" altLang="zh-CN" sz="1600" dirty="0">
                <a:latin typeface="Times New Roman" panose="02020603050405020304" pitchFamily="18" charset="0"/>
                <a:ea typeface="宋体" panose="02010600030101010101" pitchFamily="2" charset="-122"/>
              </a:rPr>
              <a:t>@</a:t>
            </a:r>
            <a:r>
              <a:rPr lang="en-US" altLang="zh-CN" sz="1600" dirty="0" smtClean="0">
                <a:latin typeface="Times New Roman" panose="02020603050405020304" pitchFamily="18" charset="0"/>
                <a:ea typeface="宋体" panose="02010600030101010101" pitchFamily="2" charset="-122"/>
              </a:rPr>
              <a:t>Deprecated</a:t>
            </a:r>
            <a:r>
              <a:rPr lang="zh-CN" altLang="en-US" sz="1600" dirty="0" smtClean="0">
                <a:latin typeface="Times New Roman" panose="02020603050405020304" pitchFamily="18" charset="0"/>
                <a:ea typeface="宋体" panose="02010600030101010101" pitchFamily="2" charset="-122"/>
              </a:rPr>
              <a:t>：类或方法具有该注解则表示已经过时建议不要使用。</a:t>
            </a:r>
            <a:endParaRPr lang="en-US" altLang="zh-CN" sz="1600" dirty="0" smtClean="0">
              <a:latin typeface="Times New Roman" panose="02020603050405020304" pitchFamily="18" charset="0"/>
              <a:ea typeface="宋体" panose="02010600030101010101" pitchFamily="2" charset="-122"/>
            </a:endParaRPr>
          </a:p>
          <a:p>
            <a:pPr marL="1196975" lvl="2" indent="-285750" eaLnBrk="1" hangingPunct="1">
              <a:lnSpc>
                <a:spcPct val="120000"/>
              </a:lnSpc>
              <a:buFont typeface="Arial" panose="020B0604020202020204" pitchFamily="34" charset="0"/>
              <a:buChar char="•"/>
              <a:defRPr/>
            </a:pPr>
            <a:r>
              <a:rPr lang="en-US" altLang="zh-CN" sz="1600" dirty="0" smtClean="0">
                <a:latin typeface="Times New Roman" panose="02020603050405020304" pitchFamily="18" charset="0"/>
                <a:ea typeface="宋体" panose="02010600030101010101" pitchFamily="2" charset="-122"/>
              </a:rPr>
              <a:t>@Override</a:t>
            </a:r>
            <a:r>
              <a:rPr lang="zh-CN" altLang="en-US" sz="1600" dirty="0" smtClean="0">
                <a:latin typeface="Times New Roman" panose="02020603050405020304" pitchFamily="18" charset="0"/>
                <a:ea typeface="宋体" panose="02010600030101010101" pitchFamily="2" charset="-122"/>
              </a:rPr>
              <a:t>：用在方法上，编译器会检查该方法是否真的是覆盖父类的方法或者实现接口的方法，如果不是，则会报告编译错误。</a:t>
            </a:r>
            <a:endParaRPr lang="en-US" altLang="zh-CN" sz="1600" dirty="0">
              <a:latin typeface="Times New Roman" panose="02020603050405020304" pitchFamily="18" charset="0"/>
              <a:ea typeface="宋体" panose="02010600030101010101" pitchFamily="2" charset="-122"/>
            </a:endParaRPr>
          </a:p>
        </p:txBody>
      </p:sp>
      <p:sp>
        <p:nvSpPr>
          <p:cNvPr id="2" name="矩形 1"/>
          <p:cNvSpPr/>
          <p:nvPr/>
        </p:nvSpPr>
        <p:spPr>
          <a:xfrm>
            <a:off x="1187624" y="1851671"/>
            <a:ext cx="7488832" cy="1269881"/>
          </a:xfrm>
          <a:prstGeom prst="rect">
            <a:avLst/>
          </a:prstGeom>
        </p:spPr>
        <p:style>
          <a:lnRef idx="2">
            <a:schemeClr val="accent6"/>
          </a:lnRef>
          <a:fillRef idx="1">
            <a:schemeClr val="lt1"/>
          </a:fillRef>
          <a:effectRef idx="0">
            <a:schemeClr val="accent6"/>
          </a:effectRef>
          <a:fontRef idx="minor">
            <a:schemeClr val="dk1"/>
          </a:fontRef>
        </p:style>
        <p:txBody>
          <a:bodyPr wrap="square" tIns="324000" bIns="324000">
            <a:spAutoFit/>
          </a:bodyPr>
          <a:lstStyle/>
          <a:p>
            <a:r>
              <a:rPr lang="en-US" altLang="zh-CN" sz="2000" b="1" dirty="0">
                <a:solidFill>
                  <a:srgbClr val="7F0055"/>
                </a:solidFill>
                <a:latin typeface="微软雅黑" panose="020B0503020204020204" pitchFamily="34" charset="-122"/>
                <a:ea typeface="微软雅黑" panose="020B0503020204020204" pitchFamily="34" charset="-122"/>
              </a:rPr>
              <a:t>long</a:t>
            </a:r>
            <a:r>
              <a:rPr lang="en-US" altLang="zh-CN" sz="2000" b="1" dirty="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6A3E3E"/>
                </a:solidFill>
                <a:latin typeface="微软雅黑" panose="020B0503020204020204" pitchFamily="34" charset="-122"/>
                <a:ea typeface="微软雅黑" panose="020B0503020204020204" pitchFamily="34" charset="-122"/>
              </a:rPr>
              <a:t>t1</a:t>
            </a:r>
            <a:r>
              <a:rPr lang="en-US" altLang="zh-CN" sz="2000" b="1" dirty="0">
                <a:solidFill>
                  <a:srgbClr val="000000"/>
                </a:solidFill>
                <a:latin typeface="微软雅黑" panose="020B0503020204020204" pitchFamily="34" charset="-122"/>
                <a:ea typeface="微软雅黑" panose="020B0503020204020204" pitchFamily="34" charset="-122"/>
              </a:rPr>
              <a:t> = </a:t>
            </a:r>
            <a:r>
              <a:rPr lang="en-US" altLang="zh-CN" sz="2000" b="1" dirty="0" err="1">
                <a:solidFill>
                  <a:srgbClr val="000000"/>
                </a:solidFill>
                <a:latin typeface="微软雅黑" panose="020B0503020204020204" pitchFamily="34" charset="-122"/>
                <a:ea typeface="微软雅黑" panose="020B0503020204020204" pitchFamily="34" charset="-122"/>
              </a:rPr>
              <a:t>Date.</a:t>
            </a:r>
            <a:r>
              <a:rPr lang="en-US" altLang="zh-CN" sz="2000" b="1" strike="sngStrike" dirty="0" err="1">
                <a:solidFill>
                  <a:srgbClr val="000000"/>
                </a:solidFill>
                <a:latin typeface="微软雅黑" panose="020B0503020204020204" pitchFamily="34" charset="-122"/>
                <a:ea typeface="微软雅黑" panose="020B0503020204020204" pitchFamily="34" charset="-122"/>
              </a:rPr>
              <a:t>parse</a:t>
            </a:r>
            <a:r>
              <a:rPr lang="en-US" altLang="zh-CN" sz="2000" b="1" strike="sngStrike" dirty="0">
                <a:solidFill>
                  <a:srgbClr val="000000"/>
                </a:solidFill>
                <a:latin typeface="微软雅黑" panose="020B0503020204020204" pitchFamily="34" charset="-122"/>
                <a:ea typeface="微软雅黑" panose="020B0503020204020204" pitchFamily="34" charset="-122"/>
              </a:rPr>
              <a:t>(</a:t>
            </a:r>
            <a:r>
              <a:rPr lang="en-US" altLang="zh-CN" sz="2000" b="1" strike="sngStrike" dirty="0">
                <a:solidFill>
                  <a:srgbClr val="2A00FF"/>
                </a:solidFill>
                <a:latin typeface="微软雅黑" panose="020B0503020204020204" pitchFamily="34" charset="-122"/>
                <a:ea typeface="微软雅黑" panose="020B0503020204020204" pitchFamily="34" charset="-122"/>
              </a:rPr>
              <a:t>"2018/1/1"</a:t>
            </a:r>
            <a:r>
              <a:rPr lang="en-US" altLang="zh-CN" sz="2000" b="1" strike="sngStrike" dirty="0">
                <a:solidFill>
                  <a:srgbClr val="000000"/>
                </a:solidFill>
                <a:latin typeface="微软雅黑" panose="020B0503020204020204" pitchFamily="34" charset="-122"/>
                <a:ea typeface="微软雅黑" panose="020B0503020204020204" pitchFamily="34" charset="-122"/>
              </a:rPr>
              <a:t>);</a:t>
            </a:r>
          </a:p>
          <a:p>
            <a:r>
              <a:rPr lang="fr-FR" altLang="zh-CN" sz="2000" dirty="0">
                <a:solidFill>
                  <a:srgbClr val="000000"/>
                </a:solidFill>
                <a:latin typeface="微软雅黑" panose="020B0503020204020204" pitchFamily="34" charset="-122"/>
                <a:ea typeface="微软雅黑" panose="020B0503020204020204" pitchFamily="34" charset="-122"/>
              </a:rPr>
              <a:t>Date </a:t>
            </a:r>
            <a:r>
              <a:rPr lang="fr-FR" altLang="zh-CN" sz="2000" dirty="0">
                <a:solidFill>
                  <a:srgbClr val="6A3E3E"/>
                </a:solidFill>
                <a:latin typeface="微软雅黑" panose="020B0503020204020204" pitchFamily="34" charset="-122"/>
                <a:ea typeface="微软雅黑" panose="020B0503020204020204" pitchFamily="34" charset="-122"/>
              </a:rPr>
              <a:t>t2</a:t>
            </a:r>
            <a:r>
              <a:rPr lang="fr-FR" altLang="zh-CN" sz="2000" dirty="0">
                <a:solidFill>
                  <a:srgbClr val="000000"/>
                </a:solidFill>
                <a:latin typeface="微软雅黑" panose="020B0503020204020204" pitchFamily="34" charset="-122"/>
                <a:ea typeface="微软雅黑" panose="020B0503020204020204" pitchFamily="34" charset="-122"/>
              </a:rPr>
              <a:t> = DateFormat.getDateInstance().parse(</a:t>
            </a:r>
            <a:r>
              <a:rPr lang="fr-FR" altLang="zh-CN" sz="2000" dirty="0">
                <a:solidFill>
                  <a:srgbClr val="2A00FF"/>
                </a:solidFill>
                <a:latin typeface="微软雅黑" panose="020B0503020204020204" pitchFamily="34" charset="-122"/>
                <a:ea typeface="微软雅黑" panose="020B0503020204020204" pitchFamily="34" charset="-122"/>
              </a:rPr>
              <a:t>"2018-1-1"</a:t>
            </a:r>
            <a:r>
              <a:rPr lang="fr-FR" altLang="zh-CN" sz="2000" dirty="0">
                <a:solidFill>
                  <a:srgbClr val="000000"/>
                </a:solidFill>
                <a:latin typeface="微软雅黑" panose="020B0503020204020204" pitchFamily="34" charset="-122"/>
                <a:ea typeface="微软雅黑" panose="020B0503020204020204" pitchFamily="34" charset="-122"/>
              </a:rPr>
              <a:t>);</a:t>
            </a:r>
            <a:endParaRPr lang="zh-CN" altLang="en-US" sz="2000" dirty="0"/>
          </a:p>
        </p:txBody>
      </p:sp>
      <p:pic>
        <p:nvPicPr>
          <p:cNvPr id="3" name="图片 2"/>
          <p:cNvPicPr>
            <a:picLocks noChangeAspect="1"/>
          </p:cNvPicPr>
          <p:nvPr/>
        </p:nvPicPr>
        <p:blipFill>
          <a:blip r:embed="rId3"/>
          <a:stretch>
            <a:fillRect/>
          </a:stretch>
        </p:blipFill>
        <p:spPr>
          <a:xfrm>
            <a:off x="643985" y="1851670"/>
            <a:ext cx="8288081" cy="2006450"/>
          </a:xfrm>
          <a:prstGeom prst="rect">
            <a:avLst/>
          </a:prstGeom>
          <a:ln>
            <a:noFill/>
          </a:ln>
          <a:effectLst>
            <a:outerShdw blurRad="292100" dist="139700" dir="2700000" algn="tl" rotWithShape="0">
              <a:srgbClr val="333333">
                <a:alpha val="65000"/>
              </a:srgbClr>
            </a:outerShdw>
          </a:effectLst>
        </p:spPr>
      </p:pic>
      <p:sp>
        <p:nvSpPr>
          <p:cNvPr id="8" name="页脚占位符 7"/>
          <p:cNvSpPr>
            <a:spLocks noGrp="1"/>
          </p:cNvSpPr>
          <p:nvPr>
            <p:ph type="ftr" sz="quarter" idx="5"/>
          </p:nvPr>
        </p:nvSpPr>
        <p:spPr/>
        <p:txBody>
          <a:bodyPr/>
          <a:lstStyle/>
          <a:p>
            <a:r>
              <a:rPr lang="en-US" altLang="zh-CN" smtClean="0"/>
              <a:t>/28</a:t>
            </a:r>
            <a:endParaRPr lang="zh-CN" altLang="en-US" dirty="0"/>
          </a:p>
        </p:txBody>
      </p:sp>
      <p:sp>
        <p:nvSpPr>
          <p:cNvPr id="9" name="灯片编号占位符 8"/>
          <p:cNvSpPr>
            <a:spLocks noGrp="1"/>
          </p:cNvSpPr>
          <p:nvPr>
            <p:ph type="sldNum" sz="quarter" idx="7"/>
          </p:nvPr>
        </p:nvSpPr>
        <p:spPr/>
        <p:txBody>
          <a:bodyPr/>
          <a:lstStyle/>
          <a:p>
            <a:fld id="{B6F15528-21DE-4FAA-801E-634DDDAF4B2B}" type="slidenum">
              <a:rPr lang="en-US" altLang="zh-CN" smtClean="0"/>
              <a:pPr/>
              <a:t>27</a:t>
            </a:fld>
            <a:endParaRPr lang="zh-CN" altLang="en-US" dirty="0"/>
          </a:p>
        </p:txBody>
      </p:sp>
      <p:sp>
        <p:nvSpPr>
          <p:cNvPr id="4" name="标题 3"/>
          <p:cNvSpPr>
            <a:spLocks noGrp="1"/>
          </p:cNvSpPr>
          <p:nvPr>
            <p:ph type="title"/>
          </p:nvPr>
        </p:nvSpPr>
        <p:spPr/>
        <p:txBody>
          <a:bodyPr/>
          <a:lstStyle/>
          <a:p>
            <a:r>
              <a:rPr lang="en-US" altLang="zh-CN" dirty="0"/>
              <a:t>1.5.5 </a:t>
            </a:r>
            <a:r>
              <a:rPr lang="zh-CN" altLang="en-US" dirty="0"/>
              <a:t>其它语法</a:t>
            </a:r>
          </a:p>
        </p:txBody>
      </p:sp>
    </p:spTree>
    <p:extLst>
      <p:ext uri="{BB962C8B-B14F-4D97-AF65-F5344CB8AC3E}">
        <p14:creationId xmlns:p14="http://schemas.microsoft.com/office/powerpoint/2010/main" val="351927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1000"/>
                                        <p:tgtEl>
                                          <p:spTgt spid="7">
                                            <p:txEl>
                                              <p:pRg st="4" end="4"/>
                                            </p:txEl>
                                          </p:spTgt>
                                        </p:tgtEl>
                                      </p:cBhvr>
                                    </p:animEffect>
                                    <p:anim calcmode="lin" valueType="num">
                                      <p:cBhvr>
                                        <p:cTn id="2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1000"/>
                                        <p:tgtEl>
                                          <p:spTgt spid="7">
                                            <p:txEl>
                                              <p:pRg st="5" end="5"/>
                                            </p:txEl>
                                          </p:spTgt>
                                        </p:tgtEl>
                                      </p:cBhvr>
                                    </p:animEffect>
                                    <p:anim calcmode="lin" valueType="num">
                                      <p:cBhvr>
                                        <p:cTn id="3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1000"/>
                                        <p:tgtEl>
                                          <p:spTgt spid="7">
                                            <p:txEl>
                                              <p:pRg st="6" end="6"/>
                                            </p:txEl>
                                          </p:spTgt>
                                        </p:tgtEl>
                                      </p:cBhvr>
                                    </p:animEffect>
                                    <p:anim calcmode="lin" valueType="num">
                                      <p:cBhvr>
                                        <p:cTn id="3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1000"/>
                                        <p:tgtEl>
                                          <p:spTgt spid="2"/>
                                        </p:tgtEl>
                                      </p:cBhvr>
                                    </p:animEffect>
                                    <p:anim calcmode="lin" valueType="num">
                                      <p:cBhvr>
                                        <p:cTn id="46" dur="1000" fill="hold"/>
                                        <p:tgtEl>
                                          <p:spTgt spid="2"/>
                                        </p:tgtEl>
                                        <p:attrNameLst>
                                          <p:attrName>ppt_x</p:attrName>
                                        </p:attrNameLst>
                                      </p:cBhvr>
                                      <p:tavLst>
                                        <p:tav tm="0">
                                          <p:val>
                                            <p:strVal val="#ppt_x"/>
                                          </p:val>
                                        </p:tav>
                                        <p:tav tm="100000">
                                          <p:val>
                                            <p:strVal val="#ppt_x"/>
                                          </p:val>
                                        </p:tav>
                                      </p:tavLst>
                                    </p:anim>
                                    <p:anim calcmode="lin" valueType="num">
                                      <p:cBhvr>
                                        <p:cTn id="4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fade">
                                      <p:cBhvr>
                                        <p:cTn id="52" dur="1000"/>
                                        <p:tgtEl>
                                          <p:spTgt spid="7">
                                            <p:txEl>
                                              <p:pRg st="7" end="7"/>
                                            </p:txEl>
                                          </p:spTgt>
                                        </p:tgtEl>
                                      </p:cBhvr>
                                    </p:animEffect>
                                    <p:anim calcmode="lin" valueType="num">
                                      <p:cBhvr>
                                        <p:cTn id="5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1000"/>
                                        <p:tgtEl>
                                          <p:spTgt spid="3"/>
                                        </p:tgtEl>
                                      </p:cBhvr>
                                    </p:animEffect>
                                    <p:anim calcmode="lin" valueType="num">
                                      <p:cBhvr>
                                        <p:cTn id="60" dur="1000" fill="hold"/>
                                        <p:tgtEl>
                                          <p:spTgt spid="3"/>
                                        </p:tgtEl>
                                        <p:attrNameLst>
                                          <p:attrName>ppt_x</p:attrName>
                                        </p:attrNameLst>
                                      </p:cBhvr>
                                      <p:tavLst>
                                        <p:tav tm="0">
                                          <p:val>
                                            <p:strVal val="#ppt_x"/>
                                          </p:val>
                                        </p:tav>
                                        <p:tav tm="100000">
                                          <p:val>
                                            <p:strVal val="#ppt_x"/>
                                          </p:val>
                                        </p:tav>
                                      </p:tavLst>
                                    </p:anim>
                                    <p:anim calcmode="lin" valueType="num">
                                      <p:cBhvr>
                                        <p:cTn id="6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a:xfrm>
            <a:off x="2887252" y="1336238"/>
            <a:ext cx="5410200" cy="2585323"/>
          </a:xfrm>
        </p:spPr>
        <p:txBody>
          <a:bodyPr/>
          <a:lstStyle/>
          <a:p>
            <a:r>
              <a:rPr lang="zh-CN" altLang="en-US" dirty="0" smtClean="0"/>
              <a:t>动态网站开发技术有哪些？</a:t>
            </a:r>
            <a:endParaRPr lang="en-US" altLang="zh-CN" dirty="0" smtClean="0"/>
          </a:p>
          <a:p>
            <a:r>
              <a:rPr lang="zh-CN" altLang="en-US" dirty="0" smtClean="0"/>
              <a:t>如何搭建</a:t>
            </a:r>
            <a:r>
              <a:rPr lang="en-US" altLang="zh-CN" dirty="0" smtClean="0"/>
              <a:t>Android</a:t>
            </a:r>
            <a:r>
              <a:rPr lang="zh-CN" altLang="en-US" dirty="0" smtClean="0"/>
              <a:t>移动服务端的开发环境？</a:t>
            </a:r>
            <a:endParaRPr lang="en-US" altLang="zh-CN" dirty="0" smtClean="0"/>
          </a:p>
          <a:p>
            <a:r>
              <a:rPr lang="zh-CN" altLang="en-US" dirty="0" smtClean="0"/>
              <a:t>你对</a:t>
            </a:r>
            <a:r>
              <a:rPr lang="en-US" altLang="zh-CN" dirty="0" smtClean="0"/>
              <a:t>Java</a:t>
            </a:r>
            <a:r>
              <a:rPr lang="zh-CN" altLang="en-US" dirty="0" smtClean="0"/>
              <a:t>基础知识掌握多少？</a:t>
            </a:r>
            <a:endParaRPr lang="zh-CN" altLang="en-US" dirty="0"/>
          </a:p>
        </p:txBody>
      </p:sp>
      <p:sp>
        <p:nvSpPr>
          <p:cNvPr id="2" name="页脚占位符 1"/>
          <p:cNvSpPr>
            <a:spLocks noGrp="1"/>
          </p:cNvSpPr>
          <p:nvPr>
            <p:ph type="ftr" sz="quarter" idx="5"/>
          </p:nvPr>
        </p:nvSpPr>
        <p:spPr/>
        <p:txBody>
          <a:bodyPr/>
          <a:lstStyle/>
          <a:p>
            <a:r>
              <a:rPr lang="en-US" altLang="zh-CN" smtClean="0"/>
              <a:t>/28</a:t>
            </a:r>
            <a:endParaRPr lang="zh-CN" altLang="en-US" dirty="0"/>
          </a:p>
        </p:txBody>
      </p:sp>
      <p:sp>
        <p:nvSpPr>
          <p:cNvPr id="3" name="灯片编号占位符 2"/>
          <p:cNvSpPr>
            <a:spLocks noGrp="1"/>
          </p:cNvSpPr>
          <p:nvPr>
            <p:ph type="sldNum" sz="quarter" idx="7"/>
          </p:nvPr>
        </p:nvSpPr>
        <p:spPr/>
        <p:txBody>
          <a:bodyPr/>
          <a:lstStyle/>
          <a:p>
            <a:fld id="{B6F15528-21DE-4FAA-801E-634DDDAF4B2B}" type="slidenum">
              <a:rPr lang="en-US" altLang="zh-CN" smtClean="0"/>
              <a:pPr/>
              <a:t>28</a:t>
            </a:fld>
            <a:endParaRPr lang="zh-CN" altLang="en-US" dirty="0"/>
          </a:p>
        </p:txBody>
      </p:sp>
    </p:spTree>
    <p:extLst>
      <p:ext uri="{BB962C8B-B14F-4D97-AF65-F5344CB8AC3E}">
        <p14:creationId xmlns:p14="http://schemas.microsoft.com/office/powerpoint/2010/main" val="182369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altLang="zh-CN" smtClean="0"/>
              <a:t>/28</a:t>
            </a:r>
            <a:endParaRPr lang="zh-CN" altLang="en-US" dirty="0"/>
          </a:p>
        </p:txBody>
      </p:sp>
      <p:sp>
        <p:nvSpPr>
          <p:cNvPr id="3" name="灯片编号占位符 2"/>
          <p:cNvSpPr>
            <a:spLocks noGrp="1"/>
          </p:cNvSpPr>
          <p:nvPr>
            <p:ph type="sldNum" sz="quarter" idx="11"/>
          </p:nvPr>
        </p:nvSpPr>
        <p:spPr/>
        <p:txBody>
          <a:bodyPr/>
          <a:lstStyle/>
          <a:p>
            <a:fld id="{B6F15528-21DE-4FAA-801E-634DDDAF4B2B}" type="slidenum">
              <a:rPr lang="en-US" altLang="zh-CN" smtClean="0"/>
              <a:pPr/>
              <a:t>3</a:t>
            </a:fld>
            <a:endParaRPr lang="zh-CN" altLang="en-US" dirty="0"/>
          </a:p>
        </p:txBody>
      </p:sp>
      <p:sp>
        <p:nvSpPr>
          <p:cNvPr id="8" name="文本占位符 7"/>
          <p:cNvSpPr>
            <a:spLocks noGrp="1"/>
          </p:cNvSpPr>
          <p:nvPr>
            <p:ph type="body" sz="quarter" idx="12"/>
          </p:nvPr>
        </p:nvSpPr>
        <p:spPr/>
        <p:txBody>
          <a:bodyPr/>
          <a:lstStyle/>
          <a:p>
            <a:r>
              <a:rPr lang="en-US" altLang="zh-CN" dirty="0" smtClean="0"/>
              <a:t>Java</a:t>
            </a:r>
            <a:r>
              <a:rPr lang="zh-CN" altLang="en-US" dirty="0" smtClean="0"/>
              <a:t>基础知识</a:t>
            </a:r>
            <a:endParaRPr lang="zh-CN" altLang="en-US" dirty="0"/>
          </a:p>
        </p:txBody>
      </p:sp>
      <p:sp>
        <p:nvSpPr>
          <p:cNvPr id="9" name="文本占位符 8"/>
          <p:cNvSpPr>
            <a:spLocks noGrp="1"/>
          </p:cNvSpPr>
          <p:nvPr>
            <p:ph type="body" sz="quarter" idx="13"/>
          </p:nvPr>
        </p:nvSpPr>
        <p:spPr>
          <a:xfrm>
            <a:off x="5866434" y="1241434"/>
            <a:ext cx="2058990" cy="923330"/>
          </a:xfrm>
        </p:spPr>
        <p:txBody>
          <a:bodyPr/>
          <a:lstStyle/>
          <a:p>
            <a:pPr eaLnBrk="1" fontAlgn="auto" hangingPunct="1">
              <a:spcBef>
                <a:spcPts val="0"/>
              </a:spcBef>
              <a:spcAft>
                <a:spcPts val="0"/>
              </a:spcAft>
            </a:pPr>
            <a:r>
              <a:rPr lang="zh-CN" altLang="en-US" dirty="0" smtClean="0"/>
              <a:t>搭建</a:t>
            </a:r>
            <a:r>
              <a:rPr lang="en-US" altLang="zh-CN" dirty="0" smtClean="0"/>
              <a:t>IntelliJ IDEA</a:t>
            </a:r>
            <a:r>
              <a:rPr lang="zh-CN" altLang="en-US" dirty="0" smtClean="0"/>
              <a:t>开发环境</a:t>
            </a:r>
            <a:endParaRPr lang="en-US" altLang="zh-CN" dirty="0"/>
          </a:p>
          <a:p>
            <a:pPr eaLnBrk="1" fontAlgn="auto" hangingPunct="1">
              <a:spcBef>
                <a:spcPts val="0"/>
              </a:spcBef>
              <a:spcAft>
                <a:spcPts val="0"/>
              </a:spcAft>
            </a:pPr>
            <a:r>
              <a:rPr lang="en-US" altLang="zh-CN" dirty="0"/>
              <a:t>Java</a:t>
            </a:r>
            <a:r>
              <a:rPr lang="zh-CN" altLang="en-US" dirty="0"/>
              <a:t>程序结构</a:t>
            </a:r>
          </a:p>
        </p:txBody>
      </p:sp>
      <p:sp>
        <p:nvSpPr>
          <p:cNvPr id="10" name="文本占位符 9"/>
          <p:cNvSpPr>
            <a:spLocks noGrp="1"/>
          </p:cNvSpPr>
          <p:nvPr>
            <p:ph type="body" sz="quarter" idx="14"/>
          </p:nvPr>
        </p:nvSpPr>
        <p:spPr/>
        <p:txBody>
          <a:bodyPr/>
          <a:lstStyle/>
          <a:p>
            <a:r>
              <a:rPr lang="zh-CN" altLang="en-US" dirty="0" smtClean="0"/>
              <a:t>搭建</a:t>
            </a:r>
            <a:r>
              <a:rPr lang="en-US" altLang="zh-CN" dirty="0"/>
              <a:t>Java EE</a:t>
            </a:r>
            <a:r>
              <a:rPr lang="zh-CN" altLang="en-US"/>
              <a:t>框架</a:t>
            </a:r>
            <a:r>
              <a:rPr lang="zh-CN" altLang="en-US" smtClean="0"/>
              <a:t>技术</a:t>
            </a:r>
            <a:r>
              <a:rPr lang="zh-CN" altLang="en-US" smtClean="0"/>
              <a:t>开发</a:t>
            </a:r>
            <a:r>
              <a:rPr lang="zh-CN" altLang="en-US" dirty="0"/>
              <a:t>环境</a:t>
            </a:r>
          </a:p>
        </p:txBody>
      </p:sp>
    </p:spTree>
    <p:extLst>
      <p:ext uri="{BB962C8B-B14F-4D97-AF65-F5344CB8AC3E}">
        <p14:creationId xmlns:p14="http://schemas.microsoft.com/office/powerpoint/2010/main" val="302315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1447800" y="915566"/>
            <a:ext cx="3960000" cy="649287"/>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3" name="内容占位符 2"/>
          <p:cNvSpPr>
            <a:spLocks noGrp="1"/>
          </p:cNvSpPr>
          <p:nvPr>
            <p:ph sz="quarter" idx="12"/>
          </p:nvPr>
        </p:nvSpPr>
        <p:spPr>
          <a:xfrm>
            <a:off x="1676400" y="914403"/>
            <a:ext cx="6934200" cy="3231654"/>
          </a:xfrm>
        </p:spPr>
        <p:txBody>
          <a:bodyPr/>
          <a:lstStyle/>
          <a:p>
            <a:r>
              <a:rPr lang="en-US" altLang="zh-CN" dirty="0"/>
              <a:t>1.1 Web</a:t>
            </a:r>
            <a:r>
              <a:rPr lang="zh-CN" altLang="en-US" dirty="0"/>
              <a:t>页面</a:t>
            </a:r>
            <a:endParaRPr lang="en-US" altLang="zh-CN" dirty="0"/>
          </a:p>
          <a:p>
            <a:r>
              <a:rPr lang="en-US" altLang="zh-CN" dirty="0"/>
              <a:t>1.2 HTTP</a:t>
            </a:r>
            <a:r>
              <a:rPr lang="zh-CN" altLang="en-US" dirty="0"/>
              <a:t>协议</a:t>
            </a:r>
            <a:endParaRPr lang="en-US" altLang="zh-CN" dirty="0"/>
          </a:p>
          <a:p>
            <a:r>
              <a:rPr lang="en-US" altLang="zh-CN" dirty="0"/>
              <a:t>1.3 </a:t>
            </a:r>
            <a:r>
              <a:rPr lang="zh-CN" altLang="en-US" dirty="0"/>
              <a:t>服务器端脚本语</a:t>
            </a:r>
            <a:r>
              <a:rPr lang="zh-CN" altLang="en-US" dirty="0" smtClean="0"/>
              <a:t>言</a:t>
            </a:r>
            <a:endParaRPr lang="en-US" altLang="zh-CN" dirty="0" smtClean="0"/>
          </a:p>
          <a:p>
            <a:r>
              <a:rPr lang="en-US" altLang="zh-CN" dirty="0" smtClean="0"/>
              <a:t>1.4 </a:t>
            </a:r>
            <a:r>
              <a:rPr lang="zh-CN" altLang="en-US" dirty="0" smtClean="0"/>
              <a:t>搭建</a:t>
            </a:r>
            <a:r>
              <a:rPr lang="en-US" altLang="zh-CN" dirty="0" smtClean="0"/>
              <a:t>IntelliJ IDEA</a:t>
            </a:r>
            <a:r>
              <a:rPr lang="zh-CN" altLang="en-US" dirty="0" smtClean="0"/>
              <a:t>开发环境</a:t>
            </a:r>
            <a:endParaRPr lang="en-US" altLang="zh-CN" dirty="0" smtClean="0"/>
          </a:p>
          <a:p>
            <a:r>
              <a:rPr lang="en-US" altLang="zh-CN" dirty="0" smtClean="0"/>
              <a:t>1.5 Java</a:t>
            </a:r>
            <a:r>
              <a:rPr lang="zh-CN" altLang="en-US" dirty="0"/>
              <a:t>语言</a:t>
            </a:r>
            <a:endParaRPr lang="en-US" altLang="zh-CN" dirty="0"/>
          </a:p>
        </p:txBody>
      </p:sp>
      <p:sp>
        <p:nvSpPr>
          <p:cNvPr id="6" name="单圆角矩形 5"/>
          <p:cNvSpPr/>
          <p:nvPr/>
        </p:nvSpPr>
        <p:spPr>
          <a:xfrm>
            <a:off x="5508104" y="752708"/>
            <a:ext cx="3024336" cy="1044000"/>
          </a:xfrm>
          <a:prstGeom prst="snip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dirty="0">
                <a:solidFill>
                  <a:schemeClr val="tx1"/>
                </a:solidFill>
              </a:rPr>
              <a:t>1.1.1 Web</a:t>
            </a:r>
            <a:r>
              <a:rPr lang="zh-CN" altLang="en-US" dirty="0">
                <a:solidFill>
                  <a:schemeClr val="tx1"/>
                </a:solidFill>
              </a:rPr>
              <a:t>页</a:t>
            </a:r>
            <a:r>
              <a:rPr lang="zh-CN" altLang="en-US" dirty="0" smtClean="0">
                <a:solidFill>
                  <a:schemeClr val="tx1"/>
                </a:solidFill>
              </a:rPr>
              <a:t>面</a:t>
            </a:r>
            <a:endParaRPr lang="en-US" altLang="zh-CN" dirty="0" smtClean="0">
              <a:solidFill>
                <a:schemeClr val="tx1"/>
              </a:solidFill>
            </a:endParaRPr>
          </a:p>
          <a:p>
            <a:r>
              <a:rPr lang="en-US" altLang="zh-CN" dirty="0">
                <a:solidFill>
                  <a:schemeClr val="tx1"/>
                </a:solidFill>
              </a:rPr>
              <a:t>1.1.2 </a:t>
            </a:r>
            <a:r>
              <a:rPr lang="zh-CN" altLang="en-US" dirty="0">
                <a:solidFill>
                  <a:schemeClr val="tx1"/>
                </a:solidFill>
              </a:rPr>
              <a:t>静态网站和动态网</a:t>
            </a:r>
            <a:r>
              <a:rPr lang="zh-CN" altLang="en-US" dirty="0" smtClean="0">
                <a:solidFill>
                  <a:schemeClr val="tx1"/>
                </a:solidFill>
              </a:rPr>
              <a:t>站</a:t>
            </a:r>
            <a:endParaRPr lang="en-US" altLang="zh-CN" dirty="0" smtClean="0">
              <a:solidFill>
                <a:schemeClr val="tx1"/>
              </a:solidFill>
            </a:endParaRPr>
          </a:p>
          <a:p>
            <a:r>
              <a:rPr lang="en-US" altLang="zh-CN" dirty="0">
                <a:solidFill>
                  <a:schemeClr val="tx1"/>
                </a:solidFill>
              </a:rPr>
              <a:t>1.1.3 </a:t>
            </a:r>
            <a:r>
              <a:rPr lang="zh-CN" altLang="en-US" dirty="0">
                <a:solidFill>
                  <a:schemeClr val="tx1"/>
                </a:solidFill>
              </a:rPr>
              <a:t>动态页</a:t>
            </a:r>
            <a:r>
              <a:rPr lang="zh-CN" altLang="en-US" dirty="0" smtClean="0">
                <a:solidFill>
                  <a:schemeClr val="tx1"/>
                </a:solidFill>
              </a:rPr>
              <a:t>面</a:t>
            </a:r>
            <a:endParaRPr lang="zh-CN" altLang="en-US" dirty="0">
              <a:solidFill>
                <a:schemeClr val="tx1"/>
              </a:solidFill>
            </a:endParaRPr>
          </a:p>
        </p:txBody>
      </p:sp>
    </p:spTree>
    <p:extLst>
      <p:ext uri="{BB962C8B-B14F-4D97-AF65-F5344CB8AC3E}">
        <p14:creationId xmlns:p14="http://schemas.microsoft.com/office/powerpoint/2010/main" val="144781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1"/>
          <p:cNvSpPr txBox="1"/>
          <p:nvPr/>
        </p:nvSpPr>
        <p:spPr>
          <a:xfrm>
            <a:off x="323528" y="901278"/>
            <a:ext cx="4160838" cy="3859518"/>
          </a:xfrm>
          <a:prstGeom prst="rect">
            <a:avLst/>
          </a:prstGeom>
          <a:solidFill>
            <a:schemeClr val="bg2">
              <a:lumMod val="20000"/>
              <a:lumOff val="80000"/>
            </a:schemeClr>
          </a:solidFill>
          <a:ln w="9525">
            <a:solidFill>
              <a:srgbClr val="993300"/>
            </a:solidFill>
          </a:ln>
          <a:effectLst>
            <a:outerShdw blurRad="50800" dist="38100" dir="10800000" algn="r" rotWithShape="0">
              <a:prstClr val="black">
                <a:alpha val="40000"/>
              </a:prstClr>
            </a:outerShdw>
          </a:effectLst>
        </p:spPr>
        <p:txBody>
          <a:bodyPr>
            <a:spAutoFit/>
          </a:bodyPr>
          <a:lstStyle/>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&lt;!DOCTYPE html PUBLIC "-//W3C//DTD XHTML 1.0 Transitional//EN" "http://www.w3.org/TR/xhtml1/DTD/xhtml1-transitional.dtd"&gt;</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&lt;html xmlns="http://www.w3.org/1999/xhtml"&gt;</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&lt;head&gt;</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&lt;meta http-equiv="Content-Type" content="text/html; charset=UTF-8"&gt;</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&lt;title&gt;昆明理工大学：根植红土，情系有色，坚韧不拔，赤诚报国&lt;/title&gt;</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 &lt;link rel="shortcut icon" href="/themes/30774/em_21114_30774/images/kmust.ico"&gt;</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&lt;link rel="stylesheet" href="/themes/30774/em_21114_30774/css/layout.css"&gt;</a:t>
            </a:r>
          </a:p>
          <a:p>
            <a:pPr indent="457200">
              <a:lnSpc>
                <a:spcPct val="120000"/>
              </a:lnSpc>
              <a:buFont typeface="Arial" panose="020B0604020202020204" pitchFamily="34" charset="0"/>
              <a:buNone/>
              <a:defRPr/>
            </a:pPr>
            <a:endParaRPr sz="1200" noProof="1">
              <a:latin typeface="微软雅黑" panose="020B0503020204020204" pitchFamily="34" charset="-122"/>
              <a:ea typeface="微软雅黑" panose="020B0503020204020204" pitchFamily="34" charset="-122"/>
              <a:sym typeface="+mn-ea"/>
            </a:endParaRPr>
          </a:p>
        </p:txBody>
      </p:sp>
      <p:sp>
        <p:nvSpPr>
          <p:cNvPr id="13314" name="文本框 1"/>
          <p:cNvSpPr txBox="1">
            <a:spLocks noChangeArrowheads="1"/>
          </p:cNvSpPr>
          <p:nvPr/>
        </p:nvSpPr>
        <p:spPr bwMode="auto">
          <a:xfrm>
            <a:off x="4788024" y="879141"/>
            <a:ext cx="4032448" cy="3924857"/>
          </a:xfrm>
          <a:prstGeom prst="rect">
            <a:avLst/>
          </a:prstGeom>
          <a:solidFill>
            <a:srgbClr val="92D050"/>
          </a:solidFill>
          <a:ln w="9525">
            <a:solidFill>
              <a:srgbClr val="000000"/>
            </a:solidFill>
            <a:miter lim="800000"/>
          </a:ln>
          <a:effectLst>
            <a:outerShdw blurRad="63500" sx="102000" sy="102000" algn="ctr" rotWithShape="0">
              <a:prstClr val="black">
                <a:alpha val="40000"/>
              </a:prstClr>
            </a:outerShdw>
          </a:effec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zh-CN" sz="1100" dirty="0">
                <a:latin typeface="幼圆" panose="02010509060101010101" pitchFamily="49" charset="-122"/>
                <a:ea typeface="幼圆" panose="02010509060101010101" pitchFamily="49" charset="-122"/>
              </a:rPr>
              <a:t>@charset "utf-8";</a:t>
            </a:r>
          </a:p>
          <a:p>
            <a:pPr>
              <a:lnSpc>
                <a:spcPct val="120000"/>
              </a:lnSpc>
            </a:pPr>
            <a:r>
              <a:rPr lang="zh-CN" altLang="zh-CN" sz="1100" dirty="0">
                <a:latin typeface="幼圆" panose="02010509060101010101" pitchFamily="49" charset="-122"/>
                <a:ea typeface="幼圆" panose="02010509060101010101" pitchFamily="49" charset="-122"/>
              </a:rPr>
              <a:t>/* CSS Document */</a:t>
            </a:r>
          </a:p>
          <a:p>
            <a:pPr>
              <a:lnSpc>
                <a:spcPct val="120000"/>
              </a:lnSpc>
            </a:pPr>
            <a:r>
              <a:rPr lang="zh-CN" altLang="zh-CN" sz="1100" dirty="0">
                <a:latin typeface="幼圆" panose="02010509060101010101" pitchFamily="49" charset="-122"/>
                <a:ea typeface="幼圆" panose="02010509060101010101" pitchFamily="49" charset="-122"/>
              </a:rPr>
              <a:t>body{</a:t>
            </a:r>
          </a:p>
          <a:p>
            <a:pPr>
              <a:lnSpc>
                <a:spcPct val="120000"/>
              </a:lnSpc>
            </a:pPr>
            <a:r>
              <a:rPr lang="zh-CN" altLang="zh-CN" sz="1100" dirty="0">
                <a:latin typeface="幼圆" panose="02010509060101010101" pitchFamily="49" charset="-122"/>
                <a:ea typeface="幼圆" panose="02010509060101010101" pitchFamily="49" charset="-122"/>
              </a:rPr>
              <a:t>	font-family:Arial, Tahoma, "宋体";</a:t>
            </a:r>
          </a:p>
          <a:p>
            <a:pPr>
              <a:lnSpc>
                <a:spcPct val="120000"/>
              </a:lnSpc>
            </a:pPr>
            <a:r>
              <a:rPr lang="zh-CN" altLang="zh-CN" sz="1100" dirty="0">
                <a:latin typeface="幼圆" panose="02010509060101010101" pitchFamily="49" charset="-122"/>
                <a:ea typeface="幼圆" panose="02010509060101010101" pitchFamily="49" charset="-122"/>
              </a:rPr>
              <a:t>	font-size:12px;</a:t>
            </a:r>
          </a:p>
          <a:p>
            <a:pPr>
              <a:lnSpc>
                <a:spcPct val="120000"/>
              </a:lnSpc>
            </a:pPr>
            <a:r>
              <a:rPr lang="zh-CN" altLang="zh-CN" sz="1100" dirty="0">
                <a:latin typeface="幼圆" panose="02010509060101010101" pitchFamily="49" charset="-122"/>
                <a:ea typeface="幼圆" panose="02010509060101010101" pitchFamily="49" charset="-122"/>
              </a:rPr>
              <a:t>	color:#333;</a:t>
            </a:r>
          </a:p>
          <a:p>
            <a:pPr>
              <a:lnSpc>
                <a:spcPct val="120000"/>
              </a:lnSpc>
            </a:pPr>
            <a:r>
              <a:rPr lang="zh-CN" altLang="zh-CN" sz="1100" dirty="0">
                <a:latin typeface="幼圆" panose="02010509060101010101" pitchFamily="49" charset="-122"/>
                <a:ea typeface="幼圆" panose="02010509060101010101" pitchFamily="49" charset="-122"/>
              </a:rPr>
              <a:t>	line-height:162%;</a:t>
            </a:r>
          </a:p>
          <a:p>
            <a:pPr>
              <a:lnSpc>
                <a:spcPct val="120000"/>
              </a:lnSpc>
            </a:pPr>
            <a:r>
              <a:rPr lang="zh-CN" altLang="zh-CN" sz="1100" dirty="0">
                <a:latin typeface="幼圆" panose="02010509060101010101" pitchFamily="49" charset="-122"/>
                <a:ea typeface="幼圆" panose="02010509060101010101" pitchFamily="49" charset="-122"/>
              </a:rPr>
              <a:t>	width:100%;</a:t>
            </a:r>
          </a:p>
          <a:p>
            <a:pPr>
              <a:lnSpc>
                <a:spcPct val="120000"/>
              </a:lnSpc>
            </a:pPr>
            <a:r>
              <a:rPr lang="zh-CN" altLang="zh-CN" sz="1100" dirty="0">
                <a:latin typeface="幼圆" panose="02010509060101010101" pitchFamily="49" charset="-122"/>
                <a:ea typeface="幼圆" panose="02010509060101010101" pitchFamily="49" charset="-122"/>
              </a:rPr>
              <a:t>	background-attachment: scroll;</a:t>
            </a:r>
          </a:p>
          <a:p>
            <a:pPr>
              <a:lnSpc>
                <a:spcPct val="120000"/>
              </a:lnSpc>
            </a:pPr>
            <a:r>
              <a:rPr lang="zh-CN" altLang="zh-CN" sz="1100" dirty="0">
                <a:latin typeface="幼圆" panose="02010509060101010101" pitchFamily="49" charset="-122"/>
                <a:ea typeface="幼圆" panose="02010509060101010101" pitchFamily="49" charset="-122"/>
              </a:rPr>
              <a:t>}</a:t>
            </a:r>
          </a:p>
          <a:p>
            <a:pPr>
              <a:lnSpc>
                <a:spcPct val="120000"/>
              </a:lnSpc>
            </a:pPr>
            <a:r>
              <a:rPr lang="zh-CN" altLang="zh-CN" sz="1100" dirty="0">
                <a:latin typeface="幼圆" panose="02010509060101010101" pitchFamily="49" charset="-122"/>
                <a:ea typeface="幼圆" panose="02010509060101010101" pitchFamily="49" charset="-122"/>
              </a:rPr>
              <a:t>.page{</a:t>
            </a:r>
          </a:p>
          <a:p>
            <a:pPr>
              <a:lnSpc>
                <a:spcPct val="120000"/>
              </a:lnSpc>
            </a:pPr>
            <a:r>
              <a:rPr lang="zh-CN" altLang="zh-CN" sz="1100" dirty="0">
                <a:latin typeface="幼圆" panose="02010509060101010101" pitchFamily="49" charset="-122"/>
                <a:ea typeface="幼圆" panose="02010509060101010101" pitchFamily="49" charset="-122"/>
              </a:rPr>
              <a:t>	float:right;</a:t>
            </a:r>
          </a:p>
          <a:p>
            <a:pPr>
              <a:lnSpc>
                <a:spcPct val="120000"/>
              </a:lnSpc>
            </a:pPr>
            <a:r>
              <a:rPr lang="zh-CN" altLang="zh-CN" sz="1100" dirty="0">
                <a:latin typeface="幼圆" panose="02010509060101010101" pitchFamily="49" charset="-122"/>
                <a:ea typeface="幼圆" panose="02010509060101010101" pitchFamily="49" charset="-122"/>
              </a:rPr>
              <a:t>	margin-right:30px;</a:t>
            </a:r>
          </a:p>
          <a:p>
            <a:pPr>
              <a:lnSpc>
                <a:spcPct val="120000"/>
              </a:lnSpc>
            </a:pPr>
            <a:r>
              <a:rPr lang="zh-CN" altLang="zh-CN" sz="1100" dirty="0">
                <a:latin typeface="幼圆" panose="02010509060101010101" pitchFamily="49" charset="-122"/>
                <a:ea typeface="幼圆" panose="02010509060101010101" pitchFamily="49" charset="-122"/>
              </a:rPr>
              <a:t>	margin-top:30px;</a:t>
            </a:r>
          </a:p>
          <a:p>
            <a:pPr>
              <a:lnSpc>
                <a:spcPct val="120000"/>
              </a:lnSpc>
            </a:pPr>
            <a:r>
              <a:rPr lang="zh-CN" altLang="zh-CN" sz="1100" dirty="0">
                <a:latin typeface="幼圆" panose="02010509060101010101" pitchFamily="49" charset="-122"/>
                <a:ea typeface="幼圆" panose="02010509060101010101" pitchFamily="49" charset="-122"/>
              </a:rPr>
              <a:t>	width:450px;</a:t>
            </a:r>
          </a:p>
          <a:p>
            <a:pPr>
              <a:lnSpc>
                <a:spcPct val="120000"/>
              </a:lnSpc>
            </a:pPr>
            <a:r>
              <a:rPr lang="zh-CN" altLang="zh-CN" sz="1100" dirty="0">
                <a:latin typeface="幼圆" panose="02010509060101010101" pitchFamily="49" charset="-122"/>
                <a:ea typeface="幼圆" panose="02010509060101010101" pitchFamily="49" charset="-122"/>
              </a:rPr>
              <a:t>	height:40px;</a:t>
            </a:r>
          </a:p>
          <a:p>
            <a:pPr>
              <a:lnSpc>
                <a:spcPct val="120000"/>
              </a:lnSpc>
            </a:pPr>
            <a:r>
              <a:rPr lang="zh-CN" altLang="zh-CN" sz="1100" dirty="0">
                <a:latin typeface="幼圆" panose="02010509060101010101" pitchFamily="49" charset="-122"/>
                <a:ea typeface="幼圆" panose="02010509060101010101" pitchFamily="49" charset="-122"/>
              </a:rPr>
              <a:t>	font-size:14px;</a:t>
            </a:r>
          </a:p>
          <a:p>
            <a:pPr>
              <a:lnSpc>
                <a:spcPct val="120000"/>
              </a:lnSpc>
            </a:pPr>
            <a:r>
              <a:rPr lang="zh-CN" altLang="zh-CN" sz="1100" dirty="0">
                <a:latin typeface="幼圆" panose="02010509060101010101" pitchFamily="49" charset="-122"/>
                <a:ea typeface="幼圆" panose="02010509060101010101" pitchFamily="49" charset="-122"/>
              </a:rPr>
              <a:t>	color:#999999;</a:t>
            </a:r>
          </a:p>
          <a:p>
            <a:pPr>
              <a:lnSpc>
                <a:spcPct val="120000"/>
              </a:lnSpc>
            </a:pPr>
            <a:r>
              <a:rPr lang="zh-CN" altLang="zh-CN" sz="1100" dirty="0">
                <a:latin typeface="幼圆" panose="02010509060101010101" pitchFamily="49" charset="-122"/>
                <a:ea typeface="幼圆" panose="02010509060101010101" pitchFamily="49" charset="-122"/>
              </a:rPr>
              <a:t>}</a:t>
            </a:r>
          </a:p>
        </p:txBody>
      </p:sp>
      <p:sp>
        <p:nvSpPr>
          <p:cNvPr id="3" name="文本框 2"/>
          <p:cNvSpPr txBox="1"/>
          <p:nvPr/>
        </p:nvSpPr>
        <p:spPr>
          <a:xfrm>
            <a:off x="2416337" y="2787774"/>
            <a:ext cx="4968552" cy="2086725"/>
          </a:xfrm>
          <a:prstGeom prst="rect">
            <a:avLst/>
          </a:prstGeom>
          <a:solidFill>
            <a:schemeClr val="accent6">
              <a:lumMod val="20000"/>
              <a:lumOff val="80000"/>
            </a:schemeClr>
          </a:solidFill>
          <a:ln w="9525">
            <a:solidFill>
              <a:schemeClr val="accent2">
                <a:lumMod val="75000"/>
              </a:schemeClr>
            </a:solidFill>
          </a:ln>
          <a:effectLst>
            <a:outerShdw blurRad="50800" dist="38100" dir="13500000" algn="br" rotWithShape="0">
              <a:prstClr val="black">
                <a:alpha val="40000"/>
              </a:prstClr>
            </a:outerShdw>
          </a:effectLst>
        </p:spPr>
        <p:txBody>
          <a:bodyPr wrap="square">
            <a:spAutoFit/>
          </a:bodyPr>
          <a:lstStyle/>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 JavaScript Document</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function show(menu)</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a:t>
            </a:r>
          </a:p>
          <a:p>
            <a:pPr>
              <a:lnSpc>
                <a:spcPct val="120000"/>
              </a:lnSpc>
              <a:buFont typeface="Arial" panose="020B0604020202020204" pitchFamily="34" charset="0"/>
              <a:buNone/>
              <a:defRPr/>
            </a:pPr>
            <a:r>
              <a:rPr lang="en-US" sz="1200" noProof="1">
                <a:latin typeface="微软雅黑" panose="020B0503020204020204" pitchFamily="34" charset="-122"/>
                <a:ea typeface="微软雅黑" panose="020B0503020204020204" pitchFamily="34" charset="-122"/>
                <a:sym typeface="+mn-ea"/>
              </a:rPr>
              <a:t>    </a:t>
            </a:r>
            <a:r>
              <a:rPr sz="1200" noProof="1">
                <a:latin typeface="微软雅黑" panose="020B0503020204020204" pitchFamily="34" charset="-122"/>
                <a:ea typeface="微软雅黑" panose="020B0503020204020204" pitchFamily="34" charset="-122"/>
                <a:sym typeface="+mn-ea"/>
              </a:rPr>
              <a:t>menu.getElementsByTagName("ul")[0].style.display="block";</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function hide(menu)</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a:t>
            </a:r>
          </a:p>
          <a:p>
            <a:pPr>
              <a:lnSpc>
                <a:spcPct val="120000"/>
              </a:lnSpc>
              <a:buFont typeface="Arial" panose="020B0604020202020204" pitchFamily="34" charset="0"/>
              <a:buNone/>
              <a:defRPr/>
            </a:pPr>
            <a:r>
              <a:rPr lang="en-US" sz="1200" noProof="1">
                <a:latin typeface="微软雅黑" panose="020B0503020204020204" pitchFamily="34" charset="-122"/>
                <a:ea typeface="微软雅黑" panose="020B0503020204020204" pitchFamily="34" charset="-122"/>
                <a:sym typeface="+mn-ea"/>
              </a:rPr>
              <a:t>    </a:t>
            </a:r>
            <a:r>
              <a:rPr sz="1200" noProof="1">
                <a:latin typeface="微软雅黑" panose="020B0503020204020204" pitchFamily="34" charset="-122"/>
                <a:ea typeface="微软雅黑" panose="020B0503020204020204" pitchFamily="34" charset="-122"/>
                <a:sym typeface="+mn-ea"/>
              </a:rPr>
              <a:t>menu.getElementsByTagName("ul")[0].style.display="none";</a:t>
            </a:r>
          </a:p>
          <a:p>
            <a:pPr>
              <a:lnSpc>
                <a:spcPct val="120000"/>
              </a:lnSpc>
              <a:buFont typeface="Arial" panose="020B0604020202020204" pitchFamily="34" charset="0"/>
              <a:buNone/>
              <a:defRPr/>
            </a:pPr>
            <a:r>
              <a:rPr sz="1200" noProof="1">
                <a:latin typeface="微软雅黑" panose="020B0503020204020204" pitchFamily="34" charset="-122"/>
                <a:ea typeface="微软雅黑" panose="020B0503020204020204" pitchFamily="34" charset="-122"/>
                <a:sym typeface="+mn-ea"/>
              </a:rPr>
              <a:t>}</a:t>
            </a:r>
          </a:p>
        </p:txBody>
      </p:sp>
      <p:pic>
        <p:nvPicPr>
          <p:cNvPr id="13316" name="图片 4"/>
          <p:cNvPicPr>
            <a:picLocks noChangeAspect="1" noChangeArrowheads="1"/>
          </p:cNvPicPr>
          <p:nvPr/>
        </p:nvPicPr>
        <p:blipFill>
          <a:blip r:embed="rId3"/>
          <a:srcRect/>
          <a:stretch>
            <a:fillRect/>
          </a:stretch>
        </p:blipFill>
        <p:spPr bwMode="auto">
          <a:xfrm>
            <a:off x="1643063" y="1001812"/>
            <a:ext cx="5545137" cy="35861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5"/>
          </p:nvPr>
        </p:nvSpPr>
        <p:spPr/>
        <p:txBody>
          <a:bodyPr/>
          <a:lstStyle/>
          <a:p>
            <a:r>
              <a:rPr lang="en-US" altLang="zh-CN" smtClean="0"/>
              <a:t>/28</a:t>
            </a:r>
            <a:endParaRPr lang="zh-CN" altLang="en-US" dirty="0"/>
          </a:p>
        </p:txBody>
      </p:sp>
      <p:sp>
        <p:nvSpPr>
          <p:cNvPr id="5" name="灯片编号占位符 4"/>
          <p:cNvSpPr>
            <a:spLocks noGrp="1"/>
          </p:cNvSpPr>
          <p:nvPr>
            <p:ph type="sldNum" sz="quarter" idx="7"/>
          </p:nvPr>
        </p:nvSpPr>
        <p:spPr/>
        <p:txBody>
          <a:bodyPr/>
          <a:lstStyle/>
          <a:p>
            <a:fld id="{B6F15528-21DE-4FAA-801E-634DDDAF4B2B}" type="slidenum">
              <a:rPr lang="en-US" altLang="zh-CN" smtClean="0"/>
              <a:pPr/>
              <a:t>5</a:t>
            </a:fld>
            <a:endParaRPr lang="zh-CN" altLang="en-US" dirty="0"/>
          </a:p>
        </p:txBody>
      </p:sp>
      <p:sp>
        <p:nvSpPr>
          <p:cNvPr id="2" name="标题 1"/>
          <p:cNvSpPr>
            <a:spLocks noGrp="1"/>
          </p:cNvSpPr>
          <p:nvPr>
            <p:ph type="title"/>
          </p:nvPr>
        </p:nvSpPr>
        <p:spPr/>
        <p:txBody>
          <a:bodyPr/>
          <a:lstStyle/>
          <a:p>
            <a:r>
              <a:rPr lang="en-US" altLang="zh-CN" dirty="0" smtClean="0"/>
              <a:t>1.1.1 Web</a:t>
            </a:r>
            <a:r>
              <a:rPr lang="zh-CN" altLang="en-US" dirty="0"/>
              <a:t>页面 </a:t>
            </a:r>
          </a:p>
        </p:txBody>
      </p:sp>
    </p:spTree>
    <p:extLst>
      <p:ext uri="{BB962C8B-B14F-4D97-AF65-F5344CB8AC3E}">
        <p14:creationId xmlns:p14="http://schemas.microsoft.com/office/powerpoint/2010/main" val="350288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ox(out)">
                                      <p:cBhvr>
                                        <p:cTn id="7" dur="2000"/>
                                        <p:tgtEl>
                                          <p:spTgt spid="13316"/>
                                        </p:tgtEl>
                                      </p:cBhvr>
                                    </p:animEffect>
                                  </p:childTnLst>
                                  <p:subTnLst>
                                    <p:set>
                                      <p:cBhvr override="childStyle">
                                        <p:cTn dur="1" fill="hold" display="0" masterRel="nextClick" afterEffect="1"/>
                                        <p:tgtEl>
                                          <p:spTgt spid="1331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wipe(left)">
                                      <p:cBhvr>
                                        <p:cTn id="12" dur="500"/>
                                        <p:tgtEl>
                                          <p:spTgt spid="194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3314"/>
                                        </p:tgtEl>
                                        <p:attrNameLst>
                                          <p:attrName>style.visibility</p:attrName>
                                        </p:attrNameLst>
                                      </p:cBhvr>
                                      <p:to>
                                        <p:strVal val="visible"/>
                                      </p:to>
                                    </p:set>
                                    <p:animEffect transition="in" filter="wipe(right)">
                                      <p:cBhvr>
                                        <p:cTn id="17" dur="500"/>
                                        <p:tgtEl>
                                          <p:spTgt spid="1331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3314"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4"/>
          <p:cNvSpPr>
            <a:spLocks noChangeArrowheads="1"/>
          </p:cNvSpPr>
          <p:nvPr/>
        </p:nvSpPr>
        <p:spPr bwMode="auto">
          <a:xfrm>
            <a:off x="7502525" y="1455738"/>
            <a:ext cx="6397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t>静态</a:t>
            </a:r>
          </a:p>
          <a:p>
            <a:r>
              <a:rPr lang="zh-CN" altLang="en-US" dirty="0"/>
              <a:t>网站</a:t>
            </a:r>
          </a:p>
        </p:txBody>
      </p:sp>
      <p:pic>
        <p:nvPicPr>
          <p:cNvPr id="12291" name="图片 2" descr="https://upload.wikimedia.org/wikipedia/commons/thumb/5/57/Scheme_static_page_en.svg/1015px-Scheme_static_page_e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224" y="730808"/>
            <a:ext cx="5832475"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图片 1" descr="https://upload.wikimedia.org/wikipedia/commons/thumb/4/4f/Scheme_dynamic_page_en.svg/1015px-Scheme_dynamic_page_e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4" y="2979355"/>
            <a:ext cx="58324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矩形 4"/>
          <p:cNvSpPr>
            <a:spLocks noChangeArrowheads="1"/>
          </p:cNvSpPr>
          <p:nvPr/>
        </p:nvSpPr>
        <p:spPr bwMode="auto">
          <a:xfrm>
            <a:off x="7502525" y="3544093"/>
            <a:ext cx="6397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t>动态</a:t>
            </a:r>
          </a:p>
          <a:p>
            <a:r>
              <a:rPr lang="zh-CN" altLang="en-US" dirty="0"/>
              <a:t>网站</a:t>
            </a:r>
          </a:p>
        </p:txBody>
      </p:sp>
      <p:cxnSp>
        <p:nvCxnSpPr>
          <p:cNvPr id="5" name="直接连接符 4"/>
          <p:cNvCxnSpPr>
            <a:cxnSpLocks/>
          </p:cNvCxnSpPr>
          <p:nvPr/>
        </p:nvCxnSpPr>
        <p:spPr>
          <a:xfrm>
            <a:off x="2778373" y="3536429"/>
            <a:ext cx="493713" cy="0"/>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5366" name="圆角矩形 5"/>
          <p:cNvSpPr>
            <a:spLocks noChangeArrowheads="1"/>
          </p:cNvSpPr>
          <p:nvPr/>
        </p:nvSpPr>
        <p:spPr bwMode="auto">
          <a:xfrm>
            <a:off x="5999286" y="3723480"/>
            <a:ext cx="1152525" cy="287337"/>
          </a:xfrm>
          <a:prstGeom prst="roundRect">
            <a:avLst>
              <a:gd name="adj" fmla="val 16667"/>
            </a:avLst>
          </a:prstGeom>
          <a:solidFill>
            <a:srgbClr val="FF6666">
              <a:alpha val="38823"/>
            </a:srgbClr>
          </a:solidFill>
          <a:ln w="19050">
            <a:solidFill>
              <a:srgbClr val="FFFF00"/>
            </a:solidFill>
            <a:round/>
            <a:tailEnd type="triangle" w="med" len="me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100000"/>
              <a:buFont typeface="Times New Roman" panose="02020603050405020304" pitchFamily="18" charset="0"/>
              <a:buNone/>
            </a:pPr>
            <a:endParaRPr lang="zh-CN" altLang="en-US" sz="1600"/>
          </a:p>
        </p:txBody>
      </p:sp>
      <p:sp>
        <p:nvSpPr>
          <p:cNvPr id="15367" name="圆角矩形 6"/>
          <p:cNvSpPr>
            <a:spLocks noChangeArrowheads="1"/>
          </p:cNvSpPr>
          <p:nvPr/>
        </p:nvSpPr>
        <p:spPr bwMode="auto">
          <a:xfrm>
            <a:off x="4948734" y="3951698"/>
            <a:ext cx="774700" cy="287337"/>
          </a:xfrm>
          <a:prstGeom prst="roundRect">
            <a:avLst>
              <a:gd name="adj" fmla="val 16667"/>
            </a:avLst>
          </a:prstGeom>
          <a:solidFill>
            <a:srgbClr val="FF6666">
              <a:alpha val="38823"/>
            </a:srgbClr>
          </a:solidFill>
          <a:ln w="19050">
            <a:solidFill>
              <a:srgbClr val="FFFF00"/>
            </a:solidFill>
            <a:round/>
            <a:tailEnd type="triangle" w="med" len="me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100000"/>
              <a:buFont typeface="Times New Roman" panose="02020603050405020304" pitchFamily="18" charset="0"/>
              <a:buNone/>
            </a:pPr>
            <a:endParaRPr lang="zh-CN" altLang="en-US" sz="1600"/>
          </a:p>
        </p:txBody>
      </p:sp>
      <p:cxnSp>
        <p:nvCxnSpPr>
          <p:cNvPr id="10" name="直接连接符 9"/>
          <p:cNvCxnSpPr>
            <a:cxnSpLocks/>
          </p:cNvCxnSpPr>
          <p:nvPr/>
        </p:nvCxnSpPr>
        <p:spPr>
          <a:xfrm>
            <a:off x="2793454" y="1275606"/>
            <a:ext cx="493713" cy="0"/>
          </a:xfrm>
          <a:prstGeom prst="line">
            <a:avLst/>
          </a:prstGeom>
          <a:ln w="28575" cmpd="sng">
            <a:solidFill>
              <a:srgbClr val="FF000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1" name="圆角矩形 6"/>
          <p:cNvSpPr>
            <a:spLocks noChangeArrowheads="1"/>
          </p:cNvSpPr>
          <p:nvPr/>
        </p:nvSpPr>
        <p:spPr bwMode="auto">
          <a:xfrm>
            <a:off x="4960938" y="1779588"/>
            <a:ext cx="774700" cy="285750"/>
          </a:xfrm>
          <a:prstGeom prst="roundRect">
            <a:avLst>
              <a:gd name="adj" fmla="val 16667"/>
            </a:avLst>
          </a:prstGeom>
          <a:solidFill>
            <a:srgbClr val="FF6666">
              <a:alpha val="38823"/>
            </a:srgbClr>
          </a:solidFill>
          <a:ln w="19050">
            <a:solidFill>
              <a:srgbClr val="FFFF00"/>
            </a:solidFill>
            <a:round/>
            <a:tailEnd type="triangle" w="med" len="me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100000"/>
              <a:buFont typeface="Times New Roman" panose="02020603050405020304" pitchFamily="18" charset="0"/>
              <a:buNone/>
            </a:pPr>
            <a:endParaRPr lang="zh-CN" altLang="en-US" sz="1600"/>
          </a:p>
        </p:txBody>
      </p:sp>
      <p:sp>
        <p:nvSpPr>
          <p:cNvPr id="12" name="TextBox 1"/>
          <p:cNvSpPr txBox="1">
            <a:spLocks noChangeArrowheads="1"/>
          </p:cNvSpPr>
          <p:nvPr/>
        </p:nvSpPr>
        <p:spPr bwMode="auto">
          <a:xfrm>
            <a:off x="1583705" y="2617169"/>
            <a:ext cx="1512168" cy="535531"/>
          </a:xfrm>
          <a:prstGeom prst="rect">
            <a:avLst/>
          </a:prstGeom>
          <a:solidFill>
            <a:srgbClr val="FFFF00"/>
          </a:solidFill>
          <a:ln>
            <a:noFill/>
          </a:ln>
          <a:effectLst>
            <a:outerShdw blurRad="50800" dist="38100" dir="16200000" rotWithShape="0">
              <a:prstClr val="black">
                <a:alpha val="40000"/>
              </a:prstClr>
            </a:outerShdw>
          </a:effec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dirty="0">
                <a:solidFill>
                  <a:srgbClr val="0070C0"/>
                </a:solidFill>
                <a:latin typeface="宋体" panose="02010600030101010101" pitchFamily="2" charset="-122"/>
              </a:rPr>
              <a:t>请求不同</a:t>
            </a:r>
            <a:endParaRPr lang="zh-CN" altLang="zh-CN" sz="2400" dirty="0">
              <a:solidFill>
                <a:srgbClr val="0070C0"/>
              </a:solidFill>
              <a:latin typeface="宋体" panose="02010600030101010101" pitchFamily="2" charset="-122"/>
            </a:endParaRPr>
          </a:p>
        </p:txBody>
      </p:sp>
      <p:sp>
        <p:nvSpPr>
          <p:cNvPr id="13" name="TextBox 1"/>
          <p:cNvSpPr txBox="1">
            <a:spLocks noChangeArrowheads="1"/>
          </p:cNvSpPr>
          <p:nvPr/>
        </p:nvSpPr>
        <p:spPr bwMode="auto">
          <a:xfrm>
            <a:off x="5796136" y="2643758"/>
            <a:ext cx="1512168" cy="535531"/>
          </a:xfrm>
          <a:prstGeom prst="rect">
            <a:avLst/>
          </a:prstGeom>
          <a:solidFill>
            <a:srgbClr val="FFFF00"/>
          </a:solidFill>
          <a:ln>
            <a:noFill/>
          </a:ln>
          <a:effectLst>
            <a:outerShdw blurRad="50800" dist="38100" dir="16200000" rotWithShape="0">
              <a:prstClr val="black">
                <a:alpha val="40000"/>
              </a:prstClr>
            </a:outerShdw>
          </a:effec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dirty="0">
                <a:solidFill>
                  <a:srgbClr val="0070C0"/>
                </a:solidFill>
                <a:latin typeface="宋体" panose="02010600030101010101" pitchFamily="2" charset="-122"/>
              </a:rPr>
              <a:t>处理不同</a:t>
            </a:r>
            <a:endParaRPr lang="zh-CN" altLang="zh-CN" sz="2400" dirty="0">
              <a:solidFill>
                <a:srgbClr val="0070C0"/>
              </a:solidFill>
              <a:latin typeface="宋体" panose="02010600030101010101" pitchFamily="2" charset="-122"/>
            </a:endParaRPr>
          </a:p>
        </p:txBody>
      </p:sp>
      <p:sp>
        <p:nvSpPr>
          <p:cNvPr id="3" name="页脚占位符 2"/>
          <p:cNvSpPr>
            <a:spLocks noGrp="1"/>
          </p:cNvSpPr>
          <p:nvPr>
            <p:ph type="ftr" sz="quarter" idx="5"/>
          </p:nvPr>
        </p:nvSpPr>
        <p:spPr/>
        <p:txBody>
          <a:bodyPr/>
          <a:lstStyle/>
          <a:p>
            <a:r>
              <a:rPr lang="en-US" altLang="zh-CN" smtClean="0"/>
              <a:t>/28</a:t>
            </a:r>
            <a:endParaRPr lang="zh-CN" altLang="en-US" dirty="0"/>
          </a:p>
        </p:txBody>
      </p:sp>
      <p:sp>
        <p:nvSpPr>
          <p:cNvPr id="4" name="灯片编号占位符 3"/>
          <p:cNvSpPr>
            <a:spLocks noGrp="1"/>
          </p:cNvSpPr>
          <p:nvPr>
            <p:ph type="sldNum" sz="quarter" idx="7"/>
          </p:nvPr>
        </p:nvSpPr>
        <p:spPr/>
        <p:txBody>
          <a:bodyPr/>
          <a:lstStyle/>
          <a:p>
            <a:fld id="{B6F15528-21DE-4FAA-801E-634DDDAF4B2B}" type="slidenum">
              <a:rPr lang="en-US" altLang="zh-CN" smtClean="0"/>
              <a:pPr/>
              <a:t>6</a:t>
            </a:fld>
            <a:endParaRPr lang="zh-CN" altLang="en-US" dirty="0"/>
          </a:p>
        </p:txBody>
      </p:sp>
      <p:sp>
        <p:nvSpPr>
          <p:cNvPr id="2" name="标题 1"/>
          <p:cNvSpPr>
            <a:spLocks noGrp="1"/>
          </p:cNvSpPr>
          <p:nvPr>
            <p:ph type="title"/>
          </p:nvPr>
        </p:nvSpPr>
        <p:spPr/>
        <p:txBody>
          <a:bodyPr/>
          <a:lstStyle/>
          <a:p>
            <a:r>
              <a:rPr lang="en-US" altLang="zh-CN" dirty="0" smtClean="0"/>
              <a:t>1.1.2 </a:t>
            </a:r>
            <a:r>
              <a:rPr lang="zh-CN" altLang="en-US" dirty="0" smtClean="0"/>
              <a:t>静</a:t>
            </a:r>
            <a:r>
              <a:rPr lang="zh-CN" altLang="en-US" dirty="0"/>
              <a:t>态网站和动态网站</a:t>
            </a:r>
          </a:p>
        </p:txBody>
      </p:sp>
    </p:spTree>
    <p:extLst>
      <p:ext uri="{BB962C8B-B14F-4D97-AF65-F5344CB8AC3E}">
        <p14:creationId xmlns:p14="http://schemas.microsoft.com/office/powerpoint/2010/main" val="263574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fade">
                                      <p:cBhvr>
                                        <p:cTn id="7" dur="1000"/>
                                        <p:tgtEl>
                                          <p:spTgt spid="12292"/>
                                        </p:tgtEl>
                                      </p:cBhvr>
                                    </p:animEffect>
                                    <p:anim calcmode="lin" valueType="num">
                                      <p:cBhvr>
                                        <p:cTn id="8" dur="1000" fill="hold"/>
                                        <p:tgtEl>
                                          <p:spTgt spid="12292"/>
                                        </p:tgtEl>
                                        <p:attrNameLst>
                                          <p:attrName>ppt_x</p:attrName>
                                        </p:attrNameLst>
                                      </p:cBhvr>
                                      <p:tavLst>
                                        <p:tav tm="0">
                                          <p:val>
                                            <p:strVal val="#ppt_x"/>
                                          </p:val>
                                        </p:tav>
                                        <p:tav tm="100000">
                                          <p:val>
                                            <p:strVal val="#ppt_x"/>
                                          </p:val>
                                        </p:tav>
                                      </p:tavLst>
                                    </p:anim>
                                    <p:anim calcmode="lin" valueType="num">
                                      <p:cBhvr>
                                        <p:cTn id="9" dur="1000" fill="hold"/>
                                        <p:tgtEl>
                                          <p:spTgt spid="1229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fade">
                                      <p:cBhvr>
                                        <p:cTn id="12" dur="1000"/>
                                        <p:tgtEl>
                                          <p:spTgt spid="12293"/>
                                        </p:tgtEl>
                                      </p:cBhvr>
                                    </p:animEffect>
                                    <p:anim calcmode="lin" valueType="num">
                                      <p:cBhvr>
                                        <p:cTn id="13" dur="1000" fill="hold"/>
                                        <p:tgtEl>
                                          <p:spTgt spid="12293"/>
                                        </p:tgtEl>
                                        <p:attrNameLst>
                                          <p:attrName>ppt_x</p:attrName>
                                        </p:attrNameLst>
                                      </p:cBhvr>
                                      <p:tavLst>
                                        <p:tav tm="0">
                                          <p:val>
                                            <p:strVal val="#ppt_x"/>
                                          </p:val>
                                        </p:tav>
                                        <p:tav tm="100000">
                                          <p:val>
                                            <p:strVal val="#ppt_x"/>
                                          </p:val>
                                        </p:tav>
                                      </p:tavLst>
                                    </p:anim>
                                    <p:anim calcmode="lin" valueType="num">
                                      <p:cBhvr>
                                        <p:cTn id="14"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500"/>
                            </p:stCondLst>
                            <p:childTnLst>
                              <p:par>
                                <p:cTn id="21" presetID="22" presetClass="entr" presetSubtype="8" repeatCount="200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1000"/>
                                        <p:tgtEl>
                                          <p:spTgt spid="10"/>
                                        </p:tgtEl>
                                      </p:cBhvr>
                                    </p:animEffect>
                                  </p:childTnLst>
                                </p:cTn>
                              </p:par>
                            </p:childTnLst>
                          </p:cTn>
                        </p:par>
                        <p:par>
                          <p:cTn id="24" fill="hold">
                            <p:stCondLst>
                              <p:cond delay="2500"/>
                            </p:stCondLst>
                            <p:childTnLst>
                              <p:par>
                                <p:cTn id="25" presetID="22" presetClass="entr" presetSubtype="8" repeatCount="200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4" presetClass="entr" presetSubtype="1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1000"/>
                                        <p:tgtEl>
                                          <p:spTgt spid="11"/>
                                        </p:tgtEl>
                                      </p:cBhvr>
                                    </p:animEffect>
                                  </p:childTnLst>
                                </p:cTn>
                              </p:par>
                            </p:childTnLst>
                          </p:cTn>
                        </p:par>
                        <p:par>
                          <p:cTn id="38" fill="hold">
                            <p:stCondLst>
                              <p:cond delay="1500"/>
                            </p:stCondLst>
                            <p:childTnLst>
                              <p:par>
                                <p:cTn id="39" presetID="45" presetClass="entr" presetSubtype="0" fill="hold" grpId="0" nodeType="afterEffect">
                                  <p:stCondLst>
                                    <p:cond delay="0"/>
                                  </p:stCondLst>
                                  <p:childTnLst>
                                    <p:set>
                                      <p:cBhvr>
                                        <p:cTn id="40" dur="1" fill="hold">
                                          <p:stCondLst>
                                            <p:cond delay="0"/>
                                          </p:stCondLst>
                                        </p:cTn>
                                        <p:tgtEl>
                                          <p:spTgt spid="15366"/>
                                        </p:tgtEl>
                                        <p:attrNameLst>
                                          <p:attrName>style.visibility</p:attrName>
                                        </p:attrNameLst>
                                      </p:cBhvr>
                                      <p:to>
                                        <p:strVal val="visible"/>
                                      </p:to>
                                    </p:set>
                                    <p:animEffect transition="in" filter="fade">
                                      <p:cBhvr>
                                        <p:cTn id="41" dur="2000"/>
                                        <p:tgtEl>
                                          <p:spTgt spid="15366"/>
                                        </p:tgtEl>
                                      </p:cBhvr>
                                    </p:animEffect>
                                    <p:anim calcmode="lin" valueType="num">
                                      <p:cBhvr>
                                        <p:cTn id="42" dur="2000" fill="hold"/>
                                        <p:tgtEl>
                                          <p:spTgt spid="15366"/>
                                        </p:tgtEl>
                                        <p:attrNameLst>
                                          <p:attrName>ppt_w</p:attrName>
                                        </p:attrNameLst>
                                      </p:cBhvr>
                                      <p:tavLst>
                                        <p:tav tm="0" fmla="#ppt_w*sin(2.5*pi*$)">
                                          <p:val>
                                            <p:fltVal val="0"/>
                                          </p:val>
                                        </p:tav>
                                        <p:tav tm="100000">
                                          <p:val>
                                            <p:fltVal val="1"/>
                                          </p:val>
                                        </p:tav>
                                      </p:tavLst>
                                    </p:anim>
                                    <p:anim calcmode="lin" valueType="num">
                                      <p:cBhvr>
                                        <p:cTn id="43" dur="2000" fill="hold"/>
                                        <p:tgtEl>
                                          <p:spTgt spid="15366"/>
                                        </p:tgtEl>
                                        <p:attrNameLst>
                                          <p:attrName>ppt_h</p:attrName>
                                        </p:attrNameLst>
                                      </p:cBhvr>
                                      <p:tavLst>
                                        <p:tav tm="0">
                                          <p:val>
                                            <p:strVal val="#ppt_h"/>
                                          </p:val>
                                        </p:tav>
                                        <p:tav tm="100000">
                                          <p:val>
                                            <p:strVal val="#ppt_h"/>
                                          </p:val>
                                        </p:tav>
                                      </p:tavLst>
                                    </p:anim>
                                  </p:childTnLst>
                                </p:cTn>
                              </p:par>
                            </p:childTnLst>
                          </p:cTn>
                        </p:par>
                        <p:par>
                          <p:cTn id="44" fill="hold">
                            <p:stCondLst>
                              <p:cond delay="3500"/>
                            </p:stCondLst>
                            <p:childTnLst>
                              <p:par>
                                <p:cTn id="45" presetID="14" presetClass="entr" presetSubtype="10" fill="hold" grpId="0" nodeType="afterEffect">
                                  <p:stCondLst>
                                    <p:cond delay="0"/>
                                  </p:stCondLst>
                                  <p:childTnLst>
                                    <p:set>
                                      <p:cBhvr>
                                        <p:cTn id="46" dur="1" fill="hold">
                                          <p:stCondLst>
                                            <p:cond delay="0"/>
                                          </p:stCondLst>
                                        </p:cTn>
                                        <p:tgtEl>
                                          <p:spTgt spid="15367"/>
                                        </p:tgtEl>
                                        <p:attrNameLst>
                                          <p:attrName>style.visibility</p:attrName>
                                        </p:attrNameLst>
                                      </p:cBhvr>
                                      <p:to>
                                        <p:strVal val="visible"/>
                                      </p:to>
                                    </p:set>
                                    <p:animEffect transition="in" filter="randombar(horizontal)">
                                      <p:cBhvr>
                                        <p:cTn id="47" dur="10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5366" grpId="0" animBg="1"/>
      <p:bldP spid="15367"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977562" y="1708150"/>
            <a:ext cx="3816424" cy="2303760"/>
          </a:xfrm>
          <a:prstGeom prst="rect">
            <a:avLst/>
          </a:prstGeom>
          <a:solidFill>
            <a:srgbClr val="FFC000"/>
          </a:solidFill>
          <a:ln w="19050" cap="flat" cmpd="sng" algn="ctr">
            <a:noFill/>
            <a:prstDash val="solid"/>
            <a:round/>
            <a:headEnd type="none" w="med" len="med"/>
            <a:tailEnd type="triangl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endParaRPr kumimoji="0" lang="zh-CN" altLang="en-US" sz="1600" b="0" i="0" u="none" strike="noStrike" cap="none" normalizeH="0" baseline="0">
              <a:ln>
                <a:noFill/>
              </a:ln>
              <a:effectLst/>
              <a:latin typeface="Arial" panose="020B0604020202020204" pitchFamily="34" charset="0"/>
              <a:ea typeface="宋体" panose="02010600030101010101" pitchFamily="2" charset="-122"/>
            </a:endParaRPr>
          </a:p>
        </p:txBody>
      </p:sp>
      <p:sp>
        <p:nvSpPr>
          <p:cNvPr id="2" name="矩形 1"/>
          <p:cNvSpPr/>
          <p:nvPr/>
        </p:nvSpPr>
        <p:spPr bwMode="auto">
          <a:xfrm>
            <a:off x="971600" y="1708150"/>
            <a:ext cx="3816424" cy="2303760"/>
          </a:xfrm>
          <a:prstGeom prst="rect">
            <a:avLst/>
          </a:prstGeom>
          <a:solidFill>
            <a:schemeClr val="accent1"/>
          </a:solidFill>
          <a:ln w="19050" cap="flat" cmpd="sng" algn="ctr">
            <a:noFill/>
            <a:prstDash val="solid"/>
            <a:round/>
            <a:headEnd type="none" w="med" len="med"/>
            <a:tailEnd type="triangl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endParaRPr kumimoji="0" lang="zh-CN" altLang="en-US" sz="1600" b="0" i="0" u="none" strike="noStrike" cap="none" normalizeH="0" baseline="0">
              <a:ln>
                <a:noFill/>
              </a:ln>
              <a:effectLst/>
              <a:latin typeface="Arial" panose="020B0604020202020204" pitchFamily="34" charset="0"/>
              <a:ea typeface="宋体" panose="02010600030101010101" pitchFamily="2" charset="-122"/>
            </a:endParaRPr>
          </a:p>
        </p:txBody>
      </p:sp>
      <p:sp>
        <p:nvSpPr>
          <p:cNvPr id="14338" name="TextBox 1"/>
          <p:cNvSpPr txBox="1">
            <a:spLocks noChangeArrowheads="1"/>
          </p:cNvSpPr>
          <p:nvPr/>
        </p:nvSpPr>
        <p:spPr bwMode="auto">
          <a:xfrm>
            <a:off x="1352550" y="1815001"/>
            <a:ext cx="3074988" cy="609398"/>
          </a:xfrm>
          <a:prstGeom prst="rect">
            <a:avLst/>
          </a:prstGeom>
          <a:solidFill>
            <a:srgbClr val="99FF66"/>
          </a:solidFill>
          <a:ln>
            <a:noFill/>
          </a:ln>
          <a:effectLst>
            <a:outerShdw blurRad="50800" dist="38100" dir="2700000" algn="tl" rotWithShape="0">
              <a:prstClr val="black">
                <a:alpha val="40000"/>
              </a:prstClr>
            </a:outerShdw>
          </a:effec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zh-CN" sz="2800" dirty="0">
                <a:solidFill>
                  <a:srgbClr val="0070C0"/>
                </a:solidFill>
                <a:latin typeface="宋体" panose="02010600030101010101" pitchFamily="2" charset="-122"/>
              </a:rPr>
              <a:t>服务</a:t>
            </a:r>
            <a:r>
              <a:rPr lang="zh-CN" altLang="en-US" sz="2800" dirty="0">
                <a:solidFill>
                  <a:srgbClr val="0070C0"/>
                </a:solidFill>
                <a:latin typeface="宋体" panose="02010600030101010101" pitchFamily="2" charset="-122"/>
              </a:rPr>
              <a:t>器</a:t>
            </a:r>
            <a:r>
              <a:rPr lang="zh-CN" altLang="zh-CN" sz="2800" dirty="0">
                <a:solidFill>
                  <a:srgbClr val="0070C0"/>
                </a:solidFill>
                <a:latin typeface="宋体" panose="02010600030101010101" pitchFamily="2" charset="-122"/>
              </a:rPr>
              <a:t>端动态页面</a:t>
            </a:r>
          </a:p>
        </p:txBody>
      </p:sp>
      <p:sp>
        <p:nvSpPr>
          <p:cNvPr id="14340" name="TextBox 1"/>
          <p:cNvSpPr txBox="1">
            <a:spLocks noChangeArrowheads="1"/>
          </p:cNvSpPr>
          <p:nvPr/>
        </p:nvSpPr>
        <p:spPr bwMode="auto">
          <a:xfrm>
            <a:off x="5522913" y="1815001"/>
            <a:ext cx="2920198" cy="609398"/>
          </a:xfrm>
          <a:prstGeom prst="rect">
            <a:avLst/>
          </a:prstGeom>
          <a:solidFill>
            <a:srgbClr val="FFFF00"/>
          </a:solidFill>
          <a:ln>
            <a:noFill/>
          </a:ln>
          <a:effectLst>
            <a:outerShdw blurRad="50800" dist="38100" dir="16200000" rotWithShape="0">
              <a:prstClr val="black">
                <a:alpha val="40000"/>
              </a:prstClr>
            </a:outerShdw>
          </a:effec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zh-CN" sz="2800" dirty="0">
                <a:solidFill>
                  <a:srgbClr val="0070C0"/>
                </a:solidFill>
                <a:latin typeface="+mn-ea"/>
                <a:ea typeface="+mn-ea"/>
              </a:rPr>
              <a:t>客户端动态页面</a:t>
            </a:r>
          </a:p>
        </p:txBody>
      </p:sp>
      <p:sp>
        <p:nvSpPr>
          <p:cNvPr id="3074" name="Rectangle 3"/>
          <p:cNvSpPr>
            <a:spLocks noGrp="1"/>
          </p:cNvSpPr>
          <p:nvPr/>
        </p:nvSpPr>
        <p:spPr>
          <a:xfrm>
            <a:off x="1352550" y="2446338"/>
            <a:ext cx="3205163" cy="1317625"/>
          </a:xfrm>
          <a:prstGeom prst="rect">
            <a:avLst/>
          </a:prstGeom>
        </p:spPr>
        <p:txBody>
          <a:bodyPr>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0" indent="342265" algn="just" eaLnBrk="1" hangingPunct="1">
              <a:spcBef>
                <a:spcPts val="0"/>
              </a:spcBef>
              <a:buFont typeface="Wingdings" panose="05000000000000000000" pitchFamily="2" charset="2"/>
              <a:buNone/>
              <a:defRPr/>
            </a:pPr>
            <a:r>
              <a:rPr lang="zh-CN" sz="2800" kern="0" dirty="0">
                <a:solidFill>
                  <a:schemeClr val="bg1"/>
                </a:solidFill>
                <a:latin typeface="宋体" panose="02010600030101010101" pitchFamily="2" charset="-122"/>
                <a:ea typeface="宋体" panose="02010600030101010101" pitchFamily="2" charset="-122"/>
                <a:sym typeface="+mn-ea"/>
              </a:rPr>
              <a:t>通常是由服务</a:t>
            </a:r>
            <a:r>
              <a:rPr lang="zh-CN" altLang="en-US" sz="2800" kern="0" dirty="0">
                <a:solidFill>
                  <a:schemeClr val="bg1"/>
                </a:solidFill>
                <a:latin typeface="宋体" panose="02010600030101010101" pitchFamily="2" charset="-122"/>
                <a:ea typeface="宋体" panose="02010600030101010101" pitchFamily="2" charset="-122"/>
                <a:sym typeface="+mn-ea"/>
              </a:rPr>
              <a:t>器</a:t>
            </a:r>
            <a:r>
              <a:rPr lang="zh-CN" sz="2800" kern="0" dirty="0">
                <a:solidFill>
                  <a:schemeClr val="bg1"/>
                </a:solidFill>
                <a:latin typeface="宋体" panose="02010600030101010101" pitchFamily="2" charset="-122"/>
                <a:ea typeface="宋体" panose="02010600030101010101" pitchFamily="2" charset="-122"/>
                <a:sym typeface="+mn-ea"/>
              </a:rPr>
              <a:t>端运行的脚本语言所创建的动态页面。</a:t>
            </a:r>
          </a:p>
        </p:txBody>
      </p:sp>
      <p:sp>
        <p:nvSpPr>
          <p:cNvPr id="3" name="Rectangle 3"/>
          <p:cNvSpPr>
            <a:spLocks noGrp="1"/>
          </p:cNvSpPr>
          <p:nvPr/>
        </p:nvSpPr>
        <p:spPr>
          <a:xfrm>
            <a:off x="5328436" y="2446338"/>
            <a:ext cx="3114675" cy="1317625"/>
          </a:xfrm>
          <a:prstGeom prst="rect">
            <a:avLst/>
          </a:prstGeom>
        </p:spPr>
        <p:txBody>
          <a:bodyPr>
            <a:spAutoFit/>
          </a:bodyPr>
          <a:lstStyle>
            <a:lvl1pPr marL="228600" indent="-228600" algn="l" rtl="0" eaLnBrk="0" fontAlgn="base" hangingPunct="0">
              <a:lnSpc>
                <a:spcPct val="95000"/>
              </a:lnSpc>
              <a:spcBef>
                <a:spcPct val="50000"/>
              </a:spcBef>
              <a:spcAft>
                <a:spcPct val="0"/>
              </a:spcAft>
              <a:buClr>
                <a:srgbClr val="093A80"/>
              </a:buClr>
              <a:buSzPct val="75000"/>
              <a:buFont typeface="Wingdings" panose="05000000000000000000" pitchFamily="2" charset="2"/>
              <a:buChar char="l"/>
              <a:defRPr sz="2000">
                <a:solidFill>
                  <a:schemeClr val="tx1"/>
                </a:solidFill>
                <a:latin typeface="+mn-lt"/>
                <a:ea typeface="+mn-ea"/>
                <a:cs typeface="+mn-cs"/>
              </a:defRPr>
            </a:lvl1pPr>
            <a:lvl2pPr marL="568325" indent="-225425" algn="l" rtl="0" eaLnBrk="0" fontAlgn="base" hangingPunct="0">
              <a:spcBef>
                <a:spcPct val="25000"/>
              </a:spcBef>
              <a:spcAft>
                <a:spcPct val="0"/>
              </a:spcAft>
              <a:buClr>
                <a:schemeClr val="tx1"/>
              </a:buClr>
              <a:buSzPct val="75000"/>
              <a:buFont typeface="Wingdings" panose="05000000000000000000" pitchFamily="2" charset="2"/>
              <a:buChar char="–"/>
              <a:defRPr sz="2800">
                <a:solidFill>
                  <a:schemeClr val="tx1"/>
                </a:solidFill>
                <a:latin typeface="+mn-lt"/>
                <a:ea typeface="+mn-ea"/>
              </a:defRPr>
            </a:lvl2pPr>
            <a:lvl3pPr marL="796925" indent="-114300" algn="l" rtl="0" eaLnBrk="0" fontAlgn="base" hangingPunct="0">
              <a:spcBef>
                <a:spcPct val="20000"/>
              </a:spcBef>
              <a:spcAft>
                <a:spcPct val="0"/>
              </a:spcAft>
              <a:buClr>
                <a:srgbClr val="093A80"/>
              </a:buClr>
              <a:buSzPct val="75000"/>
              <a:buFont typeface="Wingdings" panose="05000000000000000000" pitchFamily="2" charset="2"/>
              <a:buChar char=""/>
              <a:defRPr sz="1400">
                <a:solidFill>
                  <a:schemeClr val="tx1"/>
                </a:solidFill>
                <a:latin typeface="+mn-lt"/>
                <a:ea typeface="+mn-ea"/>
              </a:defRPr>
            </a:lvl3pPr>
            <a:lvl4pPr marL="1025525" indent="-114300" algn="l" rtl="0" eaLnBrk="0" fontAlgn="base" hangingPunct="0">
              <a:spcBef>
                <a:spcPct val="20000"/>
              </a:spcBef>
              <a:spcAft>
                <a:spcPct val="0"/>
              </a:spcAft>
              <a:buClr>
                <a:srgbClr val="093A80"/>
              </a:buClr>
              <a:buSzPct val="75000"/>
              <a:buFont typeface="Wingdings" panose="05000000000000000000" pitchFamily="2" charset="2"/>
              <a:buChar char="–"/>
              <a:defRPr sz="1000">
                <a:solidFill>
                  <a:schemeClr val="tx1"/>
                </a:solidFill>
                <a:latin typeface="+mn-lt"/>
                <a:ea typeface="+mn-ea"/>
              </a:defRPr>
            </a:lvl4pPr>
            <a:lvl5pPr marL="1254125" indent="-114300" algn="l" rtl="0" eaLnBrk="0" fontAlgn="base" hangingPunct="0">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5pPr>
            <a:lvl6pPr marL="17113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6pPr>
            <a:lvl7pPr marL="21685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7pPr>
            <a:lvl8pPr marL="26257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8pPr>
            <a:lvl9pPr marL="3082925" indent="-114300" algn="l" rtl="0" eaLnBrk="1" fontAlgn="base" hangingPunct="1">
              <a:spcBef>
                <a:spcPct val="20000"/>
              </a:spcBef>
              <a:spcAft>
                <a:spcPct val="0"/>
              </a:spcAft>
              <a:buClr>
                <a:srgbClr val="093A80"/>
              </a:buClr>
              <a:buSzPct val="75000"/>
              <a:buFont typeface="Wingdings" panose="05000000000000000000" pitchFamily="2" charset="2"/>
              <a:buChar char="l"/>
              <a:defRPr sz="900">
                <a:solidFill>
                  <a:schemeClr val="tx1"/>
                </a:solidFill>
                <a:latin typeface="+mn-lt"/>
                <a:ea typeface="+mn-ea"/>
              </a:defRPr>
            </a:lvl9pPr>
          </a:lstStyle>
          <a:p>
            <a:pPr marL="0" indent="342265" algn="just" eaLnBrk="1" hangingPunct="1">
              <a:spcBef>
                <a:spcPts val="0"/>
              </a:spcBef>
              <a:buFont typeface="Wingdings" panose="05000000000000000000" pitchFamily="2" charset="2"/>
              <a:buNone/>
              <a:defRPr/>
            </a:pPr>
            <a:r>
              <a:rPr lang="zh-CN" sz="2800" kern="0" dirty="0">
                <a:solidFill>
                  <a:schemeClr val="bg1"/>
                </a:solidFill>
                <a:latin typeface="+mn-ea"/>
                <a:sym typeface="+mn-ea"/>
              </a:rPr>
              <a:t>通常是在客户端运行的脚本语言对页面内容的修改。</a:t>
            </a:r>
          </a:p>
        </p:txBody>
      </p:sp>
      <p:sp>
        <p:nvSpPr>
          <p:cNvPr id="5" name="页脚占位符 4"/>
          <p:cNvSpPr>
            <a:spLocks noGrp="1"/>
          </p:cNvSpPr>
          <p:nvPr>
            <p:ph type="ftr" sz="quarter" idx="5"/>
          </p:nvPr>
        </p:nvSpPr>
        <p:spPr/>
        <p:txBody>
          <a:bodyPr/>
          <a:lstStyle/>
          <a:p>
            <a:r>
              <a:rPr lang="en-US" altLang="zh-CN" smtClean="0"/>
              <a:t>/28</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7</a:t>
            </a:fld>
            <a:endParaRPr lang="zh-CN" altLang="en-US" dirty="0"/>
          </a:p>
        </p:txBody>
      </p:sp>
      <p:sp>
        <p:nvSpPr>
          <p:cNvPr id="4" name="标题 3"/>
          <p:cNvSpPr>
            <a:spLocks noGrp="1"/>
          </p:cNvSpPr>
          <p:nvPr>
            <p:ph type="title"/>
          </p:nvPr>
        </p:nvSpPr>
        <p:spPr/>
        <p:txBody>
          <a:bodyPr/>
          <a:lstStyle/>
          <a:p>
            <a:r>
              <a:rPr lang="en-US" altLang="zh-CN" dirty="0" smtClean="0"/>
              <a:t>1.1.3 </a:t>
            </a:r>
            <a:r>
              <a:rPr lang="zh-CN" altLang="en-US" dirty="0" smtClean="0"/>
              <a:t>动</a:t>
            </a:r>
            <a:r>
              <a:rPr lang="zh-CN" altLang="en-US" dirty="0"/>
              <a:t>态页面 </a:t>
            </a:r>
          </a:p>
        </p:txBody>
      </p:sp>
    </p:spTree>
    <p:extLst>
      <p:ext uri="{BB962C8B-B14F-4D97-AF65-F5344CB8AC3E}">
        <p14:creationId xmlns:p14="http://schemas.microsoft.com/office/powerpoint/2010/main" val="331389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1447800" y="1562423"/>
            <a:ext cx="3960000" cy="649287"/>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7" name="内容占位符 6"/>
          <p:cNvSpPr>
            <a:spLocks noGrp="1"/>
          </p:cNvSpPr>
          <p:nvPr>
            <p:ph sz="quarter" idx="12"/>
          </p:nvPr>
        </p:nvSpPr>
        <p:spPr>
          <a:xfrm>
            <a:off x="1676400" y="914403"/>
            <a:ext cx="6934200" cy="3231654"/>
          </a:xfrm>
        </p:spPr>
        <p:txBody>
          <a:bodyPr/>
          <a:lstStyle/>
          <a:p>
            <a:r>
              <a:rPr lang="en-US" altLang="zh-CN" dirty="0"/>
              <a:t>1.1 Web</a:t>
            </a:r>
            <a:r>
              <a:rPr lang="zh-CN" altLang="en-US" dirty="0"/>
              <a:t>页面</a:t>
            </a:r>
            <a:endParaRPr lang="en-US" altLang="zh-CN" dirty="0"/>
          </a:p>
          <a:p>
            <a:r>
              <a:rPr lang="en-US" altLang="zh-CN" dirty="0"/>
              <a:t>1.2 HTTP</a:t>
            </a:r>
            <a:r>
              <a:rPr lang="zh-CN" altLang="en-US" dirty="0"/>
              <a:t>协议</a:t>
            </a:r>
            <a:endParaRPr lang="en-US" altLang="zh-CN" dirty="0"/>
          </a:p>
          <a:p>
            <a:r>
              <a:rPr lang="en-US" altLang="zh-CN" dirty="0"/>
              <a:t>1.3 </a:t>
            </a:r>
            <a:r>
              <a:rPr lang="zh-CN" altLang="en-US" dirty="0"/>
              <a:t>服务器端脚本语言</a:t>
            </a:r>
            <a:endParaRPr lang="en-US" altLang="zh-CN" dirty="0"/>
          </a:p>
          <a:p>
            <a:r>
              <a:rPr lang="en-US" altLang="zh-CN" dirty="0"/>
              <a:t>1.4 </a:t>
            </a:r>
            <a:r>
              <a:rPr lang="zh-CN" altLang="en-US" dirty="0" smtClean="0"/>
              <a:t>搭建</a:t>
            </a:r>
            <a:r>
              <a:rPr lang="en-US" altLang="zh-CN" dirty="0" smtClean="0"/>
              <a:t>IntelliJ IDEA</a:t>
            </a:r>
            <a:r>
              <a:rPr lang="zh-CN" altLang="en-US" dirty="0" smtClean="0"/>
              <a:t>开发环境</a:t>
            </a:r>
            <a:endParaRPr lang="en-US" altLang="zh-CN" dirty="0"/>
          </a:p>
          <a:p>
            <a:r>
              <a:rPr lang="en-US" altLang="zh-CN" dirty="0"/>
              <a:t>1.5 Java</a:t>
            </a:r>
            <a:r>
              <a:rPr lang="zh-CN" altLang="en-US" dirty="0"/>
              <a:t>语言</a:t>
            </a:r>
            <a:endParaRPr lang="en-US" altLang="zh-CN" dirty="0"/>
          </a:p>
        </p:txBody>
      </p:sp>
      <p:sp>
        <p:nvSpPr>
          <p:cNvPr id="2" name="页脚占位符 1"/>
          <p:cNvSpPr>
            <a:spLocks noGrp="1"/>
          </p:cNvSpPr>
          <p:nvPr>
            <p:ph type="ftr" sz="quarter" idx="4294967295"/>
          </p:nvPr>
        </p:nvSpPr>
        <p:spPr>
          <a:xfrm>
            <a:off x="8199438" y="4935538"/>
            <a:ext cx="944562" cy="215900"/>
          </a:xfrm>
        </p:spPr>
        <p:txBody>
          <a:bodyPr/>
          <a:lstStyle/>
          <a:p>
            <a:r>
              <a:rPr lang="en-US" altLang="zh-CN" smtClean="0"/>
              <a:t>/28</a:t>
            </a:r>
            <a:endParaRPr lang="zh-CN" altLang="en-US" dirty="0"/>
          </a:p>
        </p:txBody>
      </p:sp>
      <p:sp>
        <p:nvSpPr>
          <p:cNvPr id="3" name="灯片编号占位符 2"/>
          <p:cNvSpPr>
            <a:spLocks noGrp="1"/>
          </p:cNvSpPr>
          <p:nvPr>
            <p:ph type="sldNum" sz="quarter" idx="4294967295"/>
          </p:nvPr>
        </p:nvSpPr>
        <p:spPr>
          <a:xfrm>
            <a:off x="8559800" y="4935538"/>
            <a:ext cx="584200" cy="215900"/>
          </a:xfrm>
        </p:spPr>
        <p:txBody>
          <a:bodyPr/>
          <a:lstStyle/>
          <a:p>
            <a:fld id="{B6F15528-21DE-4FAA-801E-634DDDAF4B2B}" type="slidenum">
              <a:rPr lang="en-US" altLang="zh-CN" smtClean="0"/>
              <a:pPr/>
              <a:t>8</a:t>
            </a:fld>
            <a:endParaRPr lang="zh-CN" altLang="en-US" dirty="0"/>
          </a:p>
        </p:txBody>
      </p:sp>
    </p:spTree>
    <p:extLst>
      <p:ext uri="{BB962C8B-B14F-4D97-AF65-F5344CB8AC3E}">
        <p14:creationId xmlns:p14="http://schemas.microsoft.com/office/powerpoint/2010/main" val="395814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5"/>
          </p:nvPr>
        </p:nvSpPr>
        <p:spPr/>
        <p:txBody>
          <a:bodyPr/>
          <a:lstStyle/>
          <a:p>
            <a:r>
              <a:rPr lang="en-US" altLang="zh-CN" smtClean="0"/>
              <a:t>/28</a:t>
            </a:r>
            <a:endParaRPr lang="zh-CN" altLang="en-US" dirty="0"/>
          </a:p>
        </p:txBody>
      </p:sp>
      <p:sp>
        <p:nvSpPr>
          <p:cNvPr id="8" name="灯片编号占位符 7"/>
          <p:cNvSpPr>
            <a:spLocks noGrp="1"/>
          </p:cNvSpPr>
          <p:nvPr>
            <p:ph type="sldNum" sz="quarter" idx="7"/>
          </p:nvPr>
        </p:nvSpPr>
        <p:spPr/>
        <p:txBody>
          <a:bodyPr/>
          <a:lstStyle/>
          <a:p>
            <a:fld id="{B6F15528-21DE-4FAA-801E-634DDDAF4B2B}" type="slidenum">
              <a:rPr lang="en-US" altLang="zh-CN" smtClean="0"/>
              <a:pPr/>
              <a:t>9</a:t>
            </a:fld>
            <a:endParaRPr lang="zh-CN" altLang="en-US" dirty="0"/>
          </a:p>
        </p:txBody>
      </p:sp>
      <p:sp>
        <p:nvSpPr>
          <p:cNvPr id="3074" name="Rectangle 3"/>
          <p:cNvSpPr>
            <a:spLocks noGrp="1"/>
          </p:cNvSpPr>
          <p:nvPr>
            <p:ph sz="quarter" idx="10"/>
          </p:nvPr>
        </p:nvSpPr>
        <p:spPr>
          <a:xfrm>
            <a:off x="457200" y="857253"/>
            <a:ext cx="8229600" cy="1551194"/>
          </a:xfrm>
          <a:prstGeom prst="rect">
            <a:avLst/>
          </a:prstGeom>
        </p:spPr>
        <p:txBody>
          <a:bodyPr>
            <a:spAutoFit/>
          </a:bodyPr>
          <a:lstStyle/>
          <a:p>
            <a:pPr marL="342900" indent="342900" eaLnBrk="1" hangingPunct="1">
              <a:lnSpc>
                <a:spcPct val="120000"/>
              </a:lnSpc>
              <a:buFont typeface="Wingdings" panose="05000000000000000000" pitchFamily="2" charset="2"/>
              <a:buNone/>
              <a:defRPr/>
            </a:pPr>
            <a:r>
              <a:rPr sz="2800" kern="1200" dirty="0">
                <a:hlinkClick r:id="rId2"/>
              </a:rPr>
              <a:t>HTTP</a:t>
            </a:r>
            <a:r>
              <a:rPr lang="zh-CN" sz="2800" kern="1200" dirty="0"/>
              <a:t>（Hypertext Transfer Protocol）</a:t>
            </a:r>
            <a:r>
              <a:rPr sz="2800" kern="1200" dirty="0"/>
              <a:t>，</a:t>
            </a:r>
            <a:r>
              <a:rPr sz="2800" kern="1200" dirty="0" err="1"/>
              <a:t>超文</a:t>
            </a:r>
            <a:r>
              <a:rPr lang="zh-CN" altLang="en-US" sz="2800" kern="1200" dirty="0"/>
              <a:t>本</a:t>
            </a:r>
            <a:r>
              <a:rPr sz="2800" kern="1200" dirty="0" err="1"/>
              <a:t>传输协议</a:t>
            </a:r>
            <a:r>
              <a:rPr lang="en-US" sz="2800" kern="1200" dirty="0"/>
              <a:t>——</a:t>
            </a:r>
            <a:r>
              <a:rPr sz="2800" kern="1200" dirty="0"/>
              <a:t>浏览器和服务器间无状态的请求/</a:t>
            </a:r>
            <a:r>
              <a:rPr sz="2800" kern="1200" dirty="0" err="1"/>
              <a:t>响应协议</a:t>
            </a:r>
            <a:r>
              <a:rPr sz="2800" kern="1200" dirty="0"/>
              <a:t>。</a:t>
            </a:r>
            <a:endParaRPr sz="1100" kern="1200" dirty="0"/>
          </a:p>
        </p:txBody>
      </p:sp>
      <p:sp>
        <p:nvSpPr>
          <p:cNvPr id="2" name="标题 1"/>
          <p:cNvSpPr>
            <a:spLocks noGrp="1"/>
          </p:cNvSpPr>
          <p:nvPr>
            <p:ph type="title"/>
          </p:nvPr>
        </p:nvSpPr>
        <p:spPr/>
        <p:txBody>
          <a:bodyPr/>
          <a:lstStyle/>
          <a:p>
            <a:r>
              <a:rPr lang="en-US" altLang="zh-CN" dirty="0" smtClean="0"/>
              <a:t>1.2 HTTP</a:t>
            </a:r>
            <a:r>
              <a:rPr lang="zh-CN" altLang="en-US" dirty="0"/>
              <a:t>协议 </a:t>
            </a:r>
          </a:p>
        </p:txBody>
      </p:sp>
      <p:sp>
        <p:nvSpPr>
          <p:cNvPr id="3" name="文本框 2"/>
          <p:cNvSpPr txBox="1"/>
          <p:nvPr/>
        </p:nvSpPr>
        <p:spPr>
          <a:xfrm>
            <a:off x="1187624" y="3069512"/>
            <a:ext cx="2160240" cy="16624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zh-CN" altLang="en-US" sz="3200" dirty="0">
                <a:latin typeface="微软雅黑" panose="020B0503020204020204" pitchFamily="34" charset="-122"/>
                <a:ea typeface="微软雅黑" panose="020B0503020204020204" pitchFamily="34" charset="-122"/>
              </a:rPr>
              <a:t>浏览器</a:t>
            </a:r>
          </a:p>
        </p:txBody>
      </p:sp>
      <p:sp>
        <p:nvSpPr>
          <p:cNvPr id="6" name="文本框 5"/>
          <p:cNvSpPr txBox="1"/>
          <p:nvPr/>
        </p:nvSpPr>
        <p:spPr>
          <a:xfrm>
            <a:off x="5580112" y="3052151"/>
            <a:ext cx="2160240" cy="1679837"/>
          </a:xfrm>
          <a:prstGeom prst="rect">
            <a:avLst/>
          </a:prstGeom>
          <a:solidFill>
            <a:srgbClr val="0070C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zh-CN" altLang="en-US" sz="3200" dirty="0">
                <a:latin typeface="微软雅黑" panose="020B0503020204020204" pitchFamily="34" charset="-122"/>
                <a:ea typeface="微软雅黑" panose="020B0503020204020204" pitchFamily="34" charset="-122"/>
              </a:rPr>
              <a:t>服务器</a:t>
            </a:r>
          </a:p>
        </p:txBody>
      </p:sp>
      <p:sp>
        <p:nvSpPr>
          <p:cNvPr id="5" name="右箭头 4"/>
          <p:cNvSpPr/>
          <p:nvPr/>
        </p:nvSpPr>
        <p:spPr bwMode="auto">
          <a:xfrm>
            <a:off x="3347864" y="3029500"/>
            <a:ext cx="2232248" cy="787417"/>
          </a:xfrm>
          <a:prstGeom prst="rightArrow">
            <a:avLst/>
          </a:prstGeom>
          <a:solidFill>
            <a:srgbClr val="FFC000"/>
          </a:solidFill>
          <a:ln w="19050" cap="flat" cmpd="sng" algn="ctr">
            <a:noFill/>
            <a:prstDash val="solid"/>
            <a:round/>
            <a:headEnd type="none" w="med" len="med"/>
            <a:tailEnd type="triangl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rPr>
              <a:t>请求 </a:t>
            </a:r>
            <a:r>
              <a:rPr kumimoji="0" lang="en-US" altLang="zh-CN" sz="1600" b="0" i="0" u="none" strike="noStrike" cap="none" normalizeH="0" baseline="0" dirty="0">
                <a:ln>
                  <a:noFill/>
                </a:ln>
                <a:effectLst/>
                <a:latin typeface="微软雅黑" panose="020B0503020204020204" pitchFamily="34" charset="-122"/>
                <a:ea typeface="微软雅黑" panose="020B0503020204020204" pitchFamily="34" charset="-122"/>
              </a:rPr>
              <a:t>Request</a:t>
            </a:r>
            <a:endPar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endParaRPr>
          </a:p>
        </p:txBody>
      </p:sp>
      <p:sp>
        <p:nvSpPr>
          <p:cNvPr id="7" name="左箭头 6"/>
          <p:cNvSpPr/>
          <p:nvPr/>
        </p:nvSpPr>
        <p:spPr bwMode="auto">
          <a:xfrm>
            <a:off x="3347864" y="3867303"/>
            <a:ext cx="2232000" cy="788400"/>
          </a:xfrm>
          <a:prstGeom prst="leftArrow">
            <a:avLst/>
          </a:prstGeom>
          <a:solidFill>
            <a:srgbClr val="FFC000"/>
          </a:solidFill>
          <a:ln w="19050" cap="flat" cmpd="sng" algn="ctr">
            <a:noFill/>
            <a:prstDash val="solid"/>
            <a:round/>
            <a:headEnd type="none" w="med" len="med"/>
            <a:tailEnd type="triangl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Pct val="100000"/>
              <a:buFont typeface="Times New Roman" panose="02020603050405020304" pitchFamily="18" charset="0"/>
              <a:buNone/>
            </a:pP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rPr>
              <a:t>回复 </a:t>
            </a:r>
            <a:r>
              <a:rPr kumimoji="0" lang="en-US" altLang="zh-CN" sz="1600" b="0" i="0" u="none" strike="noStrike" cap="none" normalizeH="0" baseline="0" dirty="0">
                <a:ln>
                  <a:noFill/>
                </a:ln>
                <a:effectLst/>
                <a:latin typeface="微软雅黑" panose="020B0503020204020204" pitchFamily="34" charset="-122"/>
                <a:ea typeface="微软雅黑" panose="020B0503020204020204" pitchFamily="34" charset="-122"/>
              </a:rPr>
              <a:t>Response</a:t>
            </a:r>
            <a:endPar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359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22" presetClass="entr" presetSubtype="2" fill="hold" grpId="0" nodeType="afterEffect">
                                  <p:stCondLst>
                                    <p:cond delay="100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animBg="1"/>
      <p:bldP spid="7" grpId="0" animBg="1"/>
    </p:bld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5532</TotalTime>
  <Words>1989</Words>
  <Application>Microsoft Office PowerPoint</Application>
  <PresentationFormat>全屏显示(16:9)</PresentationFormat>
  <Paragraphs>334</Paragraphs>
  <Slides>29</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1" baseType="lpstr">
      <vt:lpstr>3_Office Theme</vt:lpstr>
      <vt:lpstr>Microsoft Excel 图表</vt:lpstr>
      <vt:lpstr>PowerPoint 演示文稿</vt:lpstr>
      <vt:lpstr>PowerPoint 演示文稿</vt:lpstr>
      <vt:lpstr>PowerPoint 演示文稿</vt:lpstr>
      <vt:lpstr>PowerPoint 演示文稿</vt:lpstr>
      <vt:lpstr>1.1.1 Web页面 </vt:lpstr>
      <vt:lpstr>1.1.2 静态网站和动态网站</vt:lpstr>
      <vt:lpstr>1.1.3 动态页面 </vt:lpstr>
      <vt:lpstr>PowerPoint 演示文稿</vt:lpstr>
      <vt:lpstr>1.2 HTTP协议 </vt:lpstr>
      <vt:lpstr>1.2 HTTP协议 </vt:lpstr>
      <vt:lpstr>1.2 HTTP协议 </vt:lpstr>
      <vt:lpstr>PowerPoint 演示文稿</vt:lpstr>
      <vt:lpstr>1.3 服务器端脚本语言 </vt:lpstr>
      <vt:lpstr>1.3 服务器端脚本语言 </vt:lpstr>
      <vt:lpstr>1.3 服务器端脚本语言 </vt:lpstr>
      <vt:lpstr>PowerPoint 演示文稿</vt:lpstr>
      <vt:lpstr>1.4 搭建IntelliJ IDEA开发环境</vt:lpstr>
      <vt:lpstr>PowerPoint 演示文稿</vt:lpstr>
      <vt:lpstr>1.5.1 什么是Java</vt:lpstr>
      <vt:lpstr>1.5.1 什么是Java</vt:lpstr>
      <vt:lpstr>1.5.2 Java程序结构</vt:lpstr>
      <vt:lpstr>1.5.2 Java程序结构</vt:lpstr>
      <vt:lpstr>1.5.3 Java语句</vt:lpstr>
      <vt:lpstr>1.5.4 if语句和for语句</vt:lpstr>
      <vt:lpstr>1.5.4 if语句和for语句</vt:lpstr>
      <vt:lpstr>1.5.5 其它语法</vt:lpstr>
      <vt:lpstr>1.5.5 其它语法</vt:lpstr>
      <vt:lpstr>PowerPoint 演示文稿</vt:lpstr>
      <vt:lpstr>PowerPoint 演示文稿</vt:lpstr>
    </vt:vector>
  </TitlesOfParts>
  <Company>昆明理工大学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界面设计</dc:title>
  <dc:creator>潘晟旻</dc:creator>
  <cp:lastModifiedBy>Cloud</cp:lastModifiedBy>
  <cp:revision>249</cp:revision>
  <dcterms:created xsi:type="dcterms:W3CDTF">2008-03-01T10:37:00Z</dcterms:created>
  <dcterms:modified xsi:type="dcterms:W3CDTF">2021-09-09T06:27:38Z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