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17" r:id="rId3"/>
    <p:sldId id="340" r:id="rId4"/>
    <p:sldId id="341" r:id="rId5"/>
    <p:sldId id="342"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43" r:id="rId23"/>
    <p:sldId id="344" r:id="rId24"/>
    <p:sldId id="336" r:id="rId25"/>
    <p:sldId id="337" r:id="rId26"/>
    <p:sldId id="338" r:id="rId27"/>
    <p:sldId id="339" r:id="rId28"/>
    <p:sldId id="345"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FFFF"/>
    <a:srgbClr val="E65D00"/>
    <a:srgbClr val="009900"/>
    <a:srgbClr val="008000"/>
    <a:srgbClr val="004AB8"/>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33" autoAdjust="0"/>
  </p:normalViewPr>
  <p:slideViewPr>
    <p:cSldViewPr>
      <p:cViewPr varScale="1">
        <p:scale>
          <a:sx n="84" d="100"/>
          <a:sy n="84" d="100"/>
        </p:scale>
        <p:origin x="141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57" d="100"/>
          <a:sy n="57" d="100"/>
        </p:scale>
        <p:origin x="-260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DF8B68BC-F9EA-47ED-914E-9A8B90182D38}" type="datetimeFigureOut">
              <a:rPr lang="zh-CN" altLang="en-US"/>
              <a:pPr>
                <a:defRPr/>
              </a:pPr>
              <a:t>2018/4/4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03A2478-729B-4E8C-96B3-A32E2C5CDFE7}" type="slidenum">
              <a:rPr lang="zh-CN" altLang="en-US"/>
              <a:pPr/>
              <a:t>‹#›</a:t>
            </a:fld>
            <a:endParaRPr lang="zh-CN" altLang="en-US"/>
          </a:p>
        </p:txBody>
      </p:sp>
    </p:spTree>
    <p:extLst>
      <p:ext uri="{BB962C8B-B14F-4D97-AF65-F5344CB8AC3E}">
        <p14:creationId xmlns:p14="http://schemas.microsoft.com/office/powerpoint/2010/main" val="993832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017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4A57B96-8450-4754-BADB-556F107D5FDF}" type="slidenum">
              <a:rPr lang="en-US" altLang="zh-CN"/>
              <a:pPr/>
              <a:t>‹#›</a:t>
            </a:fld>
            <a:endParaRPr lang="en-US" altLang="zh-CN"/>
          </a:p>
        </p:txBody>
      </p:sp>
    </p:spTree>
    <p:extLst>
      <p:ext uri="{BB962C8B-B14F-4D97-AF65-F5344CB8AC3E}">
        <p14:creationId xmlns:p14="http://schemas.microsoft.com/office/powerpoint/2010/main" val="94822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FA04F51-873F-4E0B-B1C8-8449215E6961}" type="slidenum">
              <a:rPr lang="en-US" altLang="zh-CN"/>
              <a:pPr/>
              <a:t>‹#›</a:t>
            </a:fld>
            <a:endParaRPr lang="en-US" altLang="zh-CN"/>
          </a:p>
        </p:txBody>
      </p:sp>
    </p:spTree>
    <p:extLst>
      <p:ext uri="{BB962C8B-B14F-4D97-AF65-F5344CB8AC3E}">
        <p14:creationId xmlns:p14="http://schemas.microsoft.com/office/powerpoint/2010/main" val="115150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2C493326-A77D-477B-BB79-CF2F3237117E}" type="slidenum">
              <a:rPr lang="en-US" altLang="zh-CN"/>
              <a:pPr/>
              <a:t>‹#›</a:t>
            </a:fld>
            <a:endParaRPr lang="en-US" altLang="zh-CN"/>
          </a:p>
        </p:txBody>
      </p:sp>
    </p:spTree>
    <p:extLst>
      <p:ext uri="{BB962C8B-B14F-4D97-AF65-F5344CB8AC3E}">
        <p14:creationId xmlns:p14="http://schemas.microsoft.com/office/powerpoint/2010/main" val="82443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D3CA9B0-C946-4D6E-AB7F-CDC962FDEFDE}" type="slidenum">
              <a:rPr lang="en-US" altLang="zh-CN"/>
              <a:pPr/>
              <a:t>‹#›</a:t>
            </a:fld>
            <a:endParaRPr lang="en-US" altLang="zh-CN"/>
          </a:p>
        </p:txBody>
      </p:sp>
    </p:spTree>
    <p:extLst>
      <p:ext uri="{BB962C8B-B14F-4D97-AF65-F5344CB8AC3E}">
        <p14:creationId xmlns:p14="http://schemas.microsoft.com/office/powerpoint/2010/main" val="1519952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7625EFC-07C3-4D47-944D-37E14EAA1B62}" type="slidenum">
              <a:rPr lang="en-US" altLang="zh-CN"/>
              <a:pPr/>
              <a:t>‹#›</a:t>
            </a:fld>
            <a:endParaRPr lang="en-US" altLang="zh-CN"/>
          </a:p>
        </p:txBody>
      </p:sp>
    </p:spTree>
    <p:extLst>
      <p:ext uri="{BB962C8B-B14F-4D97-AF65-F5344CB8AC3E}">
        <p14:creationId xmlns:p14="http://schemas.microsoft.com/office/powerpoint/2010/main" val="2357412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D21EC83-7113-42CF-ACE8-6567308B7B0A}" type="slidenum">
              <a:rPr lang="en-US" altLang="zh-CN"/>
              <a:pPr/>
              <a:t>‹#›</a:t>
            </a:fld>
            <a:endParaRPr lang="en-US" altLang="zh-CN"/>
          </a:p>
        </p:txBody>
      </p:sp>
    </p:spTree>
    <p:extLst>
      <p:ext uri="{BB962C8B-B14F-4D97-AF65-F5344CB8AC3E}">
        <p14:creationId xmlns:p14="http://schemas.microsoft.com/office/powerpoint/2010/main" val="1080985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CBB3741A-B2F4-4F62-9BDD-D5E1C9C91ACE}" type="slidenum">
              <a:rPr lang="en-US" altLang="zh-CN"/>
              <a:pPr/>
              <a:t>‹#›</a:t>
            </a:fld>
            <a:endParaRPr lang="en-US" altLang="zh-CN"/>
          </a:p>
        </p:txBody>
      </p:sp>
    </p:spTree>
    <p:extLst>
      <p:ext uri="{BB962C8B-B14F-4D97-AF65-F5344CB8AC3E}">
        <p14:creationId xmlns:p14="http://schemas.microsoft.com/office/powerpoint/2010/main" val="5312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0F1B99FB-1258-4500-9B71-5936F6E340CA}" type="slidenum">
              <a:rPr lang="en-US" altLang="zh-CN"/>
              <a:pPr/>
              <a:t>‹#›</a:t>
            </a:fld>
            <a:endParaRPr lang="en-US" altLang="zh-CN"/>
          </a:p>
        </p:txBody>
      </p:sp>
    </p:spTree>
    <p:extLst>
      <p:ext uri="{BB962C8B-B14F-4D97-AF65-F5344CB8AC3E}">
        <p14:creationId xmlns:p14="http://schemas.microsoft.com/office/powerpoint/2010/main" val="1477322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B7F4604A-27E1-4E38-8048-AC33DF8CA618}" type="slidenum">
              <a:rPr lang="en-US" altLang="zh-CN"/>
              <a:pPr/>
              <a:t>‹#›</a:t>
            </a:fld>
            <a:endParaRPr lang="en-US" altLang="zh-CN"/>
          </a:p>
        </p:txBody>
      </p:sp>
    </p:spTree>
    <p:extLst>
      <p:ext uri="{BB962C8B-B14F-4D97-AF65-F5344CB8AC3E}">
        <p14:creationId xmlns:p14="http://schemas.microsoft.com/office/powerpoint/2010/main" val="27807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1673EDE-3AFB-4CF4-8401-7DCE35F0DD86}" type="slidenum">
              <a:rPr lang="en-US" altLang="zh-CN"/>
              <a:pPr/>
              <a:t>‹#›</a:t>
            </a:fld>
            <a:endParaRPr lang="en-US" altLang="zh-CN"/>
          </a:p>
        </p:txBody>
      </p:sp>
    </p:spTree>
    <p:extLst>
      <p:ext uri="{BB962C8B-B14F-4D97-AF65-F5344CB8AC3E}">
        <p14:creationId xmlns:p14="http://schemas.microsoft.com/office/powerpoint/2010/main" val="3302171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DBD5556-4800-47F6-BDFF-A227151DB48F}" type="slidenum">
              <a:rPr lang="en-US" altLang="zh-CN"/>
              <a:pPr/>
              <a:t>‹#›</a:t>
            </a:fld>
            <a:endParaRPr lang="en-US" altLang="zh-CN"/>
          </a:p>
        </p:txBody>
      </p:sp>
    </p:spTree>
    <p:extLst>
      <p:ext uri="{BB962C8B-B14F-4D97-AF65-F5344CB8AC3E}">
        <p14:creationId xmlns:p14="http://schemas.microsoft.com/office/powerpoint/2010/main" val="305039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4099"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4BB9DB9-9896-4E84-AE48-DB3025FEDA67}" type="slidenum">
              <a:rPr lang="en-US" altLang="zh-CN"/>
              <a:pPr/>
              <a:t>‹#›</a:t>
            </a:fld>
            <a:endParaRPr lang="en-US" altLang="zh-CN"/>
          </a:p>
        </p:txBody>
      </p:sp>
      <p:sp>
        <p:nvSpPr>
          <p:cNvPr id="1032"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ffectLst/>
        </p:spPr>
        <p:txBody>
          <a:bodyPr wrap="none" anchor="ctr"/>
          <a:lstStyle/>
          <a:p>
            <a:pPr>
              <a:defRPr/>
            </a:pPr>
            <a:endParaRPr lang="zh-CN" altLang="en-US">
              <a:latin typeface="Arial" charset="0"/>
            </a:endParaRPr>
          </a:p>
        </p:txBody>
      </p:sp>
      <p:pic>
        <p:nvPicPr>
          <p:cNvPr id="4104"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
          <p:cNvPicPr>
            <a:picLocks noChangeAspect="1"/>
          </p:cNvPicPr>
          <p:nvPr userDrawn="1"/>
        </p:nvPicPr>
        <p:blipFill>
          <a:blip r:embed="rId16" cstate="print">
            <a:extLst>
              <a:ext uri="{28A0092B-C50C-407E-A947-70E740481C1C}">
                <a14:useLocalDpi xmlns:a14="http://schemas.microsoft.com/office/drawing/2010/main" val="0"/>
              </a:ext>
            </a:extLst>
          </a:blip>
          <a:srcRect t="32001" b="33501"/>
          <a:stretch>
            <a:fillRect/>
          </a:stretch>
        </p:blipFill>
        <p:spPr bwMode="auto">
          <a:xfrm>
            <a:off x="6680200" y="228600"/>
            <a:ext cx="223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ctrTitle"/>
          </p:nvPr>
        </p:nvSpPr>
        <p:spPr>
          <a:xfrm>
            <a:off x="1371600" y="533400"/>
            <a:ext cx="4495800" cy="1219200"/>
          </a:xfrm>
        </p:spPr>
        <p:txBody>
          <a:bodyPr/>
          <a:lstStyle/>
          <a:p>
            <a:pPr eaLnBrk="1" hangingPunct="1">
              <a:defRPr/>
            </a:pPr>
            <a:r>
              <a:rPr lang="en-US" altLang="zh-CN" b="1" dirty="0" smtClean="0">
                <a:solidFill>
                  <a:srgbClr val="FF6600"/>
                </a:solidFill>
              </a:rPr>
              <a:t>D</a:t>
            </a:r>
            <a:r>
              <a:rPr lang="en-US" altLang="zh-CN" b="1" dirty="0" smtClean="0"/>
              <a:t>esign </a:t>
            </a:r>
            <a:r>
              <a:rPr lang="en-US" altLang="zh-CN" b="1" dirty="0" smtClean="0">
                <a:solidFill>
                  <a:srgbClr val="FF6600"/>
                </a:solidFill>
              </a:rPr>
              <a:t>P</a:t>
            </a:r>
            <a:r>
              <a:rPr lang="en-US" altLang="zh-CN" b="1" dirty="0" smtClean="0"/>
              <a:t>atterns</a:t>
            </a:r>
            <a:endParaRPr lang="zh-CN" altLang="en-US" b="1" dirty="0" smtClean="0">
              <a:effectLst>
                <a:outerShdw blurRad="38100" dist="38100" dir="2700000" algn="tl">
                  <a:srgbClr val="C0C0C0"/>
                </a:outerShdw>
              </a:effectLst>
            </a:endParaRPr>
          </a:p>
        </p:txBody>
      </p:sp>
      <p:sp>
        <p:nvSpPr>
          <p:cNvPr id="9" name="Rectangle 3"/>
          <p:cNvSpPr>
            <a:spLocks noGrp="1" noChangeArrowheads="1"/>
          </p:cNvSpPr>
          <p:nvPr>
            <p:ph type="subTitle" idx="1"/>
          </p:nvPr>
        </p:nvSpPr>
        <p:spPr>
          <a:xfrm>
            <a:off x="533400" y="1905000"/>
            <a:ext cx="7239000" cy="990600"/>
          </a:xfrm>
        </p:spPr>
        <p:txBody>
          <a:bodyPr/>
          <a:lstStyle/>
          <a:p>
            <a:pPr algn="ctr" eaLnBrk="1" hangingPunct="1">
              <a:defRPr/>
            </a:pPr>
            <a:r>
              <a:rPr lang="zh-CN" altLang="en-US" sz="4800" b="1" dirty="0" smtClean="0"/>
              <a:t>适配器模式</a:t>
            </a:r>
          </a:p>
        </p:txBody>
      </p:sp>
      <p:sp>
        <p:nvSpPr>
          <p:cNvPr id="5" name="Text Box 5"/>
          <p:cNvSpPr txBox="1">
            <a:spLocks noChangeArrowheads="1"/>
          </p:cNvSpPr>
          <p:nvPr/>
        </p:nvSpPr>
        <p:spPr bwMode="auto">
          <a:xfrm>
            <a:off x="2819400" y="5468938"/>
            <a:ext cx="2895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zh-CN" altLang="en-US" sz="1800" b="1" dirty="0">
                <a:solidFill>
                  <a:srgbClr val="FF6600"/>
                </a:solidFill>
                <a:latin typeface="Arial" panose="020B0604020202020204" pitchFamily="34" charset="0"/>
                <a:ea typeface="宋体" panose="02010600030101010101" pitchFamily="2" charset="-122"/>
              </a:rPr>
              <a:t>刘    伟 </a:t>
            </a:r>
            <a:r>
              <a:rPr lang="en-US" altLang="zh-CN" sz="1800" b="1" dirty="0">
                <a:solidFill>
                  <a:srgbClr val="FF6600"/>
                </a:solidFill>
                <a:latin typeface="Arial" panose="020B0604020202020204" pitchFamily="34" charset="0"/>
                <a:ea typeface="宋体" panose="02010600030101010101" pitchFamily="2" charset="-122"/>
              </a:rPr>
              <a:t>(Sunny)</a:t>
            </a:r>
          </a:p>
          <a:p>
            <a:pPr algn="ctr" eaLnBrk="1" hangingPunct="1">
              <a:lnSpc>
                <a:spcPct val="100000"/>
              </a:lnSpc>
              <a:spcBef>
                <a:spcPct val="50000"/>
              </a:spcBef>
              <a:buClrTx/>
              <a:buFontTx/>
              <a:buNone/>
            </a:pPr>
            <a:r>
              <a:rPr lang="en-US" altLang="zh-CN" sz="1800" b="1" dirty="0">
                <a:solidFill>
                  <a:schemeClr val="hlink"/>
                </a:solidFill>
                <a:latin typeface="Arial" panose="020B0604020202020204" pitchFamily="34" charset="0"/>
                <a:ea typeface="宋体" panose="02010600030101010101" pitchFamily="2" charset="-122"/>
              </a:rPr>
              <a:t>weiliu_china@163.com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38200" y="914400"/>
            <a:ext cx="6324600" cy="685800"/>
          </a:xfrm>
        </p:spPr>
        <p:txBody>
          <a:bodyPr/>
          <a:lstStyle/>
          <a:p>
            <a:pPr eaLnBrk="1" hangingPunct="1"/>
            <a:r>
              <a:rPr lang="zh-CN" altLang="en-US" smtClean="0"/>
              <a:t>适配器模式的结构与实现</a:t>
            </a:r>
          </a:p>
        </p:txBody>
      </p:sp>
      <p:sp>
        <p:nvSpPr>
          <p:cNvPr id="1536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适配器模式的结构（类适配器）</a:t>
            </a:r>
            <a:endParaRPr lang="en-US" altLang="zh-CN" smtClean="0"/>
          </a:p>
          <a:p>
            <a:pPr lvl="1" eaLnBrk="1" hangingPunct="1"/>
            <a:endParaRPr lang="en-US" altLang="zh-CN" smtClean="0"/>
          </a:p>
          <a:p>
            <a:pPr lvl="1" eaLnBrk="1" hangingPunct="1"/>
            <a:endParaRPr lang="en-US" altLang="zh-CN" smtClean="0"/>
          </a:p>
        </p:txBody>
      </p:sp>
      <p:sp>
        <p:nvSpPr>
          <p:cNvPr id="1536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r="20058" b="20148"/>
          <a:stretch>
            <a:fillRect/>
          </a:stretch>
        </p:blipFill>
        <p:spPr bwMode="auto">
          <a:xfrm>
            <a:off x="914400" y="2438400"/>
            <a:ext cx="7370379"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8334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38200" y="914400"/>
            <a:ext cx="6324600" cy="685800"/>
          </a:xfrm>
        </p:spPr>
        <p:txBody>
          <a:bodyPr/>
          <a:lstStyle/>
          <a:p>
            <a:pPr eaLnBrk="1" hangingPunct="1"/>
            <a:r>
              <a:rPr lang="zh-CN" altLang="en-US" smtClean="0"/>
              <a:t>适配器模式的结构与实现</a:t>
            </a:r>
          </a:p>
        </p:txBody>
      </p:sp>
      <p:sp>
        <p:nvSpPr>
          <p:cNvPr id="1638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适配器模式的结构（对象适配器）</a:t>
            </a:r>
            <a:endParaRPr lang="en-US" altLang="zh-CN" smtClean="0"/>
          </a:p>
          <a:p>
            <a:pPr lvl="1" eaLnBrk="1" hangingPunct="1"/>
            <a:endParaRPr lang="en-US" altLang="zh-CN" smtClean="0"/>
          </a:p>
          <a:p>
            <a:pPr lvl="1" eaLnBrk="1" hangingPunct="1"/>
            <a:endParaRPr lang="en-US" altLang="zh-CN" smtClean="0"/>
          </a:p>
        </p:txBody>
      </p:sp>
      <p:sp>
        <p:nvSpPr>
          <p:cNvPr id="1638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6389"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639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2479675"/>
            <a:ext cx="7410450"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0365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914400"/>
            <a:ext cx="6324600" cy="685800"/>
          </a:xfrm>
        </p:spPr>
        <p:txBody>
          <a:bodyPr/>
          <a:lstStyle/>
          <a:p>
            <a:pPr eaLnBrk="1" hangingPunct="1"/>
            <a:r>
              <a:rPr lang="zh-CN" altLang="en-US" smtClean="0"/>
              <a:t>适配器模式的结构与实现</a:t>
            </a:r>
          </a:p>
        </p:txBody>
      </p:sp>
      <p:sp>
        <p:nvSpPr>
          <p:cNvPr id="1741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适配器模式的结构</a:t>
            </a:r>
            <a:endParaRPr lang="en-US" altLang="zh-CN" smtClean="0"/>
          </a:p>
          <a:p>
            <a:pPr lvl="1" eaLnBrk="1" hangingPunct="1"/>
            <a:r>
              <a:rPr lang="zh-CN" altLang="en-US" smtClean="0"/>
              <a:t>适配器模式包含以下</a:t>
            </a:r>
            <a:r>
              <a:rPr lang="en-US" altLang="zh-CN" smtClean="0"/>
              <a:t>3</a:t>
            </a:r>
            <a:r>
              <a:rPr lang="zh-CN" altLang="en-US" smtClean="0"/>
              <a:t>个角色：</a:t>
            </a:r>
            <a:endParaRPr lang="en-US" altLang="zh-CN" smtClean="0"/>
          </a:p>
          <a:p>
            <a:pPr lvl="2" eaLnBrk="1" hangingPunct="1">
              <a:buFont typeface="Tahoma" panose="020B0604030504040204" pitchFamily="34" charset="0"/>
              <a:buChar char="•"/>
            </a:pPr>
            <a:r>
              <a:rPr lang="en-US" altLang="zh-CN" sz="2400" smtClean="0">
                <a:ea typeface="黑体" panose="02010609060101010101" pitchFamily="49" charset="-122"/>
              </a:rPr>
              <a:t>Target</a:t>
            </a:r>
            <a:r>
              <a:rPr lang="zh-CN" altLang="en-US" sz="2400" smtClean="0">
                <a:ea typeface="黑体" panose="02010609060101010101" pitchFamily="49" charset="-122"/>
              </a:rPr>
              <a:t>（目标抽象类）</a:t>
            </a:r>
            <a:endParaRPr lang="en-US" altLang="zh-CN" sz="2400" smtClean="0">
              <a:ea typeface="黑体" panose="02010609060101010101" pitchFamily="49" charset="-122"/>
            </a:endParaRPr>
          </a:p>
          <a:p>
            <a:pPr lvl="2" eaLnBrk="1" hangingPunct="1">
              <a:buFont typeface="Tahoma" panose="020B0604030504040204" pitchFamily="34" charset="0"/>
              <a:buChar char="•"/>
            </a:pPr>
            <a:r>
              <a:rPr lang="en-US" altLang="zh-CN" sz="2400" smtClean="0">
                <a:ea typeface="黑体" panose="02010609060101010101" pitchFamily="49" charset="-122"/>
              </a:rPr>
              <a:t>Adapter</a:t>
            </a:r>
            <a:r>
              <a:rPr lang="zh-CN" altLang="en-US" sz="2400" smtClean="0">
                <a:ea typeface="黑体" panose="02010609060101010101" pitchFamily="49" charset="-122"/>
              </a:rPr>
              <a:t>（适配器类）</a:t>
            </a:r>
            <a:endParaRPr lang="en-US" altLang="zh-CN" sz="2400" smtClean="0">
              <a:ea typeface="黑体" panose="02010609060101010101" pitchFamily="49" charset="-122"/>
            </a:endParaRPr>
          </a:p>
          <a:p>
            <a:pPr lvl="2" eaLnBrk="1" hangingPunct="1">
              <a:buFont typeface="Tahoma" panose="020B0604030504040204" pitchFamily="34" charset="0"/>
              <a:buChar char="•"/>
            </a:pPr>
            <a:r>
              <a:rPr lang="en-US" altLang="zh-CN" sz="2400" smtClean="0">
                <a:ea typeface="黑体" panose="02010609060101010101" pitchFamily="49" charset="-122"/>
              </a:rPr>
              <a:t>Adaptee</a:t>
            </a:r>
            <a:r>
              <a:rPr lang="zh-CN" altLang="en-US" sz="2400" smtClean="0">
                <a:ea typeface="黑体" panose="02010609060101010101" pitchFamily="49" charset="-122"/>
              </a:rPr>
              <a:t>（适配者类）</a:t>
            </a:r>
            <a:endParaRPr lang="en-US" altLang="zh-CN" sz="2400" smtClean="0">
              <a:ea typeface="黑体" panose="02010609060101010101" pitchFamily="49" charset="-122"/>
            </a:endParaRPr>
          </a:p>
        </p:txBody>
      </p:sp>
      <p:sp>
        <p:nvSpPr>
          <p:cNvPr id="1741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7413" name="图片 5" descr="ETABS2.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81150"/>
            <a:ext cx="247650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9976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914400"/>
            <a:ext cx="6324600" cy="685800"/>
          </a:xfrm>
        </p:spPr>
        <p:txBody>
          <a:bodyPr/>
          <a:lstStyle/>
          <a:p>
            <a:pPr eaLnBrk="1" hangingPunct="1"/>
            <a:r>
              <a:rPr lang="zh-CN" altLang="en-US" smtClean="0"/>
              <a:t>适配器模式的结构与实现</a:t>
            </a:r>
          </a:p>
        </p:txBody>
      </p:sp>
      <p:sp>
        <p:nvSpPr>
          <p:cNvPr id="18435"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适配器模式的实现</a:t>
            </a:r>
            <a:endParaRPr lang="en-US" altLang="zh-CN" dirty="0" smtClean="0"/>
          </a:p>
          <a:p>
            <a:pPr lvl="1" eaLnBrk="1" hangingPunct="1"/>
            <a:r>
              <a:rPr lang="zh-CN" altLang="en-US" dirty="0" smtClean="0"/>
              <a:t>典型的</a:t>
            </a:r>
            <a:r>
              <a:rPr lang="zh-CN" altLang="en-US" dirty="0" smtClean="0">
                <a:solidFill>
                  <a:srgbClr val="FF6600"/>
                </a:solidFill>
              </a:rPr>
              <a:t>类适配器</a:t>
            </a:r>
            <a:r>
              <a:rPr lang="zh-CN" altLang="en-US" dirty="0" smtClean="0"/>
              <a:t>代码：</a:t>
            </a:r>
            <a:endParaRPr lang="en-US" altLang="zh-CN" dirty="0" smtClean="0"/>
          </a:p>
        </p:txBody>
      </p:sp>
      <p:sp>
        <p:nvSpPr>
          <p:cNvPr id="1843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8437"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163988654"/>
              </p:ext>
            </p:extLst>
          </p:nvPr>
        </p:nvGraphicFramePr>
        <p:xfrm>
          <a:off x="609600" y="3154363"/>
          <a:ext cx="7924800" cy="1646237"/>
        </p:xfrm>
        <a:graphic>
          <a:graphicData uri="http://schemas.openxmlformats.org/drawingml/2006/table">
            <a:tbl>
              <a:tblPr/>
              <a:tblGrid>
                <a:gridCol w="7924800"/>
              </a:tblGrid>
              <a:tr h="1646237">
                <a:tc>
                  <a:txBody>
                    <a:bodyPr/>
                    <a:lstStyle/>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class Adapter extends </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Adaptee</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implements Target</a:t>
                      </a:r>
                      <a:r>
                        <a:rPr lang="en-US" altLang="zh-CN" sz="2000" b="1" kern="120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void request() {</a:t>
                      </a:r>
                    </a:p>
                    <a:p>
                      <a:r>
                        <a:rPr lang="en-US" altLang="zh-CN" sz="20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200" baseline="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super.</a:t>
                      </a:r>
                      <a:r>
                        <a:rPr lang="en-US" altLang="zh-CN" sz="20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specificRequest</a:t>
                      </a:r>
                      <a:r>
                        <a:rPr lang="en-US" altLang="zh-CN" sz="20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20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315964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914400"/>
            <a:ext cx="6324600" cy="685800"/>
          </a:xfrm>
        </p:spPr>
        <p:txBody>
          <a:bodyPr/>
          <a:lstStyle/>
          <a:p>
            <a:pPr eaLnBrk="1" hangingPunct="1"/>
            <a:r>
              <a:rPr lang="zh-CN" altLang="en-US" smtClean="0"/>
              <a:t>适配器模式的结构与实现</a:t>
            </a:r>
          </a:p>
        </p:txBody>
      </p:sp>
      <p:sp>
        <p:nvSpPr>
          <p:cNvPr id="19459"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适配器模式的实现</a:t>
            </a:r>
            <a:endParaRPr lang="en-US" altLang="zh-CN" dirty="0" smtClean="0"/>
          </a:p>
          <a:p>
            <a:pPr lvl="1" eaLnBrk="1" hangingPunct="1"/>
            <a:r>
              <a:rPr lang="zh-CN" altLang="en-US" dirty="0" smtClean="0"/>
              <a:t>典型的</a:t>
            </a:r>
            <a:r>
              <a:rPr lang="zh-CN" altLang="en-US" dirty="0" smtClean="0">
                <a:solidFill>
                  <a:srgbClr val="FF6600"/>
                </a:solidFill>
              </a:rPr>
              <a:t>对象适配器</a:t>
            </a:r>
            <a:r>
              <a:rPr lang="zh-CN" altLang="en-US" dirty="0" smtClean="0"/>
              <a:t>代码：</a:t>
            </a:r>
            <a:endParaRPr lang="en-US" altLang="zh-CN" dirty="0" smtClean="0"/>
          </a:p>
        </p:txBody>
      </p:sp>
      <p:sp>
        <p:nvSpPr>
          <p:cNvPr id="1946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9461"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645118629"/>
              </p:ext>
            </p:extLst>
          </p:nvPr>
        </p:nvGraphicFramePr>
        <p:xfrm>
          <a:off x="609600" y="3001963"/>
          <a:ext cx="7924800" cy="3017837"/>
        </p:xfrm>
        <a:graphic>
          <a:graphicData uri="http://schemas.openxmlformats.org/drawingml/2006/table">
            <a:tbl>
              <a:tblPr/>
              <a:tblGrid>
                <a:gridCol w="7924800"/>
              </a:tblGrid>
              <a:tr h="3017837">
                <a:tc>
                  <a:txBody>
                    <a:bodyPr/>
                    <a:lstStyle/>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class Adapter extends Target {</a:t>
                      </a:r>
                    </a:p>
                    <a:p>
                      <a:r>
                        <a:rPr lang="en-US" altLang="zh-CN" sz="18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private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Adaptee</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adaptee</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维持一个对适配者对象的引用</a:t>
                      </a:r>
                      <a:endParaRPr lang="zh-CN" altLang="en-US"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zh-CN" altLang="en-US" sz="18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 Adapter(</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Adaptee</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adaptee</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8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this.adaptee</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200" dirty="0" err="1"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adaptee</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baseline="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r>
                        <a:rPr lang="en-US" altLang="zh-CN" sz="1800" b="1" kern="1200" baseline="0" dirty="0" smtClean="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public void request() {</a:t>
                      </a:r>
                    </a:p>
                    <a:p>
                      <a:r>
                        <a:rPr lang="en-US" altLang="zh-CN" sz="18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err="1"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adaptee.specificRequest</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转发调用</a:t>
                      </a:r>
                      <a:endParaRPr lang="zh-CN" altLang="en-US"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b="1" kern="1200" baseline="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kern="1200" dirty="0" smtClean="0">
                          <a:solidFill>
                            <a:srgbClr val="FF6600"/>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en-US" altLang="zh-CN" sz="1800" kern="12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5978953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914400"/>
            <a:ext cx="6324600" cy="685800"/>
          </a:xfrm>
        </p:spPr>
        <p:txBody>
          <a:bodyPr/>
          <a:lstStyle/>
          <a:p>
            <a:pPr eaLnBrk="1" hangingPunct="1"/>
            <a:r>
              <a:rPr lang="zh-CN" altLang="en-US" smtClean="0"/>
              <a:t>适配器模式的应用实例</a:t>
            </a:r>
          </a:p>
        </p:txBody>
      </p:sp>
      <p:sp>
        <p:nvSpPr>
          <p:cNvPr id="20483"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实例说明</a:t>
            </a:r>
            <a:endParaRPr lang="en-US" altLang="zh-CN" smtClean="0"/>
          </a:p>
        </p:txBody>
      </p:sp>
      <p:sp>
        <p:nvSpPr>
          <p:cNvPr id="2048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20485" name="组合 8"/>
          <p:cNvGrpSpPr>
            <a:grpSpLocks/>
          </p:cNvGrpSpPr>
          <p:nvPr/>
        </p:nvGrpSpPr>
        <p:grpSpPr bwMode="auto">
          <a:xfrm>
            <a:off x="2514600" y="2590800"/>
            <a:ext cx="3505200" cy="2657475"/>
            <a:chOff x="1905000" y="2514600"/>
            <a:chExt cx="4343400" cy="3267075"/>
          </a:xfrm>
        </p:grpSpPr>
        <p:pic>
          <p:nvPicPr>
            <p:cNvPr id="20492" name="图片 6" descr="28_110110135300_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3053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039325" y="2514600"/>
              <a:ext cx="2209075" cy="1676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aphicFrame>
        <p:nvGraphicFramePr>
          <p:cNvPr id="11" name="表格 10"/>
          <p:cNvGraphicFramePr>
            <a:graphicFrameLocks noGrp="1"/>
          </p:cNvGraphicFramePr>
          <p:nvPr>
            <p:extLst>
              <p:ext uri="{D42A27DB-BD31-4B8C-83A1-F6EECF244321}">
                <p14:modId xmlns:p14="http://schemas.microsoft.com/office/powerpoint/2010/main" val="3682119680"/>
              </p:ext>
            </p:extLst>
          </p:nvPr>
        </p:nvGraphicFramePr>
        <p:xfrm>
          <a:off x="381000" y="2514600"/>
          <a:ext cx="8382000" cy="2819400"/>
        </p:xfrm>
        <a:graphic>
          <a:graphicData uri="http://schemas.openxmlformats.org/drawingml/2006/table">
            <a:tbl>
              <a:tblPr/>
              <a:tblGrid>
                <a:gridCol w="8382000"/>
              </a:tblGrid>
              <a:tr h="2819400">
                <a:tc>
                  <a:txBody>
                    <a:bodyPr/>
                    <a:lstStyle/>
                    <a:p>
                      <a:pPr indent="266700" algn="just">
                        <a:spcAft>
                          <a:spcPts val="0"/>
                        </a:spcAft>
                      </a:pPr>
                      <a:r>
                        <a:rPr lang="zh-CN" altLang="en-US" sz="2000" kern="100" dirty="0" smtClean="0">
                          <a:latin typeface="Times New Roman"/>
                          <a:ea typeface="宋体"/>
                          <a:cs typeface="Times New Roman"/>
                        </a:rPr>
                        <a:t>某公司欲开发一款儿童玩具汽车，为了更好地吸引小朋友的注意力，该玩具汽车在移动过程中伴随着灯光闪烁和声音提示。在该公司以往的产品中已经实现了控制灯光闪烁（例如警灯闪烁）和声音提示（例如警笛音效）的程序，为了重用先前的代码并且使得汽车控制软件具有更好的灵活性和扩展性，现使用适配器模式设计该玩具汽车控制软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25555" b="15556"/>
          <a:stretch/>
        </p:blipFill>
        <p:spPr>
          <a:xfrm>
            <a:off x="2743200" y="4343400"/>
            <a:ext cx="3364302" cy="1981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1952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914400"/>
            <a:ext cx="6324600" cy="685800"/>
          </a:xfrm>
        </p:spPr>
        <p:txBody>
          <a:bodyPr/>
          <a:lstStyle/>
          <a:p>
            <a:pPr eaLnBrk="1" hangingPunct="1"/>
            <a:r>
              <a:rPr lang="zh-CN" altLang="en-US" smtClean="0"/>
              <a:t>适配器模式的应用实例</a:t>
            </a:r>
          </a:p>
        </p:txBody>
      </p:sp>
      <p:sp>
        <p:nvSpPr>
          <p:cNvPr id="2150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实例类图</a:t>
            </a:r>
            <a:endParaRPr lang="en-US" altLang="zh-CN" smtClean="0"/>
          </a:p>
        </p:txBody>
      </p:sp>
      <p:sp>
        <p:nvSpPr>
          <p:cNvPr id="2150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0" name="矩形 9"/>
          <p:cNvSpPr/>
          <p:nvPr/>
        </p:nvSpPr>
        <p:spPr>
          <a:xfrm>
            <a:off x="3205350" y="6248400"/>
            <a:ext cx="2738250" cy="430887"/>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zh-CN" altLang="en-US" sz="2200" b="1" dirty="0"/>
              <a:t>汽车控制软件结构图</a:t>
            </a:r>
            <a:endParaRPr lang="zh-CN" altLang="en-US" sz="2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r="19672" b="19728"/>
          <a:stretch>
            <a:fillRect/>
          </a:stretch>
        </p:blipFill>
        <p:spPr bwMode="auto">
          <a:xfrm>
            <a:off x="1066800" y="2367643"/>
            <a:ext cx="7010400" cy="3880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08005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914400"/>
            <a:ext cx="6324600" cy="685800"/>
          </a:xfrm>
        </p:spPr>
        <p:txBody>
          <a:bodyPr/>
          <a:lstStyle/>
          <a:p>
            <a:pPr eaLnBrk="1" hangingPunct="1"/>
            <a:r>
              <a:rPr lang="zh-CN" altLang="en-US" smtClean="0"/>
              <a:t>适配器模式的应用实例</a:t>
            </a:r>
          </a:p>
        </p:txBody>
      </p:sp>
      <p:sp>
        <p:nvSpPr>
          <p:cNvPr id="22531"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实例代码</a:t>
            </a:r>
            <a:endParaRPr lang="en-US" altLang="zh-CN" dirty="0" smtClean="0"/>
          </a:p>
          <a:p>
            <a:pPr lvl="1" eaLnBrk="1" hangingPunct="1"/>
            <a:r>
              <a:rPr lang="en-US" altLang="zh-CN" sz="2000" dirty="0" smtClean="0"/>
              <a:t>(1) </a:t>
            </a:r>
            <a:r>
              <a:rPr lang="en-US" altLang="zh-CN" sz="2000" dirty="0" err="1"/>
              <a:t>CarController</a:t>
            </a:r>
            <a:r>
              <a:rPr lang="zh-CN" altLang="en-US" sz="2000" dirty="0"/>
              <a:t>：汽车控制类，充当目标抽象类</a:t>
            </a:r>
            <a:endParaRPr lang="en-US" altLang="zh-CN" sz="2000" dirty="0" smtClean="0"/>
          </a:p>
          <a:p>
            <a:pPr lvl="1" eaLnBrk="1" hangingPunct="1"/>
            <a:r>
              <a:rPr lang="en-US" altLang="zh-CN" sz="2000" dirty="0" smtClean="0"/>
              <a:t>(2) </a:t>
            </a:r>
            <a:r>
              <a:rPr lang="en-US" altLang="zh-CN" sz="2000" dirty="0" err="1"/>
              <a:t>PoliceSound</a:t>
            </a:r>
            <a:r>
              <a:rPr lang="zh-CN" altLang="en-US" sz="2000" dirty="0"/>
              <a:t>：警笛类，充当适配</a:t>
            </a:r>
            <a:r>
              <a:rPr lang="zh-CN" altLang="en-US" sz="2000" dirty="0" smtClean="0"/>
              <a:t>者</a:t>
            </a:r>
            <a:endParaRPr lang="en-US" altLang="zh-CN" sz="2000" dirty="0" smtClean="0"/>
          </a:p>
          <a:p>
            <a:pPr lvl="1" eaLnBrk="1" hangingPunct="1"/>
            <a:r>
              <a:rPr lang="en-US" altLang="zh-CN" sz="2000" dirty="0" smtClean="0"/>
              <a:t>(3</a:t>
            </a:r>
            <a:r>
              <a:rPr lang="en-US" altLang="zh-CN" sz="2000" dirty="0"/>
              <a:t>) </a:t>
            </a:r>
            <a:r>
              <a:rPr lang="en-US" altLang="zh-CN" sz="2000" dirty="0" err="1"/>
              <a:t>PoliceLamp</a:t>
            </a:r>
            <a:r>
              <a:rPr lang="zh-CN" altLang="en-US" sz="2000" dirty="0"/>
              <a:t>：警灯类，充当适配</a:t>
            </a:r>
            <a:r>
              <a:rPr lang="zh-CN" altLang="en-US" sz="2000" dirty="0" smtClean="0"/>
              <a:t>者</a:t>
            </a:r>
            <a:endParaRPr lang="en-US" altLang="zh-CN" sz="2000" dirty="0" smtClean="0"/>
          </a:p>
          <a:p>
            <a:pPr lvl="1" eaLnBrk="1" hangingPunct="1"/>
            <a:r>
              <a:rPr lang="en-US" altLang="zh-CN" sz="2000" dirty="0" smtClean="0"/>
              <a:t>(4) </a:t>
            </a:r>
            <a:r>
              <a:rPr lang="en-US" altLang="zh-CN" sz="2000" dirty="0" err="1"/>
              <a:t>PoliceCarAdapter</a:t>
            </a:r>
            <a:r>
              <a:rPr lang="zh-CN" altLang="en-US" sz="2000" dirty="0"/>
              <a:t>：警车适配器，充当适配器</a:t>
            </a:r>
            <a:endParaRPr lang="zh-CN" altLang="en-US" sz="2000" dirty="0" smtClean="0"/>
          </a:p>
          <a:p>
            <a:pPr lvl="1" eaLnBrk="1" hangingPunct="1"/>
            <a:r>
              <a:rPr lang="en-US" altLang="zh-CN" sz="2000" dirty="0" smtClean="0"/>
              <a:t>(5) Client</a:t>
            </a:r>
            <a:r>
              <a:rPr lang="zh-CN" altLang="en-US" sz="2000" dirty="0" smtClean="0"/>
              <a:t>：客户端测试类</a:t>
            </a:r>
            <a:endParaRPr lang="en-US" altLang="zh-CN" sz="2000" dirty="0" smtClean="0"/>
          </a:p>
          <a:p>
            <a:pPr lvl="1" eaLnBrk="1" hangingPunct="1"/>
            <a:r>
              <a:rPr lang="en-US" altLang="zh-CN" sz="2000" dirty="0"/>
              <a:t>(6) </a:t>
            </a:r>
            <a:r>
              <a:rPr lang="en-US" altLang="zh-CN" sz="2000" dirty="0" err="1"/>
              <a:t>XMLUtil</a:t>
            </a:r>
            <a:r>
              <a:rPr lang="zh-CN" altLang="en-US" sz="2000" dirty="0"/>
              <a:t>：工具类</a:t>
            </a:r>
            <a:endParaRPr lang="en-US" altLang="zh-CN" sz="2000" dirty="0" smtClean="0"/>
          </a:p>
          <a:p>
            <a:pPr lvl="1" eaLnBrk="1" hangingPunct="1"/>
            <a:endParaRPr lang="en-US" altLang="zh-CN" sz="2000" dirty="0" smtClean="0"/>
          </a:p>
          <a:p>
            <a:pPr lvl="1" eaLnBrk="1" hangingPunct="1"/>
            <a:endParaRPr lang="en-US" altLang="zh-CN" sz="2000" dirty="0" smtClean="0"/>
          </a:p>
          <a:p>
            <a:pPr lvl="1" eaLnBrk="1" hangingPunct="1"/>
            <a:endParaRPr lang="zh-CN" altLang="en-US" sz="2000" dirty="0" smtClean="0"/>
          </a:p>
          <a:p>
            <a:pPr lvl="1" eaLnBrk="1" hangingPunct="1"/>
            <a:endParaRPr lang="en-US" altLang="zh-CN" dirty="0" smtClean="0"/>
          </a:p>
        </p:txBody>
      </p:sp>
      <p:sp>
        <p:nvSpPr>
          <p:cNvPr id="2253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pSp>
        <p:nvGrpSpPr>
          <p:cNvPr id="22533" name="Group 5"/>
          <p:cNvGrpSpPr>
            <a:grpSpLocks/>
          </p:cNvGrpSpPr>
          <p:nvPr/>
        </p:nvGrpSpPr>
        <p:grpSpPr bwMode="auto">
          <a:xfrm>
            <a:off x="3124200" y="5057775"/>
            <a:ext cx="2160588" cy="809625"/>
            <a:chOff x="2381" y="3283"/>
            <a:chExt cx="1361" cy="510"/>
          </a:xfrm>
        </p:grpSpPr>
        <p:pic>
          <p:nvPicPr>
            <p:cNvPr id="22535" name="Picture 6" descr="gif005"/>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81" y="3283"/>
              <a:ext cx="252"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Text Box 7"/>
            <p:cNvSpPr txBox="1">
              <a:spLocks noChangeArrowheads="1"/>
            </p:cNvSpPr>
            <p:nvPr/>
          </p:nvSpPr>
          <p:spPr bwMode="auto">
            <a:xfrm>
              <a:off x="2608" y="3505"/>
              <a:ext cx="1134" cy="2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nSpc>
                  <a:spcPct val="100000"/>
                </a:lnSpc>
                <a:spcBef>
                  <a:spcPct val="50000"/>
                </a:spcBef>
                <a:buClrTx/>
                <a:buFontTx/>
                <a:buNone/>
              </a:pPr>
              <a:r>
                <a:rPr lang="zh-CN" altLang="en-US" sz="2400" b="1" dirty="0">
                  <a:solidFill>
                    <a:srgbClr val="009900"/>
                  </a:solidFill>
                  <a:latin typeface="华文行楷" panose="02010800040101010101" pitchFamily="2" charset="-122"/>
                  <a:ea typeface="华文行楷" panose="02010800040101010101" pitchFamily="2" charset="-122"/>
                </a:rPr>
                <a:t>演示</a:t>
              </a:r>
              <a:r>
                <a:rPr lang="en-US" altLang="zh-CN" sz="2400" b="1" dirty="0">
                  <a:solidFill>
                    <a:srgbClr val="009900"/>
                  </a:solidFill>
                  <a:latin typeface="Arial" panose="020B0604020202020204" pitchFamily="34" charset="0"/>
                  <a:ea typeface="华文行楷" panose="02010800040101010101" pitchFamily="2" charset="-122"/>
                </a:rPr>
                <a:t>……</a:t>
              </a:r>
              <a:endParaRPr lang="en-US" altLang="zh-CN" sz="2400" b="1" dirty="0">
                <a:solidFill>
                  <a:srgbClr val="009900"/>
                </a:solidFill>
                <a:latin typeface="华文行楷" panose="02010800040101010101" pitchFamily="2" charset="-122"/>
                <a:ea typeface="华文行楷" panose="02010800040101010101" pitchFamily="2" charset="-122"/>
              </a:endParaRPr>
            </a:p>
          </p:txBody>
        </p:sp>
      </p:grpSp>
      <p:sp>
        <p:nvSpPr>
          <p:cNvPr id="9" name="TextBox 11"/>
          <p:cNvSpPr txBox="1"/>
          <p:nvPr/>
        </p:nvSpPr>
        <p:spPr>
          <a:xfrm>
            <a:off x="2057400" y="5954713"/>
            <a:ext cx="4953000" cy="369887"/>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2" algn="ctr">
              <a:defRPr/>
            </a:pPr>
            <a:r>
              <a:rPr lang="en-US" altLang="zh-CN" dirty="0">
                <a:ea typeface="黑体" pitchFamily="49" charset="-122"/>
              </a:rPr>
              <a:t>Code (</a:t>
            </a:r>
            <a:r>
              <a:rPr lang="en-US" altLang="zh-CN" dirty="0" err="1"/>
              <a:t>designpatterns.adapter</a:t>
            </a:r>
            <a:r>
              <a:rPr lang="en-US" altLang="zh-CN" dirty="0">
                <a:ea typeface="黑体" pitchFamily="49" charset="-122"/>
              </a:rPr>
              <a:t>)</a:t>
            </a:r>
            <a:endParaRPr lang="zh-CN" altLang="en-US" dirty="0">
              <a:ea typeface="黑体" pitchFamily="49" charset="-122"/>
            </a:endParaRPr>
          </a:p>
        </p:txBody>
      </p:sp>
    </p:spTree>
    <p:extLst>
      <p:ext uri="{BB962C8B-B14F-4D97-AF65-F5344CB8AC3E}">
        <p14:creationId xmlns:p14="http://schemas.microsoft.com/office/powerpoint/2010/main" val="945986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914400"/>
            <a:ext cx="6324600" cy="685800"/>
          </a:xfrm>
        </p:spPr>
        <p:txBody>
          <a:bodyPr/>
          <a:lstStyle/>
          <a:p>
            <a:pPr eaLnBrk="1" hangingPunct="1"/>
            <a:r>
              <a:rPr lang="zh-CN" altLang="en-US" smtClean="0"/>
              <a:t>适配器模式的应用实例</a:t>
            </a:r>
          </a:p>
        </p:txBody>
      </p:sp>
      <p:sp>
        <p:nvSpPr>
          <p:cNvPr id="2355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结果及分析</a:t>
            </a:r>
            <a:endParaRPr lang="en-US" altLang="zh-CN" smtClean="0"/>
          </a:p>
          <a:p>
            <a:pPr lvl="1" eaLnBrk="1" hangingPunct="1"/>
            <a:r>
              <a:rPr lang="zh-CN" altLang="en-US" smtClean="0"/>
              <a:t>将具体适配器类的类名存储在配置文件中</a:t>
            </a:r>
            <a:endParaRPr lang="en-US" altLang="zh-CN" smtClean="0"/>
          </a:p>
          <a:p>
            <a:pPr lvl="1" eaLnBrk="1" hangingPunct="1"/>
            <a:r>
              <a:rPr lang="zh-CN" altLang="en-US" smtClean="0"/>
              <a:t>扩展方便</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2355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3557"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3206750"/>
            <a:ext cx="3205163" cy="212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表格 5"/>
          <p:cNvGraphicFramePr>
            <a:graphicFrameLocks noGrp="1"/>
          </p:cNvGraphicFramePr>
          <p:nvPr>
            <p:extLst>
              <p:ext uri="{D42A27DB-BD31-4B8C-83A1-F6EECF244321}">
                <p14:modId xmlns:p14="http://schemas.microsoft.com/office/powerpoint/2010/main" val="3323097927"/>
              </p:ext>
            </p:extLst>
          </p:nvPr>
        </p:nvGraphicFramePr>
        <p:xfrm>
          <a:off x="381000" y="3581400"/>
          <a:ext cx="5105400" cy="1524000"/>
        </p:xfrm>
        <a:graphic>
          <a:graphicData uri="http://schemas.openxmlformats.org/drawingml/2006/table">
            <a:tbl>
              <a:tblPr firstRow="1" firstCol="1" lastRow="1" lastCol="1" bandRow="1" bandCol="1">
                <a:tableStyleId>{5C22544A-7EE6-4342-B048-85BDC9FD1C3A}</a:tableStyleId>
              </a:tblPr>
              <a:tblGrid>
                <a:gridCol w="5105400"/>
              </a:tblGrid>
              <a:tr h="1371600">
                <a:tc>
                  <a:txBody>
                    <a:bodyPr/>
                    <a:lstStyle/>
                    <a:p>
                      <a:pPr algn="just">
                        <a:spcAft>
                          <a:spcPts val="0"/>
                        </a:spcAft>
                      </a:pPr>
                      <a:r>
                        <a:rPr lang="en-US" sz="2000" b="0" kern="100" cap="none" spc="0" dirty="0" smtClean="0">
                          <a:ln>
                            <a:noFill/>
                          </a:ln>
                          <a:solidFill>
                            <a:schemeClr val="tx1"/>
                          </a:solidFill>
                          <a:effectLst/>
                          <a:latin typeface="Times New Roman" panose="02020603050405020304" pitchFamily="18" charset="0"/>
                          <a:cs typeface="Times New Roman" panose="02020603050405020304" pitchFamily="18" charset="0"/>
                        </a:rPr>
                        <a:t>&lt;?xml version="1.0"?&gt;</a:t>
                      </a:r>
                    </a:p>
                    <a:p>
                      <a:pPr algn="just">
                        <a:spcAft>
                          <a:spcPts val="0"/>
                        </a:spcAft>
                      </a:pPr>
                      <a:r>
                        <a:rPr lang="en-US" sz="2000" b="0" kern="100" cap="none" spc="0" dirty="0" smtClean="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smtClean="0">
                          <a:ln>
                            <a:noFill/>
                          </a:ln>
                          <a:solidFill>
                            <a:schemeClr val="tx1"/>
                          </a:solidFill>
                          <a:effectLst/>
                          <a:latin typeface="Times New Roman" panose="02020603050405020304" pitchFamily="18" charset="0"/>
                          <a:cs typeface="Times New Roman" panose="02020603050405020304" pitchFamily="18" charset="0"/>
                        </a:rPr>
                        <a:t>config</a:t>
                      </a:r>
                      <a:r>
                        <a:rPr lang="en-US" sz="2000" b="0" kern="100" cap="none" spc="0" dirty="0" smtClean="0">
                          <a:ln>
                            <a:noFill/>
                          </a:ln>
                          <a:solidFill>
                            <a:schemeClr val="tx1"/>
                          </a:solidFill>
                          <a:effectLst/>
                          <a:latin typeface="Times New Roman" panose="02020603050405020304" pitchFamily="18" charset="0"/>
                          <a:cs typeface="Times New Roman" panose="02020603050405020304" pitchFamily="18" charset="0"/>
                        </a:rPr>
                        <a:t>&gt;</a:t>
                      </a:r>
                    </a:p>
                    <a:p>
                      <a:pPr algn="just">
                        <a:spcAft>
                          <a:spcPts val="0"/>
                        </a:spcAft>
                      </a:pPr>
                      <a:r>
                        <a:rPr lang="en-US" sz="2000" b="1" kern="100" cap="none" spc="0" dirty="0" smtClean="0">
                          <a:ln>
                            <a:noFill/>
                          </a:ln>
                          <a:solidFill>
                            <a:srgbClr val="FF6600"/>
                          </a:solidFill>
                          <a:effectLst/>
                          <a:latin typeface="Times New Roman" panose="02020603050405020304" pitchFamily="18" charset="0"/>
                          <a:cs typeface="Times New Roman" panose="02020603050405020304" pitchFamily="18" charset="0"/>
                        </a:rPr>
                        <a:t>&lt;</a:t>
                      </a:r>
                      <a:r>
                        <a:rPr lang="en-US" sz="2000" b="1" kern="100" cap="none" spc="0" dirty="0" err="1" smtClean="0">
                          <a:ln>
                            <a:noFill/>
                          </a:ln>
                          <a:solidFill>
                            <a:srgbClr val="FF6600"/>
                          </a:solidFill>
                          <a:effectLst/>
                          <a:latin typeface="Times New Roman" panose="02020603050405020304" pitchFamily="18" charset="0"/>
                          <a:cs typeface="Times New Roman" panose="02020603050405020304" pitchFamily="18" charset="0"/>
                        </a:rPr>
                        <a:t>className</a:t>
                      </a:r>
                      <a:r>
                        <a:rPr lang="en-US" sz="2000" b="1" kern="100" cap="none" spc="0" dirty="0" smtClean="0">
                          <a:ln>
                            <a:noFill/>
                          </a:ln>
                          <a:solidFill>
                            <a:srgbClr val="FF6600"/>
                          </a:solidFill>
                          <a:effectLst/>
                          <a:latin typeface="Times New Roman" panose="02020603050405020304" pitchFamily="18" charset="0"/>
                          <a:cs typeface="Times New Roman" panose="02020603050405020304" pitchFamily="18" charset="0"/>
                        </a:rPr>
                        <a:t>&gt;</a:t>
                      </a:r>
                      <a:r>
                        <a:rPr lang="en-US" sz="2000" b="1" kern="100" cap="none" spc="0" dirty="0" err="1" smtClean="0">
                          <a:ln>
                            <a:noFill/>
                          </a:ln>
                          <a:solidFill>
                            <a:srgbClr val="FF6600"/>
                          </a:solidFill>
                          <a:effectLst/>
                          <a:latin typeface="Times New Roman" panose="02020603050405020304" pitchFamily="18" charset="0"/>
                          <a:cs typeface="Times New Roman" panose="02020603050405020304" pitchFamily="18" charset="0"/>
                        </a:rPr>
                        <a:t>designpatterns.adapter.PoliceCarAdapter</a:t>
                      </a:r>
                      <a:r>
                        <a:rPr lang="en-US" sz="2000" b="1" kern="100" cap="none" spc="0" dirty="0" smtClean="0">
                          <a:ln>
                            <a:noFill/>
                          </a:ln>
                          <a:solidFill>
                            <a:srgbClr val="FF6600"/>
                          </a:solidFill>
                          <a:effectLst/>
                          <a:latin typeface="Times New Roman" panose="02020603050405020304" pitchFamily="18" charset="0"/>
                          <a:cs typeface="Times New Roman" panose="02020603050405020304" pitchFamily="18" charset="0"/>
                        </a:rPr>
                        <a:t>&lt;/</a:t>
                      </a:r>
                      <a:r>
                        <a:rPr lang="en-US" sz="2000" b="1" kern="100" cap="none" spc="0" dirty="0" err="1" smtClean="0">
                          <a:ln>
                            <a:noFill/>
                          </a:ln>
                          <a:solidFill>
                            <a:srgbClr val="FF6600"/>
                          </a:solidFill>
                          <a:effectLst/>
                          <a:latin typeface="Times New Roman" panose="02020603050405020304" pitchFamily="18" charset="0"/>
                          <a:cs typeface="Times New Roman" panose="02020603050405020304" pitchFamily="18" charset="0"/>
                        </a:rPr>
                        <a:t>className</a:t>
                      </a:r>
                      <a:r>
                        <a:rPr lang="en-US" sz="2000" b="1" kern="100" cap="none" spc="0" dirty="0" smtClean="0">
                          <a:ln>
                            <a:noFill/>
                          </a:ln>
                          <a:solidFill>
                            <a:srgbClr val="FF6600"/>
                          </a:solidFill>
                          <a:effectLst/>
                          <a:latin typeface="Times New Roman" panose="02020603050405020304" pitchFamily="18" charset="0"/>
                          <a:cs typeface="Times New Roman" panose="02020603050405020304" pitchFamily="18" charset="0"/>
                        </a:rPr>
                        <a:t>&gt;</a:t>
                      </a:r>
                    </a:p>
                    <a:p>
                      <a:pPr algn="just">
                        <a:spcAft>
                          <a:spcPts val="0"/>
                        </a:spcAft>
                      </a:pPr>
                      <a:r>
                        <a:rPr lang="en-US" sz="2000" b="0" kern="100" cap="none" spc="0" dirty="0" smtClean="0">
                          <a:ln>
                            <a:noFill/>
                          </a:ln>
                          <a:solidFill>
                            <a:schemeClr val="tx1"/>
                          </a:solidFill>
                          <a:effectLst/>
                          <a:latin typeface="Times New Roman" panose="02020603050405020304" pitchFamily="18" charset="0"/>
                          <a:cs typeface="Times New Roman" panose="02020603050405020304" pitchFamily="18" charset="0"/>
                        </a:rPr>
                        <a:t>&lt;/</a:t>
                      </a:r>
                      <a:r>
                        <a:rPr lang="en-US" sz="2000" b="0" kern="100" cap="none" spc="0" dirty="0" err="1" smtClean="0">
                          <a:ln>
                            <a:noFill/>
                          </a:ln>
                          <a:solidFill>
                            <a:schemeClr val="tx1"/>
                          </a:solidFill>
                          <a:effectLst/>
                          <a:latin typeface="Times New Roman" panose="02020603050405020304" pitchFamily="18" charset="0"/>
                          <a:cs typeface="Times New Roman" panose="02020603050405020304" pitchFamily="18" charset="0"/>
                        </a:rPr>
                        <a:t>config</a:t>
                      </a:r>
                      <a:r>
                        <a:rPr lang="en-US" sz="2000" b="0" kern="100" cap="none" spc="0" dirty="0" smtClean="0">
                          <a:ln>
                            <a:noFill/>
                          </a:ln>
                          <a:solidFill>
                            <a:schemeClr val="tx1"/>
                          </a:solidFill>
                          <a:effectLst/>
                          <a:latin typeface="Times New Roman" panose="02020603050405020304" pitchFamily="18" charset="0"/>
                          <a:cs typeface="Times New Roman" panose="02020603050405020304" pitchFamily="18" charset="0"/>
                        </a:rPr>
                        <a:t>&gt;</a:t>
                      </a:r>
                      <a:endParaRPr lang="en-US" sz="2000" b="0" kern="100" cap="none" spc="0" dirty="0">
                        <a:ln>
                          <a:noFill/>
                        </a:ln>
                        <a:solidFill>
                          <a:schemeClr val="tx1"/>
                        </a:solidFill>
                        <a:effectLst/>
                        <a:latin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240533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914400"/>
            <a:ext cx="6934200" cy="685800"/>
          </a:xfrm>
        </p:spPr>
        <p:txBody>
          <a:bodyPr/>
          <a:lstStyle/>
          <a:p>
            <a:pPr eaLnBrk="1" hangingPunct="1"/>
            <a:r>
              <a:rPr lang="zh-CN" altLang="en-US" smtClean="0"/>
              <a:t>缺省适配器模式</a:t>
            </a:r>
          </a:p>
        </p:txBody>
      </p:sp>
      <p:sp>
        <p:nvSpPr>
          <p:cNvPr id="24579"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4580"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定义</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graphicFrame>
        <p:nvGraphicFramePr>
          <p:cNvPr id="10" name="表格 9"/>
          <p:cNvGraphicFramePr>
            <a:graphicFrameLocks noGrp="1"/>
          </p:cNvGraphicFramePr>
          <p:nvPr>
            <p:extLst>
              <p:ext uri="{D42A27DB-BD31-4B8C-83A1-F6EECF244321}">
                <p14:modId xmlns:p14="http://schemas.microsoft.com/office/powerpoint/2010/main" val="2766085778"/>
              </p:ext>
            </p:extLst>
          </p:nvPr>
        </p:nvGraphicFramePr>
        <p:xfrm>
          <a:off x="533400" y="2438400"/>
          <a:ext cx="7848600" cy="2194560"/>
        </p:xfrm>
        <a:graphic>
          <a:graphicData uri="http://schemas.openxmlformats.org/drawingml/2006/table">
            <a:tbl>
              <a:tblPr/>
              <a:tblGrid>
                <a:gridCol w="7848600"/>
              </a:tblGrid>
              <a:tr h="2193925">
                <a:tc>
                  <a:txBody>
                    <a:bodyPr/>
                    <a:lstStyle/>
                    <a:p>
                      <a:pPr algn="just">
                        <a:spcAft>
                          <a:spcPts val="0"/>
                        </a:spcAft>
                      </a:pPr>
                      <a:r>
                        <a:rPr lang="zh-CN" sz="2400" b="1" kern="100" dirty="0">
                          <a:solidFill>
                            <a:srgbClr val="FF6600"/>
                          </a:solidFill>
                          <a:latin typeface="Times New Roman"/>
                          <a:ea typeface="宋体"/>
                          <a:cs typeface="Times New Roman"/>
                        </a:rPr>
                        <a:t>缺省适配器模式</a:t>
                      </a:r>
                      <a:r>
                        <a:rPr lang="en-US" sz="2400" b="1" kern="100" dirty="0">
                          <a:solidFill>
                            <a:srgbClr val="FF6600"/>
                          </a:solidFill>
                          <a:latin typeface="Times New Roman"/>
                          <a:ea typeface="宋体"/>
                          <a:cs typeface="Times New Roman"/>
                        </a:rPr>
                        <a:t>(Default Adapter Pattern)</a:t>
                      </a:r>
                      <a:r>
                        <a:rPr lang="zh-CN" sz="2400" b="1" kern="100" dirty="0">
                          <a:solidFill>
                            <a:srgbClr val="FF6600"/>
                          </a:solidFill>
                          <a:latin typeface="Times New Roman"/>
                          <a:ea typeface="宋体"/>
                          <a:cs typeface="Times New Roman"/>
                        </a:rPr>
                        <a:t>：</a:t>
                      </a:r>
                      <a:r>
                        <a:rPr lang="zh-CN" sz="2400" kern="100" dirty="0">
                          <a:latin typeface="Times New Roman"/>
                          <a:ea typeface="宋体"/>
                          <a:cs typeface="Times New Roman"/>
                        </a:rPr>
                        <a:t>当不需要实现一个接口所提供的所有方法时，可先设计一个抽象类实现该接口，并为接口中每个方法提供一个默认实现（空方法），那么该抽象类的子类可以选择性地覆盖父类的某些方法来实现需求，它适用于不想使用一个接口中的所有方法的情况，又称为</a:t>
                      </a:r>
                      <a:r>
                        <a:rPr lang="zh-CN" sz="2400" b="1" kern="100" dirty="0">
                          <a:solidFill>
                            <a:srgbClr val="FF6600"/>
                          </a:solidFill>
                          <a:latin typeface="Times New Roman"/>
                          <a:ea typeface="宋体"/>
                          <a:cs typeface="Times New Roman"/>
                        </a:rPr>
                        <a:t>单接口适配器模式</a:t>
                      </a:r>
                      <a:r>
                        <a:rPr lang="zh-CN" sz="2400" kern="100" dirty="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086210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kumimoji="1" lang="zh-CN" altLang="en-US" smtClean="0"/>
              <a:t>大纲</a:t>
            </a:r>
          </a:p>
        </p:txBody>
      </p:sp>
      <p:sp>
        <p:nvSpPr>
          <p:cNvPr id="10243" name="Rectangle 3"/>
          <p:cNvSpPr>
            <a:spLocks noGrp="1" noChangeArrowheads="1"/>
          </p:cNvSpPr>
          <p:nvPr>
            <p:ph type="body" idx="1"/>
          </p:nvPr>
        </p:nvSpPr>
        <p:spPr>
          <a:noFill/>
        </p:spPr>
        <p:txBody>
          <a:bodyPr/>
          <a:lstStyle/>
          <a:p>
            <a:pPr eaLnBrk="1" hangingPunct="1"/>
            <a:endParaRPr lang="en-US" altLang="zh-CN" sz="4400" smtClean="0"/>
          </a:p>
          <a:p>
            <a:pPr eaLnBrk="1" hangingPunct="1">
              <a:buFont typeface="Wingdings" panose="05000000000000000000" pitchFamily="2" charset="2"/>
              <a:buChar char="l"/>
            </a:pPr>
            <a:endParaRPr lang="en-US" altLang="zh-CN" smtClean="0">
              <a:solidFill>
                <a:schemeClr val="tx1"/>
              </a:solidFill>
              <a:ea typeface="宋体" panose="02010600030101010101" pitchFamily="2" charset="-122"/>
            </a:endParaRPr>
          </a:p>
        </p:txBody>
      </p:sp>
      <p:sp>
        <p:nvSpPr>
          <p:cNvPr id="10244" name="Rectangle 4"/>
          <p:cNvSpPr>
            <a:spLocks noChangeArrowheads="1"/>
          </p:cNvSpPr>
          <p:nvPr/>
        </p:nvSpPr>
        <p:spPr bwMode="auto">
          <a:xfrm>
            <a:off x="533400" y="19050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a:p>
        </p:txBody>
      </p:sp>
      <p:sp>
        <p:nvSpPr>
          <p:cNvPr id="10245" name="Rectangle 5"/>
          <p:cNvSpPr>
            <a:spLocks noChangeArrowheads="1"/>
          </p:cNvSpPr>
          <p:nvPr/>
        </p:nvSpPr>
        <p:spPr bwMode="auto">
          <a:xfrm>
            <a:off x="457200" y="18288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endParaRPr kumimoji="1" lang="en-US" altLang="en-US" sz="2400"/>
          </a:p>
        </p:txBody>
      </p:sp>
      <p:sp>
        <p:nvSpPr>
          <p:cNvPr id="10246" name="Rectangle 6"/>
          <p:cNvSpPr>
            <a:spLocks noChangeArrowheads="1"/>
          </p:cNvSpPr>
          <p:nvPr/>
        </p:nvSpPr>
        <p:spPr bwMode="auto">
          <a:xfrm>
            <a:off x="457200" y="1752600"/>
            <a:ext cx="8686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r>
              <a:rPr lang="zh-CN" altLang="en-US" sz="2800" dirty="0"/>
              <a:t>结构型模式</a:t>
            </a:r>
            <a:r>
              <a:rPr lang="zh-CN" altLang="en-US" sz="2800" dirty="0" smtClean="0"/>
              <a:t>概述</a:t>
            </a:r>
            <a:endParaRPr lang="en-US" altLang="zh-CN" sz="2800" dirty="0" smtClean="0"/>
          </a:p>
          <a:p>
            <a:pPr eaLnBrk="1" hangingPunct="1"/>
            <a:r>
              <a:rPr lang="zh-CN" altLang="en-US" sz="2800" dirty="0" smtClean="0"/>
              <a:t>适配器</a:t>
            </a:r>
            <a:r>
              <a:rPr lang="zh-CN" altLang="en-US" sz="2800" dirty="0"/>
              <a:t>模式概述</a:t>
            </a:r>
            <a:endParaRPr lang="en-US" altLang="zh-CN" sz="2800" dirty="0"/>
          </a:p>
          <a:p>
            <a:pPr eaLnBrk="1" hangingPunct="1"/>
            <a:r>
              <a:rPr lang="zh-CN" altLang="en-US" sz="2800" dirty="0"/>
              <a:t>适配器模式的结构与实现</a:t>
            </a:r>
            <a:endParaRPr lang="en-US" altLang="zh-CN" sz="2800" dirty="0"/>
          </a:p>
          <a:p>
            <a:pPr eaLnBrk="1" hangingPunct="1"/>
            <a:r>
              <a:rPr lang="zh-CN" altLang="en-US" sz="2800" dirty="0"/>
              <a:t>适配器模式的应用实例</a:t>
            </a:r>
            <a:endParaRPr lang="en-US" altLang="zh-CN" sz="2800" dirty="0"/>
          </a:p>
          <a:p>
            <a:pPr eaLnBrk="1" hangingPunct="1"/>
            <a:r>
              <a:rPr lang="zh-CN" altLang="en-US" sz="2800" dirty="0"/>
              <a:t>缺省适配器模式</a:t>
            </a:r>
            <a:endParaRPr lang="en-US" altLang="zh-CN" sz="2800" dirty="0"/>
          </a:p>
          <a:p>
            <a:pPr eaLnBrk="1" hangingPunct="1"/>
            <a:r>
              <a:rPr lang="zh-CN" altLang="en-US" sz="2800" dirty="0" smtClean="0"/>
              <a:t>适配器</a:t>
            </a:r>
            <a:r>
              <a:rPr lang="zh-CN" altLang="en-US" sz="2800" dirty="0"/>
              <a:t>模式的优缺点与适用环境</a:t>
            </a:r>
            <a:endParaRPr lang="en-US" altLang="zh-CN" sz="2800" dirty="0"/>
          </a:p>
          <a:p>
            <a:pPr eaLnBrk="1" hangingPunct="1"/>
            <a:endParaRPr lang="zh-CN" altLang="en-US" sz="2400" dirty="0"/>
          </a:p>
        </p:txBody>
      </p:sp>
      <p:pic>
        <p:nvPicPr>
          <p:cNvPr id="1024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9663" y="4629150"/>
            <a:ext cx="22860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9663" y="1236663"/>
            <a:ext cx="2554287" cy="294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7582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914400"/>
            <a:ext cx="6934200" cy="685800"/>
          </a:xfrm>
        </p:spPr>
        <p:txBody>
          <a:bodyPr/>
          <a:lstStyle/>
          <a:p>
            <a:pPr eaLnBrk="1" hangingPunct="1"/>
            <a:r>
              <a:rPr lang="zh-CN" altLang="en-US" smtClean="0"/>
              <a:t>缺省适配器模式</a:t>
            </a:r>
          </a:p>
        </p:txBody>
      </p:sp>
      <p:sp>
        <p:nvSpPr>
          <p:cNvPr id="25603"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5604"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结构</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sp>
        <p:nvSpPr>
          <p:cNvPr id="25605" name="矩形 6"/>
          <p:cNvSpPr>
            <a:spLocks noChangeArrowheads="1"/>
          </p:cNvSpPr>
          <p:nvPr/>
        </p:nvSpPr>
        <p:spPr bwMode="auto">
          <a:xfrm>
            <a:off x="754063" y="2743200"/>
            <a:ext cx="3970337" cy="40005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000" b="1">
                <a:solidFill>
                  <a:srgbClr val="FF6600"/>
                </a:solidFill>
                <a:latin typeface="Arial" panose="020B0604020202020204" pitchFamily="34" charset="0"/>
                <a:ea typeface="宋体" panose="02010600030101010101" pitchFamily="2" charset="-122"/>
              </a:rPr>
              <a:t>ServiceInterface</a:t>
            </a:r>
            <a:r>
              <a:rPr lang="zh-CN" altLang="en-US" sz="2000" b="1">
                <a:solidFill>
                  <a:srgbClr val="FF6600"/>
                </a:solidFill>
                <a:latin typeface="Arial" panose="020B0604020202020204" pitchFamily="34" charset="0"/>
                <a:ea typeface="宋体" panose="02010600030101010101" pitchFamily="2" charset="-122"/>
              </a:rPr>
              <a:t>（适配者接口）</a:t>
            </a:r>
            <a:endParaRPr lang="zh-CN" altLang="en-US" sz="2000">
              <a:solidFill>
                <a:srgbClr val="FF6600"/>
              </a:solidFill>
              <a:latin typeface="Arial" panose="020B0604020202020204" pitchFamily="34" charset="0"/>
              <a:ea typeface="宋体" panose="02010600030101010101" pitchFamily="2" charset="-122"/>
            </a:endParaRPr>
          </a:p>
        </p:txBody>
      </p:sp>
      <p:sp>
        <p:nvSpPr>
          <p:cNvPr id="25606" name="矩形 7"/>
          <p:cNvSpPr>
            <a:spLocks noChangeArrowheads="1"/>
          </p:cNvSpPr>
          <p:nvPr/>
        </p:nvSpPr>
        <p:spPr bwMode="auto">
          <a:xfrm>
            <a:off x="381000" y="4095750"/>
            <a:ext cx="4886325" cy="40005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000" b="1" dirty="0" err="1">
                <a:solidFill>
                  <a:srgbClr val="FF6600"/>
                </a:solidFill>
                <a:latin typeface="Arial" panose="020B0604020202020204" pitchFamily="34" charset="0"/>
                <a:ea typeface="宋体" panose="02010600030101010101" pitchFamily="2" charset="-122"/>
              </a:rPr>
              <a:t>AbstractServiceClass</a:t>
            </a:r>
            <a:r>
              <a:rPr lang="zh-CN" altLang="en-US" sz="2000" b="1" dirty="0">
                <a:solidFill>
                  <a:srgbClr val="FF6600"/>
                </a:solidFill>
                <a:latin typeface="Arial" panose="020B0604020202020204" pitchFamily="34" charset="0"/>
                <a:ea typeface="宋体" panose="02010600030101010101" pitchFamily="2" charset="-122"/>
              </a:rPr>
              <a:t>（缺省适配器类）</a:t>
            </a:r>
            <a:endParaRPr lang="zh-CN" altLang="en-US" sz="2000" dirty="0">
              <a:solidFill>
                <a:srgbClr val="FF6600"/>
              </a:solidFill>
              <a:latin typeface="Arial" panose="020B0604020202020204" pitchFamily="34" charset="0"/>
              <a:ea typeface="宋体" panose="02010600030101010101" pitchFamily="2" charset="-122"/>
            </a:endParaRPr>
          </a:p>
        </p:txBody>
      </p:sp>
      <p:sp>
        <p:nvSpPr>
          <p:cNvPr id="25607" name="矩形 10"/>
          <p:cNvSpPr>
            <a:spLocks noChangeArrowheads="1"/>
          </p:cNvSpPr>
          <p:nvPr/>
        </p:nvSpPr>
        <p:spPr bwMode="auto">
          <a:xfrm>
            <a:off x="481013" y="5391150"/>
            <a:ext cx="4700587" cy="40005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000" b="1" dirty="0" err="1">
                <a:solidFill>
                  <a:srgbClr val="FF6600"/>
                </a:solidFill>
                <a:latin typeface="Arial" panose="020B0604020202020204" pitchFamily="34" charset="0"/>
                <a:ea typeface="宋体" panose="02010600030101010101" pitchFamily="2" charset="-122"/>
              </a:rPr>
              <a:t>ConcreteServiceClass</a:t>
            </a:r>
            <a:r>
              <a:rPr lang="zh-CN" altLang="en-US" sz="2000" b="1" dirty="0">
                <a:solidFill>
                  <a:srgbClr val="FF6600"/>
                </a:solidFill>
                <a:latin typeface="Arial" panose="020B0604020202020204" pitchFamily="34" charset="0"/>
                <a:ea typeface="宋体" panose="02010600030101010101" pitchFamily="2" charset="-122"/>
              </a:rPr>
              <a:t>（具体业务类）</a:t>
            </a:r>
            <a:endParaRPr lang="zh-CN" altLang="en-US" sz="2000" dirty="0">
              <a:solidFill>
                <a:srgbClr val="FF6600"/>
              </a:solidFill>
              <a:latin typeface="Arial" panose="020B0604020202020204" pitchFamily="34" charset="0"/>
              <a:ea typeface="宋体" panose="02010600030101010101" pitchFamily="2" charset="-122"/>
            </a:endParaRPr>
          </a:p>
        </p:txBody>
      </p:sp>
      <p:cxnSp>
        <p:nvCxnSpPr>
          <p:cNvPr id="13" name="直接箭头连接符 12"/>
          <p:cNvCxnSpPr/>
          <p:nvPr/>
        </p:nvCxnSpPr>
        <p:spPr>
          <a:xfrm flipV="1">
            <a:off x="4876800" y="2362200"/>
            <a:ext cx="1143000" cy="457200"/>
          </a:xfrm>
          <a:prstGeom prst="straightConnector1">
            <a:avLst/>
          </a:prstGeom>
          <a:ln w="28575">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334000" y="4267200"/>
            <a:ext cx="685800" cy="1588"/>
          </a:xfrm>
          <a:prstGeom prst="straightConnector1">
            <a:avLst/>
          </a:prstGeom>
          <a:ln w="28575">
            <a:solidFill>
              <a:srgbClr val="FF66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16200000" flipH="1">
            <a:off x="5105400" y="5638800"/>
            <a:ext cx="990600" cy="838200"/>
          </a:xfrm>
          <a:prstGeom prst="straightConnector1">
            <a:avLst/>
          </a:prstGeom>
          <a:ln w="28575">
            <a:solidFill>
              <a:srgbClr val="FF6600"/>
            </a:solidFill>
            <a:tailEnd type="arrow"/>
          </a:ln>
        </p:spPr>
        <p:style>
          <a:lnRef idx="1">
            <a:schemeClr val="accent1"/>
          </a:lnRef>
          <a:fillRef idx="0">
            <a:schemeClr val="accent1"/>
          </a:fillRef>
          <a:effectRef idx="0">
            <a:schemeClr val="accent1"/>
          </a:effectRef>
          <a:fontRef idx="minor">
            <a:schemeClr val="tx1"/>
          </a:fontRef>
        </p:style>
      </p:cxnSp>
      <p:pic>
        <p:nvPicPr>
          <p:cNvPr id="2561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339850"/>
            <a:ext cx="2513013" cy="544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21431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914400"/>
            <a:ext cx="6934200" cy="685800"/>
          </a:xfrm>
        </p:spPr>
        <p:txBody>
          <a:bodyPr/>
          <a:lstStyle/>
          <a:p>
            <a:pPr eaLnBrk="1" hangingPunct="1"/>
            <a:r>
              <a:rPr lang="zh-CN" altLang="en-US" smtClean="0"/>
              <a:t>缺省适配器模式</a:t>
            </a:r>
          </a:p>
        </p:txBody>
      </p:sp>
      <p:sp>
        <p:nvSpPr>
          <p:cNvPr id="26627"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6628" name="Rectangle 3"/>
          <p:cNvSpPr>
            <a:spLocks noGrp="1" noChangeArrowheads="1"/>
          </p:cNvSpPr>
          <p:nvPr>
            <p:ph type="body" sz="half" idx="1"/>
          </p:nvPr>
        </p:nvSpPr>
        <p:spPr>
          <a:xfrm>
            <a:off x="304800" y="1828800"/>
            <a:ext cx="8229600" cy="4114800"/>
          </a:xfrm>
        </p:spPr>
        <p:txBody>
          <a:bodyPr/>
          <a:lstStyle/>
          <a:p>
            <a:pPr eaLnBrk="1" hangingPunct="1"/>
            <a:r>
              <a:rPr lang="zh-CN" altLang="en-US" smtClean="0"/>
              <a:t>实现</a:t>
            </a:r>
            <a:endParaRPr lang="en-US" altLang="zh-CN" smtClean="0"/>
          </a:p>
          <a:p>
            <a:pPr lvl="1" eaLnBrk="1" hangingPunct="1"/>
            <a:r>
              <a:rPr lang="zh-CN" altLang="en-US" smtClean="0"/>
              <a:t>缺省适配器类的典型代码片段：</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graphicFrame>
        <p:nvGraphicFramePr>
          <p:cNvPr id="6" name="表格 5"/>
          <p:cNvGraphicFramePr>
            <a:graphicFrameLocks noGrp="1"/>
          </p:cNvGraphicFramePr>
          <p:nvPr>
            <p:extLst>
              <p:ext uri="{D42A27DB-BD31-4B8C-83A1-F6EECF244321}">
                <p14:modId xmlns:p14="http://schemas.microsoft.com/office/powerpoint/2010/main" val="1588377609"/>
              </p:ext>
            </p:extLst>
          </p:nvPr>
        </p:nvGraphicFramePr>
        <p:xfrm>
          <a:off x="381000" y="3154363"/>
          <a:ext cx="8305800" cy="1646237"/>
        </p:xfrm>
        <a:graphic>
          <a:graphicData uri="http://schemas.openxmlformats.org/drawingml/2006/table">
            <a:tbl>
              <a:tblPr/>
              <a:tblGrid>
                <a:gridCol w="8305800"/>
              </a:tblGrid>
              <a:tr h="1646237">
                <a:tc>
                  <a:txBody>
                    <a:bodyPr/>
                    <a:lstStyle/>
                    <a:p>
                      <a:pPr algn="just">
                        <a:spcAft>
                          <a:spcPts val="0"/>
                        </a:spcAft>
                      </a:pPr>
                      <a:r>
                        <a:rPr lang="en-US" sz="2000" kern="100" dirty="0" smtClean="0">
                          <a:solidFill>
                            <a:schemeClr val="tx1"/>
                          </a:solidFill>
                          <a:latin typeface="Times New Roman"/>
                          <a:ea typeface="宋体"/>
                          <a:cs typeface="Times New Roman"/>
                        </a:rPr>
                        <a:t>public</a:t>
                      </a:r>
                      <a:r>
                        <a:rPr lang="en-US" sz="2000" b="1" kern="100" baseline="0" dirty="0" smtClean="0">
                          <a:solidFill>
                            <a:srgbClr val="FF3300"/>
                          </a:solidFill>
                          <a:latin typeface="Times New Roman"/>
                          <a:ea typeface="宋体"/>
                          <a:cs typeface="Times New Roman"/>
                        </a:rPr>
                        <a:t> </a:t>
                      </a:r>
                      <a:r>
                        <a:rPr lang="en-US" sz="2000" b="1" kern="100" dirty="0" smtClean="0">
                          <a:solidFill>
                            <a:srgbClr val="FF6600"/>
                          </a:solidFill>
                          <a:latin typeface="Times New Roman"/>
                          <a:ea typeface="宋体"/>
                          <a:cs typeface="Times New Roman"/>
                        </a:rPr>
                        <a:t>abstract</a:t>
                      </a:r>
                      <a:r>
                        <a:rPr lang="en-US" sz="2000" kern="100" dirty="0" smtClean="0">
                          <a:solidFill>
                            <a:srgbClr val="FF6600"/>
                          </a:solidFill>
                          <a:latin typeface="Times New Roman"/>
                          <a:ea typeface="宋体"/>
                          <a:cs typeface="Times New Roman"/>
                        </a:rPr>
                        <a:t> </a:t>
                      </a:r>
                      <a:r>
                        <a:rPr lang="en-US" sz="2000" kern="100" dirty="0">
                          <a:latin typeface="Times New Roman"/>
                          <a:ea typeface="宋体"/>
                          <a:cs typeface="Times New Roman"/>
                        </a:rPr>
                        <a:t>class </a:t>
                      </a:r>
                      <a:r>
                        <a:rPr lang="en-US" sz="2000" kern="100" dirty="0" err="1">
                          <a:latin typeface="Times New Roman"/>
                          <a:ea typeface="宋体"/>
                          <a:cs typeface="Times New Roman"/>
                        </a:rPr>
                        <a:t>AbstractServiceClass</a:t>
                      </a:r>
                      <a:r>
                        <a:rPr lang="en-US" sz="2000" kern="100" dirty="0">
                          <a:latin typeface="Times New Roman"/>
                          <a:ea typeface="宋体"/>
                          <a:cs typeface="Times New Roman"/>
                        </a:rPr>
                        <a:t> </a:t>
                      </a:r>
                      <a:r>
                        <a:rPr lang="en-US" sz="2000" kern="100" dirty="0" smtClean="0">
                          <a:latin typeface="Times New Roman"/>
                          <a:ea typeface="宋体"/>
                          <a:cs typeface="Times New Roman"/>
                        </a:rPr>
                        <a:t>implements </a:t>
                      </a:r>
                      <a:r>
                        <a:rPr lang="en-US" sz="2000" kern="0" dirty="0" err="1" smtClean="0">
                          <a:latin typeface="Times New Roman"/>
                          <a:ea typeface="宋体"/>
                          <a:cs typeface="Times New Roman"/>
                        </a:rPr>
                        <a:t>ServiceInterface</a:t>
                      </a:r>
                      <a:r>
                        <a:rPr lang="en-US" sz="2000" kern="100" baseline="0" dirty="0" smtClean="0">
                          <a:latin typeface="Times New Roman"/>
                          <a:ea typeface="宋体"/>
                          <a:cs typeface="Times New Roman"/>
                        </a:rPr>
                        <a:t> </a:t>
                      </a:r>
                      <a:r>
                        <a:rPr lang="en-US" sz="2000" kern="0" dirty="0" smtClean="0">
                          <a:latin typeface="Times New Roman"/>
                          <a:ea typeface="宋体"/>
                          <a:cs typeface="Times New Roman"/>
                        </a:rPr>
                        <a:t>{</a:t>
                      </a:r>
                      <a:endParaRPr lang="zh-CN" sz="2000" kern="100" dirty="0">
                        <a:latin typeface="Times New Roman"/>
                        <a:ea typeface="宋体"/>
                        <a:cs typeface="Times New Roman"/>
                      </a:endParaRPr>
                    </a:p>
                    <a:p>
                      <a:pPr indent="266700" algn="just">
                        <a:spcAft>
                          <a:spcPts val="0"/>
                        </a:spcAft>
                      </a:pPr>
                      <a:r>
                        <a:rPr lang="en-US" sz="2000" b="1" kern="0" dirty="0">
                          <a:solidFill>
                            <a:srgbClr val="FF6600"/>
                          </a:solidFill>
                          <a:latin typeface="Times New Roman"/>
                          <a:ea typeface="宋体"/>
                          <a:cs typeface="Times New Roman"/>
                        </a:rPr>
                        <a:t>public void </a:t>
                      </a:r>
                      <a:r>
                        <a:rPr lang="en-US" sz="2000" b="1" kern="0" dirty="0" smtClean="0">
                          <a:solidFill>
                            <a:srgbClr val="FF6600"/>
                          </a:solidFill>
                          <a:latin typeface="Times New Roman"/>
                          <a:ea typeface="宋体"/>
                          <a:cs typeface="Times New Roman"/>
                        </a:rPr>
                        <a:t>serviceMethod1</a:t>
                      </a:r>
                      <a:r>
                        <a:rPr lang="en-US" sz="2000" b="1" kern="0" dirty="0">
                          <a:solidFill>
                            <a:srgbClr val="FF6600"/>
                          </a:solidFill>
                          <a:latin typeface="Times New Roman"/>
                          <a:ea typeface="宋体"/>
                          <a:cs typeface="Times New Roman"/>
                        </a:rPr>
                        <a:t>() {  }  //</a:t>
                      </a:r>
                      <a:r>
                        <a:rPr lang="zh-CN" sz="2000" b="1" kern="0" dirty="0">
                          <a:solidFill>
                            <a:srgbClr val="FF6600"/>
                          </a:solidFill>
                          <a:latin typeface="Times New Roman"/>
                          <a:ea typeface="宋体"/>
                          <a:cs typeface="Times New Roman"/>
                        </a:rPr>
                        <a:t>空方法</a:t>
                      </a:r>
                      <a:endParaRPr lang="zh-CN" sz="2000" kern="100" dirty="0">
                        <a:solidFill>
                          <a:srgbClr val="FF6600"/>
                        </a:solidFill>
                        <a:latin typeface="Times New Roman"/>
                        <a:ea typeface="宋体"/>
                        <a:cs typeface="Times New Roman"/>
                      </a:endParaRPr>
                    </a:p>
                    <a:p>
                      <a:pPr indent="266700" algn="just">
                        <a:spcAft>
                          <a:spcPts val="0"/>
                        </a:spcAft>
                      </a:pPr>
                      <a:r>
                        <a:rPr lang="en-US" sz="2000" b="1" kern="0" dirty="0">
                          <a:solidFill>
                            <a:srgbClr val="FF6600"/>
                          </a:solidFill>
                          <a:latin typeface="Times New Roman"/>
                          <a:ea typeface="宋体"/>
                          <a:cs typeface="Times New Roman"/>
                        </a:rPr>
                        <a:t>public void </a:t>
                      </a:r>
                      <a:r>
                        <a:rPr lang="en-US" sz="2000" b="1" kern="0" dirty="0" smtClean="0">
                          <a:solidFill>
                            <a:srgbClr val="FF6600"/>
                          </a:solidFill>
                          <a:latin typeface="Times New Roman"/>
                          <a:ea typeface="宋体"/>
                          <a:cs typeface="Times New Roman"/>
                        </a:rPr>
                        <a:t>serviceMethod2</a:t>
                      </a:r>
                      <a:r>
                        <a:rPr lang="en-US" sz="2000" b="1" kern="0" dirty="0">
                          <a:solidFill>
                            <a:srgbClr val="FF6600"/>
                          </a:solidFill>
                          <a:latin typeface="Times New Roman"/>
                          <a:ea typeface="宋体"/>
                          <a:cs typeface="Times New Roman"/>
                        </a:rPr>
                        <a:t>() {  }  //</a:t>
                      </a:r>
                      <a:r>
                        <a:rPr lang="zh-CN" sz="2000" b="1" kern="0" dirty="0">
                          <a:solidFill>
                            <a:srgbClr val="FF6600"/>
                          </a:solidFill>
                          <a:latin typeface="Times New Roman"/>
                          <a:ea typeface="宋体"/>
                          <a:cs typeface="Times New Roman"/>
                        </a:rPr>
                        <a:t>空方法</a:t>
                      </a:r>
                      <a:endParaRPr lang="zh-CN" sz="2000" kern="100" dirty="0">
                        <a:solidFill>
                          <a:srgbClr val="FF6600"/>
                        </a:solidFill>
                        <a:latin typeface="Times New Roman"/>
                        <a:ea typeface="宋体"/>
                        <a:cs typeface="Times New Roman"/>
                      </a:endParaRPr>
                    </a:p>
                    <a:p>
                      <a:pPr indent="266700" algn="just">
                        <a:spcAft>
                          <a:spcPts val="0"/>
                        </a:spcAft>
                      </a:pPr>
                      <a:r>
                        <a:rPr lang="en-US" sz="2000" b="1" kern="0" dirty="0">
                          <a:solidFill>
                            <a:srgbClr val="FF6600"/>
                          </a:solidFill>
                          <a:latin typeface="Times New Roman"/>
                          <a:ea typeface="宋体"/>
                          <a:cs typeface="Times New Roman"/>
                        </a:rPr>
                        <a:t>public void </a:t>
                      </a:r>
                      <a:r>
                        <a:rPr lang="en-US" sz="2000" b="1" kern="0" dirty="0" smtClean="0">
                          <a:solidFill>
                            <a:srgbClr val="FF6600"/>
                          </a:solidFill>
                          <a:latin typeface="Times New Roman"/>
                          <a:ea typeface="宋体"/>
                          <a:cs typeface="Times New Roman"/>
                        </a:rPr>
                        <a:t>serviceMethod3</a:t>
                      </a:r>
                      <a:r>
                        <a:rPr lang="en-US" sz="2000" b="1" kern="0" dirty="0">
                          <a:solidFill>
                            <a:srgbClr val="FF6600"/>
                          </a:solidFill>
                          <a:latin typeface="Times New Roman"/>
                          <a:ea typeface="宋体"/>
                          <a:cs typeface="Times New Roman"/>
                        </a:rPr>
                        <a:t>() {  }  //</a:t>
                      </a:r>
                      <a:r>
                        <a:rPr lang="zh-CN" sz="2000" b="1" kern="0" dirty="0">
                          <a:solidFill>
                            <a:srgbClr val="FF6600"/>
                          </a:solidFill>
                          <a:latin typeface="Times New Roman"/>
                          <a:ea typeface="宋体"/>
                          <a:cs typeface="Times New Roman"/>
                        </a:rPr>
                        <a:t>空方法</a:t>
                      </a:r>
                      <a:endParaRPr lang="zh-CN" sz="2000" kern="100" dirty="0">
                        <a:solidFill>
                          <a:srgbClr val="FF6600"/>
                        </a:solidFill>
                        <a:latin typeface="Times New Roman"/>
                        <a:ea typeface="宋体"/>
                        <a:cs typeface="Times New Roman"/>
                      </a:endParaRPr>
                    </a:p>
                    <a:p>
                      <a:pPr algn="just">
                        <a:spcAft>
                          <a:spcPts val="0"/>
                        </a:spcAft>
                      </a:pPr>
                      <a:r>
                        <a:rPr lang="en-US" sz="2000" kern="0" dirty="0">
                          <a:latin typeface="Times New Roman"/>
                          <a:ea typeface="宋体"/>
                          <a:cs typeface="Times New Roman"/>
                        </a:rPr>
                        <a:t>}</a:t>
                      </a:r>
                      <a:endParaRPr lang="zh-CN" sz="2000" kern="100" dirty="0">
                        <a:latin typeface="Times New Roman"/>
                        <a:ea typeface="宋体"/>
                        <a:cs typeface="Times New Roman"/>
                      </a:endParaRPr>
                    </a:p>
                  </a:txBody>
                  <a:tcPr marL="68580" marR="68580" marT="0" marB="0">
                    <a:lnL>
                      <a:noFill/>
                    </a:lnL>
                    <a:lnR>
                      <a:noFill/>
                    </a:lnR>
                    <a:lnT>
                      <a:noFill/>
                    </a:lnT>
                    <a:lnB>
                      <a:noFill/>
                    </a:lnB>
                    <a:solidFill>
                      <a:srgbClr val="F2F2F2"/>
                    </a:solidFill>
                  </a:tcPr>
                </a:tc>
              </a:tr>
            </a:tbl>
          </a:graphicData>
        </a:graphic>
      </p:graphicFrame>
    </p:spTree>
    <p:extLst>
      <p:ext uri="{BB962C8B-B14F-4D97-AF65-F5344CB8AC3E}">
        <p14:creationId xmlns:p14="http://schemas.microsoft.com/office/powerpoint/2010/main" val="279020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38200" y="914400"/>
            <a:ext cx="6934200" cy="685800"/>
          </a:xfrm>
        </p:spPr>
        <p:txBody>
          <a:bodyPr/>
          <a:lstStyle/>
          <a:p>
            <a:pPr eaLnBrk="1" hangingPunct="1"/>
            <a:r>
              <a:rPr lang="zh-CN" altLang="en-US" smtClean="0"/>
              <a:t>双向适配器</a:t>
            </a:r>
          </a:p>
        </p:txBody>
      </p:sp>
      <p:sp>
        <p:nvSpPr>
          <p:cNvPr id="27651"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7652" name="Rectangle 3"/>
          <p:cNvSpPr>
            <a:spLocks noGrp="1" noChangeArrowheads="1"/>
          </p:cNvSpPr>
          <p:nvPr>
            <p:ph type="body" sz="half" idx="1"/>
          </p:nvPr>
        </p:nvSpPr>
        <p:spPr>
          <a:xfrm>
            <a:off x="304800" y="1828800"/>
            <a:ext cx="8229600" cy="4114800"/>
          </a:xfrm>
        </p:spPr>
        <p:txBody>
          <a:bodyPr/>
          <a:lstStyle/>
          <a:p>
            <a:pPr eaLnBrk="1" hangingPunct="1"/>
            <a:r>
              <a:rPr lang="zh-CN" altLang="en-US" smtClean="0"/>
              <a:t>结构</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pic>
        <p:nvPicPr>
          <p:cNvPr id="2765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08238"/>
            <a:ext cx="845820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7515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38200" y="914400"/>
            <a:ext cx="6934200" cy="685800"/>
          </a:xfrm>
        </p:spPr>
        <p:txBody>
          <a:bodyPr/>
          <a:lstStyle/>
          <a:p>
            <a:pPr eaLnBrk="1" hangingPunct="1"/>
            <a:r>
              <a:rPr lang="zh-CN" altLang="en-US" smtClean="0"/>
              <a:t>双向适配器</a:t>
            </a:r>
          </a:p>
        </p:txBody>
      </p:sp>
      <p:sp>
        <p:nvSpPr>
          <p:cNvPr id="28675"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8676" name="Rectangle 3"/>
          <p:cNvSpPr>
            <a:spLocks noGrp="1" noChangeArrowheads="1"/>
          </p:cNvSpPr>
          <p:nvPr>
            <p:ph type="body" sz="half" idx="1"/>
          </p:nvPr>
        </p:nvSpPr>
        <p:spPr>
          <a:xfrm>
            <a:off x="304800" y="1828800"/>
            <a:ext cx="8229600" cy="4114800"/>
          </a:xfrm>
        </p:spPr>
        <p:txBody>
          <a:bodyPr/>
          <a:lstStyle/>
          <a:p>
            <a:pPr eaLnBrk="1" hangingPunct="1"/>
            <a:r>
              <a:rPr lang="zh-CN" altLang="en-US" smtClean="0"/>
              <a:t>实现</a:t>
            </a:r>
            <a:endParaRPr lang="en-US" altLang="zh-CN" smtClean="0"/>
          </a:p>
          <a:p>
            <a:pPr lvl="1" eaLnBrk="1" hangingPunct="1"/>
            <a:r>
              <a:rPr lang="zh-CN" altLang="en-US" smtClean="0"/>
              <a:t>双向适配器典型代码片段</a:t>
            </a:r>
            <a:endParaRPr lang="en-US" altLang="zh-CN" smtClean="0"/>
          </a:p>
          <a:p>
            <a:pPr lvl="1" eaLnBrk="1" hangingPunct="1"/>
            <a:endParaRPr lang="en-US" altLang="zh-CN" sz="2000" smtClean="0"/>
          </a:p>
          <a:p>
            <a:pPr lvl="1" eaLnBrk="1" hangingPunct="1"/>
            <a:endParaRPr lang="en-US" altLang="zh-CN" sz="2000" smtClean="0"/>
          </a:p>
          <a:p>
            <a:pPr lvl="1" eaLnBrk="1" hangingPunct="1"/>
            <a:endParaRPr lang="en-US" altLang="zh-CN" sz="2000" smtClean="0"/>
          </a:p>
          <a:p>
            <a:pPr lvl="1" eaLnBrk="1" hangingPunct="1"/>
            <a:endParaRPr lang="zh-CN" altLang="en-US" sz="2000" smtClean="0"/>
          </a:p>
          <a:p>
            <a:pPr lvl="1" eaLnBrk="1" hangingPunct="1"/>
            <a:endParaRPr lang="en-US" altLang="zh-CN" smtClean="0"/>
          </a:p>
        </p:txBody>
      </p:sp>
      <p:graphicFrame>
        <p:nvGraphicFramePr>
          <p:cNvPr id="6" name="表格 5"/>
          <p:cNvGraphicFramePr>
            <a:graphicFrameLocks noGrp="1"/>
          </p:cNvGraphicFramePr>
          <p:nvPr>
            <p:extLst>
              <p:ext uri="{D42A27DB-BD31-4B8C-83A1-F6EECF244321}">
                <p14:modId xmlns:p14="http://schemas.microsoft.com/office/powerpoint/2010/main" val="2443110746"/>
              </p:ext>
            </p:extLst>
          </p:nvPr>
        </p:nvGraphicFramePr>
        <p:xfrm>
          <a:off x="990600" y="1600200"/>
          <a:ext cx="7018338" cy="4876800"/>
        </p:xfrm>
        <a:graphic>
          <a:graphicData uri="http://schemas.openxmlformats.org/drawingml/2006/table">
            <a:tbl>
              <a:tblPr firstRow="1" firstCol="1" lastRow="1" lastCol="1" bandRow="1" bandCol="1">
                <a:tableStyleId>{5C22544A-7EE6-4342-B048-85BDC9FD1C3A}</a:tableStyleId>
              </a:tblPr>
              <a:tblGrid>
                <a:gridCol w="7018338"/>
              </a:tblGrid>
              <a:tr h="0">
                <a:tc>
                  <a:txBody>
                    <a:bodyPr/>
                    <a:lstStyle/>
                    <a:p>
                      <a:pPr algn="just">
                        <a:spcAft>
                          <a:spcPts val="0"/>
                        </a:spcAft>
                      </a:pPr>
                      <a:r>
                        <a:rPr lang="en-US" sz="1600" b="0" kern="100" cap="none" spc="0" dirty="0" smtClean="0">
                          <a:ln>
                            <a:noFill/>
                          </a:ln>
                          <a:solidFill>
                            <a:schemeClr val="tx1"/>
                          </a:solidFill>
                          <a:effectLst/>
                        </a:rPr>
                        <a:t>public class </a:t>
                      </a:r>
                      <a:r>
                        <a:rPr lang="en-US" sz="1600" b="0" kern="100" cap="none" spc="0" dirty="0">
                          <a:ln>
                            <a:noFill/>
                          </a:ln>
                          <a:solidFill>
                            <a:schemeClr val="tx1"/>
                          </a:solidFill>
                          <a:effectLst/>
                        </a:rPr>
                        <a:t>Adapter implements </a:t>
                      </a:r>
                      <a:r>
                        <a:rPr lang="en-US" sz="1600" b="0" kern="100" cap="none" spc="0" dirty="0" err="1">
                          <a:ln>
                            <a:noFill/>
                          </a:ln>
                          <a:solidFill>
                            <a:schemeClr val="tx1"/>
                          </a:solidFill>
                          <a:effectLst/>
                        </a:rPr>
                        <a:t>Target,Adaptee</a:t>
                      </a:r>
                      <a:r>
                        <a:rPr lang="en-US" sz="1600" b="0" kern="100" cap="none" spc="0" dirty="0">
                          <a:ln>
                            <a:noFill/>
                          </a:ln>
                          <a:solidFill>
                            <a:schemeClr val="tx1"/>
                          </a:solidFill>
                          <a:effectLst/>
                        </a:rPr>
                        <a:t> {</a:t>
                      </a:r>
                      <a:endParaRPr lang="zh-CN" sz="1600" b="0" kern="100" cap="none" spc="0" dirty="0">
                        <a:ln>
                          <a:noFill/>
                        </a:ln>
                        <a:solidFill>
                          <a:schemeClr val="tx1"/>
                        </a:solidFill>
                        <a:effectLst/>
                      </a:endParaRPr>
                    </a:p>
                    <a:p>
                      <a:pPr algn="just">
                        <a:spcAft>
                          <a:spcPts val="0"/>
                        </a:spcAft>
                      </a:pPr>
                      <a:r>
                        <a:rPr lang="en-US" sz="1600" b="1" kern="100" cap="none" spc="0" baseline="0" dirty="0" smtClean="0">
                          <a:ln>
                            <a:noFill/>
                          </a:ln>
                          <a:solidFill>
                            <a:srgbClr val="FF6600"/>
                          </a:solidFill>
                          <a:effectLst/>
                        </a:rPr>
                        <a:t>    </a:t>
                      </a:r>
                      <a:r>
                        <a:rPr lang="en-US" sz="1600" b="1" kern="100" cap="none" spc="0" dirty="0" smtClean="0">
                          <a:ln>
                            <a:noFill/>
                          </a:ln>
                          <a:solidFill>
                            <a:srgbClr val="FF6600"/>
                          </a:solidFill>
                          <a:effectLst/>
                        </a:rPr>
                        <a:t>private </a:t>
                      </a:r>
                      <a:r>
                        <a:rPr lang="en-US" sz="1600" b="1" kern="100" cap="none" spc="0" dirty="0">
                          <a:ln>
                            <a:noFill/>
                          </a:ln>
                          <a:solidFill>
                            <a:srgbClr val="FF6600"/>
                          </a:solidFill>
                          <a:effectLst/>
                        </a:rPr>
                        <a:t>Target </a:t>
                      </a:r>
                      <a:r>
                        <a:rPr lang="en-US" sz="1600" b="1" kern="100" cap="none" spc="0" dirty="0" err="1">
                          <a:ln>
                            <a:noFill/>
                          </a:ln>
                          <a:solidFill>
                            <a:srgbClr val="FF6600"/>
                          </a:solidFill>
                          <a:effectLst/>
                        </a:rPr>
                        <a:t>target</a:t>
                      </a:r>
                      <a:r>
                        <a:rPr lang="en-US" sz="1600" b="1" kern="100" cap="none" spc="0" dirty="0">
                          <a:ln>
                            <a:noFill/>
                          </a:ln>
                          <a:solidFill>
                            <a:srgbClr val="FF6600"/>
                          </a:solidFill>
                          <a:effectLst/>
                        </a:rPr>
                        <a:t>;</a:t>
                      </a:r>
                      <a:endParaRPr lang="zh-CN" sz="1600" b="1" kern="100" cap="none" spc="0" dirty="0">
                        <a:ln>
                          <a:noFill/>
                        </a:ln>
                        <a:solidFill>
                          <a:srgbClr val="FF6600"/>
                        </a:solidFill>
                        <a:effectLst/>
                      </a:endParaRPr>
                    </a:p>
                    <a:p>
                      <a:pPr algn="just">
                        <a:spcAft>
                          <a:spcPts val="0"/>
                        </a:spcAft>
                      </a:pPr>
                      <a:r>
                        <a:rPr lang="en-US" sz="1600" b="1" kern="100" cap="none" spc="0" baseline="0" dirty="0" smtClean="0">
                          <a:ln>
                            <a:noFill/>
                          </a:ln>
                          <a:solidFill>
                            <a:srgbClr val="FF6600"/>
                          </a:solidFill>
                          <a:effectLst/>
                        </a:rPr>
                        <a:t>    </a:t>
                      </a:r>
                      <a:r>
                        <a:rPr lang="en-US" sz="1600" b="1" kern="100" cap="none" spc="0" dirty="0" smtClean="0">
                          <a:ln>
                            <a:noFill/>
                          </a:ln>
                          <a:solidFill>
                            <a:srgbClr val="FF6600"/>
                          </a:solidFill>
                          <a:effectLst/>
                        </a:rPr>
                        <a:t>private </a:t>
                      </a:r>
                      <a:r>
                        <a:rPr lang="en-US" sz="1600" b="1" kern="100" cap="none" spc="0" dirty="0" err="1">
                          <a:ln>
                            <a:noFill/>
                          </a:ln>
                          <a:solidFill>
                            <a:srgbClr val="FF6600"/>
                          </a:solidFill>
                          <a:effectLst/>
                        </a:rPr>
                        <a:t>Adaptee</a:t>
                      </a:r>
                      <a:r>
                        <a:rPr lang="en-US" sz="1600" b="1" kern="100" cap="none" spc="0" dirty="0">
                          <a:ln>
                            <a:noFill/>
                          </a:ln>
                          <a:solidFill>
                            <a:srgbClr val="FF6600"/>
                          </a:solidFill>
                          <a:effectLst/>
                        </a:rPr>
                        <a:t> </a:t>
                      </a:r>
                      <a:r>
                        <a:rPr lang="en-US" sz="1600" b="1" kern="100" cap="none" spc="0" dirty="0" err="1">
                          <a:ln>
                            <a:noFill/>
                          </a:ln>
                          <a:solidFill>
                            <a:srgbClr val="FF6600"/>
                          </a:solidFill>
                          <a:effectLst/>
                        </a:rPr>
                        <a:t>adaptee</a:t>
                      </a:r>
                      <a:r>
                        <a:rPr lang="en-US" sz="1600" b="1" kern="100" cap="none" spc="0" dirty="0">
                          <a:ln>
                            <a:noFill/>
                          </a:ln>
                          <a:solidFill>
                            <a:srgbClr val="FF6600"/>
                          </a:solidFill>
                          <a:effectLst/>
                        </a:rPr>
                        <a:t>;</a:t>
                      </a:r>
                      <a:endParaRPr lang="zh-CN" sz="1600" b="1" kern="100" cap="none" spc="0" dirty="0">
                        <a:ln>
                          <a:noFill/>
                        </a:ln>
                        <a:solidFill>
                          <a:srgbClr val="FF6600"/>
                        </a:solidFill>
                        <a:effectLst/>
                      </a:endParaRPr>
                    </a:p>
                    <a:p>
                      <a:pPr algn="just">
                        <a:spcAft>
                          <a:spcPts val="0"/>
                        </a:spcAft>
                      </a:pPr>
                      <a:r>
                        <a:rPr lang="en-US" sz="1600" b="0" kern="100" cap="none" spc="0" dirty="0">
                          <a:ln>
                            <a:noFill/>
                          </a:ln>
                          <a:solidFill>
                            <a:schemeClr val="tx1"/>
                          </a:solidFill>
                          <a:effectLst/>
                        </a:rPr>
                        <a:t>	</a:t>
                      </a:r>
                      <a:endParaRPr lang="zh-CN" sz="1600" b="0" kern="100" cap="none" spc="0" dirty="0">
                        <a:ln>
                          <a:noFill/>
                        </a:ln>
                        <a:solidFill>
                          <a:schemeClr val="tx1"/>
                        </a:solidFill>
                        <a:effectLst/>
                      </a:endParaRPr>
                    </a:p>
                    <a:p>
                      <a:pPr algn="just">
                        <a:spcAft>
                          <a:spcPts val="0"/>
                        </a:spcAft>
                      </a:pPr>
                      <a:r>
                        <a:rPr lang="en-US" sz="1600" b="0" kern="100" cap="none" spc="0" baseline="0" dirty="0" smtClean="0">
                          <a:ln>
                            <a:noFill/>
                          </a:ln>
                          <a:solidFill>
                            <a:schemeClr val="tx1"/>
                          </a:solidFill>
                          <a:effectLst/>
                        </a:rPr>
                        <a:t>    </a:t>
                      </a:r>
                      <a:r>
                        <a:rPr lang="en-US" sz="1600" b="0" kern="100" cap="none" spc="0" dirty="0" smtClean="0">
                          <a:ln>
                            <a:noFill/>
                          </a:ln>
                          <a:solidFill>
                            <a:schemeClr val="tx1"/>
                          </a:solidFill>
                          <a:effectLst/>
                        </a:rPr>
                        <a:t>public </a:t>
                      </a:r>
                      <a:r>
                        <a:rPr lang="en-US" sz="1600" b="0" kern="100" cap="none" spc="0" dirty="0">
                          <a:ln>
                            <a:noFill/>
                          </a:ln>
                          <a:solidFill>
                            <a:schemeClr val="tx1"/>
                          </a:solidFill>
                          <a:effectLst/>
                        </a:rPr>
                        <a:t>Adapter(Target target) {</a:t>
                      </a:r>
                      <a:endParaRPr lang="zh-CN" sz="1600" b="0" kern="100" cap="none" spc="0" dirty="0">
                        <a:ln>
                          <a:noFill/>
                        </a:ln>
                        <a:solidFill>
                          <a:schemeClr val="tx1"/>
                        </a:solidFill>
                        <a:effectLst/>
                      </a:endParaRPr>
                    </a:p>
                    <a:p>
                      <a:pPr algn="just">
                        <a:spcAft>
                          <a:spcPts val="0"/>
                        </a:spcAft>
                      </a:pPr>
                      <a:r>
                        <a:rPr lang="en-US" sz="1600" b="0" kern="100" cap="none" spc="0" baseline="0" dirty="0" smtClean="0">
                          <a:ln>
                            <a:noFill/>
                          </a:ln>
                          <a:solidFill>
                            <a:schemeClr val="tx1"/>
                          </a:solidFill>
                          <a:effectLst/>
                        </a:rPr>
                        <a:t>        </a:t>
                      </a:r>
                      <a:r>
                        <a:rPr lang="en-US" sz="1600" b="0" kern="100" cap="none" spc="0" dirty="0" err="1" smtClean="0">
                          <a:ln>
                            <a:noFill/>
                          </a:ln>
                          <a:solidFill>
                            <a:schemeClr val="tx1"/>
                          </a:solidFill>
                          <a:effectLst/>
                        </a:rPr>
                        <a:t>this.target</a:t>
                      </a:r>
                      <a:r>
                        <a:rPr lang="en-US" sz="1600" b="0" kern="100" cap="none" spc="0" dirty="0" smtClean="0">
                          <a:ln>
                            <a:noFill/>
                          </a:ln>
                          <a:solidFill>
                            <a:schemeClr val="tx1"/>
                          </a:solidFill>
                          <a:effectLst/>
                        </a:rPr>
                        <a:t> </a:t>
                      </a:r>
                      <a:r>
                        <a:rPr lang="en-US" sz="1600" b="0" kern="100" cap="none" spc="0" dirty="0">
                          <a:ln>
                            <a:noFill/>
                          </a:ln>
                          <a:solidFill>
                            <a:schemeClr val="tx1"/>
                          </a:solidFill>
                          <a:effectLst/>
                        </a:rPr>
                        <a:t>= target;</a:t>
                      </a:r>
                      <a:endParaRPr lang="zh-CN" sz="1600" b="0" kern="100" cap="none" spc="0" dirty="0">
                        <a:ln>
                          <a:noFill/>
                        </a:ln>
                        <a:solidFill>
                          <a:schemeClr val="tx1"/>
                        </a:solidFill>
                        <a:effectLst/>
                      </a:endParaRPr>
                    </a:p>
                    <a:p>
                      <a:pPr algn="just">
                        <a:spcAft>
                          <a:spcPts val="0"/>
                        </a:spcAft>
                      </a:pPr>
                      <a:r>
                        <a:rPr lang="en-US" sz="1600" b="0" kern="100" cap="none" spc="0" baseline="0" dirty="0" smtClean="0">
                          <a:ln>
                            <a:noFill/>
                          </a:ln>
                          <a:solidFill>
                            <a:schemeClr val="tx1"/>
                          </a:solidFill>
                          <a:effectLst/>
                        </a:rPr>
                        <a:t>    </a:t>
                      </a:r>
                      <a:r>
                        <a:rPr lang="en-US" sz="1600" b="0" kern="100" cap="none" spc="0" dirty="0" smtClean="0">
                          <a:ln>
                            <a:noFill/>
                          </a:ln>
                          <a:solidFill>
                            <a:schemeClr val="tx1"/>
                          </a:solidFill>
                          <a:effectLst/>
                        </a:rPr>
                        <a:t>}</a:t>
                      </a:r>
                      <a:endParaRPr lang="zh-CN" sz="1600" b="0" kern="100" cap="none" spc="0" dirty="0">
                        <a:ln>
                          <a:noFill/>
                        </a:ln>
                        <a:solidFill>
                          <a:schemeClr val="tx1"/>
                        </a:solidFill>
                        <a:effectLst/>
                      </a:endParaRPr>
                    </a:p>
                    <a:p>
                      <a:pPr algn="just">
                        <a:spcAft>
                          <a:spcPts val="0"/>
                        </a:spcAft>
                      </a:pPr>
                      <a:r>
                        <a:rPr lang="en-US" sz="1600" b="0" kern="100" cap="none" spc="0" dirty="0">
                          <a:ln>
                            <a:noFill/>
                          </a:ln>
                          <a:solidFill>
                            <a:schemeClr val="tx1"/>
                          </a:solidFill>
                          <a:effectLst/>
                        </a:rPr>
                        <a:t>	</a:t>
                      </a:r>
                      <a:endParaRPr lang="zh-CN" sz="1600" b="0" kern="100" cap="none" spc="0" dirty="0">
                        <a:ln>
                          <a:noFill/>
                        </a:ln>
                        <a:solidFill>
                          <a:schemeClr val="tx1"/>
                        </a:solidFill>
                        <a:effectLst/>
                      </a:endParaRPr>
                    </a:p>
                    <a:p>
                      <a:pPr algn="just">
                        <a:spcAft>
                          <a:spcPts val="0"/>
                        </a:spcAft>
                      </a:pPr>
                      <a:r>
                        <a:rPr lang="en-US" sz="1600" b="0" kern="100" cap="none" spc="0" baseline="0" dirty="0" smtClean="0">
                          <a:ln>
                            <a:noFill/>
                          </a:ln>
                          <a:solidFill>
                            <a:schemeClr val="tx1"/>
                          </a:solidFill>
                          <a:effectLst/>
                        </a:rPr>
                        <a:t>    </a:t>
                      </a:r>
                      <a:r>
                        <a:rPr lang="en-US" sz="1600" b="0" kern="100" cap="none" spc="0" dirty="0" smtClean="0">
                          <a:ln>
                            <a:noFill/>
                          </a:ln>
                          <a:solidFill>
                            <a:schemeClr val="tx1"/>
                          </a:solidFill>
                          <a:effectLst/>
                        </a:rPr>
                        <a:t>public </a:t>
                      </a:r>
                      <a:r>
                        <a:rPr lang="en-US" sz="1600" b="0" kern="100" cap="none" spc="0" dirty="0">
                          <a:ln>
                            <a:noFill/>
                          </a:ln>
                          <a:solidFill>
                            <a:schemeClr val="tx1"/>
                          </a:solidFill>
                          <a:effectLst/>
                        </a:rPr>
                        <a:t>Adapter(</a:t>
                      </a:r>
                      <a:r>
                        <a:rPr lang="en-US" sz="1600" b="0" kern="100" cap="none" spc="0" dirty="0" err="1">
                          <a:ln>
                            <a:noFill/>
                          </a:ln>
                          <a:solidFill>
                            <a:schemeClr val="tx1"/>
                          </a:solidFill>
                          <a:effectLst/>
                        </a:rPr>
                        <a:t>Adaptee</a:t>
                      </a:r>
                      <a:r>
                        <a:rPr lang="en-US" sz="1600" b="0" kern="100" cap="none" spc="0" dirty="0">
                          <a:ln>
                            <a:noFill/>
                          </a:ln>
                          <a:solidFill>
                            <a:schemeClr val="tx1"/>
                          </a:solidFill>
                          <a:effectLst/>
                        </a:rPr>
                        <a:t> </a:t>
                      </a:r>
                      <a:r>
                        <a:rPr lang="en-US" sz="1600" b="0" kern="100" cap="none" spc="0" dirty="0" err="1">
                          <a:ln>
                            <a:noFill/>
                          </a:ln>
                          <a:solidFill>
                            <a:schemeClr val="tx1"/>
                          </a:solidFill>
                          <a:effectLst/>
                        </a:rPr>
                        <a:t>adaptee</a:t>
                      </a:r>
                      <a:r>
                        <a:rPr lang="en-US" sz="1600" b="0" kern="100" cap="none" spc="0" dirty="0">
                          <a:ln>
                            <a:noFill/>
                          </a:ln>
                          <a:solidFill>
                            <a:schemeClr val="tx1"/>
                          </a:solidFill>
                          <a:effectLst/>
                        </a:rPr>
                        <a:t>) {</a:t>
                      </a:r>
                      <a:endParaRPr lang="zh-CN" sz="1600" b="0" kern="100" cap="none" spc="0" dirty="0">
                        <a:ln>
                          <a:noFill/>
                        </a:ln>
                        <a:solidFill>
                          <a:schemeClr val="tx1"/>
                        </a:solidFill>
                        <a:effectLst/>
                      </a:endParaRPr>
                    </a:p>
                    <a:p>
                      <a:pPr algn="just">
                        <a:spcAft>
                          <a:spcPts val="0"/>
                        </a:spcAft>
                      </a:pPr>
                      <a:r>
                        <a:rPr lang="en-US" sz="1600" b="0" kern="100" cap="none" spc="0" baseline="0" dirty="0" smtClean="0">
                          <a:ln>
                            <a:noFill/>
                          </a:ln>
                          <a:solidFill>
                            <a:schemeClr val="tx1"/>
                          </a:solidFill>
                          <a:effectLst/>
                        </a:rPr>
                        <a:t>        </a:t>
                      </a:r>
                      <a:r>
                        <a:rPr lang="en-US" sz="1600" b="0" kern="100" cap="none" spc="0" dirty="0" err="1" smtClean="0">
                          <a:ln>
                            <a:noFill/>
                          </a:ln>
                          <a:solidFill>
                            <a:schemeClr val="tx1"/>
                          </a:solidFill>
                          <a:effectLst/>
                        </a:rPr>
                        <a:t>this.adaptee</a:t>
                      </a:r>
                      <a:r>
                        <a:rPr lang="en-US" sz="1600" b="0" kern="100" cap="none" spc="0" dirty="0" smtClean="0">
                          <a:ln>
                            <a:noFill/>
                          </a:ln>
                          <a:solidFill>
                            <a:schemeClr val="tx1"/>
                          </a:solidFill>
                          <a:effectLst/>
                        </a:rPr>
                        <a:t> </a:t>
                      </a:r>
                      <a:r>
                        <a:rPr lang="en-US" sz="1600" b="0" kern="100" cap="none" spc="0" dirty="0">
                          <a:ln>
                            <a:noFill/>
                          </a:ln>
                          <a:solidFill>
                            <a:schemeClr val="tx1"/>
                          </a:solidFill>
                          <a:effectLst/>
                        </a:rPr>
                        <a:t>= </a:t>
                      </a:r>
                      <a:r>
                        <a:rPr lang="en-US" sz="1600" b="0" kern="100" cap="none" spc="0" dirty="0" err="1">
                          <a:ln>
                            <a:noFill/>
                          </a:ln>
                          <a:solidFill>
                            <a:schemeClr val="tx1"/>
                          </a:solidFill>
                          <a:effectLst/>
                        </a:rPr>
                        <a:t>adaptee</a:t>
                      </a:r>
                      <a:r>
                        <a:rPr lang="en-US" sz="1600" b="0" kern="100" cap="none" spc="0" dirty="0">
                          <a:ln>
                            <a:noFill/>
                          </a:ln>
                          <a:solidFill>
                            <a:schemeClr val="tx1"/>
                          </a:solidFill>
                          <a:effectLst/>
                        </a:rPr>
                        <a:t>;</a:t>
                      </a:r>
                      <a:endParaRPr lang="zh-CN" sz="1600" b="0" kern="100" cap="none" spc="0" dirty="0">
                        <a:ln>
                          <a:noFill/>
                        </a:ln>
                        <a:solidFill>
                          <a:schemeClr val="tx1"/>
                        </a:solidFill>
                        <a:effectLst/>
                      </a:endParaRPr>
                    </a:p>
                    <a:p>
                      <a:pPr algn="just">
                        <a:spcAft>
                          <a:spcPts val="0"/>
                        </a:spcAft>
                      </a:pPr>
                      <a:r>
                        <a:rPr lang="en-US" sz="1600" b="0" kern="100" cap="none" spc="0" baseline="0" dirty="0" smtClean="0">
                          <a:ln>
                            <a:noFill/>
                          </a:ln>
                          <a:solidFill>
                            <a:schemeClr val="tx1"/>
                          </a:solidFill>
                          <a:effectLst/>
                        </a:rPr>
                        <a:t>    </a:t>
                      </a:r>
                      <a:r>
                        <a:rPr lang="en-US" sz="1600" b="0" kern="100" cap="none" spc="0" dirty="0" smtClean="0">
                          <a:ln>
                            <a:noFill/>
                          </a:ln>
                          <a:solidFill>
                            <a:schemeClr val="tx1"/>
                          </a:solidFill>
                          <a:effectLst/>
                        </a:rPr>
                        <a:t>}</a:t>
                      </a:r>
                      <a:endParaRPr lang="zh-CN" sz="1600" b="0" kern="100" cap="none" spc="0" dirty="0">
                        <a:ln>
                          <a:noFill/>
                        </a:ln>
                        <a:solidFill>
                          <a:schemeClr val="tx1"/>
                        </a:solidFill>
                        <a:effectLst/>
                      </a:endParaRPr>
                    </a:p>
                    <a:p>
                      <a:pPr algn="just">
                        <a:spcAft>
                          <a:spcPts val="0"/>
                        </a:spcAft>
                      </a:pPr>
                      <a:r>
                        <a:rPr lang="en-US" sz="1600" b="0" kern="100" cap="none" spc="0" dirty="0">
                          <a:ln>
                            <a:noFill/>
                          </a:ln>
                          <a:solidFill>
                            <a:schemeClr val="tx1"/>
                          </a:solidFill>
                          <a:effectLst/>
                        </a:rPr>
                        <a:t>	</a:t>
                      </a:r>
                      <a:endParaRPr lang="zh-CN" sz="1600" b="0" kern="100" cap="none" spc="0" dirty="0">
                        <a:ln>
                          <a:noFill/>
                        </a:ln>
                        <a:solidFill>
                          <a:schemeClr val="tx1"/>
                        </a:solidFill>
                        <a:effectLst/>
                      </a:endParaRPr>
                    </a:p>
                    <a:p>
                      <a:pPr algn="just">
                        <a:spcAft>
                          <a:spcPts val="0"/>
                        </a:spcAft>
                      </a:pPr>
                      <a:r>
                        <a:rPr lang="en-US" sz="1600" b="0" kern="100" cap="none" spc="0" baseline="0" dirty="0" smtClean="0">
                          <a:ln>
                            <a:noFill/>
                          </a:ln>
                          <a:solidFill>
                            <a:schemeClr val="tx1"/>
                          </a:solidFill>
                          <a:effectLst/>
                        </a:rPr>
                        <a:t>    </a:t>
                      </a:r>
                      <a:r>
                        <a:rPr lang="en-US" sz="1600" b="0" kern="100" cap="none" spc="0" dirty="0" smtClean="0">
                          <a:ln>
                            <a:noFill/>
                          </a:ln>
                          <a:solidFill>
                            <a:schemeClr val="tx1"/>
                          </a:solidFill>
                          <a:effectLst/>
                        </a:rPr>
                        <a:t>public </a:t>
                      </a:r>
                      <a:r>
                        <a:rPr lang="en-US" sz="1600" b="0" kern="100" cap="none" spc="0" dirty="0">
                          <a:ln>
                            <a:noFill/>
                          </a:ln>
                          <a:solidFill>
                            <a:schemeClr val="tx1"/>
                          </a:solidFill>
                          <a:effectLst/>
                        </a:rPr>
                        <a:t>void request() {</a:t>
                      </a:r>
                      <a:endParaRPr lang="zh-CN" sz="1600" b="0" kern="100" cap="none" spc="0" dirty="0">
                        <a:ln>
                          <a:noFill/>
                        </a:ln>
                        <a:solidFill>
                          <a:schemeClr val="tx1"/>
                        </a:solidFill>
                        <a:effectLst/>
                      </a:endParaRPr>
                    </a:p>
                    <a:p>
                      <a:pPr algn="just">
                        <a:spcAft>
                          <a:spcPts val="0"/>
                        </a:spcAft>
                      </a:pPr>
                      <a:r>
                        <a:rPr lang="en-US" sz="1600" b="0" kern="100" cap="none" spc="0" baseline="0" dirty="0" smtClean="0">
                          <a:ln>
                            <a:noFill/>
                          </a:ln>
                          <a:solidFill>
                            <a:schemeClr val="tx1"/>
                          </a:solidFill>
                          <a:effectLst/>
                        </a:rPr>
                        <a:t>        </a:t>
                      </a:r>
                      <a:r>
                        <a:rPr lang="en-US" sz="1600" b="0" kern="100" cap="none" spc="0" dirty="0" err="1" smtClean="0">
                          <a:ln>
                            <a:noFill/>
                          </a:ln>
                          <a:solidFill>
                            <a:schemeClr val="tx1"/>
                          </a:solidFill>
                          <a:effectLst/>
                        </a:rPr>
                        <a:t>adaptee.specificRequest</a:t>
                      </a:r>
                      <a:r>
                        <a:rPr lang="en-US" sz="1600" b="0" kern="100" cap="none" spc="0" dirty="0">
                          <a:ln>
                            <a:noFill/>
                          </a:ln>
                          <a:solidFill>
                            <a:schemeClr val="tx1"/>
                          </a:solidFill>
                          <a:effectLst/>
                        </a:rPr>
                        <a:t>();</a:t>
                      </a:r>
                      <a:endParaRPr lang="zh-CN" sz="1600" b="0" kern="100" cap="none" spc="0" dirty="0">
                        <a:ln>
                          <a:noFill/>
                        </a:ln>
                        <a:solidFill>
                          <a:schemeClr val="tx1"/>
                        </a:solidFill>
                        <a:effectLst/>
                      </a:endParaRPr>
                    </a:p>
                    <a:p>
                      <a:pPr algn="just">
                        <a:spcAft>
                          <a:spcPts val="0"/>
                        </a:spcAft>
                      </a:pPr>
                      <a:r>
                        <a:rPr lang="en-US" sz="1600" b="0" kern="100" cap="none" spc="0" baseline="0" dirty="0" smtClean="0">
                          <a:ln>
                            <a:noFill/>
                          </a:ln>
                          <a:solidFill>
                            <a:schemeClr val="tx1"/>
                          </a:solidFill>
                          <a:effectLst/>
                        </a:rPr>
                        <a:t>    </a:t>
                      </a:r>
                      <a:r>
                        <a:rPr lang="en-US" sz="1600" b="0" kern="100" cap="none" spc="0" dirty="0" smtClean="0">
                          <a:ln>
                            <a:noFill/>
                          </a:ln>
                          <a:solidFill>
                            <a:schemeClr val="tx1"/>
                          </a:solidFill>
                          <a:effectLst/>
                        </a:rPr>
                        <a:t>}</a:t>
                      </a:r>
                      <a:endParaRPr lang="zh-CN" sz="1600" b="0" kern="100" cap="none" spc="0" dirty="0">
                        <a:ln>
                          <a:noFill/>
                        </a:ln>
                        <a:solidFill>
                          <a:schemeClr val="tx1"/>
                        </a:solidFill>
                        <a:effectLst/>
                      </a:endParaRPr>
                    </a:p>
                    <a:p>
                      <a:pPr algn="just">
                        <a:spcAft>
                          <a:spcPts val="0"/>
                        </a:spcAft>
                      </a:pPr>
                      <a:r>
                        <a:rPr lang="en-US" sz="1600" b="0" kern="100" cap="none" spc="0" dirty="0">
                          <a:ln>
                            <a:noFill/>
                          </a:ln>
                          <a:solidFill>
                            <a:schemeClr val="tx1"/>
                          </a:solidFill>
                          <a:effectLst/>
                        </a:rPr>
                        <a:t>	</a:t>
                      </a:r>
                      <a:endParaRPr lang="zh-CN" sz="1600" b="0" kern="100" cap="none" spc="0" dirty="0">
                        <a:ln>
                          <a:noFill/>
                        </a:ln>
                        <a:solidFill>
                          <a:schemeClr val="tx1"/>
                        </a:solidFill>
                        <a:effectLst/>
                      </a:endParaRPr>
                    </a:p>
                    <a:p>
                      <a:pPr algn="just">
                        <a:spcAft>
                          <a:spcPts val="0"/>
                        </a:spcAft>
                      </a:pPr>
                      <a:r>
                        <a:rPr lang="en-US" sz="1600" b="0" kern="100" cap="none" spc="0" baseline="0" dirty="0" smtClean="0">
                          <a:ln>
                            <a:noFill/>
                          </a:ln>
                          <a:solidFill>
                            <a:schemeClr val="tx1"/>
                          </a:solidFill>
                          <a:effectLst/>
                        </a:rPr>
                        <a:t>    </a:t>
                      </a:r>
                      <a:r>
                        <a:rPr lang="en-US" sz="1600" b="0" kern="100" cap="none" spc="0" dirty="0" smtClean="0">
                          <a:ln>
                            <a:noFill/>
                          </a:ln>
                          <a:solidFill>
                            <a:schemeClr val="tx1"/>
                          </a:solidFill>
                          <a:effectLst/>
                        </a:rPr>
                        <a:t>public </a:t>
                      </a:r>
                      <a:r>
                        <a:rPr lang="en-US" sz="1600" b="0" kern="100" cap="none" spc="0" dirty="0">
                          <a:ln>
                            <a:noFill/>
                          </a:ln>
                          <a:solidFill>
                            <a:schemeClr val="tx1"/>
                          </a:solidFill>
                          <a:effectLst/>
                        </a:rPr>
                        <a:t>void </a:t>
                      </a:r>
                      <a:r>
                        <a:rPr lang="en-US" sz="1600" b="0" kern="100" cap="none" spc="0" dirty="0" err="1">
                          <a:ln>
                            <a:noFill/>
                          </a:ln>
                          <a:solidFill>
                            <a:schemeClr val="tx1"/>
                          </a:solidFill>
                          <a:effectLst/>
                        </a:rPr>
                        <a:t>specificRequest</a:t>
                      </a:r>
                      <a:r>
                        <a:rPr lang="en-US" sz="1600" b="0" kern="100" cap="none" spc="0" dirty="0">
                          <a:ln>
                            <a:noFill/>
                          </a:ln>
                          <a:solidFill>
                            <a:schemeClr val="tx1"/>
                          </a:solidFill>
                          <a:effectLst/>
                        </a:rPr>
                        <a:t>() {</a:t>
                      </a:r>
                      <a:endParaRPr lang="zh-CN" sz="1600" b="0" kern="100" cap="none" spc="0" dirty="0">
                        <a:ln>
                          <a:noFill/>
                        </a:ln>
                        <a:solidFill>
                          <a:schemeClr val="tx1"/>
                        </a:solidFill>
                        <a:effectLst/>
                      </a:endParaRPr>
                    </a:p>
                    <a:p>
                      <a:pPr algn="just">
                        <a:spcAft>
                          <a:spcPts val="0"/>
                        </a:spcAft>
                      </a:pPr>
                      <a:r>
                        <a:rPr lang="en-US" sz="1600" b="0" kern="100" cap="none" spc="0" baseline="0" dirty="0" smtClean="0">
                          <a:ln>
                            <a:noFill/>
                          </a:ln>
                          <a:solidFill>
                            <a:schemeClr val="tx1"/>
                          </a:solidFill>
                          <a:effectLst/>
                        </a:rPr>
                        <a:t>        </a:t>
                      </a:r>
                      <a:r>
                        <a:rPr lang="en-US" sz="1600" b="0" kern="100" cap="none" spc="0" dirty="0" err="1" smtClean="0">
                          <a:ln>
                            <a:noFill/>
                          </a:ln>
                          <a:solidFill>
                            <a:schemeClr val="tx1"/>
                          </a:solidFill>
                          <a:effectLst/>
                        </a:rPr>
                        <a:t>target.request</a:t>
                      </a:r>
                      <a:r>
                        <a:rPr lang="en-US" sz="1600" b="0" kern="100" cap="none" spc="0" dirty="0">
                          <a:ln>
                            <a:noFill/>
                          </a:ln>
                          <a:solidFill>
                            <a:schemeClr val="tx1"/>
                          </a:solidFill>
                          <a:effectLst/>
                        </a:rPr>
                        <a:t>();</a:t>
                      </a:r>
                      <a:endParaRPr lang="zh-CN" sz="1600" b="0" kern="100" cap="none" spc="0" dirty="0">
                        <a:ln>
                          <a:noFill/>
                        </a:ln>
                        <a:solidFill>
                          <a:schemeClr val="tx1"/>
                        </a:solidFill>
                        <a:effectLst/>
                      </a:endParaRPr>
                    </a:p>
                    <a:p>
                      <a:pPr algn="just">
                        <a:spcAft>
                          <a:spcPts val="0"/>
                        </a:spcAft>
                      </a:pPr>
                      <a:r>
                        <a:rPr lang="en-US" sz="1600" b="0" kern="100" cap="none" spc="0" baseline="0" dirty="0" smtClean="0">
                          <a:ln>
                            <a:noFill/>
                          </a:ln>
                          <a:solidFill>
                            <a:schemeClr val="tx1"/>
                          </a:solidFill>
                          <a:effectLst/>
                        </a:rPr>
                        <a:t>    </a:t>
                      </a:r>
                      <a:r>
                        <a:rPr lang="en-US" sz="1600" b="0" kern="100" cap="none" spc="0" dirty="0" smtClean="0">
                          <a:ln>
                            <a:noFill/>
                          </a:ln>
                          <a:solidFill>
                            <a:schemeClr val="tx1"/>
                          </a:solidFill>
                          <a:effectLst/>
                        </a:rPr>
                        <a:t>}</a:t>
                      </a:r>
                      <a:endParaRPr lang="zh-CN" sz="1600" b="0" kern="100" cap="none" spc="0" dirty="0">
                        <a:ln>
                          <a:noFill/>
                        </a:ln>
                        <a:solidFill>
                          <a:schemeClr val="tx1"/>
                        </a:solidFill>
                        <a:effectLst/>
                      </a:endParaRPr>
                    </a:p>
                    <a:p>
                      <a:pPr algn="just">
                        <a:spcAft>
                          <a:spcPts val="0"/>
                        </a:spcAft>
                      </a:pPr>
                      <a:r>
                        <a:rPr lang="en-US" sz="1600" b="0" kern="100" cap="none" spc="0" dirty="0">
                          <a:ln>
                            <a:noFill/>
                          </a:ln>
                          <a:solidFill>
                            <a:schemeClr val="tx1"/>
                          </a:solidFill>
                          <a:effectLst/>
                        </a:rPr>
                        <a:t>}</a:t>
                      </a:r>
                      <a:endParaRPr lang="zh-CN" sz="1600" b="0" kern="100" cap="none" spc="0" dirty="0">
                        <a:ln>
                          <a:noFill/>
                        </a:ln>
                        <a:solidFill>
                          <a:schemeClr val="tx1"/>
                        </a:solidFill>
                        <a:effectLst/>
                        <a:latin typeface="Times New Roman" panose="02020603050405020304" pitchFamily="18" charset="0"/>
                        <a:ea typeface="宋体" panose="02010600030101010101" pitchFamily="2" charset="-122"/>
                      </a:endParaRPr>
                    </a:p>
                  </a:txBody>
                  <a:tcPr marL="68584" marR="68584" marT="0" marB="0">
                    <a:solidFill>
                      <a:schemeClr val="bg1">
                        <a:lumMod val="95000"/>
                      </a:schemeClr>
                    </a:solidFill>
                  </a:tcPr>
                </a:tc>
              </a:tr>
            </a:tbl>
          </a:graphicData>
        </a:graphic>
      </p:graphicFrame>
    </p:spTree>
    <p:extLst>
      <p:ext uri="{BB962C8B-B14F-4D97-AF65-F5344CB8AC3E}">
        <p14:creationId xmlns:p14="http://schemas.microsoft.com/office/powerpoint/2010/main" val="986894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38200" y="914400"/>
            <a:ext cx="7696200" cy="685800"/>
          </a:xfrm>
        </p:spPr>
        <p:txBody>
          <a:bodyPr/>
          <a:lstStyle/>
          <a:p>
            <a:r>
              <a:rPr lang="zh-CN" altLang="en-US" smtClean="0"/>
              <a:t>适配器模式的优缺点与适用环境</a:t>
            </a:r>
          </a:p>
        </p:txBody>
      </p:sp>
      <p:sp>
        <p:nvSpPr>
          <p:cNvPr id="29699" name="Rectangle 3"/>
          <p:cNvSpPr>
            <a:spLocks noGrp="1" noChangeArrowheads="1"/>
          </p:cNvSpPr>
          <p:nvPr>
            <p:ph type="body" sz="half" idx="1"/>
          </p:nvPr>
        </p:nvSpPr>
        <p:spPr>
          <a:xfrm>
            <a:off x="381000" y="1752600"/>
            <a:ext cx="6324600" cy="4114800"/>
          </a:xfrm>
        </p:spPr>
        <p:txBody>
          <a:bodyPr/>
          <a:lstStyle/>
          <a:p>
            <a:pPr eaLnBrk="1" hangingPunct="1"/>
            <a:r>
              <a:rPr lang="zh-CN" altLang="en-US" dirty="0" smtClean="0"/>
              <a:t>模式优点</a:t>
            </a:r>
            <a:endParaRPr lang="en-US" altLang="zh-CN" dirty="0" smtClean="0"/>
          </a:p>
          <a:p>
            <a:pPr lvl="1" eaLnBrk="1" hangingPunct="1"/>
            <a:r>
              <a:rPr lang="zh-CN" altLang="en-US" sz="2000" dirty="0" smtClean="0"/>
              <a:t>将</a:t>
            </a:r>
            <a:r>
              <a:rPr lang="zh-CN" altLang="en-US" sz="2000" dirty="0" smtClean="0">
                <a:solidFill>
                  <a:srgbClr val="FF6600"/>
                </a:solidFill>
              </a:rPr>
              <a:t>目标类和适配者类解耦</a:t>
            </a:r>
            <a:r>
              <a:rPr lang="zh-CN" altLang="en-US" sz="2000" dirty="0" smtClean="0"/>
              <a:t>，通过引入一个适配器类来重用现有的适配者类，无须修改原有结构</a:t>
            </a:r>
            <a:endParaRPr lang="en-US" altLang="zh-CN" sz="2000" dirty="0" smtClean="0"/>
          </a:p>
          <a:p>
            <a:pPr lvl="1" eaLnBrk="1" hangingPunct="1"/>
            <a:r>
              <a:rPr lang="zh-CN" altLang="en-US" sz="2000" dirty="0" smtClean="0">
                <a:solidFill>
                  <a:srgbClr val="FF6600"/>
                </a:solidFill>
              </a:rPr>
              <a:t>增加了类的透明性和复用性</a:t>
            </a:r>
            <a:r>
              <a:rPr lang="zh-CN" altLang="en-US" sz="2000" dirty="0" smtClean="0"/>
              <a:t>，提高了适配者的复用性，同一个适配者类可以在多个不同的系统中复用</a:t>
            </a:r>
            <a:endParaRPr lang="en-US" altLang="zh-CN" sz="2000" dirty="0" smtClean="0"/>
          </a:p>
          <a:p>
            <a:pPr lvl="1" eaLnBrk="1" hangingPunct="1"/>
            <a:r>
              <a:rPr lang="zh-CN" altLang="en-US" sz="2000" dirty="0" smtClean="0">
                <a:solidFill>
                  <a:srgbClr val="FF6600"/>
                </a:solidFill>
              </a:rPr>
              <a:t>灵活性和扩展性非常好</a:t>
            </a:r>
            <a:endParaRPr lang="en-US" altLang="zh-CN" sz="2000" dirty="0" smtClean="0">
              <a:solidFill>
                <a:srgbClr val="FF6600"/>
              </a:solidFill>
            </a:endParaRPr>
          </a:p>
          <a:p>
            <a:pPr lvl="1" eaLnBrk="1" hangingPunct="1"/>
            <a:r>
              <a:rPr lang="zh-CN" altLang="en-US" sz="2000" dirty="0" smtClean="0">
                <a:solidFill>
                  <a:srgbClr val="0070C0"/>
                </a:solidFill>
              </a:rPr>
              <a:t>类适配器模式：</a:t>
            </a:r>
            <a:r>
              <a:rPr lang="zh-CN" altLang="en-US" sz="2000" dirty="0" smtClean="0"/>
              <a:t>置换一些适配者的方法很方便</a:t>
            </a:r>
            <a:endParaRPr lang="en-US" altLang="zh-CN" sz="2000" dirty="0" smtClean="0"/>
          </a:p>
          <a:p>
            <a:pPr lvl="1" eaLnBrk="1" hangingPunct="1"/>
            <a:r>
              <a:rPr lang="zh-CN" altLang="en-US" sz="2000" dirty="0" smtClean="0">
                <a:solidFill>
                  <a:srgbClr val="0070C0"/>
                </a:solidFill>
              </a:rPr>
              <a:t>对象适配器模式：</a:t>
            </a:r>
            <a:r>
              <a:rPr lang="zh-CN" altLang="en-US" sz="2000" dirty="0" smtClean="0"/>
              <a:t>可以把多个不同的适配者适配到同一个目标，还可以适配一个适配者的子类</a:t>
            </a:r>
            <a:endParaRPr lang="en-US" altLang="zh-CN" sz="2000" dirty="0" smtClean="0"/>
          </a:p>
        </p:txBody>
      </p:sp>
      <p:sp>
        <p:nvSpPr>
          <p:cNvPr id="2970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2970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752600"/>
            <a:ext cx="2103438"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6966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38200" y="914400"/>
            <a:ext cx="7696200" cy="685800"/>
          </a:xfrm>
        </p:spPr>
        <p:txBody>
          <a:bodyPr/>
          <a:lstStyle/>
          <a:p>
            <a:r>
              <a:rPr lang="zh-CN" altLang="en-US" smtClean="0"/>
              <a:t>适配器模式的优缺点与适用环境</a:t>
            </a:r>
          </a:p>
        </p:txBody>
      </p:sp>
      <p:sp>
        <p:nvSpPr>
          <p:cNvPr id="30723" name="Rectangle 3"/>
          <p:cNvSpPr>
            <a:spLocks noGrp="1" noChangeArrowheads="1"/>
          </p:cNvSpPr>
          <p:nvPr>
            <p:ph type="body" sz="half" idx="1"/>
          </p:nvPr>
        </p:nvSpPr>
        <p:spPr>
          <a:xfrm>
            <a:off x="381000" y="1752600"/>
            <a:ext cx="6248400" cy="4114800"/>
          </a:xfrm>
        </p:spPr>
        <p:txBody>
          <a:bodyPr/>
          <a:lstStyle/>
          <a:p>
            <a:pPr eaLnBrk="1" hangingPunct="1"/>
            <a:r>
              <a:rPr lang="zh-CN" altLang="en-US" smtClean="0"/>
              <a:t>模式缺点</a:t>
            </a:r>
            <a:endParaRPr lang="en-US" altLang="zh-CN" smtClean="0"/>
          </a:p>
          <a:p>
            <a:pPr lvl="1" eaLnBrk="1" hangingPunct="1"/>
            <a:r>
              <a:rPr lang="zh-CN" altLang="en-US" smtClean="0">
                <a:solidFill>
                  <a:srgbClr val="0070C0"/>
                </a:solidFill>
              </a:rPr>
              <a:t>类适配器模式：</a:t>
            </a:r>
            <a:r>
              <a:rPr lang="en-US" altLang="zh-CN" smtClean="0"/>
              <a:t>(1) </a:t>
            </a:r>
            <a:r>
              <a:rPr lang="zh-CN" altLang="en-US" smtClean="0"/>
              <a:t>一次最多只能适配一个适配者类，不能同时适配多个适配者；</a:t>
            </a:r>
            <a:r>
              <a:rPr lang="en-US" altLang="zh-CN" smtClean="0"/>
              <a:t>(2) </a:t>
            </a:r>
            <a:r>
              <a:rPr lang="zh-CN" altLang="en-US" smtClean="0"/>
              <a:t>适配者类不能为最终类；</a:t>
            </a:r>
            <a:r>
              <a:rPr lang="en-US" altLang="zh-CN" smtClean="0"/>
              <a:t>(3) </a:t>
            </a:r>
            <a:r>
              <a:rPr lang="zh-CN" altLang="en-US" smtClean="0"/>
              <a:t>目标抽象类只能为接口，不能为类</a:t>
            </a:r>
            <a:endParaRPr lang="en-US" altLang="zh-CN" smtClean="0"/>
          </a:p>
          <a:p>
            <a:pPr lvl="1" eaLnBrk="1" hangingPunct="1"/>
            <a:r>
              <a:rPr lang="zh-CN" altLang="en-US" smtClean="0">
                <a:solidFill>
                  <a:srgbClr val="0070C0"/>
                </a:solidFill>
              </a:rPr>
              <a:t>对象适配器模式：</a:t>
            </a:r>
            <a:r>
              <a:rPr lang="zh-CN" altLang="en-US" smtClean="0"/>
              <a:t>在适配器中置换适配者类的某些方法比较麻烦</a:t>
            </a:r>
            <a:endParaRPr lang="en-US" altLang="zh-CN" smtClean="0"/>
          </a:p>
          <a:p>
            <a:pPr lvl="1" eaLnBrk="1" hangingPunct="1"/>
            <a:endParaRPr lang="zh-CN" altLang="en-US" sz="2000" smtClean="0"/>
          </a:p>
          <a:p>
            <a:pPr lvl="1" eaLnBrk="1" hangingPunct="1"/>
            <a:endParaRPr lang="en-US" altLang="zh-CN" smtClean="0"/>
          </a:p>
        </p:txBody>
      </p:sp>
      <p:sp>
        <p:nvSpPr>
          <p:cNvPr id="30724"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307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2590800"/>
            <a:ext cx="21177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4601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38200" y="914400"/>
            <a:ext cx="7543800" cy="685800"/>
          </a:xfrm>
        </p:spPr>
        <p:txBody>
          <a:bodyPr/>
          <a:lstStyle/>
          <a:p>
            <a:r>
              <a:rPr lang="zh-CN" altLang="en-US" smtClean="0"/>
              <a:t>适配器模式的优缺点与适用环境</a:t>
            </a:r>
          </a:p>
        </p:txBody>
      </p:sp>
      <p:sp>
        <p:nvSpPr>
          <p:cNvPr id="31747" name="Rectangle 3"/>
          <p:cNvSpPr>
            <a:spLocks noGrp="1" noChangeArrowheads="1"/>
          </p:cNvSpPr>
          <p:nvPr>
            <p:ph type="body" sz="half" idx="1"/>
          </p:nvPr>
        </p:nvSpPr>
        <p:spPr>
          <a:xfrm>
            <a:off x="381000" y="1752600"/>
            <a:ext cx="6400800" cy="4114800"/>
          </a:xfrm>
        </p:spPr>
        <p:txBody>
          <a:bodyPr/>
          <a:lstStyle/>
          <a:p>
            <a:pPr eaLnBrk="1" hangingPunct="1"/>
            <a:r>
              <a:rPr lang="zh-CN" altLang="en-US" dirty="0" smtClean="0"/>
              <a:t>模式适用环境</a:t>
            </a:r>
            <a:endParaRPr lang="en-US" altLang="zh-CN" dirty="0" smtClean="0"/>
          </a:p>
          <a:p>
            <a:pPr lvl="1" eaLnBrk="1" hangingPunct="1"/>
            <a:r>
              <a:rPr lang="zh-CN" altLang="en-US" dirty="0" smtClean="0"/>
              <a:t>系统</a:t>
            </a:r>
            <a:r>
              <a:rPr lang="zh-CN" altLang="en-US" dirty="0" smtClean="0">
                <a:solidFill>
                  <a:srgbClr val="FF6600"/>
                </a:solidFill>
              </a:rPr>
              <a:t>需要使用一些现有的类</a:t>
            </a:r>
            <a:r>
              <a:rPr lang="zh-CN" altLang="en-US" dirty="0" smtClean="0"/>
              <a:t>，而这些类的接口不符合系统的需要，甚至没有这些类的源代码</a:t>
            </a:r>
            <a:endParaRPr lang="en-US" altLang="zh-CN" dirty="0" smtClean="0"/>
          </a:p>
          <a:p>
            <a:pPr lvl="1" eaLnBrk="1" hangingPunct="1"/>
            <a:r>
              <a:rPr lang="zh-CN" altLang="en-US" dirty="0" smtClean="0">
                <a:solidFill>
                  <a:srgbClr val="FF6600"/>
                </a:solidFill>
              </a:rPr>
              <a:t>创建一个可以重复使用的类，用于和一些彼此之间没有太大关联的类</a:t>
            </a:r>
            <a:r>
              <a:rPr lang="zh-CN" altLang="en-US" dirty="0" smtClean="0"/>
              <a:t>，包括一些可能在将来引进的类</a:t>
            </a:r>
            <a:r>
              <a:rPr lang="zh-CN" altLang="en-US" dirty="0" smtClean="0">
                <a:solidFill>
                  <a:srgbClr val="FF6600"/>
                </a:solidFill>
              </a:rPr>
              <a:t>一起工作</a:t>
            </a:r>
          </a:p>
          <a:p>
            <a:pPr lvl="1" eaLnBrk="1" hangingPunct="1"/>
            <a:endParaRPr lang="en-US" altLang="zh-CN" dirty="0" smtClean="0"/>
          </a:p>
        </p:txBody>
      </p:sp>
      <p:sp>
        <p:nvSpPr>
          <p:cNvPr id="3174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3174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8" y="1676400"/>
            <a:ext cx="1770062"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23097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914400"/>
            <a:ext cx="6324600" cy="685800"/>
          </a:xfrm>
        </p:spPr>
        <p:txBody>
          <a:bodyPr/>
          <a:lstStyle/>
          <a:p>
            <a:r>
              <a:rPr lang="zh-CN" altLang="en-US" smtClean="0"/>
              <a:t>思考</a:t>
            </a:r>
          </a:p>
        </p:txBody>
      </p:sp>
      <p:sp>
        <p:nvSpPr>
          <p:cNvPr id="32771" name="Rectangle 3"/>
          <p:cNvSpPr>
            <a:spLocks noGrp="1" noChangeArrowheads="1"/>
          </p:cNvSpPr>
          <p:nvPr>
            <p:ph type="body" sz="half" idx="1"/>
          </p:nvPr>
        </p:nvSpPr>
        <p:spPr>
          <a:xfrm>
            <a:off x="381000" y="1752600"/>
            <a:ext cx="5562600" cy="4114800"/>
          </a:xfrm>
        </p:spPr>
        <p:txBody>
          <a:bodyPr/>
          <a:lstStyle/>
          <a:p>
            <a:pPr eaLnBrk="1" hangingPunct="1"/>
            <a:r>
              <a:rPr lang="zh-CN" altLang="en-US" sz="2800" smtClean="0"/>
              <a:t>在对象适配器中，一个适配器能否适配多个适配者？如果能，应该如何实现？如果不能，请说明原因？如果是类适配器呢？</a:t>
            </a:r>
            <a:endParaRPr lang="en-US" altLang="zh-CN" smtClean="0"/>
          </a:p>
        </p:txBody>
      </p:sp>
      <p:sp>
        <p:nvSpPr>
          <p:cNvPr id="32772"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32773" name="图片 7" descr="2011420168609.jpg"/>
          <p:cNvPicPr>
            <a:picLocks noChangeAspect="1"/>
          </p:cNvPicPr>
          <p:nvPr/>
        </p:nvPicPr>
        <p:blipFill>
          <a:blip r:embed="rId2">
            <a:extLst>
              <a:ext uri="{28A0092B-C50C-407E-A947-70E740481C1C}">
                <a14:useLocalDpi xmlns:a14="http://schemas.microsoft.com/office/drawing/2010/main" val="0"/>
              </a:ext>
            </a:extLst>
          </a:blip>
          <a:srcRect l="18616" r="23232"/>
          <a:stretch>
            <a:fillRect/>
          </a:stretch>
        </p:blipFill>
        <p:spPr bwMode="auto">
          <a:xfrm>
            <a:off x="6324600" y="1371600"/>
            <a:ext cx="2224088"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1550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9939" name="Rectangle 3"/>
          <p:cNvSpPr>
            <a:spLocks noGrp="1" noChangeArrowheads="1"/>
          </p:cNvSpPr>
          <p:nvPr>
            <p:ph type="body" idx="1"/>
          </p:nvPr>
        </p:nvSpPr>
        <p:spPr/>
        <p:txBody>
          <a:bodyPr/>
          <a:lstStyle/>
          <a:p>
            <a:pPr eaLnBrk="1" hangingPunct="1"/>
            <a:endParaRPr lang="zh-CN" altLang="zh-CN" smtClean="0"/>
          </a:p>
        </p:txBody>
      </p:sp>
      <p:sp>
        <p:nvSpPr>
          <p:cNvPr id="39940" name="WordArt 4"/>
          <p:cNvSpPr>
            <a:spLocks noChangeArrowheads="1" noChangeShapeType="1" noTextEdit="1"/>
          </p:cNvSpPr>
          <p:nvPr/>
        </p:nvSpPr>
        <p:spPr bwMode="auto">
          <a:xfrm>
            <a:off x="457200" y="3276600"/>
            <a:ext cx="5029200" cy="1219200"/>
          </a:xfrm>
          <a:prstGeom prst="rect">
            <a:avLst/>
          </a:prstGeom>
        </p:spPr>
        <p:txBody>
          <a:bodyPr wrap="none" fromWordArt="1">
            <a:prstTxWarp prst="textPlain">
              <a:avLst>
                <a:gd name="adj" fmla="val 50000"/>
              </a:avLst>
            </a:prstTxWarp>
          </a:bodyPr>
          <a:lstStyle/>
          <a:p>
            <a:pPr algn="ctr"/>
            <a:r>
              <a:rPr lang="en-US" altLang="zh-CN"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rPr>
              <a:t>Thanks!</a:t>
            </a:r>
            <a:endParaRPr lang="zh-CN" altLang="en-US" sz="3600" kern="10" dirty="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panose="020B0A04020102020204" pitchFamily="34" charset="0"/>
            </a:endParaRPr>
          </a:p>
        </p:txBody>
      </p:sp>
      <p:pic>
        <p:nvPicPr>
          <p:cNvPr id="2" name="图片 1"/>
          <p:cNvPicPr>
            <a:picLocks noChangeAspect="1"/>
          </p:cNvPicPr>
          <p:nvPr/>
        </p:nvPicPr>
        <p:blipFill>
          <a:blip r:embed="rId2"/>
          <a:stretch>
            <a:fillRect/>
          </a:stretch>
        </p:blipFill>
        <p:spPr>
          <a:xfrm>
            <a:off x="5766571" y="1676400"/>
            <a:ext cx="3225029" cy="45448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75358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914400"/>
            <a:ext cx="6324600" cy="685800"/>
          </a:xfrm>
        </p:spPr>
        <p:txBody>
          <a:bodyPr/>
          <a:lstStyle/>
          <a:p>
            <a:pPr eaLnBrk="1" hangingPunct="1"/>
            <a:r>
              <a:rPr lang="zh-CN" altLang="en-US" smtClean="0"/>
              <a:t>结构型模式概述</a:t>
            </a:r>
          </a:p>
        </p:txBody>
      </p:sp>
      <p:sp>
        <p:nvSpPr>
          <p:cNvPr id="6147" name="Rectangle 3"/>
          <p:cNvSpPr>
            <a:spLocks noGrp="1" noChangeArrowheads="1"/>
          </p:cNvSpPr>
          <p:nvPr>
            <p:ph type="body" sz="half" idx="1"/>
          </p:nvPr>
        </p:nvSpPr>
        <p:spPr>
          <a:xfrm>
            <a:off x="381000" y="1752600"/>
            <a:ext cx="8229600" cy="4114800"/>
          </a:xfrm>
        </p:spPr>
        <p:txBody>
          <a:bodyPr/>
          <a:lstStyle/>
          <a:p>
            <a:pPr eaLnBrk="1" hangingPunct="1"/>
            <a:r>
              <a:rPr lang="zh-CN" altLang="en-US" sz="2600" b="1" smtClean="0">
                <a:solidFill>
                  <a:srgbClr val="0070C0"/>
                </a:solidFill>
              </a:rPr>
              <a:t>结构型模式</a:t>
            </a:r>
            <a:r>
              <a:rPr lang="en-US" altLang="zh-CN" sz="2600" b="1" smtClean="0">
                <a:solidFill>
                  <a:srgbClr val="0070C0"/>
                </a:solidFill>
              </a:rPr>
              <a:t>(Structural Pattern)</a:t>
            </a:r>
            <a:r>
              <a:rPr lang="zh-CN" altLang="en-US" sz="2600" smtClean="0">
                <a:solidFill>
                  <a:srgbClr val="FF3300"/>
                </a:solidFill>
              </a:rPr>
              <a:t>关注如何将现有类或对象组织在一起形成更加强大的结构</a:t>
            </a:r>
            <a:endParaRPr lang="en-US" altLang="zh-CN" sz="2600" smtClean="0">
              <a:solidFill>
                <a:srgbClr val="FF3300"/>
              </a:solidFill>
            </a:endParaRPr>
          </a:p>
          <a:p>
            <a:pPr eaLnBrk="1" hangingPunct="1"/>
            <a:r>
              <a:rPr lang="zh-CN" altLang="en-US" sz="2600" smtClean="0"/>
              <a:t>不同的结构型模式</a:t>
            </a:r>
            <a:r>
              <a:rPr lang="zh-CN" altLang="en-US" sz="2600" smtClean="0">
                <a:solidFill>
                  <a:srgbClr val="FF3300"/>
                </a:solidFill>
              </a:rPr>
              <a:t>从不同的角度组合类或对象</a:t>
            </a:r>
            <a:r>
              <a:rPr lang="zh-CN" altLang="en-US" sz="2600" smtClean="0"/>
              <a:t>，它们在尽可能满足各种面向对象设计原则的同时为类或对象的组合提供一系列巧妙的解决方案</a:t>
            </a:r>
            <a:endParaRPr lang="zh-CN" altLang="en-US" sz="2600" smtClean="0">
              <a:solidFill>
                <a:srgbClr val="FF3300"/>
              </a:solidFill>
            </a:endParaRPr>
          </a:p>
        </p:txBody>
      </p:sp>
      <p:pic>
        <p:nvPicPr>
          <p:cNvPr id="614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267200"/>
            <a:ext cx="7002463"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0019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914400"/>
            <a:ext cx="6324600" cy="685800"/>
          </a:xfrm>
        </p:spPr>
        <p:txBody>
          <a:bodyPr/>
          <a:lstStyle/>
          <a:p>
            <a:pPr eaLnBrk="1" hangingPunct="1"/>
            <a:r>
              <a:rPr lang="zh-CN" altLang="en-US" smtClean="0"/>
              <a:t>结构型模式概述</a:t>
            </a:r>
          </a:p>
        </p:txBody>
      </p:sp>
      <p:sp>
        <p:nvSpPr>
          <p:cNvPr id="7171"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类结构型模式</a:t>
            </a:r>
            <a:endParaRPr lang="en-US" altLang="zh-CN" smtClean="0"/>
          </a:p>
          <a:p>
            <a:pPr lvl="1" eaLnBrk="1" hangingPunct="1"/>
            <a:r>
              <a:rPr lang="zh-CN" altLang="en-US" smtClean="0">
                <a:solidFill>
                  <a:srgbClr val="FF3300"/>
                </a:solidFill>
              </a:rPr>
              <a:t>关心类的组合</a:t>
            </a:r>
            <a:r>
              <a:rPr lang="zh-CN" altLang="en-US" smtClean="0"/>
              <a:t>，由多个类组合成一个更大的系统，在类结构型模式中一般只存在</a:t>
            </a:r>
            <a:r>
              <a:rPr lang="zh-CN" altLang="en-US" smtClean="0">
                <a:solidFill>
                  <a:srgbClr val="0070C0"/>
                </a:solidFill>
              </a:rPr>
              <a:t>继承关系和实现关系</a:t>
            </a:r>
            <a:endParaRPr lang="en-US" altLang="zh-CN" smtClean="0">
              <a:solidFill>
                <a:srgbClr val="0070C0"/>
              </a:solidFill>
            </a:endParaRPr>
          </a:p>
          <a:p>
            <a:pPr eaLnBrk="1" hangingPunct="1"/>
            <a:r>
              <a:rPr lang="zh-CN" altLang="en-US" smtClean="0"/>
              <a:t>对象结构型模式</a:t>
            </a:r>
            <a:endParaRPr lang="en-US" altLang="zh-CN" smtClean="0"/>
          </a:p>
          <a:p>
            <a:pPr lvl="1" eaLnBrk="1" hangingPunct="1"/>
            <a:r>
              <a:rPr lang="zh-CN" altLang="en-US" smtClean="0">
                <a:solidFill>
                  <a:srgbClr val="FF3300"/>
                </a:solidFill>
              </a:rPr>
              <a:t>关心类与对象的组合</a:t>
            </a:r>
            <a:r>
              <a:rPr lang="zh-CN" altLang="en-US" smtClean="0"/>
              <a:t>，通过</a:t>
            </a:r>
            <a:r>
              <a:rPr lang="zh-CN" altLang="en-US" smtClean="0">
                <a:solidFill>
                  <a:srgbClr val="0070C0"/>
                </a:solidFill>
              </a:rPr>
              <a:t>关联关系</a:t>
            </a:r>
            <a:r>
              <a:rPr lang="zh-CN" altLang="en-US" smtClean="0"/>
              <a:t>，在一个类中定义另一个类的实例对象，然后通过该对象调用相应的方法</a:t>
            </a:r>
            <a:endParaRPr lang="zh-CN" altLang="en-US" smtClean="0">
              <a:solidFill>
                <a:srgbClr val="FF3300"/>
              </a:solidFill>
            </a:endParaRPr>
          </a:p>
        </p:txBody>
      </p:sp>
      <p:pic>
        <p:nvPicPr>
          <p:cNvPr id="194562" name="Picture 2" descr="https://timgsa.baidu.com/timg?image&amp;quality=80&amp;size=b9999_10000&amp;sec=1489084792062&amp;di=2ef2c3c545082be6c7c81b549a7435d1&amp;imgtype=0&amp;src=http%3A%2F%2Fnews.sciencenet.cn%2Fupload%2Fnews%2Fimages%2F2013%2F11%2F201311224314562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33400"/>
            <a:ext cx="1905000" cy="178505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361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914400"/>
            <a:ext cx="6324600" cy="685800"/>
          </a:xfrm>
        </p:spPr>
        <p:txBody>
          <a:bodyPr/>
          <a:lstStyle/>
          <a:p>
            <a:pPr eaLnBrk="1" hangingPunct="1"/>
            <a:r>
              <a:rPr lang="zh-CN" altLang="en-US" smtClean="0"/>
              <a:t>结构型模式概述</a:t>
            </a:r>
          </a:p>
        </p:txBody>
      </p:sp>
      <p:sp>
        <p:nvSpPr>
          <p:cNvPr id="8195"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结构型模式一览表</a:t>
            </a:r>
            <a:endParaRPr lang="en-US" altLang="zh-CN" smtClean="0"/>
          </a:p>
        </p:txBody>
      </p:sp>
      <p:graphicFrame>
        <p:nvGraphicFramePr>
          <p:cNvPr id="5" name="表格 4"/>
          <p:cNvGraphicFramePr>
            <a:graphicFrameLocks noGrp="1"/>
          </p:cNvGraphicFramePr>
          <p:nvPr/>
        </p:nvGraphicFramePr>
        <p:xfrm>
          <a:off x="381000" y="944563"/>
          <a:ext cx="8305800" cy="5608637"/>
        </p:xfrm>
        <a:graphic>
          <a:graphicData uri="http://schemas.openxmlformats.org/drawingml/2006/table">
            <a:tbl>
              <a:tblPr/>
              <a:tblGrid>
                <a:gridCol w="2424881"/>
                <a:gridCol w="3344931"/>
                <a:gridCol w="1243628"/>
                <a:gridCol w="1292360"/>
              </a:tblGrid>
              <a:tr h="243854">
                <a:tc>
                  <a:txBody>
                    <a:bodyPr/>
                    <a:lstStyle/>
                    <a:p>
                      <a:pPr algn="ctr">
                        <a:spcAft>
                          <a:spcPts val="0"/>
                        </a:spcAft>
                        <a:tabLst>
                          <a:tab pos="3056890" algn="l"/>
                        </a:tabLst>
                      </a:pPr>
                      <a:r>
                        <a:rPr lang="zh-CN" sz="1600" b="1" kern="100" dirty="0">
                          <a:solidFill>
                            <a:schemeClr val="bg1"/>
                          </a:solidFill>
                          <a:latin typeface="Times New Roman"/>
                          <a:ea typeface="宋体"/>
                          <a:cs typeface="Times New Roman"/>
                        </a:rPr>
                        <a:t>模式名称</a:t>
                      </a:r>
                      <a:endParaRPr lang="zh-CN" sz="1600" kern="100" dirty="0">
                        <a:solidFill>
                          <a:schemeClr val="bg1"/>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tabLst>
                          <a:tab pos="3056890" algn="l"/>
                        </a:tabLst>
                      </a:pPr>
                      <a:r>
                        <a:rPr lang="zh-CN" sz="1600" b="1" kern="100" dirty="0">
                          <a:solidFill>
                            <a:schemeClr val="bg1"/>
                          </a:solidFill>
                          <a:latin typeface="Times New Roman"/>
                          <a:ea typeface="宋体"/>
                          <a:cs typeface="Times New Roman"/>
                        </a:rPr>
                        <a:t>定</a:t>
                      </a:r>
                      <a:r>
                        <a:rPr lang="en-US" sz="1600" b="1" kern="100" dirty="0">
                          <a:solidFill>
                            <a:schemeClr val="bg1"/>
                          </a:solidFill>
                          <a:latin typeface="Times New Roman"/>
                          <a:ea typeface="宋体"/>
                          <a:cs typeface="Times New Roman"/>
                        </a:rPr>
                        <a:t>  </a:t>
                      </a:r>
                      <a:r>
                        <a:rPr lang="zh-CN" sz="1600" b="1" kern="100" dirty="0">
                          <a:solidFill>
                            <a:schemeClr val="bg1"/>
                          </a:solidFill>
                          <a:latin typeface="Times New Roman"/>
                          <a:ea typeface="宋体"/>
                          <a:cs typeface="Times New Roman"/>
                        </a:rPr>
                        <a:t>义</a:t>
                      </a:r>
                      <a:endParaRPr lang="zh-CN" sz="1600" kern="100" dirty="0">
                        <a:solidFill>
                          <a:schemeClr val="bg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tabLst>
                          <a:tab pos="3056890" algn="l"/>
                        </a:tabLst>
                      </a:pPr>
                      <a:r>
                        <a:rPr lang="zh-CN" sz="1600" b="1" kern="100" dirty="0">
                          <a:solidFill>
                            <a:schemeClr val="bg1"/>
                          </a:solidFill>
                          <a:latin typeface="Times New Roman"/>
                          <a:ea typeface="宋体"/>
                          <a:cs typeface="Times New Roman"/>
                        </a:rPr>
                        <a:t>学习难度</a:t>
                      </a:r>
                      <a:endParaRPr lang="zh-CN" sz="1600" kern="100" dirty="0">
                        <a:solidFill>
                          <a:schemeClr val="bg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spcAft>
                          <a:spcPts val="0"/>
                        </a:spcAft>
                        <a:tabLst>
                          <a:tab pos="3056890" algn="l"/>
                        </a:tabLst>
                      </a:pPr>
                      <a:r>
                        <a:rPr lang="zh-CN" sz="1600" b="1" kern="100" dirty="0">
                          <a:solidFill>
                            <a:schemeClr val="bg1"/>
                          </a:solidFill>
                          <a:latin typeface="Times New Roman"/>
                          <a:ea typeface="宋体"/>
                          <a:cs typeface="Times New Roman"/>
                        </a:rPr>
                        <a:t>使用频率</a:t>
                      </a:r>
                      <a:endParaRPr lang="zh-CN" sz="1600" kern="100" dirty="0">
                        <a:solidFill>
                          <a:schemeClr val="bg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r>
              <a:tr h="731561">
                <a:tc>
                  <a:txBody>
                    <a:bodyPr/>
                    <a:lstStyle/>
                    <a:p>
                      <a:pPr marL="0" algn="ctr" defTabSz="914400" rtl="0" eaLnBrk="1" latinLnBrk="0" hangingPunct="1">
                        <a:spcAft>
                          <a:spcPts val="0"/>
                        </a:spcAft>
                        <a:tabLst>
                          <a:tab pos="3056890" algn="l"/>
                        </a:tabLst>
                      </a:pPr>
                      <a:r>
                        <a:rPr lang="zh-CN" altLang="en-US" sz="1600" b="1" kern="100" dirty="0" smtClean="0">
                          <a:solidFill>
                            <a:srgbClr val="0070C0"/>
                          </a:solidFill>
                          <a:latin typeface="Times New Roman"/>
                          <a:ea typeface="宋体"/>
                          <a:cs typeface="Times New Roman"/>
                        </a:rPr>
                        <a:t>适配器模式</a:t>
                      </a:r>
                    </a:p>
                    <a:p>
                      <a:pPr marL="0" algn="ctr" defTabSz="914400" rtl="0" eaLnBrk="1" latinLnBrk="0" hangingPunct="1">
                        <a:spcAft>
                          <a:spcPts val="0"/>
                        </a:spcAft>
                        <a:tabLst>
                          <a:tab pos="3056890" algn="l"/>
                        </a:tabLst>
                      </a:pPr>
                      <a:r>
                        <a:rPr lang="en-US" altLang="en-US" sz="1600" b="1" kern="100" dirty="0" smtClean="0">
                          <a:solidFill>
                            <a:srgbClr val="0070C0"/>
                          </a:solidFill>
                          <a:latin typeface="Times New Roman"/>
                          <a:ea typeface="宋体"/>
                          <a:cs typeface="Times New Roman"/>
                        </a:rPr>
                        <a:t>(Adapter Pattern)</a:t>
                      </a:r>
                      <a:endParaRPr lang="zh-CN" altLang="en-US" sz="1600" b="1" kern="100" dirty="0" smtClean="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spcAft>
                          <a:spcPts val="0"/>
                        </a:spcAft>
                        <a:tabLst>
                          <a:tab pos="3056890" algn="l"/>
                        </a:tabLst>
                      </a:pPr>
                      <a:r>
                        <a:rPr lang="zh-CN" sz="1600" b="1" kern="100" dirty="0">
                          <a:solidFill>
                            <a:schemeClr val="tx1"/>
                          </a:solidFill>
                          <a:latin typeface="Times New Roman"/>
                          <a:ea typeface="宋体"/>
                          <a:cs typeface="Times New Roman"/>
                        </a:rPr>
                        <a:t>将一个类的接口转换成客户希望的另一个接口。适配器模式让那些接口不兼容的类可以一起工作。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87708">
                <a:tc>
                  <a:txBody>
                    <a:bodyPr/>
                    <a:lstStyle/>
                    <a:p>
                      <a:pPr marL="0" algn="ctr" defTabSz="914400" rtl="0" eaLnBrk="1" latinLnBrk="0" hangingPunct="1">
                        <a:spcAft>
                          <a:spcPts val="0"/>
                        </a:spcAft>
                      </a:pPr>
                      <a:r>
                        <a:rPr lang="zh-CN" altLang="en-US" sz="1600" b="1" kern="100" dirty="0" smtClean="0">
                          <a:solidFill>
                            <a:srgbClr val="0070C0"/>
                          </a:solidFill>
                          <a:latin typeface="Times New Roman"/>
                          <a:ea typeface="宋体"/>
                          <a:cs typeface="Times New Roman"/>
                        </a:rPr>
                        <a:t>桥接模式</a:t>
                      </a:r>
                    </a:p>
                    <a:p>
                      <a:pPr marL="0" algn="ctr" defTabSz="914400" rtl="0" eaLnBrk="1" latinLnBrk="0" hangingPunct="1">
                        <a:spcAft>
                          <a:spcPts val="0"/>
                        </a:spcAft>
                      </a:pPr>
                      <a:r>
                        <a:rPr lang="en-US" altLang="en-US" sz="1600" b="1" kern="100" dirty="0" smtClean="0">
                          <a:solidFill>
                            <a:srgbClr val="0070C0"/>
                          </a:solidFill>
                          <a:latin typeface="Times New Roman"/>
                          <a:ea typeface="宋体"/>
                          <a:cs typeface="Times New Roman"/>
                        </a:rPr>
                        <a:t>(Bridge Pattern)</a:t>
                      </a:r>
                      <a:endParaRPr lang="zh-CN" altLang="en-US" sz="1600" b="1" kern="100" dirty="0" smtClean="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spcAft>
                          <a:spcPts val="0"/>
                        </a:spcAft>
                        <a:tabLst>
                          <a:tab pos="3056890" algn="l"/>
                        </a:tabLst>
                      </a:pPr>
                      <a:r>
                        <a:rPr lang="zh-CN" sz="1600" b="1" kern="100" dirty="0">
                          <a:solidFill>
                            <a:schemeClr val="tx1"/>
                          </a:solidFill>
                          <a:latin typeface="Times New Roman"/>
                          <a:ea typeface="宋体"/>
                          <a:cs typeface="Times New Roman"/>
                        </a:rPr>
                        <a:t>将抽象部分与它的实现部分解耦，使得两者都能够独立变化。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975415">
                <a:tc>
                  <a:txBody>
                    <a:bodyPr/>
                    <a:lstStyle/>
                    <a:p>
                      <a:pPr marL="0" algn="ctr" defTabSz="914400" rtl="0" eaLnBrk="1" latinLnBrk="0" hangingPunct="1">
                        <a:spcAft>
                          <a:spcPts val="0"/>
                        </a:spcAft>
                      </a:pPr>
                      <a:r>
                        <a:rPr lang="zh-CN" altLang="en-US" sz="1600" b="1" kern="100" dirty="0" smtClean="0">
                          <a:solidFill>
                            <a:srgbClr val="0070C0"/>
                          </a:solidFill>
                          <a:latin typeface="Times New Roman"/>
                          <a:ea typeface="宋体"/>
                          <a:cs typeface="Times New Roman"/>
                        </a:rPr>
                        <a:t>组合模式</a:t>
                      </a:r>
                    </a:p>
                    <a:p>
                      <a:pPr marL="0" algn="ctr" defTabSz="914400" rtl="0" eaLnBrk="1" latinLnBrk="0" hangingPunct="1">
                        <a:spcAft>
                          <a:spcPts val="0"/>
                        </a:spcAft>
                      </a:pPr>
                      <a:r>
                        <a:rPr lang="en-US" altLang="en-US" sz="1600" b="1" kern="100" dirty="0" smtClean="0">
                          <a:solidFill>
                            <a:srgbClr val="0070C0"/>
                          </a:solidFill>
                          <a:latin typeface="Times New Roman"/>
                          <a:ea typeface="宋体"/>
                          <a:cs typeface="Times New Roman"/>
                        </a:rPr>
                        <a:t>(Composite Pattern)</a:t>
                      </a:r>
                      <a:endParaRPr lang="zh-CN" altLang="en-US" sz="1600" b="1" kern="100" dirty="0" smtClean="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spcAft>
                          <a:spcPts val="0"/>
                        </a:spcAft>
                        <a:tabLst>
                          <a:tab pos="3056890" algn="l"/>
                        </a:tabLst>
                      </a:pPr>
                      <a:r>
                        <a:rPr lang="zh-CN" sz="1600" b="1" kern="100" dirty="0">
                          <a:solidFill>
                            <a:schemeClr val="tx1"/>
                          </a:solidFill>
                          <a:latin typeface="Times New Roman"/>
                          <a:ea typeface="宋体"/>
                          <a:cs typeface="Times New Roman"/>
                        </a:rPr>
                        <a:t>组合多个对象形成树形</a:t>
                      </a:r>
                      <a:r>
                        <a:rPr lang="zh-CN" sz="1600" b="1" kern="100" dirty="0" smtClean="0">
                          <a:solidFill>
                            <a:schemeClr val="tx1"/>
                          </a:solidFill>
                          <a:latin typeface="Times New Roman"/>
                          <a:ea typeface="宋体"/>
                          <a:cs typeface="Times New Roman"/>
                        </a:rPr>
                        <a:t>结构</a:t>
                      </a:r>
                      <a:r>
                        <a:rPr lang="zh-CN" altLang="en-US" sz="1600" b="1" kern="100" dirty="0" smtClean="0">
                          <a:solidFill>
                            <a:schemeClr val="tx1"/>
                          </a:solidFill>
                          <a:latin typeface="Times New Roman"/>
                          <a:ea typeface="宋体"/>
                          <a:cs typeface="Times New Roman"/>
                        </a:rPr>
                        <a:t>，</a:t>
                      </a:r>
                      <a:r>
                        <a:rPr lang="zh-CN" sz="1600" b="1" kern="100" dirty="0" smtClean="0">
                          <a:solidFill>
                            <a:schemeClr val="tx1"/>
                          </a:solidFill>
                          <a:latin typeface="Times New Roman"/>
                          <a:ea typeface="宋体"/>
                          <a:cs typeface="Times New Roman"/>
                        </a:rPr>
                        <a:t>以</a:t>
                      </a:r>
                      <a:r>
                        <a:rPr lang="zh-CN" sz="1600" b="1" kern="100" dirty="0">
                          <a:solidFill>
                            <a:schemeClr val="tx1"/>
                          </a:solidFill>
                          <a:latin typeface="Times New Roman"/>
                          <a:ea typeface="宋体"/>
                          <a:cs typeface="Times New Roman"/>
                        </a:rPr>
                        <a:t>表示具有部分</a:t>
                      </a:r>
                      <a:r>
                        <a:rPr lang="en-US" sz="1600" b="1" kern="100" dirty="0">
                          <a:solidFill>
                            <a:schemeClr val="tx1"/>
                          </a:solidFill>
                          <a:latin typeface="Times New Roman"/>
                          <a:ea typeface="宋体"/>
                          <a:cs typeface="Times New Roman"/>
                        </a:rPr>
                        <a:t>-</a:t>
                      </a:r>
                      <a:r>
                        <a:rPr lang="zh-CN" sz="1600" b="1" kern="100" dirty="0">
                          <a:solidFill>
                            <a:schemeClr val="tx1"/>
                          </a:solidFill>
                          <a:latin typeface="Times New Roman"/>
                          <a:ea typeface="宋体"/>
                          <a:cs typeface="Times New Roman"/>
                        </a:rPr>
                        <a:t>整体关系的层次结构。组合模式让客户端可以统一对待单个对象和组合对象。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975415">
                <a:tc>
                  <a:txBody>
                    <a:bodyPr/>
                    <a:lstStyle/>
                    <a:p>
                      <a:pPr marL="0" algn="ctr" defTabSz="914400" rtl="0" eaLnBrk="1" latinLnBrk="0" hangingPunct="1">
                        <a:spcAft>
                          <a:spcPts val="0"/>
                        </a:spcAft>
                      </a:pPr>
                      <a:r>
                        <a:rPr lang="zh-CN" altLang="en-US" sz="1600" b="1" kern="100" dirty="0" smtClean="0">
                          <a:solidFill>
                            <a:srgbClr val="0070C0"/>
                          </a:solidFill>
                          <a:latin typeface="Times New Roman"/>
                          <a:ea typeface="宋体"/>
                          <a:cs typeface="Times New Roman"/>
                        </a:rPr>
                        <a:t>装饰模式</a:t>
                      </a:r>
                    </a:p>
                    <a:p>
                      <a:pPr marL="0" algn="ctr" defTabSz="914400" rtl="0" eaLnBrk="1" latinLnBrk="0" hangingPunct="1">
                        <a:spcAft>
                          <a:spcPts val="0"/>
                        </a:spcAft>
                      </a:pPr>
                      <a:r>
                        <a:rPr lang="en-US" altLang="en-US" sz="1600" b="1" kern="100" dirty="0" smtClean="0">
                          <a:solidFill>
                            <a:srgbClr val="0070C0"/>
                          </a:solidFill>
                          <a:latin typeface="Times New Roman"/>
                          <a:ea typeface="宋体"/>
                          <a:cs typeface="Times New Roman"/>
                        </a:rPr>
                        <a:t>(Decorator Pattern)</a:t>
                      </a:r>
                      <a:endParaRPr lang="zh-CN" altLang="en-US" sz="1600" b="1" kern="100" dirty="0" smtClean="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spcAft>
                          <a:spcPts val="0"/>
                        </a:spcAft>
                        <a:tabLst>
                          <a:tab pos="3056890" algn="l"/>
                        </a:tabLst>
                      </a:pPr>
                      <a:r>
                        <a:rPr lang="zh-CN" sz="1600" b="1" kern="100" dirty="0">
                          <a:solidFill>
                            <a:schemeClr val="tx1"/>
                          </a:solidFill>
                          <a:latin typeface="Times New Roman"/>
                          <a:ea typeface="宋体"/>
                          <a:cs typeface="Times New Roman"/>
                        </a:rPr>
                        <a:t>动态地给一个对象增加一些额外的职责。就扩展功能而言，装饰模式提供了一种比使用子类更加灵活的替代方案。</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975415">
                <a:tc>
                  <a:txBody>
                    <a:bodyPr/>
                    <a:lstStyle/>
                    <a:p>
                      <a:pPr marL="0" algn="ctr" defTabSz="914400" rtl="0" eaLnBrk="1" latinLnBrk="0" hangingPunct="1">
                        <a:spcAft>
                          <a:spcPts val="0"/>
                        </a:spcAft>
                      </a:pPr>
                      <a:r>
                        <a:rPr lang="zh-CN" altLang="en-US" sz="1600" b="1" kern="100" dirty="0" smtClean="0">
                          <a:solidFill>
                            <a:srgbClr val="0070C0"/>
                          </a:solidFill>
                          <a:latin typeface="Times New Roman"/>
                          <a:ea typeface="宋体"/>
                          <a:cs typeface="Times New Roman"/>
                        </a:rPr>
                        <a:t>外观模式</a:t>
                      </a:r>
                    </a:p>
                    <a:p>
                      <a:pPr marL="0" algn="ctr" defTabSz="914400" rtl="0" eaLnBrk="1" latinLnBrk="0" hangingPunct="1">
                        <a:spcAft>
                          <a:spcPts val="0"/>
                        </a:spcAft>
                      </a:pPr>
                      <a:r>
                        <a:rPr lang="en-US" altLang="en-US" sz="1600" b="1" kern="100" dirty="0" smtClean="0">
                          <a:solidFill>
                            <a:srgbClr val="0070C0"/>
                          </a:solidFill>
                          <a:latin typeface="Times New Roman"/>
                          <a:ea typeface="宋体"/>
                          <a:cs typeface="Times New Roman"/>
                        </a:rPr>
                        <a:t>(Facade Pattern)</a:t>
                      </a:r>
                      <a:endParaRPr lang="zh-CN" altLang="en-US" sz="1600" b="1" kern="100" dirty="0" smtClean="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spcAft>
                          <a:spcPts val="0"/>
                        </a:spcAft>
                        <a:tabLst>
                          <a:tab pos="3056890" algn="l"/>
                        </a:tabLst>
                      </a:pPr>
                      <a:r>
                        <a:rPr lang="zh-CN" sz="1600" b="1" kern="100" dirty="0">
                          <a:solidFill>
                            <a:schemeClr val="tx1"/>
                          </a:solidFill>
                          <a:latin typeface="Times New Roman"/>
                          <a:ea typeface="宋体"/>
                          <a:cs typeface="Times New Roman"/>
                        </a:rPr>
                        <a:t>为子系统中的一组接口提供一个统一的入口。外观模式定义了一个高层接口，这个接口使得这一子系统更加容易使用。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87708">
                <a:tc>
                  <a:txBody>
                    <a:bodyPr/>
                    <a:lstStyle/>
                    <a:p>
                      <a:pPr marL="0" algn="ctr" defTabSz="914400" rtl="0" eaLnBrk="1" latinLnBrk="0" hangingPunct="1">
                        <a:spcAft>
                          <a:spcPts val="0"/>
                        </a:spcAft>
                      </a:pPr>
                      <a:r>
                        <a:rPr lang="zh-CN" altLang="en-US" sz="1600" b="1" kern="100" dirty="0" smtClean="0">
                          <a:solidFill>
                            <a:srgbClr val="0070C0"/>
                          </a:solidFill>
                          <a:latin typeface="Times New Roman"/>
                          <a:ea typeface="宋体"/>
                          <a:cs typeface="Times New Roman"/>
                        </a:rPr>
                        <a:t>享元模式</a:t>
                      </a:r>
                    </a:p>
                    <a:p>
                      <a:pPr marL="0" algn="ctr" defTabSz="914400" rtl="0" eaLnBrk="1" latinLnBrk="0" hangingPunct="1">
                        <a:spcAft>
                          <a:spcPts val="0"/>
                        </a:spcAft>
                      </a:pPr>
                      <a:r>
                        <a:rPr lang="en-US" altLang="en-US" sz="1600" b="1" kern="100" dirty="0" smtClean="0">
                          <a:solidFill>
                            <a:srgbClr val="0070C0"/>
                          </a:solidFill>
                          <a:latin typeface="Times New Roman"/>
                          <a:ea typeface="宋体"/>
                          <a:cs typeface="Times New Roman"/>
                        </a:rPr>
                        <a:t>(Flyweight Pattern)</a:t>
                      </a:r>
                      <a:endParaRPr lang="zh-CN" altLang="en-US" sz="1600" b="1" kern="100" dirty="0" smtClean="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spcAft>
                          <a:spcPts val="0"/>
                        </a:spcAft>
                        <a:tabLst>
                          <a:tab pos="3056890" algn="l"/>
                        </a:tabLst>
                      </a:pPr>
                      <a:r>
                        <a:rPr lang="zh-CN" sz="1600" b="1" kern="100" dirty="0">
                          <a:solidFill>
                            <a:schemeClr val="tx1"/>
                          </a:solidFill>
                          <a:latin typeface="Times New Roman"/>
                          <a:ea typeface="宋体"/>
                          <a:cs typeface="Times New Roman"/>
                        </a:rPr>
                        <a:t>运用共享技术有效地支持大量细粒度对象的复用。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31561">
                <a:tc>
                  <a:txBody>
                    <a:bodyPr/>
                    <a:lstStyle/>
                    <a:p>
                      <a:pPr marL="0" algn="ctr" defTabSz="914400" rtl="0" eaLnBrk="1" latinLnBrk="0" hangingPunct="1">
                        <a:spcAft>
                          <a:spcPts val="0"/>
                        </a:spcAft>
                      </a:pPr>
                      <a:r>
                        <a:rPr lang="zh-CN" altLang="en-US" sz="1600" b="1" kern="100" dirty="0" smtClean="0">
                          <a:solidFill>
                            <a:srgbClr val="0070C0"/>
                          </a:solidFill>
                          <a:latin typeface="Times New Roman"/>
                          <a:ea typeface="宋体"/>
                          <a:cs typeface="Times New Roman"/>
                        </a:rPr>
                        <a:t>代理模式</a:t>
                      </a:r>
                    </a:p>
                    <a:p>
                      <a:pPr marL="0" algn="ctr" defTabSz="914400" rtl="0" eaLnBrk="1" latinLnBrk="0" hangingPunct="1">
                        <a:spcAft>
                          <a:spcPts val="0"/>
                        </a:spcAft>
                      </a:pPr>
                      <a:r>
                        <a:rPr lang="en-US" altLang="en-US" sz="1600" b="1" kern="100" dirty="0" smtClean="0">
                          <a:solidFill>
                            <a:srgbClr val="0070C0"/>
                          </a:solidFill>
                          <a:latin typeface="Times New Roman"/>
                          <a:ea typeface="宋体"/>
                          <a:cs typeface="Times New Roman"/>
                        </a:rPr>
                        <a:t>(Proxy Pattern)</a:t>
                      </a:r>
                      <a:endParaRPr lang="zh-CN" altLang="en-US" sz="1600" b="1" kern="100" dirty="0" smtClean="0">
                        <a:solidFill>
                          <a:srgbClr val="0070C0"/>
                        </a:solidFill>
                        <a:latin typeface="Times New Roman"/>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l" defTabSz="914400" rtl="0" eaLnBrk="1" latinLnBrk="0" hangingPunct="1">
                        <a:spcAft>
                          <a:spcPts val="0"/>
                        </a:spcAft>
                        <a:tabLst>
                          <a:tab pos="3056890" algn="l"/>
                        </a:tabLst>
                      </a:pPr>
                      <a:r>
                        <a:rPr lang="zh-CN" sz="1600" b="1" kern="100" dirty="0">
                          <a:solidFill>
                            <a:schemeClr val="tx1"/>
                          </a:solidFill>
                          <a:latin typeface="Times New Roman"/>
                          <a:ea typeface="宋体"/>
                          <a:cs typeface="Times New Roman"/>
                        </a:rPr>
                        <a:t>给某一个对象提供一个代理或占位符，并由代理对象来控制对原对象的访问。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algn="ctr" defTabSz="914400" rtl="0" eaLnBrk="1" latinLnBrk="0" hangingPunct="1">
                        <a:spcAft>
                          <a:spcPts val="0"/>
                        </a:spcAft>
                        <a:tabLst>
                          <a:tab pos="3056890" algn="l"/>
                        </a:tabLst>
                      </a:pPr>
                      <a:r>
                        <a:rPr lang="zh-CN" sz="1600" kern="100" dirty="0">
                          <a:solidFill>
                            <a:srgbClr val="FF3300"/>
                          </a:solidFill>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379320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38200" y="914400"/>
            <a:ext cx="6324600" cy="685800"/>
          </a:xfrm>
        </p:spPr>
        <p:txBody>
          <a:bodyPr/>
          <a:lstStyle/>
          <a:p>
            <a:pPr eaLnBrk="1" hangingPunct="1"/>
            <a:r>
              <a:rPr lang="zh-CN" altLang="en-US" smtClean="0"/>
              <a:t>适配器模式概述</a:t>
            </a:r>
          </a:p>
        </p:txBody>
      </p:sp>
      <p:sp>
        <p:nvSpPr>
          <p:cNvPr id="11267" name="Rectangle 3"/>
          <p:cNvSpPr>
            <a:spLocks noGrp="1" noChangeArrowheads="1"/>
          </p:cNvSpPr>
          <p:nvPr>
            <p:ph type="body" sz="half" idx="1"/>
          </p:nvPr>
        </p:nvSpPr>
        <p:spPr>
          <a:xfrm>
            <a:off x="381000" y="1752600"/>
            <a:ext cx="8229600" cy="4114800"/>
          </a:xfrm>
        </p:spPr>
        <p:txBody>
          <a:bodyPr/>
          <a:lstStyle/>
          <a:p>
            <a:pPr eaLnBrk="1" hangingPunct="1"/>
            <a:r>
              <a:rPr lang="zh-CN" altLang="en-US" smtClean="0"/>
              <a:t>电源适配器</a:t>
            </a:r>
          </a:p>
        </p:txBody>
      </p:sp>
      <p:sp>
        <p:nvSpPr>
          <p:cNvPr id="11268"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1269" name="Picture 13"/>
          <p:cNvPicPr>
            <a:picLocks noChangeAspect="1" noChangeArrowheads="1"/>
          </p:cNvPicPr>
          <p:nvPr/>
        </p:nvPicPr>
        <p:blipFill>
          <a:blip r:embed="rId2">
            <a:extLst>
              <a:ext uri="{28A0092B-C50C-407E-A947-70E740481C1C}">
                <a14:useLocalDpi xmlns:a14="http://schemas.microsoft.com/office/drawing/2010/main" val="0"/>
              </a:ext>
            </a:extLst>
          </a:blip>
          <a:srcRect t="14917"/>
          <a:stretch>
            <a:fillRect/>
          </a:stretch>
        </p:blipFill>
        <p:spPr bwMode="auto">
          <a:xfrm>
            <a:off x="1524000" y="2819400"/>
            <a:ext cx="6553200"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7852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8200" y="914400"/>
            <a:ext cx="6324600" cy="685800"/>
          </a:xfrm>
        </p:spPr>
        <p:txBody>
          <a:bodyPr/>
          <a:lstStyle/>
          <a:p>
            <a:pPr eaLnBrk="1" hangingPunct="1"/>
            <a:r>
              <a:rPr lang="zh-CN" altLang="en-US" smtClean="0"/>
              <a:t>适配器模式概述</a:t>
            </a:r>
          </a:p>
        </p:txBody>
      </p:sp>
      <p:sp>
        <p:nvSpPr>
          <p:cNvPr id="12291"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12292"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分析</a:t>
            </a:r>
            <a:endParaRPr lang="en-US" altLang="zh-CN" dirty="0" smtClean="0"/>
          </a:p>
          <a:p>
            <a:pPr lvl="1" eaLnBrk="1" hangingPunct="1"/>
            <a:r>
              <a:rPr lang="zh-CN" altLang="en-US" dirty="0" smtClean="0"/>
              <a:t>现实生活：</a:t>
            </a:r>
            <a:endParaRPr lang="en-US" altLang="zh-CN" dirty="0" smtClean="0"/>
          </a:p>
          <a:p>
            <a:pPr lvl="2" eaLnBrk="1" hangingPunct="1">
              <a:buFont typeface="Tahoma" panose="020B0604030504040204" pitchFamily="34" charset="0"/>
              <a:buChar char="•"/>
            </a:pPr>
            <a:r>
              <a:rPr lang="zh-CN" altLang="en-US" sz="2400" dirty="0" smtClean="0">
                <a:ea typeface="黑体" panose="02010609060101010101" pitchFamily="49" charset="-122"/>
              </a:rPr>
              <a:t>不兼容：生活用电</a:t>
            </a:r>
            <a:r>
              <a:rPr lang="en-US" altLang="zh-CN" sz="2400" b="1" dirty="0" smtClean="0">
                <a:ea typeface="黑体" panose="02010609060101010101" pitchFamily="49" charset="-122"/>
              </a:rPr>
              <a:t>220V</a:t>
            </a:r>
            <a:r>
              <a:rPr lang="en-US" altLang="zh-CN" sz="2400" dirty="0" smtClean="0">
                <a:solidFill>
                  <a:srgbClr val="FF3300"/>
                </a:solidFill>
                <a:ea typeface="黑体" panose="02010609060101010101" pitchFamily="49" charset="-122"/>
              </a:rPr>
              <a:t> </a:t>
            </a:r>
            <a:r>
              <a:rPr lang="en-US" altLang="zh-CN" sz="2400" dirty="0" smtClean="0">
                <a:solidFill>
                  <a:srgbClr val="FF6600"/>
                </a:solidFill>
                <a:ea typeface="黑体" panose="02010609060101010101" pitchFamily="49" charset="-122"/>
                <a:sym typeface="Wingdings" panose="05000000000000000000" pitchFamily="2" charset="2"/>
              </a:rPr>
              <a:t></a:t>
            </a:r>
            <a:r>
              <a:rPr lang="en-US" altLang="zh-CN" sz="2400" dirty="0" smtClean="0">
                <a:solidFill>
                  <a:srgbClr val="FF3300"/>
                </a:solidFill>
                <a:ea typeface="黑体" panose="02010609060101010101" pitchFamily="49" charset="-122"/>
                <a:sym typeface="Wingdings" panose="05000000000000000000" pitchFamily="2" charset="2"/>
              </a:rPr>
              <a:t> </a:t>
            </a:r>
            <a:r>
              <a:rPr lang="zh-CN" altLang="en-US" sz="2400" dirty="0" smtClean="0">
                <a:ea typeface="黑体" panose="02010609060101010101" pitchFamily="49" charset="-122"/>
                <a:sym typeface="Wingdings" panose="05000000000000000000" pitchFamily="2" charset="2"/>
              </a:rPr>
              <a:t>笔记电脑</a:t>
            </a:r>
            <a:r>
              <a:rPr lang="en-US" altLang="zh-CN" sz="2400" b="1" dirty="0" smtClean="0">
                <a:ea typeface="黑体" panose="02010609060101010101" pitchFamily="49" charset="-122"/>
                <a:sym typeface="Wingdings" panose="05000000000000000000" pitchFamily="2" charset="2"/>
              </a:rPr>
              <a:t>20V</a:t>
            </a:r>
          </a:p>
          <a:p>
            <a:pPr lvl="2" eaLnBrk="1" hangingPunct="1">
              <a:buFont typeface="Tahoma" panose="020B0604030504040204" pitchFamily="34" charset="0"/>
              <a:buChar char="•"/>
            </a:pPr>
            <a:r>
              <a:rPr lang="en-US" altLang="zh-CN" sz="2400" dirty="0" smtClean="0">
                <a:ea typeface="黑体" panose="02010609060101010101" pitchFamily="49" charset="-122"/>
              </a:rPr>
              <a:t> </a:t>
            </a:r>
            <a:r>
              <a:rPr lang="zh-CN" altLang="en-US" sz="2400" dirty="0" smtClean="0">
                <a:ea typeface="黑体" panose="02010609060101010101" pitchFamily="49" charset="-122"/>
              </a:rPr>
              <a:t>引入 </a:t>
            </a:r>
            <a:r>
              <a:rPr lang="en-US" altLang="zh-CN" sz="2400" dirty="0" smtClean="0">
                <a:ea typeface="黑体" panose="02010609060101010101" pitchFamily="49" charset="-122"/>
              </a:rPr>
              <a:t>AC Adapter</a:t>
            </a:r>
            <a:r>
              <a:rPr lang="zh-CN" altLang="en-US" sz="2400" dirty="0" smtClean="0">
                <a:ea typeface="黑体" panose="02010609060101010101" pitchFamily="49" charset="-122"/>
              </a:rPr>
              <a:t>（交流电适配器）</a:t>
            </a:r>
            <a:endParaRPr lang="en-US" altLang="zh-CN" sz="2400" dirty="0" smtClean="0">
              <a:ea typeface="黑体" panose="02010609060101010101" pitchFamily="49" charset="-122"/>
            </a:endParaRPr>
          </a:p>
          <a:p>
            <a:pPr lvl="1" eaLnBrk="1" hangingPunct="1"/>
            <a:r>
              <a:rPr lang="zh-CN" altLang="en-US" dirty="0" smtClean="0"/>
              <a:t>软件开发：</a:t>
            </a:r>
            <a:endParaRPr lang="en-US" altLang="zh-CN" dirty="0" smtClean="0"/>
          </a:p>
          <a:p>
            <a:pPr lvl="2" eaLnBrk="1" hangingPunct="1">
              <a:buFont typeface="Tahoma" panose="020B0604030504040204" pitchFamily="34" charset="0"/>
              <a:buChar char="•"/>
            </a:pPr>
            <a:r>
              <a:rPr lang="zh-CN" altLang="en-US" sz="2400" dirty="0" smtClean="0">
                <a:ea typeface="黑体" panose="02010609060101010101" pitchFamily="49" charset="-122"/>
              </a:rPr>
              <a:t>存在不兼容的结构，例如方法名不一致</a:t>
            </a:r>
            <a:endParaRPr lang="en-US" altLang="zh-CN" sz="2400" dirty="0" smtClean="0">
              <a:ea typeface="黑体" panose="02010609060101010101" pitchFamily="49" charset="-122"/>
            </a:endParaRPr>
          </a:p>
          <a:p>
            <a:pPr lvl="2" eaLnBrk="1" hangingPunct="1">
              <a:buFont typeface="Tahoma" panose="020B0604030504040204" pitchFamily="34" charset="0"/>
              <a:buChar char="•"/>
            </a:pPr>
            <a:r>
              <a:rPr lang="zh-CN" altLang="en-US" sz="2400" dirty="0" smtClean="0">
                <a:ea typeface="黑体" panose="02010609060101010101" pitchFamily="49" charset="-122"/>
              </a:rPr>
              <a:t>引入适配器模式</a:t>
            </a:r>
            <a:endParaRPr lang="en-US" altLang="zh-CN" sz="2400" dirty="0" smtClean="0">
              <a:ea typeface="黑体" panose="02010609060101010101" pitchFamily="49" charset="-122"/>
            </a:endParaRPr>
          </a:p>
        </p:txBody>
      </p:sp>
    </p:spTree>
    <p:extLst>
      <p:ext uri="{BB962C8B-B14F-4D97-AF65-F5344CB8AC3E}">
        <p14:creationId xmlns:p14="http://schemas.microsoft.com/office/powerpoint/2010/main" val="2792552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914400"/>
            <a:ext cx="6324600" cy="685800"/>
          </a:xfrm>
        </p:spPr>
        <p:txBody>
          <a:bodyPr/>
          <a:lstStyle/>
          <a:p>
            <a:pPr eaLnBrk="1" hangingPunct="1"/>
            <a:r>
              <a:rPr lang="zh-CN" altLang="en-US" smtClean="0"/>
              <a:t>适配器模式概述</a:t>
            </a:r>
          </a:p>
        </p:txBody>
      </p:sp>
      <p:sp>
        <p:nvSpPr>
          <p:cNvPr id="13315" name="Rectangle 3"/>
          <p:cNvSpPr>
            <a:spLocks noGrp="1" noChangeArrowheads="1"/>
          </p:cNvSpPr>
          <p:nvPr>
            <p:ph type="body" sz="half" idx="1"/>
          </p:nvPr>
        </p:nvSpPr>
        <p:spPr>
          <a:xfrm>
            <a:off x="381000" y="1752600"/>
            <a:ext cx="8229600" cy="4114800"/>
          </a:xfrm>
        </p:spPr>
        <p:txBody>
          <a:bodyPr/>
          <a:lstStyle/>
          <a:p>
            <a:pPr eaLnBrk="1" hangingPunct="1"/>
            <a:r>
              <a:rPr lang="zh-CN" altLang="en-US" dirty="0" smtClean="0"/>
              <a:t>适配器模式的定义</a:t>
            </a:r>
            <a:endParaRPr lang="en-US" altLang="zh-CN" dirty="0" smtClean="0"/>
          </a:p>
          <a:p>
            <a:pPr eaLnBrk="1" hangingPunct="1"/>
            <a:endParaRPr lang="en-US" altLang="zh-CN" dirty="0" smtClean="0"/>
          </a:p>
          <a:p>
            <a:pPr eaLnBrk="1" hangingPunct="1"/>
            <a:endParaRPr lang="en-US" altLang="zh-CN" dirty="0" smtClean="0"/>
          </a:p>
          <a:p>
            <a:pPr lvl="1" eaLnBrk="1" hangingPunct="1"/>
            <a:endParaRPr lang="en-US" altLang="zh-CN" dirty="0" smtClean="0"/>
          </a:p>
          <a:p>
            <a:pPr lvl="1" eaLnBrk="1" hangingPunct="1"/>
            <a:endParaRPr lang="en-US" altLang="zh-CN" dirty="0" smtClean="0">
              <a:solidFill>
                <a:srgbClr val="FF3300"/>
              </a:solidFill>
            </a:endParaRPr>
          </a:p>
          <a:p>
            <a:pPr lvl="1" eaLnBrk="1" hangingPunct="1"/>
            <a:endParaRPr lang="en-US" altLang="zh-CN" dirty="0" smtClean="0">
              <a:solidFill>
                <a:srgbClr val="FF3300"/>
              </a:solidFill>
            </a:endParaRPr>
          </a:p>
          <a:p>
            <a:pPr lvl="1" eaLnBrk="1" hangingPunct="1"/>
            <a:r>
              <a:rPr lang="zh-CN" altLang="en-US" dirty="0" smtClean="0">
                <a:solidFill>
                  <a:srgbClr val="FF6600"/>
                </a:solidFill>
              </a:rPr>
              <a:t>对象结构型</a:t>
            </a:r>
            <a:r>
              <a:rPr lang="zh-CN" altLang="en-US" dirty="0" smtClean="0"/>
              <a:t>模式 </a:t>
            </a:r>
            <a:r>
              <a:rPr lang="en-US" altLang="zh-CN" dirty="0" smtClean="0"/>
              <a:t>/ </a:t>
            </a:r>
            <a:r>
              <a:rPr lang="zh-CN" altLang="en-US" dirty="0" smtClean="0">
                <a:solidFill>
                  <a:srgbClr val="FF6600"/>
                </a:solidFill>
              </a:rPr>
              <a:t>类结构型</a:t>
            </a:r>
            <a:r>
              <a:rPr lang="zh-CN" altLang="en-US" dirty="0" smtClean="0"/>
              <a:t>模式 </a:t>
            </a:r>
          </a:p>
        </p:txBody>
      </p:sp>
      <p:sp>
        <p:nvSpPr>
          <p:cNvPr id="13316"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9100685"/>
              </p:ext>
            </p:extLst>
          </p:nvPr>
        </p:nvGraphicFramePr>
        <p:xfrm>
          <a:off x="457200" y="2514600"/>
          <a:ext cx="8305800" cy="2194560"/>
        </p:xfrm>
        <a:graphic>
          <a:graphicData uri="http://schemas.openxmlformats.org/drawingml/2006/table">
            <a:tbl>
              <a:tblPr/>
              <a:tblGrid>
                <a:gridCol w="8305800"/>
              </a:tblGrid>
              <a:tr h="2193925">
                <a:tc>
                  <a:txBody>
                    <a:bodyPr/>
                    <a:lstStyle/>
                    <a:p>
                      <a:pPr indent="262255" algn="just">
                        <a:spcAft>
                          <a:spcPts val="0"/>
                        </a:spcAft>
                      </a:pPr>
                      <a:r>
                        <a:rPr lang="zh-CN" altLang="en-US" sz="2400" b="1" kern="100" dirty="0" smtClean="0">
                          <a:latin typeface="Times New Roman"/>
                          <a:ea typeface="宋体"/>
                          <a:cs typeface="Times New Roman"/>
                        </a:rPr>
                        <a:t>适配器模式：</a:t>
                      </a:r>
                      <a:r>
                        <a:rPr lang="zh-CN" altLang="en-US" sz="2400" b="0" kern="100" dirty="0" smtClean="0">
                          <a:latin typeface="Times New Roman"/>
                          <a:ea typeface="宋体"/>
                          <a:cs typeface="Times New Roman"/>
                        </a:rPr>
                        <a:t>将一个类的接口转换成客户希望的另一个接口。适配器模式</a:t>
                      </a:r>
                      <a:r>
                        <a:rPr lang="zh-CN" altLang="en-US" sz="2400" b="1" kern="100" dirty="0" smtClean="0">
                          <a:solidFill>
                            <a:srgbClr val="FF6600"/>
                          </a:solidFill>
                          <a:latin typeface="Times New Roman"/>
                          <a:ea typeface="宋体"/>
                          <a:cs typeface="Times New Roman"/>
                        </a:rPr>
                        <a:t>让那些接口不兼容的类可以一起工作</a:t>
                      </a:r>
                      <a:r>
                        <a:rPr lang="zh-CN" altLang="en-US" sz="2400" b="0" kern="100" dirty="0" smtClean="0">
                          <a:latin typeface="Times New Roman"/>
                          <a:ea typeface="宋体"/>
                          <a:cs typeface="Times New Roman"/>
                        </a:rPr>
                        <a:t>。</a:t>
                      </a:r>
                      <a:endParaRPr lang="en-US" altLang="zh-CN" sz="2400" b="0" kern="100" dirty="0" smtClean="0">
                        <a:latin typeface="Times New Roman"/>
                        <a:ea typeface="宋体"/>
                        <a:cs typeface="Times New Roman"/>
                      </a:endParaRPr>
                    </a:p>
                    <a:p>
                      <a:pPr indent="262255" algn="just">
                        <a:spcAft>
                          <a:spcPts val="0"/>
                        </a:spcAft>
                      </a:pPr>
                      <a:endParaRPr lang="zh-CN" altLang="en-US" sz="2400" b="1" kern="100" dirty="0" smtClean="0">
                        <a:latin typeface="Times New Roman"/>
                        <a:ea typeface="宋体"/>
                        <a:cs typeface="Times New Roman"/>
                      </a:endParaRPr>
                    </a:p>
                    <a:p>
                      <a:pPr indent="262255" algn="just">
                        <a:spcAft>
                          <a:spcPts val="0"/>
                        </a:spcAft>
                      </a:pPr>
                      <a:r>
                        <a:rPr lang="en-US" altLang="zh-CN" sz="2400" b="1" kern="100" dirty="0" smtClean="0">
                          <a:latin typeface="Times New Roman"/>
                          <a:ea typeface="宋体"/>
                          <a:cs typeface="Times New Roman"/>
                        </a:rPr>
                        <a:t>Adapter Pattern: </a:t>
                      </a:r>
                      <a:r>
                        <a:rPr lang="en-US" altLang="zh-CN" sz="2400" b="0" kern="100" dirty="0" smtClean="0">
                          <a:latin typeface="Times New Roman"/>
                          <a:ea typeface="宋体"/>
                          <a:cs typeface="Times New Roman"/>
                        </a:rPr>
                        <a:t>Convert the interface of a class into another interface clients expect. Adapter lets classes </a:t>
                      </a:r>
                      <a:r>
                        <a:rPr lang="en-US" altLang="zh-CN" sz="2400" b="1" kern="100" dirty="0" smtClean="0">
                          <a:solidFill>
                            <a:srgbClr val="FF6600"/>
                          </a:solidFill>
                          <a:latin typeface="Times New Roman"/>
                          <a:ea typeface="宋体"/>
                          <a:cs typeface="Times New Roman"/>
                        </a:rPr>
                        <a:t>work together </a:t>
                      </a:r>
                      <a:r>
                        <a:rPr lang="en-US" altLang="zh-CN" sz="2400" b="0" kern="100" dirty="0" smtClean="0">
                          <a:latin typeface="Times New Roman"/>
                          <a:ea typeface="宋体"/>
                          <a:cs typeface="Times New Roman"/>
                        </a:rPr>
                        <a:t>that couldn't otherwise because of </a:t>
                      </a:r>
                      <a:r>
                        <a:rPr lang="en-US" altLang="zh-CN" sz="2400" b="1" kern="100" dirty="0" smtClean="0">
                          <a:solidFill>
                            <a:srgbClr val="FF6600"/>
                          </a:solidFill>
                          <a:latin typeface="Times New Roman"/>
                          <a:ea typeface="宋体"/>
                          <a:cs typeface="Times New Roman"/>
                        </a:rPr>
                        <a:t>incompatible</a:t>
                      </a:r>
                      <a:r>
                        <a:rPr lang="en-US" altLang="zh-CN" sz="2400" b="0" kern="100" dirty="0" smtClean="0">
                          <a:solidFill>
                            <a:srgbClr val="FF6600"/>
                          </a:solidFill>
                          <a:latin typeface="Times New Roman"/>
                          <a:ea typeface="宋体"/>
                          <a:cs typeface="Times New Roman"/>
                        </a:rPr>
                        <a:t> </a:t>
                      </a:r>
                      <a:r>
                        <a:rPr lang="en-US" altLang="zh-CN" sz="2400" b="0" kern="100" dirty="0" smtClean="0">
                          <a:latin typeface="Times New Roman"/>
                          <a:ea typeface="宋体"/>
                          <a:cs typeface="Times New Roman"/>
                        </a:rPr>
                        <a:t>interfaces.</a:t>
                      </a:r>
                      <a:endParaRPr lang="zh-CN" sz="2400" b="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3698899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38200" y="914400"/>
            <a:ext cx="6324600" cy="685800"/>
          </a:xfrm>
        </p:spPr>
        <p:txBody>
          <a:bodyPr/>
          <a:lstStyle/>
          <a:p>
            <a:pPr eaLnBrk="1" hangingPunct="1"/>
            <a:r>
              <a:rPr lang="zh-CN" altLang="en-US" smtClean="0"/>
              <a:t>适配器模式概述</a:t>
            </a:r>
          </a:p>
        </p:txBody>
      </p:sp>
      <p:sp>
        <p:nvSpPr>
          <p:cNvPr id="14339" name="Rectangle 3"/>
          <p:cNvSpPr>
            <a:spLocks noGrp="1" noChangeArrowheads="1"/>
          </p:cNvSpPr>
          <p:nvPr>
            <p:ph type="body" sz="half" idx="1"/>
          </p:nvPr>
        </p:nvSpPr>
        <p:spPr>
          <a:xfrm>
            <a:off x="381000" y="1752600"/>
            <a:ext cx="6172200" cy="4114800"/>
          </a:xfrm>
        </p:spPr>
        <p:txBody>
          <a:bodyPr/>
          <a:lstStyle/>
          <a:p>
            <a:pPr eaLnBrk="1" hangingPunct="1"/>
            <a:r>
              <a:rPr lang="zh-CN" altLang="en-US" dirty="0" smtClean="0"/>
              <a:t>适配器模式的定义</a:t>
            </a:r>
            <a:endParaRPr lang="en-US" altLang="zh-CN" dirty="0" smtClean="0"/>
          </a:p>
          <a:p>
            <a:pPr lvl="1" eaLnBrk="1" hangingPunct="1"/>
            <a:r>
              <a:rPr lang="zh-CN" altLang="en-US" dirty="0" smtClean="0"/>
              <a:t>别名为</a:t>
            </a:r>
            <a:r>
              <a:rPr lang="zh-CN" altLang="en-US" dirty="0" smtClean="0">
                <a:solidFill>
                  <a:srgbClr val="FF6600"/>
                </a:solidFill>
              </a:rPr>
              <a:t>包装器</a:t>
            </a:r>
            <a:r>
              <a:rPr lang="en-US" altLang="zh-CN" dirty="0" smtClean="0">
                <a:solidFill>
                  <a:srgbClr val="FF6600"/>
                </a:solidFill>
              </a:rPr>
              <a:t>(Wrapper)</a:t>
            </a:r>
            <a:r>
              <a:rPr lang="zh-CN" altLang="en-US" dirty="0" smtClean="0">
                <a:solidFill>
                  <a:srgbClr val="FF6600"/>
                </a:solidFill>
              </a:rPr>
              <a:t>模式</a:t>
            </a:r>
            <a:endParaRPr lang="en-US" altLang="zh-CN" dirty="0" smtClean="0">
              <a:solidFill>
                <a:srgbClr val="FF6600"/>
              </a:solidFill>
            </a:endParaRPr>
          </a:p>
          <a:p>
            <a:pPr lvl="1" eaLnBrk="1" hangingPunct="1"/>
            <a:r>
              <a:rPr lang="zh-CN" altLang="en-US" dirty="0" smtClean="0"/>
              <a:t>定义中所提及的接口是指广义的接口，它</a:t>
            </a:r>
            <a:r>
              <a:rPr lang="zh-CN" altLang="en-US" dirty="0" smtClean="0">
                <a:solidFill>
                  <a:srgbClr val="FF6600"/>
                </a:solidFill>
              </a:rPr>
              <a:t>可以表示一个方法或者方法的集合</a:t>
            </a:r>
            <a:endParaRPr lang="en-US" altLang="zh-CN" dirty="0" smtClean="0">
              <a:solidFill>
                <a:srgbClr val="FF6600"/>
              </a:solidFill>
            </a:endParaRPr>
          </a:p>
          <a:p>
            <a:pPr lvl="1" eaLnBrk="1" hangingPunct="1">
              <a:buFont typeface="Wingdings" panose="05000000000000000000" pitchFamily="2" charset="2"/>
              <a:buNone/>
            </a:pPr>
            <a:endParaRPr lang="en-US" altLang="zh-CN" dirty="0" smtClean="0"/>
          </a:p>
          <a:p>
            <a:pPr lvl="1" eaLnBrk="1" hangingPunct="1"/>
            <a:endParaRPr lang="en-US" altLang="zh-CN" dirty="0" smtClean="0"/>
          </a:p>
        </p:txBody>
      </p:sp>
      <p:sp>
        <p:nvSpPr>
          <p:cNvPr id="14340" name="Rectangle 5"/>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20000"/>
              </a:spcBef>
              <a:buClr>
                <a:srgbClr val="FF3300"/>
              </a:buClr>
              <a:buFont typeface="Wingdings" panose="05000000000000000000" pitchFamily="2" charset="2"/>
              <a:buChar char="w"/>
              <a:defRPr sz="3200">
                <a:solidFill>
                  <a:srgbClr val="080808"/>
                </a:solidFill>
                <a:latin typeface="Tahoma" panose="020B0604030504040204" pitchFamily="34" charset="0"/>
                <a:ea typeface="隶书" panose="02010509060101010101" pitchFamily="49" charset="-122"/>
              </a:defRPr>
            </a:lvl1pPr>
            <a:lvl2pPr marL="742950" indent="-285750">
              <a:lnSpc>
                <a:spcPct val="120000"/>
              </a:lnSpc>
              <a:spcBef>
                <a:spcPct val="20000"/>
              </a:spcBef>
              <a:buClr>
                <a:srgbClr val="0000FF"/>
              </a:buClr>
              <a:buFont typeface="Wingdings" panose="05000000000000000000" pitchFamily="2" charset="2"/>
              <a:buChar char="ü"/>
              <a:defRPr sz="2400" b="1">
                <a:solidFill>
                  <a:srgbClr val="333333"/>
                </a:solidFill>
                <a:latin typeface="Tahoma" panose="020B0604030504040204" pitchFamily="34" charset="0"/>
                <a:ea typeface="楷体_GB2312" pitchFamily="49" charset="-122"/>
              </a:defRPr>
            </a:lvl2pPr>
            <a:lvl3pPr marL="1143000" indent="-228600">
              <a:lnSpc>
                <a:spcPct val="120000"/>
              </a:lnSpc>
              <a:spcBef>
                <a:spcPct val="20000"/>
              </a:spcBef>
              <a:buClr>
                <a:srgbClr val="FF3300"/>
              </a:buClr>
              <a:buFont typeface="Wingdings" panose="05000000000000000000" pitchFamily="2" charset="2"/>
              <a:buChar char=""/>
              <a:defRPr sz="2000">
                <a:solidFill>
                  <a:srgbClr val="333333"/>
                </a:solidFill>
                <a:latin typeface="Tahoma" panose="020B0604030504040204" pitchFamily="34" charset="0"/>
                <a:ea typeface="黑体" panose="02010609060101010101" pitchFamily="49" charset="-122"/>
              </a:defRPr>
            </a:lvl3pPr>
            <a:lvl4pPr marL="1600200" indent="-228600">
              <a:spcBef>
                <a:spcPct val="20000"/>
              </a:spcBef>
              <a:buChar char="–"/>
              <a:defRPr sz="2000">
                <a:solidFill>
                  <a:srgbClr val="4D4D4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4D4D4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4D4D4D"/>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14341" name="图片 5" descr="0130000030432812269790421718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117600"/>
            <a:ext cx="2286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1966127"/>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3076</TotalTime>
  <Words>1434</Words>
  <Application>Microsoft Office PowerPoint</Application>
  <PresentationFormat>全屏显示(4:3)</PresentationFormat>
  <Paragraphs>221</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MS UI Gothic</vt:lpstr>
      <vt:lpstr>黑体</vt:lpstr>
      <vt:lpstr>华文行楷</vt:lpstr>
      <vt:lpstr>楷体_GB2312</vt:lpstr>
      <vt:lpstr>隶书</vt:lpstr>
      <vt:lpstr>宋体</vt:lpstr>
      <vt:lpstr>Arial</vt:lpstr>
      <vt:lpstr>Arial Black</vt:lpstr>
      <vt:lpstr>Calibri</vt:lpstr>
      <vt:lpstr>Tahoma</vt:lpstr>
      <vt:lpstr>Times New Roman</vt:lpstr>
      <vt:lpstr>Wingdings</vt:lpstr>
      <vt:lpstr>默认设计模板</vt:lpstr>
      <vt:lpstr>Design Patterns</vt:lpstr>
      <vt:lpstr>大纲</vt:lpstr>
      <vt:lpstr>结构型模式概述</vt:lpstr>
      <vt:lpstr>结构型模式概述</vt:lpstr>
      <vt:lpstr>结构型模式概述</vt:lpstr>
      <vt:lpstr>适配器模式概述</vt:lpstr>
      <vt:lpstr>适配器模式概述</vt:lpstr>
      <vt:lpstr>适配器模式概述</vt:lpstr>
      <vt:lpstr>适配器模式概述</vt:lpstr>
      <vt:lpstr>适配器模式的结构与实现</vt:lpstr>
      <vt:lpstr>适配器模式的结构与实现</vt:lpstr>
      <vt:lpstr>适配器模式的结构与实现</vt:lpstr>
      <vt:lpstr>适配器模式的结构与实现</vt:lpstr>
      <vt:lpstr>适配器模式的结构与实现</vt:lpstr>
      <vt:lpstr>适配器模式的应用实例</vt:lpstr>
      <vt:lpstr>适配器模式的应用实例</vt:lpstr>
      <vt:lpstr>适配器模式的应用实例</vt:lpstr>
      <vt:lpstr>适配器模式的应用实例</vt:lpstr>
      <vt:lpstr>缺省适配器模式</vt:lpstr>
      <vt:lpstr>缺省适配器模式</vt:lpstr>
      <vt:lpstr>缺省适配器模式</vt:lpstr>
      <vt:lpstr>双向适配器</vt:lpstr>
      <vt:lpstr>双向适配器</vt:lpstr>
      <vt:lpstr>适配器模式的优缺点与适用环境</vt:lpstr>
      <vt:lpstr>适配器模式的优缺点与适用环境</vt:lpstr>
      <vt:lpstr>适配器模式的优缺点与适用环境</vt:lpstr>
      <vt:lpstr>思考</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Sunny</dc:creator>
  <cp:lastModifiedBy>Sunny</cp:lastModifiedBy>
  <cp:revision>754</cp:revision>
  <cp:lastPrinted>1601-01-01T00:00:00Z</cp:lastPrinted>
  <dcterms:created xsi:type="dcterms:W3CDTF">1601-01-01T00:00:00Z</dcterms:created>
  <dcterms:modified xsi:type="dcterms:W3CDTF">2018-04-05T11:50:30Z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