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EBF36E-E0FE-4CB5-9A2F-33521AE796F7}" type="slidenum">
              <a:rPr lang="zh-CN" altLang="en-US" smtClean="0"/>
              <a:pPr/>
              <a:t>21</a:t>
            </a:fld>
            <a:endParaRPr lang="zh-CN" altLang="en-US" smtClean="0"/>
          </a:p>
        </p:txBody>
      </p:sp>
    </p:spTree>
    <p:extLst>
      <p:ext uri="{BB962C8B-B14F-4D97-AF65-F5344CB8AC3E}">
        <p14:creationId xmlns:p14="http://schemas.microsoft.com/office/powerpoint/2010/main" val="845614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外观模式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外观模式的结构与实现</a:t>
            </a:r>
          </a:p>
        </p:txBody>
      </p:sp>
      <p:sp>
        <p:nvSpPr>
          <p:cNvPr id="1167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外观模式的结构</a:t>
            </a:r>
            <a:endParaRPr lang="en-US" altLang="zh-CN" smtClean="0"/>
          </a:p>
          <a:p>
            <a:pPr lvl="1" eaLnBrk="1" hangingPunct="1"/>
            <a:endParaRPr lang="en-US" altLang="zh-CN" smtClean="0"/>
          </a:p>
          <a:p>
            <a:pPr lvl="1" eaLnBrk="1" hangingPunct="1"/>
            <a:endParaRPr lang="en-US" altLang="zh-CN" smtClean="0"/>
          </a:p>
        </p:txBody>
      </p:sp>
      <p:sp>
        <p:nvSpPr>
          <p:cNvPr id="1167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674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1720850"/>
            <a:ext cx="4957762"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962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外观模式的结构与实现</a:t>
            </a:r>
          </a:p>
        </p:txBody>
      </p:sp>
      <p:sp>
        <p:nvSpPr>
          <p:cNvPr id="1177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外观模式的结构</a:t>
            </a:r>
            <a:endParaRPr lang="en-US" altLang="zh-CN" smtClean="0"/>
          </a:p>
          <a:p>
            <a:pPr lvl="1" eaLnBrk="1" hangingPunct="1"/>
            <a:r>
              <a:rPr lang="zh-CN" altLang="en-US" smtClean="0"/>
              <a:t>外观模式包含以下</a:t>
            </a:r>
            <a:r>
              <a:rPr lang="en-US" altLang="zh-CN" smtClean="0"/>
              <a:t>2</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Facade</a:t>
            </a:r>
            <a:r>
              <a:rPr lang="zh-CN" altLang="en-US" sz="2400" smtClean="0">
                <a:ea typeface="黑体" panose="02010609060101010101" pitchFamily="49" charset="-122"/>
              </a:rPr>
              <a:t>（外观角色）</a:t>
            </a:r>
          </a:p>
          <a:p>
            <a:pPr lvl="2" eaLnBrk="1" hangingPunct="1">
              <a:buFont typeface="Tahoma" panose="020B0604030504040204" pitchFamily="34" charset="0"/>
              <a:buChar char="•"/>
            </a:pPr>
            <a:r>
              <a:rPr lang="en-US" altLang="zh-CN" sz="2400" smtClean="0">
                <a:ea typeface="黑体" panose="02010609060101010101" pitchFamily="49" charset="-122"/>
              </a:rPr>
              <a:t>SubSystem</a:t>
            </a:r>
            <a:r>
              <a:rPr lang="zh-CN" altLang="en-US" sz="2400" smtClean="0">
                <a:ea typeface="黑体" panose="02010609060101010101" pitchFamily="49" charset="-122"/>
              </a:rPr>
              <a:t>（子系统角色）</a:t>
            </a:r>
            <a:endParaRPr lang="en-US" altLang="zh-CN" smtClean="0">
              <a:ea typeface="黑体" panose="02010609060101010101" pitchFamily="49" charset="-122"/>
            </a:endParaRPr>
          </a:p>
        </p:txBody>
      </p:sp>
      <p:sp>
        <p:nvSpPr>
          <p:cNvPr id="1177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7765"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4137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外观模式的结构与实现</a:t>
            </a:r>
          </a:p>
        </p:txBody>
      </p:sp>
      <p:sp>
        <p:nvSpPr>
          <p:cNvPr id="1187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外观模式的实现</a:t>
            </a:r>
            <a:endParaRPr lang="en-US" altLang="zh-CN" smtClean="0"/>
          </a:p>
          <a:p>
            <a:pPr lvl="1" eaLnBrk="1" hangingPunct="1"/>
            <a:r>
              <a:rPr lang="zh-CN" altLang="en-US" smtClean="0">
                <a:solidFill>
                  <a:srgbClr val="FF0000"/>
                </a:solidFill>
              </a:rPr>
              <a:t>子系统类</a:t>
            </a:r>
            <a:r>
              <a:rPr lang="zh-CN" altLang="en-US" smtClean="0"/>
              <a:t>典型代码：</a:t>
            </a:r>
            <a:endParaRPr lang="en-US" altLang="zh-CN" smtClean="0"/>
          </a:p>
        </p:txBody>
      </p:sp>
      <p:sp>
        <p:nvSpPr>
          <p:cNvPr id="1187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878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9" name="表格 8"/>
          <p:cNvGraphicFramePr>
            <a:graphicFrameLocks noGrp="1"/>
          </p:cNvGraphicFramePr>
          <p:nvPr/>
        </p:nvGraphicFramePr>
        <p:xfrm>
          <a:off x="533400" y="2362200"/>
          <a:ext cx="8001000" cy="4237038"/>
        </p:xfrm>
        <a:graphic>
          <a:graphicData uri="http://schemas.openxmlformats.org/drawingml/2006/table">
            <a:tbl>
              <a:tblPr/>
              <a:tblGrid>
                <a:gridCol w="8001000"/>
              </a:tblGrid>
              <a:tr h="4237038">
                <a:tc>
                  <a:txBody>
                    <a:bodyPr/>
                    <a:lstStyle/>
                    <a:p>
                      <a:pPr algn="just">
                        <a:spcAft>
                          <a:spcPts val="0"/>
                        </a:spcAft>
                      </a:pPr>
                      <a:r>
                        <a:rPr lang="en-US" sz="1800" kern="100" dirty="0" smtClean="0">
                          <a:latin typeface="Times New Roman"/>
                          <a:ea typeface="宋体"/>
                        </a:rPr>
                        <a:t>public class </a:t>
                      </a:r>
                      <a:r>
                        <a:rPr lang="en-US" sz="1800" kern="100" dirty="0" err="1" smtClean="0">
                          <a:latin typeface="Times New Roman"/>
                          <a:ea typeface="宋体"/>
                        </a:rPr>
                        <a:t>SubSystemA</a:t>
                      </a:r>
                      <a:r>
                        <a:rPr lang="en-US" sz="1800" kern="100" baseline="0" dirty="0">
                          <a:latin typeface="Times New Roman"/>
                          <a:ea typeface="宋体"/>
                        </a:rPr>
                        <a:t> </a:t>
                      </a:r>
                      <a:r>
                        <a:rPr lang="en-US" sz="1800" kern="100" dirty="0" smtClean="0">
                          <a:latin typeface="Times New Roman"/>
                          <a:ea typeface="宋体"/>
                        </a:rPr>
                        <a:t>{</a:t>
                      </a:r>
                      <a:endParaRPr lang="zh-CN" sz="1800" kern="100" dirty="0">
                        <a:latin typeface="Times New Roman"/>
                        <a:ea typeface="宋体"/>
                      </a:endParaRPr>
                    </a:p>
                    <a:p>
                      <a:pPr algn="just">
                        <a:spcAft>
                          <a:spcPts val="0"/>
                        </a:spcAft>
                      </a:pPr>
                      <a:r>
                        <a:rPr lang="en-US" sz="1800" kern="100" dirty="0">
                          <a:latin typeface="Times New Roman"/>
                          <a:ea typeface="宋体"/>
                        </a:rPr>
                        <a:t>    public void </a:t>
                      </a:r>
                      <a:r>
                        <a:rPr lang="en-US" sz="1800" kern="100" dirty="0" err="1" smtClean="0">
                          <a:latin typeface="Times New Roman"/>
                          <a:ea typeface="宋体"/>
                        </a:rPr>
                        <a:t>methodA</a:t>
                      </a:r>
                      <a:r>
                        <a:rPr lang="en-US" sz="1800" kern="100" dirty="0" smtClean="0">
                          <a:latin typeface="Times New Roman"/>
                          <a:ea typeface="宋体"/>
                        </a:rPr>
                        <a:t>() </a:t>
                      </a:r>
                      <a:r>
                        <a:rPr lang="en-US" sz="1800" kern="100" dirty="0">
                          <a:latin typeface="Times New Roman"/>
                          <a:ea typeface="宋体"/>
                        </a:rPr>
                        <a:t>{</a:t>
                      </a:r>
                      <a:endParaRPr lang="zh-CN" sz="1800" kern="100" dirty="0">
                        <a:latin typeface="Times New Roman"/>
                        <a:ea typeface="宋体"/>
                      </a:endParaRPr>
                    </a:p>
                    <a:p>
                      <a:pPr algn="just">
                        <a:spcAft>
                          <a:spcPts val="0"/>
                        </a:spcAft>
                      </a:pPr>
                      <a:r>
                        <a:rPr lang="en-US" sz="1800" kern="100" dirty="0">
                          <a:latin typeface="Times New Roman"/>
                          <a:ea typeface="宋体"/>
                        </a:rPr>
                        <a:t>        //</a:t>
                      </a:r>
                      <a:r>
                        <a:rPr lang="zh-CN" sz="1800" kern="100" dirty="0">
                          <a:latin typeface="Times New Roman"/>
                          <a:ea typeface="宋体"/>
                        </a:rPr>
                        <a:t>业务实现代码</a:t>
                      </a:r>
                    </a:p>
                    <a:p>
                      <a:pPr algn="just">
                        <a:spcAft>
                          <a:spcPts val="0"/>
                        </a:spcAft>
                      </a:pPr>
                      <a:r>
                        <a:rPr lang="en-US" sz="1800" kern="100" dirty="0">
                          <a:latin typeface="Times New Roman"/>
                          <a:ea typeface="宋体"/>
                        </a:rPr>
                        <a:t>    }</a:t>
                      </a:r>
                      <a:endParaRPr lang="zh-CN" sz="1800" kern="100" dirty="0">
                        <a:latin typeface="Times New Roman"/>
                        <a:ea typeface="宋体"/>
                      </a:endParaRPr>
                    </a:p>
                    <a:p>
                      <a:pPr algn="just">
                        <a:spcAft>
                          <a:spcPts val="0"/>
                        </a:spcAft>
                      </a:pPr>
                      <a:r>
                        <a:rPr lang="en-US" sz="1800" kern="100" dirty="0">
                          <a:latin typeface="Times New Roman"/>
                          <a:ea typeface="宋体"/>
                        </a:rPr>
                        <a:t>}</a:t>
                      </a:r>
                      <a:endParaRPr lang="zh-CN" sz="1800" kern="100" dirty="0">
                        <a:latin typeface="Times New Roman"/>
                        <a:ea typeface="宋体"/>
                      </a:endParaRPr>
                    </a:p>
                    <a:p>
                      <a:pPr algn="just">
                        <a:spcAft>
                          <a:spcPts val="0"/>
                        </a:spcAft>
                      </a:pPr>
                      <a:r>
                        <a:rPr lang="en-US" sz="1800" kern="100" dirty="0" smtClean="0">
                          <a:latin typeface="Times New Roman"/>
                          <a:ea typeface="宋体"/>
                        </a:rPr>
                        <a:t>public</a:t>
                      </a:r>
                      <a:r>
                        <a:rPr lang="en-US" sz="1800" kern="100" baseline="0" dirty="0" smtClean="0">
                          <a:latin typeface="Times New Roman"/>
                          <a:ea typeface="宋体"/>
                        </a:rPr>
                        <a:t> </a:t>
                      </a:r>
                      <a:r>
                        <a:rPr lang="en-US" sz="1800" kern="100" dirty="0" smtClean="0">
                          <a:latin typeface="Times New Roman"/>
                          <a:ea typeface="宋体"/>
                        </a:rPr>
                        <a:t>class </a:t>
                      </a:r>
                      <a:r>
                        <a:rPr lang="en-US" sz="1800" kern="100" dirty="0" err="1" smtClean="0">
                          <a:latin typeface="Times New Roman"/>
                          <a:ea typeface="宋体"/>
                        </a:rPr>
                        <a:t>SubSystemB</a:t>
                      </a:r>
                      <a:r>
                        <a:rPr lang="en-US" sz="1800" kern="100" baseline="0" dirty="0">
                          <a:latin typeface="Times New Roman"/>
                          <a:ea typeface="宋体"/>
                        </a:rPr>
                        <a:t> </a:t>
                      </a:r>
                      <a:r>
                        <a:rPr lang="en-US" sz="1800" kern="100" dirty="0" smtClean="0">
                          <a:latin typeface="Times New Roman"/>
                          <a:ea typeface="宋体"/>
                        </a:rPr>
                        <a:t>{</a:t>
                      </a:r>
                      <a:endParaRPr lang="zh-CN" sz="1800" kern="100" dirty="0">
                        <a:latin typeface="Times New Roman"/>
                        <a:ea typeface="宋体"/>
                      </a:endParaRPr>
                    </a:p>
                    <a:p>
                      <a:pPr algn="just">
                        <a:spcAft>
                          <a:spcPts val="0"/>
                        </a:spcAft>
                      </a:pPr>
                      <a:r>
                        <a:rPr lang="en-US" sz="1800" kern="100" dirty="0">
                          <a:latin typeface="Times New Roman"/>
                          <a:ea typeface="宋体"/>
                        </a:rPr>
                        <a:t>    public void </a:t>
                      </a:r>
                      <a:r>
                        <a:rPr lang="en-US" sz="1800" kern="100" dirty="0" err="1" smtClean="0">
                          <a:latin typeface="Times New Roman"/>
                          <a:ea typeface="宋体"/>
                        </a:rPr>
                        <a:t>methodB</a:t>
                      </a:r>
                      <a:r>
                        <a:rPr lang="en-US" sz="1800" kern="100" dirty="0" smtClean="0">
                          <a:latin typeface="Times New Roman"/>
                          <a:ea typeface="宋体"/>
                        </a:rPr>
                        <a:t>() </a:t>
                      </a:r>
                      <a:r>
                        <a:rPr lang="en-US" sz="1800" kern="100" dirty="0">
                          <a:latin typeface="Times New Roman"/>
                          <a:ea typeface="宋体"/>
                        </a:rPr>
                        <a:t>{</a:t>
                      </a:r>
                      <a:endParaRPr lang="zh-CN" sz="1800" kern="100" dirty="0">
                        <a:latin typeface="Times New Roman"/>
                        <a:ea typeface="宋体"/>
                      </a:endParaRPr>
                    </a:p>
                    <a:p>
                      <a:pPr algn="just">
                        <a:spcAft>
                          <a:spcPts val="0"/>
                        </a:spcAft>
                      </a:pPr>
                      <a:r>
                        <a:rPr lang="en-US" sz="1800" kern="100" dirty="0">
                          <a:latin typeface="Times New Roman"/>
                          <a:ea typeface="宋体"/>
                        </a:rPr>
                        <a:t>        //</a:t>
                      </a:r>
                      <a:r>
                        <a:rPr lang="zh-CN" sz="1800" kern="100" dirty="0">
                          <a:latin typeface="Times New Roman"/>
                          <a:ea typeface="宋体"/>
                        </a:rPr>
                        <a:t>业务实现代码</a:t>
                      </a:r>
                    </a:p>
                    <a:p>
                      <a:pPr indent="266700" algn="just">
                        <a:spcAft>
                          <a:spcPts val="0"/>
                        </a:spcAft>
                      </a:pPr>
                      <a:r>
                        <a:rPr lang="en-US" sz="1800" kern="100" dirty="0">
                          <a:latin typeface="Times New Roman"/>
                          <a:ea typeface="宋体"/>
                        </a:rPr>
                        <a:t>}</a:t>
                      </a:r>
                      <a:endParaRPr lang="zh-CN" sz="1800" kern="100" dirty="0">
                        <a:latin typeface="Times New Roman"/>
                        <a:ea typeface="宋体"/>
                      </a:endParaRPr>
                    </a:p>
                    <a:p>
                      <a:pPr algn="just">
                        <a:spcAft>
                          <a:spcPts val="0"/>
                        </a:spcAft>
                      </a:pPr>
                      <a:r>
                        <a:rPr lang="en-US" sz="1800" kern="100" dirty="0">
                          <a:latin typeface="Times New Roman"/>
                          <a:ea typeface="宋体"/>
                        </a:rPr>
                        <a:t>}</a:t>
                      </a:r>
                      <a:endParaRPr lang="zh-CN" sz="1800" kern="100" dirty="0">
                        <a:latin typeface="Times New Roman"/>
                        <a:ea typeface="宋体"/>
                      </a:endParaRPr>
                    </a:p>
                    <a:p>
                      <a:pPr algn="just">
                        <a:spcAft>
                          <a:spcPts val="0"/>
                        </a:spcAft>
                      </a:pPr>
                      <a:r>
                        <a:rPr lang="en-US" sz="1800" kern="100" dirty="0" smtClean="0">
                          <a:latin typeface="Times New Roman"/>
                          <a:ea typeface="宋体"/>
                        </a:rPr>
                        <a:t>public class </a:t>
                      </a:r>
                      <a:r>
                        <a:rPr lang="en-US" sz="1800" kern="100" dirty="0" err="1" smtClean="0">
                          <a:latin typeface="Times New Roman"/>
                          <a:ea typeface="宋体"/>
                        </a:rPr>
                        <a:t>SubSystemC</a:t>
                      </a:r>
                      <a:r>
                        <a:rPr lang="en-US" sz="1800" kern="100" baseline="0" dirty="0">
                          <a:latin typeface="Times New Roman"/>
                          <a:ea typeface="宋体"/>
                        </a:rPr>
                        <a:t> </a:t>
                      </a:r>
                      <a:r>
                        <a:rPr lang="en-US" sz="1800" kern="100" dirty="0" smtClean="0">
                          <a:latin typeface="Times New Roman"/>
                          <a:ea typeface="宋体"/>
                        </a:rPr>
                        <a:t>{</a:t>
                      </a:r>
                      <a:endParaRPr lang="zh-CN" sz="1800" kern="100" dirty="0">
                        <a:latin typeface="Times New Roman"/>
                        <a:ea typeface="宋体"/>
                      </a:endParaRPr>
                    </a:p>
                    <a:p>
                      <a:pPr algn="just">
                        <a:spcAft>
                          <a:spcPts val="0"/>
                        </a:spcAft>
                      </a:pPr>
                      <a:r>
                        <a:rPr lang="en-US" sz="1800" kern="100" dirty="0">
                          <a:latin typeface="Times New Roman"/>
                          <a:ea typeface="宋体"/>
                        </a:rPr>
                        <a:t>    public void </a:t>
                      </a:r>
                      <a:r>
                        <a:rPr lang="en-US" sz="1800" kern="100" dirty="0" err="1" smtClean="0">
                          <a:latin typeface="Times New Roman"/>
                          <a:ea typeface="宋体"/>
                        </a:rPr>
                        <a:t>methodC</a:t>
                      </a:r>
                      <a:r>
                        <a:rPr lang="en-US" sz="1800" kern="100" dirty="0" smtClean="0">
                          <a:latin typeface="Times New Roman"/>
                          <a:ea typeface="宋体"/>
                        </a:rPr>
                        <a:t>()</a:t>
                      </a:r>
                      <a:r>
                        <a:rPr lang="en-US" sz="1800" kern="100" baseline="0" dirty="0">
                          <a:latin typeface="Times New Roman"/>
                          <a:ea typeface="宋体"/>
                        </a:rPr>
                        <a:t> </a:t>
                      </a:r>
                      <a:r>
                        <a:rPr lang="en-US" sz="1800" kern="100" dirty="0" smtClean="0">
                          <a:latin typeface="Times New Roman"/>
                          <a:ea typeface="宋体"/>
                        </a:rPr>
                        <a:t>{</a:t>
                      </a:r>
                      <a:endParaRPr lang="zh-CN" sz="1800" kern="100" dirty="0">
                        <a:latin typeface="Times New Roman"/>
                        <a:ea typeface="宋体"/>
                      </a:endParaRPr>
                    </a:p>
                    <a:p>
                      <a:pPr algn="just">
                        <a:spcAft>
                          <a:spcPts val="0"/>
                        </a:spcAft>
                      </a:pPr>
                      <a:r>
                        <a:rPr lang="en-US" sz="1800" kern="100" dirty="0">
                          <a:latin typeface="Times New Roman"/>
                          <a:ea typeface="宋体"/>
                        </a:rPr>
                        <a:t>        //</a:t>
                      </a:r>
                      <a:r>
                        <a:rPr lang="zh-CN" sz="1800" kern="100" dirty="0">
                          <a:latin typeface="Times New Roman"/>
                          <a:ea typeface="宋体"/>
                        </a:rPr>
                        <a:t>业务实现代码</a:t>
                      </a:r>
                    </a:p>
                    <a:p>
                      <a:pPr algn="just">
                        <a:spcAft>
                          <a:spcPts val="0"/>
                        </a:spcAft>
                      </a:pPr>
                      <a:r>
                        <a:rPr lang="en-US" sz="1800" kern="100" dirty="0">
                          <a:latin typeface="Times New Roman"/>
                          <a:ea typeface="宋体"/>
                        </a:rPr>
                        <a:t>    }</a:t>
                      </a:r>
                      <a:endParaRPr lang="zh-CN" sz="1800" kern="100" dirty="0">
                        <a:latin typeface="Times New Roman"/>
                        <a:ea typeface="宋体"/>
                      </a:endParaRPr>
                    </a:p>
                    <a:p>
                      <a:pPr algn="just">
                        <a:spcAft>
                          <a:spcPts val="0"/>
                        </a:spcAft>
                      </a:pPr>
                      <a:r>
                        <a:rPr lang="en-US" sz="1800" kern="100" dirty="0">
                          <a:latin typeface="Times New Roman"/>
                          <a:ea typeface="宋体"/>
                        </a:rPr>
                        <a:t>}</a:t>
                      </a:r>
                      <a:endParaRPr lang="zh-CN" sz="1800" kern="100" dirty="0">
                        <a:latin typeface="Times New Roman"/>
                        <a:ea typeface="宋体"/>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318092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外观模式的结构与实现</a:t>
            </a:r>
          </a:p>
        </p:txBody>
      </p:sp>
      <p:sp>
        <p:nvSpPr>
          <p:cNvPr id="1198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外观模式的实现</a:t>
            </a:r>
            <a:endParaRPr lang="en-US" altLang="zh-CN" smtClean="0"/>
          </a:p>
          <a:p>
            <a:pPr lvl="1" eaLnBrk="1" hangingPunct="1"/>
            <a:r>
              <a:rPr lang="zh-CN" altLang="en-US" smtClean="0">
                <a:solidFill>
                  <a:srgbClr val="FF0000"/>
                </a:solidFill>
              </a:rPr>
              <a:t>外观类</a:t>
            </a:r>
            <a:r>
              <a:rPr lang="zh-CN" altLang="en-US" smtClean="0"/>
              <a:t>典型代码：</a:t>
            </a:r>
            <a:endParaRPr lang="en-US" altLang="zh-CN" smtClean="0"/>
          </a:p>
        </p:txBody>
      </p:sp>
      <p:sp>
        <p:nvSpPr>
          <p:cNvPr id="1198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981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9" name="表格 8"/>
          <p:cNvGraphicFramePr>
            <a:graphicFrameLocks noGrp="1"/>
          </p:cNvGraphicFramePr>
          <p:nvPr/>
        </p:nvGraphicFramePr>
        <p:xfrm>
          <a:off x="533400" y="3048000"/>
          <a:ext cx="8001000" cy="3200400"/>
        </p:xfrm>
        <a:graphic>
          <a:graphicData uri="http://schemas.openxmlformats.org/drawingml/2006/table">
            <a:tbl>
              <a:tblPr/>
              <a:tblGrid>
                <a:gridCol w="8001000"/>
              </a:tblGrid>
              <a:tr h="3200400">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Facade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SubSystemA</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obj1 = new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SubSystemA</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SubSystemB</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obj2 = new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SubSystemB</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SubSystemC</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obj3 = new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SubSystemC</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public void method() {</a:t>
                      </a:r>
                    </a:p>
                    <a:p>
                      <a:r>
                        <a:rPr lang="en-US" altLang="zh-CN"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obj1.method();</a:t>
                      </a:r>
                    </a:p>
                    <a:p>
                      <a:r>
                        <a:rPr lang="en-US" altLang="zh-CN"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obj2.method();</a:t>
                      </a:r>
                    </a:p>
                    <a:p>
                      <a:r>
                        <a:rPr lang="en-US" altLang="zh-CN"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obj3.method();</a:t>
                      </a:r>
                    </a:p>
                    <a:p>
                      <a:r>
                        <a:rPr lang="en-US" altLang="zh-CN"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685744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外观模式的结构与实现</a:t>
            </a:r>
          </a:p>
        </p:txBody>
      </p:sp>
      <p:sp>
        <p:nvSpPr>
          <p:cNvPr id="1208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外观模式的实现</a:t>
            </a:r>
            <a:endParaRPr lang="en-US" altLang="zh-CN" smtClean="0"/>
          </a:p>
          <a:p>
            <a:pPr lvl="1" eaLnBrk="1" hangingPunct="1"/>
            <a:r>
              <a:rPr lang="zh-CN" altLang="en-US" smtClean="0">
                <a:solidFill>
                  <a:srgbClr val="FF0000"/>
                </a:solidFill>
              </a:rPr>
              <a:t>客户类</a:t>
            </a:r>
            <a:r>
              <a:rPr lang="zh-CN" altLang="en-US" smtClean="0"/>
              <a:t>典型代码：</a:t>
            </a:r>
            <a:endParaRPr lang="en-US" altLang="zh-CN" smtClean="0"/>
          </a:p>
        </p:txBody>
      </p:sp>
      <p:sp>
        <p:nvSpPr>
          <p:cNvPr id="1208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20837"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609600" y="3048000"/>
          <a:ext cx="7924800" cy="18288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Client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static void main(String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args</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Facade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facade</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 new Facade();</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facade.method</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672758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外观模式的应用实例</a:t>
            </a:r>
          </a:p>
        </p:txBody>
      </p:sp>
      <p:sp>
        <p:nvSpPr>
          <p:cNvPr id="1218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1218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21861" name="组合 8"/>
          <p:cNvGrpSpPr>
            <a:grpSpLocks/>
          </p:cNvGrpSpPr>
          <p:nvPr/>
        </p:nvGrpSpPr>
        <p:grpSpPr bwMode="auto">
          <a:xfrm>
            <a:off x="2514600" y="2590800"/>
            <a:ext cx="3505200" cy="2657475"/>
            <a:chOff x="1905000" y="2514600"/>
            <a:chExt cx="4343400" cy="3267075"/>
          </a:xfrm>
        </p:grpSpPr>
        <p:pic>
          <p:nvPicPr>
            <p:cNvPr id="121868"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381000" y="2743200"/>
          <a:ext cx="8305800" cy="2590800"/>
        </p:xfrm>
        <a:graphic>
          <a:graphicData uri="http://schemas.openxmlformats.org/drawingml/2006/table">
            <a:tbl>
              <a:tblPr/>
              <a:tblGrid>
                <a:gridCol w="8305800"/>
              </a:tblGrid>
              <a:tr h="2590800">
                <a:tc>
                  <a:txBody>
                    <a:bodyPr/>
                    <a:lstStyle/>
                    <a:p>
                      <a:pPr indent="266700" algn="just">
                        <a:spcAft>
                          <a:spcPts val="0"/>
                        </a:spcAft>
                      </a:pPr>
                      <a:r>
                        <a:rPr lang="zh-CN" altLang="en-US" sz="2000" kern="100" dirty="0" smtClean="0">
                          <a:latin typeface="Times New Roman"/>
                          <a:ea typeface="宋体"/>
                          <a:cs typeface="Times New Roman"/>
                        </a:rPr>
                        <a:t>某软件公司要开发一个可应用于多个软件的文件加密模块，该模块可以对文件中的数据进行加密并将加密之后的数据存储在一个新文件中，具体的流程包括</a:t>
                      </a:r>
                      <a:r>
                        <a:rPr lang="en-US" altLang="zh-CN" sz="2000" kern="100" dirty="0" smtClean="0">
                          <a:latin typeface="Times New Roman"/>
                          <a:ea typeface="宋体"/>
                          <a:cs typeface="Times New Roman"/>
                        </a:rPr>
                        <a:t>3</a:t>
                      </a:r>
                      <a:r>
                        <a:rPr lang="zh-CN" altLang="en-US" sz="2000" kern="100" dirty="0" smtClean="0">
                          <a:latin typeface="Times New Roman"/>
                          <a:ea typeface="宋体"/>
                          <a:cs typeface="Times New Roman"/>
                        </a:rPr>
                        <a:t>个部分，分别是读取源文件、加密、保存加密之后的文件，其中，读取文件和保存文件使用流来实现，加密操作通过求模运算实现。这</a:t>
                      </a:r>
                      <a:r>
                        <a:rPr lang="en-US" altLang="zh-CN" sz="2000" kern="100" dirty="0" smtClean="0">
                          <a:latin typeface="Times New Roman"/>
                          <a:ea typeface="宋体"/>
                          <a:cs typeface="Times New Roman"/>
                        </a:rPr>
                        <a:t>3</a:t>
                      </a:r>
                      <a:r>
                        <a:rPr lang="zh-CN" altLang="en-US" sz="2000" kern="100" dirty="0" smtClean="0">
                          <a:latin typeface="Times New Roman"/>
                          <a:ea typeface="宋体"/>
                          <a:cs typeface="Times New Roman"/>
                        </a:rPr>
                        <a:t>个操作相对独立，为了实现代码的独立重用，让设计更符合单一职责原则，这</a:t>
                      </a:r>
                      <a:r>
                        <a:rPr lang="en-US" altLang="zh-CN" sz="2000" kern="100" dirty="0" smtClean="0">
                          <a:latin typeface="Times New Roman"/>
                          <a:ea typeface="宋体"/>
                          <a:cs typeface="Times New Roman"/>
                        </a:rPr>
                        <a:t>3</a:t>
                      </a:r>
                      <a:r>
                        <a:rPr lang="zh-CN" altLang="en-US" sz="2000" kern="100" dirty="0" smtClean="0">
                          <a:latin typeface="Times New Roman"/>
                          <a:ea typeface="宋体"/>
                          <a:cs typeface="Times New Roman"/>
                        </a:rPr>
                        <a:t>个操作的业务代码封装在</a:t>
                      </a:r>
                      <a:r>
                        <a:rPr lang="en-US" altLang="zh-CN" sz="2000" kern="100" dirty="0" smtClean="0">
                          <a:latin typeface="Times New Roman"/>
                          <a:ea typeface="宋体"/>
                          <a:cs typeface="Times New Roman"/>
                        </a:rPr>
                        <a:t>3</a:t>
                      </a:r>
                      <a:r>
                        <a:rPr lang="zh-CN" altLang="en-US" sz="2000" kern="100" dirty="0" smtClean="0">
                          <a:latin typeface="Times New Roman"/>
                          <a:ea typeface="宋体"/>
                          <a:cs typeface="Times New Roman"/>
                        </a:rPr>
                        <a:t>个不同的类中。</a:t>
                      </a:r>
                    </a:p>
                    <a:p>
                      <a:pPr indent="266700" algn="just">
                        <a:spcAft>
                          <a:spcPts val="0"/>
                        </a:spcAft>
                      </a:pPr>
                      <a:r>
                        <a:rPr lang="zh-CN" altLang="en-US" sz="2000" kern="100" dirty="0" smtClean="0">
                          <a:latin typeface="Times New Roman"/>
                          <a:ea typeface="宋体"/>
                          <a:cs typeface="Times New Roman"/>
                        </a:rPr>
                        <a:t>现使用外观模式设计该文件加密模块。</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164882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外观模式的应用实例</a:t>
            </a:r>
          </a:p>
        </p:txBody>
      </p:sp>
      <p:sp>
        <p:nvSpPr>
          <p:cNvPr id="1228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1228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052763" y="6324600"/>
            <a:ext cx="2738437"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文件加密模块结构图</a:t>
            </a:r>
            <a:endParaRPr lang="zh-CN" altLang="en-US" sz="2200"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898650"/>
            <a:ext cx="81486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01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外观模式的应用实例</a:t>
            </a:r>
          </a:p>
        </p:txBody>
      </p:sp>
      <p:sp>
        <p:nvSpPr>
          <p:cNvPr id="1239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FileReader</a:t>
            </a:r>
            <a:r>
              <a:rPr lang="zh-CN" altLang="en-US" sz="2000" smtClean="0"/>
              <a:t>：文件读取类，充当子系统类</a:t>
            </a:r>
          </a:p>
          <a:p>
            <a:pPr lvl="1" eaLnBrk="1" hangingPunct="1"/>
            <a:r>
              <a:rPr lang="en-US" altLang="zh-CN" sz="2000" smtClean="0"/>
              <a:t>(2) CipherMachine</a:t>
            </a:r>
            <a:r>
              <a:rPr lang="zh-CN" altLang="en-US" sz="2000" smtClean="0"/>
              <a:t>：数据加密类，充当子系统类</a:t>
            </a:r>
          </a:p>
          <a:p>
            <a:pPr lvl="1" eaLnBrk="1" hangingPunct="1"/>
            <a:r>
              <a:rPr lang="en-US" altLang="zh-CN" sz="2000" smtClean="0"/>
              <a:t>(3) FileWriter</a:t>
            </a:r>
            <a:r>
              <a:rPr lang="zh-CN" altLang="en-US" sz="2000" smtClean="0"/>
              <a:t>：文件保存类，充当子系统类</a:t>
            </a:r>
          </a:p>
          <a:p>
            <a:pPr lvl="1" eaLnBrk="1" hangingPunct="1"/>
            <a:r>
              <a:rPr lang="en-US" altLang="zh-CN" sz="2000" smtClean="0"/>
              <a:t>(4) EncryptFacade</a:t>
            </a:r>
            <a:r>
              <a:rPr lang="zh-CN" altLang="en-US" sz="2000" smtClean="0"/>
              <a:t>：加密外观类，充当外观类</a:t>
            </a:r>
          </a:p>
          <a:p>
            <a:pPr lvl="1" eaLnBrk="1" hangingPunct="1"/>
            <a:r>
              <a:rPr lang="en-US" altLang="zh-CN" sz="2000" smtClean="0"/>
              <a:t>(5) Client</a:t>
            </a:r>
            <a:r>
              <a:rPr lang="zh-CN" altLang="en-US" sz="2000" smtClean="0"/>
              <a:t>：客户端测试类</a:t>
            </a:r>
            <a:endParaRPr lang="en-US" altLang="zh-CN" sz="2000" smtClean="0"/>
          </a:p>
          <a:p>
            <a:pPr lvl="1" eaLnBrk="1" hangingPunct="1"/>
            <a:endParaRPr lang="zh-CN" altLang="en-US" sz="2000" smtClean="0"/>
          </a:p>
          <a:p>
            <a:pPr lvl="1" eaLnBrk="1" hangingPunct="1"/>
            <a:endParaRPr lang="en-US" altLang="zh-CN" smtClean="0"/>
          </a:p>
        </p:txBody>
      </p:sp>
      <p:sp>
        <p:nvSpPr>
          <p:cNvPr id="1239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23909" name="Group 5"/>
          <p:cNvGrpSpPr>
            <a:grpSpLocks/>
          </p:cNvGrpSpPr>
          <p:nvPr/>
        </p:nvGrpSpPr>
        <p:grpSpPr bwMode="auto">
          <a:xfrm>
            <a:off x="3352800" y="4648200"/>
            <a:ext cx="2160588" cy="809625"/>
            <a:chOff x="2381" y="3283"/>
            <a:chExt cx="1361" cy="510"/>
          </a:xfrm>
        </p:grpSpPr>
        <p:pic>
          <p:nvPicPr>
            <p:cNvPr id="123911"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2"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697538"/>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designpatterns.facade</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057148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外观模式的应用实例</a:t>
            </a:r>
          </a:p>
        </p:txBody>
      </p:sp>
      <p:sp>
        <p:nvSpPr>
          <p:cNvPr id="1249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en-US" altLang="zh-CN" smtClean="0">
                <a:solidFill>
                  <a:srgbClr val="0070C0"/>
                </a:solidFill>
              </a:rPr>
              <a:t>Hello world! </a:t>
            </a:r>
            <a:r>
              <a:rPr lang="en-US" altLang="zh-CN" smtClean="0">
                <a:sym typeface="Wingdings" panose="05000000000000000000" pitchFamily="2" charset="2"/>
              </a:rPr>
              <a:t> </a:t>
            </a:r>
            <a:r>
              <a:rPr lang="en-US" altLang="zh-CN" smtClean="0">
                <a:solidFill>
                  <a:srgbClr val="FF3300"/>
                </a:solidFill>
              </a:rPr>
              <a:t>233364062325</a:t>
            </a:r>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249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24933"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953000"/>
            <a:ext cx="2516188"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9827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38200" y="914400"/>
            <a:ext cx="7543800" cy="685800"/>
          </a:xfrm>
        </p:spPr>
        <p:txBody>
          <a:bodyPr/>
          <a:lstStyle/>
          <a:p>
            <a:pPr eaLnBrk="1" hangingPunct="1"/>
            <a:r>
              <a:rPr lang="zh-CN" altLang="en-US" smtClean="0"/>
              <a:t>抽象外观类</a:t>
            </a:r>
          </a:p>
        </p:txBody>
      </p:sp>
      <p:sp>
        <p:nvSpPr>
          <p:cNvPr id="1259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mtClean="0"/>
          </a:p>
          <a:p>
            <a:pPr lvl="1" eaLnBrk="1" hangingPunct="1"/>
            <a:r>
              <a:rPr lang="zh-CN" altLang="en-US" smtClean="0"/>
              <a:t>在标准的外观模式的结构图中，如果需要增加、删除或更换与外观类交互的子系统类，</a:t>
            </a:r>
            <a:r>
              <a:rPr lang="zh-CN" altLang="en-US" smtClean="0">
                <a:solidFill>
                  <a:srgbClr val="FF3300"/>
                </a:solidFill>
              </a:rPr>
              <a:t>必须修改外观类或客户端的源代码</a:t>
            </a:r>
            <a:r>
              <a:rPr lang="zh-CN" altLang="en-US" smtClean="0"/>
              <a:t>，这将</a:t>
            </a:r>
            <a:r>
              <a:rPr lang="zh-CN" altLang="en-US" smtClean="0">
                <a:solidFill>
                  <a:srgbClr val="FF3300"/>
                </a:solidFill>
              </a:rPr>
              <a:t>违背开闭原则</a:t>
            </a:r>
            <a:r>
              <a:rPr lang="zh-CN" altLang="en-US" smtClean="0"/>
              <a:t>，因此可以通过引入</a:t>
            </a:r>
            <a:r>
              <a:rPr lang="zh-CN" altLang="en-US" smtClean="0">
                <a:solidFill>
                  <a:srgbClr val="FF3300"/>
                </a:solidFill>
              </a:rPr>
              <a:t>抽象外观类</a:t>
            </a:r>
            <a:r>
              <a:rPr lang="zh-CN" altLang="en-US" smtClean="0"/>
              <a:t>对系统进行改进，在一定程度上解决该问题</a:t>
            </a:r>
            <a:endParaRPr lang="en-US" altLang="zh-CN" smtClean="0">
              <a:solidFill>
                <a:srgbClr val="FF3300"/>
              </a:solidFill>
            </a:endParaRPr>
          </a:p>
        </p:txBody>
      </p:sp>
      <p:sp>
        <p:nvSpPr>
          <p:cNvPr id="1259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87696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kumimoji="1" lang="zh-CN" altLang="en-US" smtClean="0"/>
              <a:t>大纲</a:t>
            </a:r>
          </a:p>
        </p:txBody>
      </p:sp>
      <p:sp>
        <p:nvSpPr>
          <p:cNvPr id="108547"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0854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0854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0855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外观模式概述</a:t>
            </a:r>
            <a:endParaRPr lang="en-US" altLang="zh-CN" sz="2800"/>
          </a:p>
          <a:p>
            <a:pPr eaLnBrk="1" hangingPunct="1"/>
            <a:r>
              <a:rPr lang="zh-CN" altLang="en-US" sz="2800"/>
              <a:t>外观模式的结构与实现</a:t>
            </a:r>
            <a:endParaRPr lang="en-US" altLang="zh-CN" sz="2800"/>
          </a:p>
          <a:p>
            <a:pPr eaLnBrk="1" hangingPunct="1"/>
            <a:r>
              <a:rPr lang="zh-CN" altLang="en-US" sz="2800"/>
              <a:t>外观模式的应用实例</a:t>
            </a:r>
            <a:endParaRPr lang="en-US" altLang="zh-CN" sz="2800"/>
          </a:p>
          <a:p>
            <a:pPr eaLnBrk="1" hangingPunct="1"/>
            <a:r>
              <a:rPr lang="zh-CN" altLang="en-US" sz="2800"/>
              <a:t>抽象外观类</a:t>
            </a:r>
            <a:endParaRPr lang="en-US" altLang="zh-CN" sz="2800"/>
          </a:p>
          <a:p>
            <a:pPr eaLnBrk="1" hangingPunct="1"/>
            <a:r>
              <a:rPr lang="zh-CN" altLang="en-US" sz="2800"/>
              <a:t>外观模式的优缺点与适用环境</a:t>
            </a:r>
            <a:endParaRPr lang="en-US" altLang="zh-CN" sz="2800"/>
          </a:p>
          <a:p>
            <a:pPr eaLnBrk="1" hangingPunct="1"/>
            <a:endParaRPr lang="zh-CN" altLang="en-US" sz="2400"/>
          </a:p>
        </p:txBody>
      </p:sp>
      <p:pic>
        <p:nvPicPr>
          <p:cNvPr id="108551" name="图片 11" descr="pic087o4dp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495550"/>
            <a:ext cx="3475038"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989638" y="2057400"/>
            <a:ext cx="2667000" cy="708025"/>
          </a:xfrm>
          <a:prstGeom prst="rect">
            <a:avLst/>
          </a:prstGeom>
          <a:solidFill>
            <a:srgbClr val="FF0000"/>
          </a:solidFill>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zh-CN" altLang="en-US" sz="2000" dirty="0">
                <a:solidFill>
                  <a:srgbClr val="FFFFFF"/>
                </a:solidFill>
              </a:rPr>
              <a:t>公司前台是企业内部与外界交互的接口</a:t>
            </a:r>
          </a:p>
        </p:txBody>
      </p:sp>
    </p:spTree>
    <p:extLst>
      <p:ext uri="{BB962C8B-B14F-4D97-AF65-F5344CB8AC3E}">
        <p14:creationId xmlns:p14="http://schemas.microsoft.com/office/powerpoint/2010/main" val="717533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838200" y="914400"/>
            <a:ext cx="7543800" cy="685800"/>
          </a:xfrm>
        </p:spPr>
        <p:txBody>
          <a:bodyPr/>
          <a:lstStyle/>
          <a:p>
            <a:pPr eaLnBrk="1" hangingPunct="1"/>
            <a:r>
              <a:rPr lang="zh-CN" altLang="en-US" smtClean="0"/>
              <a:t>抽象外观类</a:t>
            </a:r>
          </a:p>
        </p:txBody>
      </p:sp>
      <p:sp>
        <p:nvSpPr>
          <p:cNvPr id="1269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p:txBody>
      </p:sp>
      <p:sp>
        <p:nvSpPr>
          <p:cNvPr id="1269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90538"/>
            <a:ext cx="7693025"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427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38200" y="914400"/>
            <a:ext cx="7543800" cy="685800"/>
          </a:xfrm>
        </p:spPr>
        <p:txBody>
          <a:bodyPr/>
          <a:lstStyle/>
          <a:p>
            <a:pPr eaLnBrk="1" hangingPunct="1"/>
            <a:r>
              <a:rPr lang="zh-CN" altLang="en-US" smtClean="0"/>
              <a:t>抽象外观类</a:t>
            </a:r>
          </a:p>
        </p:txBody>
      </p:sp>
      <p:sp>
        <p:nvSpPr>
          <p:cNvPr id="1280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p:txBody>
      </p:sp>
      <p:sp>
        <p:nvSpPr>
          <p:cNvPr id="1280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1" name="表格 10"/>
          <p:cNvGraphicFramePr>
            <a:graphicFrameLocks noGrp="1"/>
          </p:cNvGraphicFramePr>
          <p:nvPr/>
        </p:nvGraphicFramePr>
        <p:xfrm>
          <a:off x="304800" y="2514600"/>
          <a:ext cx="8458200" cy="822960"/>
        </p:xfrm>
        <a:graphic>
          <a:graphicData uri="http://schemas.openxmlformats.org/drawingml/2006/table">
            <a:tbl>
              <a:tblPr/>
              <a:tblGrid>
                <a:gridCol w="8458200"/>
              </a:tblGrid>
              <a:tr h="822325">
                <a:tc>
                  <a:txBody>
                    <a:bodyPr/>
                    <a:lstStyle/>
                    <a:p>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public abstract class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AbstractEncryptFacade</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zh-CN" altLang="zh-CN"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altLang="zh-CN" sz="1800" b="1" kern="1200" baseline="0" dirty="0" smtClean="0">
                          <a:solidFill>
                            <a:srgbClr val="FF6600"/>
                          </a:solidFill>
                          <a:effectLst/>
                          <a:latin typeface="Times New Roman" panose="02020603050405020304" pitchFamily="18" charset="0"/>
                          <a:ea typeface="+mn-ea"/>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public abstract void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fileEncrypt</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(String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fileNameSrc</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 String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fileNameDes</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zh-CN" altLang="zh-CN"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zh-C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graphicFrame>
        <p:nvGraphicFramePr>
          <p:cNvPr id="12" name="表格 11"/>
          <p:cNvGraphicFramePr>
            <a:graphicFrameLocks noGrp="1"/>
          </p:cNvGraphicFramePr>
          <p:nvPr/>
        </p:nvGraphicFramePr>
        <p:xfrm>
          <a:off x="381000" y="2941638"/>
          <a:ext cx="8229600" cy="1097280"/>
        </p:xfrm>
        <a:graphic>
          <a:graphicData uri="http://schemas.openxmlformats.org/drawingml/2006/table">
            <a:tbl>
              <a:tblPr/>
              <a:tblGrid>
                <a:gridCol w="8229600"/>
              </a:tblGrid>
              <a:tr h="1096962">
                <a:tc>
                  <a:txBody>
                    <a:bodyPr/>
                    <a:lstStyle/>
                    <a:p>
                      <a:r>
                        <a:rPr lang="en-US" altLang="zh-CN" sz="1800" kern="1200" dirty="0" smtClean="0">
                          <a:solidFill>
                            <a:schemeClr val="tx1"/>
                          </a:solidFill>
                          <a:effectLst/>
                          <a:latin typeface="Times New Roman" panose="02020603050405020304" pitchFamily="18" charset="0"/>
                          <a:ea typeface="+mn-ea"/>
                          <a:cs typeface="Times New Roman" panose="02020603050405020304" pitchFamily="18" charset="0"/>
                        </a:rPr>
                        <a:t>&lt;?xml version="1.0"?&gt;</a:t>
                      </a:r>
                      <a:endParaRPr lang="zh-CN" altLang="zh-CN" sz="180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altLang="zh-CN" sz="1800" kern="1200" dirty="0" err="1" smtClean="0">
                          <a:solidFill>
                            <a:schemeClr val="tx1"/>
                          </a:solidFill>
                          <a:effectLst/>
                          <a:latin typeface="Times New Roman" panose="02020603050405020304" pitchFamily="18" charset="0"/>
                          <a:ea typeface="+mn-ea"/>
                          <a:cs typeface="Times New Roman" panose="02020603050405020304" pitchFamily="18" charset="0"/>
                        </a:rPr>
                        <a:t>config</a:t>
                      </a:r>
                      <a:r>
                        <a:rPr lang="en-US" altLang="zh-CN" sz="1800" kern="1200" dirty="0" smtClean="0">
                          <a:solidFill>
                            <a:schemeClr val="tx1"/>
                          </a:solidFill>
                          <a:effectLst/>
                          <a:latin typeface="Times New Roman" panose="02020603050405020304" pitchFamily="18" charset="0"/>
                          <a:ea typeface="+mn-ea"/>
                          <a:cs typeface="Times New Roman" panose="02020603050405020304" pitchFamily="18" charset="0"/>
                        </a:rPr>
                        <a:t>&gt;</a:t>
                      </a:r>
                      <a:endParaRPr lang="zh-CN" altLang="zh-CN" sz="180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    &lt;</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className</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&gt;</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designpatterns.facade.NewEncryptFacade</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&lt;/</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className</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&gt;</a:t>
                      </a:r>
                      <a:endParaRPr lang="zh-CN" altLang="zh-CN" sz="1800" kern="1200" dirty="0" smtClean="0">
                        <a:solidFill>
                          <a:srgbClr val="FF6600"/>
                        </a:solidFill>
                        <a:effectLst/>
                        <a:latin typeface="Times New Roman" panose="02020603050405020304" pitchFamily="18" charset="0"/>
                        <a:ea typeface="+mn-ea"/>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altLang="zh-CN" sz="1800" kern="1200" dirty="0" err="1" smtClean="0">
                          <a:solidFill>
                            <a:schemeClr val="tx1"/>
                          </a:solidFill>
                          <a:effectLst/>
                          <a:latin typeface="Times New Roman" panose="02020603050405020304" pitchFamily="18" charset="0"/>
                          <a:ea typeface="+mn-ea"/>
                          <a:cs typeface="Times New Roman" panose="02020603050405020304" pitchFamily="18" charset="0"/>
                        </a:rPr>
                        <a:t>config</a:t>
                      </a:r>
                      <a:r>
                        <a:rPr lang="en-US" altLang="zh-CN" sz="1800" kern="1200" dirty="0" smtClean="0">
                          <a:solidFill>
                            <a:schemeClr val="tx1"/>
                          </a:solidFill>
                          <a:effectLst/>
                          <a:latin typeface="Times New Roman" panose="02020603050405020304" pitchFamily="18" charset="0"/>
                          <a:ea typeface="+mn-ea"/>
                          <a:cs typeface="Times New Roman" panose="02020603050405020304" pitchFamily="18" charset="0"/>
                        </a:rPr>
                        <a:t>&gt;</a:t>
                      </a:r>
                      <a:endParaRPr lang="zh-CN" altLang="zh-C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a:noFill/>
                    </a:lnL>
                    <a:lnR>
                      <a:noFill/>
                    </a:lnR>
                    <a:lnT>
                      <a:noFill/>
                    </a:lnT>
                    <a:lnB>
                      <a:noFill/>
                    </a:lnB>
                    <a:solidFill>
                      <a:schemeClr val="accent5"/>
                    </a:solidFill>
                  </a:tcPr>
                </a:tc>
              </a:tr>
            </a:tbl>
          </a:graphicData>
        </a:graphic>
      </p:graphicFrame>
      <p:graphicFrame>
        <p:nvGraphicFramePr>
          <p:cNvPr id="13" name="表格 12"/>
          <p:cNvGraphicFramePr>
            <a:graphicFrameLocks noGrp="1"/>
          </p:cNvGraphicFramePr>
          <p:nvPr/>
        </p:nvGraphicFramePr>
        <p:xfrm>
          <a:off x="381000" y="1736725"/>
          <a:ext cx="8229600" cy="4664075"/>
        </p:xfrm>
        <a:graphic>
          <a:graphicData uri="http://schemas.openxmlformats.org/drawingml/2006/table">
            <a:tbl>
              <a:tblPr/>
              <a:tblGrid>
                <a:gridCol w="8229600"/>
              </a:tblGrid>
              <a:tr h="4664075">
                <a:tc>
                  <a:txBody>
                    <a:bodyPr/>
                    <a:lstStyle/>
                    <a:p>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public class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NewEncryptFacade</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extends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AbstractEncryptFacade</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private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FileReader</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reader;</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private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NewCipherMachine</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cipher;</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private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FileWriter</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writer;</a:t>
                      </a:r>
                    </a:p>
                    <a:p>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public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NewEncryptFacade</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reader = new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FileReader</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cipher = new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NewCipherMachine</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writer = new </a:t>
                      </a: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FileWriter</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altLang="zh-CN" sz="18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altLang="zh-CN" sz="1800" b="1" kern="1200" baseline="0" dirty="0" smtClean="0">
                          <a:solidFill>
                            <a:srgbClr val="FF6600"/>
                          </a:solidFill>
                          <a:effectLst/>
                          <a:latin typeface="Times New Roman" panose="02020603050405020304" pitchFamily="18" charset="0"/>
                          <a:ea typeface="+mn-ea"/>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public void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fileEncrypt</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(String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fileNameSrc</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 String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fileNameDes</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 {</a:t>
                      </a:r>
                    </a:p>
                    <a:p>
                      <a:r>
                        <a:rPr lang="en-US" altLang="zh-CN" sz="1800" b="1" kern="1200" baseline="0" dirty="0" smtClean="0">
                          <a:solidFill>
                            <a:srgbClr val="FF6600"/>
                          </a:solidFill>
                          <a:effectLst/>
                          <a:latin typeface="Times New Roman" panose="02020603050405020304" pitchFamily="18" charset="0"/>
                          <a:ea typeface="+mn-ea"/>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String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plainStr</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 =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reader.read</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fileNameSrc</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p>
                    <a:p>
                      <a:r>
                        <a:rPr lang="en-US" altLang="zh-CN" sz="1800" b="1" kern="1200" baseline="0" dirty="0" smtClean="0">
                          <a:solidFill>
                            <a:srgbClr val="FF6600"/>
                          </a:solidFill>
                          <a:effectLst/>
                          <a:latin typeface="Times New Roman" panose="02020603050405020304" pitchFamily="18" charset="0"/>
                          <a:ea typeface="+mn-ea"/>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String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encryptStr</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 =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cipher.encrypt</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plainStr</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p>
                    <a:p>
                      <a:r>
                        <a:rPr lang="en-US" altLang="zh-CN" sz="1800" b="1" kern="1200" baseline="0" dirty="0" smtClean="0">
                          <a:solidFill>
                            <a:srgbClr val="FF6600"/>
                          </a:solidFill>
                          <a:effectLst/>
                          <a:latin typeface="Times New Roman" panose="02020603050405020304" pitchFamily="18" charset="0"/>
                          <a:ea typeface="+mn-ea"/>
                          <a:cs typeface="Times New Roman" panose="02020603050405020304" pitchFamily="18" charset="0"/>
                        </a:rPr>
                        <a:t>        </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writer.write</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r>
                        <a:rPr lang="en-US" altLang="zh-CN" sz="1800" b="1" kern="1200" dirty="0" err="1" smtClean="0">
                          <a:solidFill>
                            <a:srgbClr val="FF6600"/>
                          </a:solidFill>
                          <a:effectLst/>
                          <a:latin typeface="Times New Roman" panose="02020603050405020304" pitchFamily="18" charset="0"/>
                          <a:ea typeface="+mn-ea"/>
                          <a:cs typeface="Times New Roman" panose="02020603050405020304" pitchFamily="18" charset="0"/>
                        </a:rPr>
                        <a:t>encryptStr,fileNameDes</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p>
                    <a:p>
                      <a:r>
                        <a:rPr lang="en-US" altLang="zh-CN" sz="1800" b="1" kern="1200" baseline="0" dirty="0" smtClean="0">
                          <a:solidFill>
                            <a:srgbClr val="FF6600"/>
                          </a:solidFill>
                          <a:effectLst/>
                          <a:latin typeface="Times New Roman" panose="02020603050405020304" pitchFamily="18" charset="0"/>
                          <a:ea typeface="+mn-ea"/>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mn-ea"/>
                          <a:cs typeface="Times New Roman" panose="02020603050405020304" pitchFamily="18" charset="0"/>
                        </a:rPr>
                        <a:t>}</a:t>
                      </a:r>
                    </a:p>
                    <a:p>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zh-CN" altLang="zh-C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graphicFrame>
        <p:nvGraphicFramePr>
          <p:cNvPr id="14" name="表格 13"/>
          <p:cNvGraphicFramePr>
            <a:graphicFrameLocks noGrp="1"/>
          </p:cNvGraphicFramePr>
          <p:nvPr/>
        </p:nvGraphicFramePr>
        <p:xfrm>
          <a:off x="381000" y="2819400"/>
          <a:ext cx="8229600" cy="1920875"/>
        </p:xfrm>
        <a:graphic>
          <a:graphicData uri="http://schemas.openxmlformats.org/drawingml/2006/table">
            <a:tbl>
              <a:tblPr/>
              <a:tblGrid>
                <a:gridCol w="8229600"/>
              </a:tblGrid>
              <a:tr h="1920875">
                <a:tc>
                  <a:txBody>
                    <a:bodyPr/>
                    <a:lstStyle/>
                    <a:p>
                      <a:r>
                        <a:rPr lang="en-US" altLang="zh-CN" sz="1800" b="0" kern="1200" dirty="0" smtClean="0">
                          <a:solidFill>
                            <a:schemeClr val="tx1"/>
                          </a:solidFill>
                          <a:effectLst/>
                          <a:latin typeface="+mn-lt"/>
                          <a:ea typeface="+mn-ea"/>
                          <a:cs typeface="+mn-cs"/>
                        </a:rPr>
                        <a:t>public class Client {</a:t>
                      </a:r>
                      <a:endParaRPr lang="zh-CN" altLang="zh-CN" sz="1800" b="0" kern="1200" dirty="0" smtClean="0">
                        <a:solidFill>
                          <a:schemeClr val="tx1"/>
                        </a:solidFill>
                        <a:effectLst/>
                        <a:latin typeface="+mn-lt"/>
                        <a:ea typeface="+mn-ea"/>
                        <a:cs typeface="+mn-cs"/>
                      </a:endParaRPr>
                    </a:p>
                    <a:p>
                      <a:r>
                        <a:rPr lang="en-US" altLang="zh-CN" sz="1800" b="0" kern="1200" baseline="0" dirty="0" smtClean="0">
                          <a:solidFill>
                            <a:schemeClr val="tx1"/>
                          </a:solidFill>
                          <a:effectLst/>
                          <a:latin typeface="+mn-lt"/>
                          <a:ea typeface="+mn-ea"/>
                          <a:cs typeface="+mn-cs"/>
                        </a:rPr>
                        <a:t>    </a:t>
                      </a:r>
                      <a:r>
                        <a:rPr lang="en-US" altLang="zh-CN" sz="1800" b="0" kern="1200" dirty="0" smtClean="0">
                          <a:solidFill>
                            <a:schemeClr val="tx1"/>
                          </a:solidFill>
                          <a:effectLst/>
                          <a:latin typeface="+mn-lt"/>
                          <a:ea typeface="+mn-ea"/>
                          <a:cs typeface="+mn-cs"/>
                        </a:rPr>
                        <a:t>public static void main(String </a:t>
                      </a:r>
                      <a:r>
                        <a:rPr lang="en-US" altLang="zh-CN" sz="1800" b="0" kern="1200" dirty="0" err="1" smtClean="0">
                          <a:solidFill>
                            <a:schemeClr val="tx1"/>
                          </a:solidFill>
                          <a:effectLst/>
                          <a:latin typeface="+mn-lt"/>
                          <a:ea typeface="+mn-ea"/>
                          <a:cs typeface="+mn-cs"/>
                        </a:rPr>
                        <a:t>args</a:t>
                      </a:r>
                      <a:r>
                        <a:rPr lang="en-US" altLang="zh-CN" sz="1800" b="0" kern="1200" dirty="0" smtClean="0">
                          <a:solidFill>
                            <a:schemeClr val="tx1"/>
                          </a:solidFill>
                          <a:effectLst/>
                          <a:latin typeface="+mn-lt"/>
                          <a:ea typeface="+mn-ea"/>
                          <a:cs typeface="+mn-cs"/>
                        </a:rPr>
                        <a:t>[]) {</a:t>
                      </a:r>
                      <a:endParaRPr lang="zh-CN" altLang="zh-CN" sz="1800" b="0" kern="1200" dirty="0" smtClean="0">
                        <a:solidFill>
                          <a:schemeClr val="tx1"/>
                        </a:solidFill>
                        <a:effectLst/>
                        <a:latin typeface="+mn-lt"/>
                        <a:ea typeface="+mn-ea"/>
                        <a:cs typeface="+mn-cs"/>
                      </a:endParaRPr>
                    </a:p>
                    <a:p>
                      <a:r>
                        <a:rPr lang="en-US" altLang="zh-CN" sz="1800" b="0" kern="1200" baseline="0" dirty="0" smtClean="0">
                          <a:solidFill>
                            <a:schemeClr val="tx1"/>
                          </a:solidFill>
                          <a:effectLst/>
                          <a:latin typeface="+mn-lt"/>
                          <a:ea typeface="+mn-ea"/>
                          <a:cs typeface="+mn-cs"/>
                        </a:rPr>
                        <a:t>        </a:t>
                      </a:r>
                      <a:r>
                        <a:rPr lang="en-US" altLang="zh-CN" sz="1800" b="0" kern="1200" dirty="0" err="1" smtClean="0">
                          <a:solidFill>
                            <a:schemeClr val="tx1"/>
                          </a:solidFill>
                          <a:effectLst/>
                          <a:latin typeface="+mn-lt"/>
                          <a:ea typeface="+mn-ea"/>
                          <a:cs typeface="+mn-cs"/>
                        </a:rPr>
                        <a:t>AbstractEncryptFacade</a:t>
                      </a:r>
                      <a:r>
                        <a:rPr lang="en-US" altLang="zh-CN" sz="1800" b="0" kern="1200" dirty="0" smtClean="0">
                          <a:solidFill>
                            <a:schemeClr val="tx1"/>
                          </a:solidFill>
                          <a:effectLst/>
                          <a:latin typeface="+mn-lt"/>
                          <a:ea typeface="+mn-ea"/>
                          <a:cs typeface="+mn-cs"/>
                        </a:rPr>
                        <a:t> </a:t>
                      </a:r>
                      <a:r>
                        <a:rPr lang="en-US" altLang="zh-CN" sz="1800" b="0" kern="1200" dirty="0" err="1" smtClean="0">
                          <a:solidFill>
                            <a:schemeClr val="tx1"/>
                          </a:solidFill>
                          <a:effectLst/>
                          <a:latin typeface="+mn-lt"/>
                          <a:ea typeface="+mn-ea"/>
                          <a:cs typeface="+mn-cs"/>
                        </a:rPr>
                        <a:t>ef</a:t>
                      </a:r>
                      <a:r>
                        <a:rPr lang="en-US" altLang="zh-CN" sz="1800" b="0" kern="1200" dirty="0" smtClean="0">
                          <a:solidFill>
                            <a:schemeClr val="tx1"/>
                          </a:solidFill>
                          <a:effectLst/>
                          <a:latin typeface="+mn-lt"/>
                          <a:ea typeface="+mn-ea"/>
                          <a:cs typeface="+mn-cs"/>
                        </a:rPr>
                        <a:t>;</a:t>
                      </a:r>
                      <a:endParaRPr lang="zh-CN" altLang="zh-CN" sz="1800" b="0" kern="1200" dirty="0" smtClean="0">
                        <a:solidFill>
                          <a:schemeClr val="tx1"/>
                        </a:solidFill>
                        <a:effectLst/>
                        <a:latin typeface="+mn-lt"/>
                        <a:ea typeface="+mn-ea"/>
                        <a:cs typeface="+mn-cs"/>
                      </a:endParaRPr>
                    </a:p>
                    <a:p>
                      <a:r>
                        <a:rPr lang="en-US" altLang="zh-CN" sz="1800" b="0" kern="1200" baseline="0" dirty="0" smtClean="0">
                          <a:solidFill>
                            <a:schemeClr val="tx1"/>
                          </a:solidFill>
                          <a:effectLst/>
                          <a:latin typeface="+mn-lt"/>
                          <a:ea typeface="+mn-ea"/>
                          <a:cs typeface="+mn-cs"/>
                        </a:rPr>
                        <a:t>        </a:t>
                      </a:r>
                      <a:r>
                        <a:rPr lang="en-US" altLang="zh-CN" sz="1800" b="0" kern="1200" dirty="0" err="1" smtClean="0">
                          <a:solidFill>
                            <a:schemeClr val="tx1"/>
                          </a:solidFill>
                          <a:effectLst/>
                          <a:latin typeface="+mn-lt"/>
                          <a:ea typeface="+mn-ea"/>
                          <a:cs typeface="+mn-cs"/>
                        </a:rPr>
                        <a:t>ef</a:t>
                      </a:r>
                      <a:r>
                        <a:rPr lang="en-US" altLang="zh-CN" sz="1800" b="0" kern="1200" dirty="0" smtClean="0">
                          <a:solidFill>
                            <a:schemeClr val="tx1"/>
                          </a:solidFill>
                          <a:effectLst/>
                          <a:latin typeface="+mn-lt"/>
                          <a:ea typeface="+mn-ea"/>
                          <a:cs typeface="+mn-cs"/>
                        </a:rPr>
                        <a:t> = (</a:t>
                      </a:r>
                      <a:r>
                        <a:rPr lang="en-US" altLang="zh-CN" sz="1800" b="0" kern="1200" dirty="0" err="1" smtClean="0">
                          <a:solidFill>
                            <a:schemeClr val="tx1"/>
                          </a:solidFill>
                          <a:effectLst/>
                          <a:latin typeface="+mn-lt"/>
                          <a:ea typeface="+mn-ea"/>
                          <a:cs typeface="+mn-cs"/>
                        </a:rPr>
                        <a:t>AbstractEncryptFacade</a:t>
                      </a:r>
                      <a:r>
                        <a:rPr lang="en-US" altLang="zh-CN" sz="1800" b="0" kern="1200" dirty="0" smtClean="0">
                          <a:solidFill>
                            <a:schemeClr val="tx1"/>
                          </a:solidFill>
                          <a:effectLst/>
                          <a:latin typeface="+mn-lt"/>
                          <a:ea typeface="+mn-ea"/>
                          <a:cs typeface="+mn-cs"/>
                        </a:rPr>
                        <a:t>)</a:t>
                      </a:r>
                      <a:r>
                        <a:rPr lang="en-US" altLang="zh-CN" sz="1800" b="0" kern="1200" dirty="0" err="1" smtClean="0">
                          <a:solidFill>
                            <a:schemeClr val="tx1"/>
                          </a:solidFill>
                          <a:effectLst/>
                          <a:latin typeface="+mn-lt"/>
                          <a:ea typeface="+mn-ea"/>
                          <a:cs typeface="+mn-cs"/>
                        </a:rPr>
                        <a:t>XMLUtil.getBean</a:t>
                      </a:r>
                      <a:r>
                        <a:rPr lang="en-US" altLang="zh-CN" sz="1800" b="0" kern="1200" dirty="0" smtClean="0">
                          <a:solidFill>
                            <a:schemeClr val="tx1"/>
                          </a:solidFill>
                          <a:effectLst/>
                          <a:latin typeface="+mn-lt"/>
                          <a:ea typeface="+mn-ea"/>
                          <a:cs typeface="+mn-cs"/>
                        </a:rPr>
                        <a:t>();</a:t>
                      </a:r>
                      <a:endParaRPr lang="zh-CN" altLang="zh-CN" sz="1800" b="0" kern="1200" dirty="0" smtClean="0">
                        <a:solidFill>
                          <a:schemeClr val="tx1"/>
                        </a:solidFill>
                        <a:effectLst/>
                        <a:latin typeface="+mn-lt"/>
                        <a:ea typeface="+mn-ea"/>
                        <a:cs typeface="+mn-cs"/>
                      </a:endParaRPr>
                    </a:p>
                    <a:p>
                      <a:r>
                        <a:rPr lang="en-US" altLang="zh-CN" sz="1800" b="0" kern="1200" baseline="0" dirty="0" smtClean="0">
                          <a:solidFill>
                            <a:schemeClr val="tx1"/>
                          </a:solidFill>
                          <a:effectLst/>
                          <a:latin typeface="+mn-lt"/>
                          <a:ea typeface="+mn-ea"/>
                          <a:cs typeface="+mn-cs"/>
                        </a:rPr>
                        <a:t>        </a:t>
                      </a:r>
                      <a:r>
                        <a:rPr lang="en-US" altLang="zh-CN" sz="1800" b="0" kern="1200" dirty="0" err="1" smtClean="0">
                          <a:solidFill>
                            <a:schemeClr val="tx1"/>
                          </a:solidFill>
                          <a:effectLst/>
                          <a:latin typeface="+mn-lt"/>
                          <a:ea typeface="+mn-ea"/>
                          <a:cs typeface="+mn-cs"/>
                        </a:rPr>
                        <a:t>ef.fileEncrypt</a:t>
                      </a:r>
                      <a:r>
                        <a:rPr lang="en-US" altLang="zh-CN" sz="1800" b="0" kern="1200" dirty="0" smtClean="0">
                          <a:solidFill>
                            <a:schemeClr val="tx1"/>
                          </a:solidFill>
                          <a:effectLst/>
                          <a:latin typeface="+mn-lt"/>
                          <a:ea typeface="+mn-ea"/>
                          <a:cs typeface="+mn-cs"/>
                        </a:rPr>
                        <a:t>("</a:t>
                      </a:r>
                      <a:r>
                        <a:rPr lang="en-US" altLang="zh-CN" sz="1800" b="0" kern="1200" dirty="0" err="1" smtClean="0">
                          <a:solidFill>
                            <a:schemeClr val="tx1"/>
                          </a:solidFill>
                          <a:effectLst/>
                          <a:latin typeface="+mn-lt"/>
                          <a:ea typeface="+mn-ea"/>
                          <a:cs typeface="+mn-cs"/>
                        </a:rPr>
                        <a:t>src</a:t>
                      </a:r>
                      <a:r>
                        <a:rPr lang="en-US" altLang="zh-CN" sz="1800" b="0" kern="1200" dirty="0" smtClean="0">
                          <a:solidFill>
                            <a:schemeClr val="tx1"/>
                          </a:solidFill>
                          <a:effectLst/>
                          <a:latin typeface="+mn-lt"/>
                          <a:ea typeface="+mn-ea"/>
                          <a:cs typeface="+mn-cs"/>
                        </a:rPr>
                        <a:t>//</a:t>
                      </a:r>
                      <a:r>
                        <a:rPr lang="en-US" altLang="zh-CN" sz="1800" b="0" kern="1200" dirty="0" err="1" smtClean="0">
                          <a:solidFill>
                            <a:schemeClr val="tx1"/>
                          </a:solidFill>
                          <a:effectLst/>
                          <a:latin typeface="+mn-lt"/>
                          <a:ea typeface="+mn-ea"/>
                          <a:cs typeface="+mn-cs"/>
                        </a:rPr>
                        <a:t>designpatterns</a:t>
                      </a:r>
                      <a:r>
                        <a:rPr lang="en-US" altLang="zh-CN" sz="1800" b="0" kern="1200" dirty="0" smtClean="0">
                          <a:solidFill>
                            <a:schemeClr val="tx1"/>
                          </a:solidFill>
                          <a:effectLst/>
                          <a:latin typeface="+mn-lt"/>
                          <a:ea typeface="+mn-ea"/>
                          <a:cs typeface="+mn-cs"/>
                        </a:rPr>
                        <a:t>//facade//src.txt","</a:t>
                      </a:r>
                      <a:r>
                        <a:rPr lang="en-US" altLang="zh-CN" sz="1800" b="0" kern="1200" dirty="0" err="1" smtClean="0">
                          <a:solidFill>
                            <a:schemeClr val="tx1"/>
                          </a:solidFill>
                          <a:effectLst/>
                          <a:latin typeface="+mn-lt"/>
                          <a:ea typeface="+mn-ea"/>
                          <a:cs typeface="+mn-cs"/>
                        </a:rPr>
                        <a:t>src</a:t>
                      </a:r>
                      <a:r>
                        <a:rPr lang="en-US" altLang="zh-CN" sz="1800" b="0" kern="1200" dirty="0" smtClean="0">
                          <a:solidFill>
                            <a:schemeClr val="tx1"/>
                          </a:solidFill>
                          <a:effectLst/>
                          <a:latin typeface="+mn-lt"/>
                          <a:ea typeface="+mn-ea"/>
                          <a:cs typeface="+mn-cs"/>
                        </a:rPr>
                        <a:t>//</a:t>
                      </a:r>
                      <a:r>
                        <a:rPr lang="en-US" altLang="zh-CN" sz="1800" b="0" kern="1200" dirty="0" err="1" smtClean="0">
                          <a:solidFill>
                            <a:schemeClr val="tx1"/>
                          </a:solidFill>
                          <a:effectLst/>
                          <a:latin typeface="+mn-lt"/>
                          <a:ea typeface="+mn-ea"/>
                          <a:cs typeface="+mn-cs"/>
                        </a:rPr>
                        <a:t>designpatterns</a:t>
                      </a:r>
                      <a:r>
                        <a:rPr lang="en-US" altLang="zh-CN" sz="1800" b="0" kern="1200" dirty="0" smtClean="0">
                          <a:solidFill>
                            <a:schemeClr val="tx1"/>
                          </a:solidFill>
                          <a:effectLst/>
                          <a:latin typeface="+mn-lt"/>
                          <a:ea typeface="+mn-ea"/>
                          <a:cs typeface="+mn-cs"/>
                        </a:rPr>
                        <a:t> //facade//des.txt");</a:t>
                      </a:r>
                      <a:r>
                        <a:rPr lang="en-US" altLang="zh-CN" sz="1800" b="0" kern="1200" baseline="0" dirty="0" smtClean="0">
                          <a:solidFill>
                            <a:schemeClr val="tx1"/>
                          </a:solidFill>
                          <a:effectLst/>
                          <a:latin typeface="+mn-lt"/>
                          <a:ea typeface="+mn-ea"/>
                          <a:cs typeface="+mn-cs"/>
                        </a:rPr>
                        <a:t>    </a:t>
                      </a:r>
                      <a:r>
                        <a:rPr lang="en-US" altLang="zh-CN" sz="1800" b="0" kern="1200" dirty="0" smtClean="0">
                          <a:solidFill>
                            <a:schemeClr val="tx1"/>
                          </a:solidFill>
                          <a:effectLst/>
                          <a:latin typeface="+mn-lt"/>
                          <a:ea typeface="+mn-ea"/>
                          <a:cs typeface="+mn-cs"/>
                        </a:rPr>
                        <a:t>}</a:t>
                      </a:r>
                      <a:endParaRPr lang="zh-CN" altLang="zh-CN" sz="1800" b="0" kern="1200" dirty="0" smtClean="0">
                        <a:solidFill>
                          <a:schemeClr val="tx1"/>
                        </a:solidFill>
                        <a:effectLst/>
                        <a:latin typeface="+mn-lt"/>
                        <a:ea typeface="+mn-ea"/>
                        <a:cs typeface="+mn-cs"/>
                      </a:endParaRPr>
                    </a:p>
                    <a:p>
                      <a:r>
                        <a:rPr lang="en-US" altLang="zh-CN" sz="1800" b="0" kern="1200" dirty="0" smtClean="0">
                          <a:solidFill>
                            <a:schemeClr val="tx1"/>
                          </a:solidFill>
                          <a:effectLst/>
                          <a:latin typeface="+mn-lt"/>
                          <a:ea typeface="+mn-ea"/>
                          <a:cs typeface="+mn-cs"/>
                        </a:rPr>
                        <a:t>}</a:t>
                      </a:r>
                      <a:endParaRPr lang="zh-CN" sz="1800" b="0" kern="100" dirty="0">
                        <a:latin typeface="Times New Roman"/>
                        <a:ea typeface="宋体"/>
                      </a:endParaRPr>
                    </a:p>
                  </a:txBody>
                  <a:tcPr marL="68580" marR="68580" marT="0" marB="0">
                    <a:lnL>
                      <a:noFill/>
                    </a:lnL>
                    <a:lnR>
                      <a:noFill/>
                    </a:lnR>
                    <a:lnT>
                      <a:noFill/>
                    </a:lnT>
                    <a:lnB>
                      <a:noFill/>
                    </a:lnB>
                    <a:solidFill>
                      <a:srgbClr val="FFC000"/>
                    </a:solidFill>
                  </a:tcPr>
                </a:tc>
              </a:tr>
            </a:tbl>
          </a:graphicData>
        </a:graphic>
      </p:graphicFrame>
    </p:spTree>
    <p:extLst>
      <p:ext uri="{BB962C8B-B14F-4D97-AF65-F5344CB8AC3E}">
        <p14:creationId xmlns:p14="http://schemas.microsoft.com/office/powerpoint/2010/main" val="1184361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838200" y="914400"/>
            <a:ext cx="7543800" cy="685800"/>
          </a:xfrm>
        </p:spPr>
        <p:txBody>
          <a:bodyPr/>
          <a:lstStyle/>
          <a:p>
            <a:pPr eaLnBrk="1" hangingPunct="1"/>
            <a:r>
              <a:rPr lang="zh-CN" altLang="en-US" smtClean="0"/>
              <a:t>外观模式与单例模式联用</a:t>
            </a:r>
          </a:p>
        </p:txBody>
      </p:sp>
      <p:sp>
        <p:nvSpPr>
          <p:cNvPr id="1300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将外观类改造成为单例类</a:t>
            </a:r>
            <a:endParaRPr lang="en-US" altLang="zh-CN" smtClean="0">
              <a:solidFill>
                <a:srgbClr val="FF3300"/>
              </a:solidFill>
            </a:endParaRPr>
          </a:p>
        </p:txBody>
      </p:sp>
      <p:sp>
        <p:nvSpPr>
          <p:cNvPr id="1300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111250"/>
            <a:ext cx="54864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114800" y="2286000"/>
            <a:ext cx="4572000" cy="2590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430212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38200" y="914400"/>
            <a:ext cx="7239000" cy="685800"/>
          </a:xfrm>
        </p:spPr>
        <p:txBody>
          <a:bodyPr/>
          <a:lstStyle/>
          <a:p>
            <a:r>
              <a:rPr lang="zh-CN" altLang="en-US" smtClean="0"/>
              <a:t>外观模式的优缺点与适用环境</a:t>
            </a:r>
          </a:p>
        </p:txBody>
      </p:sp>
      <p:sp>
        <p:nvSpPr>
          <p:cNvPr id="131075"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z="2000" smtClean="0"/>
              <a:t>它</a:t>
            </a:r>
            <a:r>
              <a:rPr lang="zh-CN" altLang="en-US" sz="2000" smtClean="0">
                <a:solidFill>
                  <a:srgbClr val="FF3300"/>
                </a:solidFill>
              </a:rPr>
              <a:t>对客户端屏蔽了子系统组件，减少了客户端所需处理的对象数目，并使得子系统使用起来更加容易</a:t>
            </a:r>
            <a:endParaRPr lang="en-US" altLang="zh-CN" sz="2000" smtClean="0">
              <a:solidFill>
                <a:srgbClr val="FF3300"/>
              </a:solidFill>
            </a:endParaRPr>
          </a:p>
          <a:p>
            <a:pPr lvl="1" eaLnBrk="1" hangingPunct="1"/>
            <a:r>
              <a:rPr lang="zh-CN" altLang="en-US" sz="2000" smtClean="0"/>
              <a:t>它</a:t>
            </a:r>
            <a:r>
              <a:rPr lang="zh-CN" altLang="en-US" sz="2000" smtClean="0">
                <a:solidFill>
                  <a:srgbClr val="FF3300"/>
                </a:solidFill>
              </a:rPr>
              <a:t>实现了子系统与客户端之间的松耦合关系</a:t>
            </a:r>
            <a:r>
              <a:rPr lang="zh-CN" altLang="en-US" sz="2000" smtClean="0"/>
              <a:t>，这使得子系统的变化不会影响到调用它的客户端，只需要调整外观类即可</a:t>
            </a:r>
            <a:endParaRPr lang="en-US" altLang="zh-CN" sz="2000" smtClean="0"/>
          </a:p>
          <a:p>
            <a:pPr lvl="1" eaLnBrk="1" hangingPunct="1"/>
            <a:r>
              <a:rPr lang="zh-CN" altLang="en-US" sz="2000" smtClean="0">
                <a:solidFill>
                  <a:srgbClr val="FF3300"/>
                </a:solidFill>
              </a:rPr>
              <a:t>一个子系统的修改对其他子系统没有任何影响</a:t>
            </a:r>
            <a:r>
              <a:rPr lang="zh-CN" altLang="en-US" sz="2000" smtClean="0"/>
              <a:t>，而且</a:t>
            </a:r>
            <a:r>
              <a:rPr lang="zh-CN" altLang="en-US" sz="2000" smtClean="0">
                <a:solidFill>
                  <a:srgbClr val="FF3300"/>
                </a:solidFill>
              </a:rPr>
              <a:t>子系统的内部变化也不会影响到外观对象</a:t>
            </a:r>
            <a:endParaRPr lang="en-US" altLang="zh-CN" sz="2000" smtClean="0">
              <a:solidFill>
                <a:srgbClr val="FF3300"/>
              </a:solidFill>
            </a:endParaRPr>
          </a:p>
        </p:txBody>
      </p:sp>
      <p:sp>
        <p:nvSpPr>
          <p:cNvPr id="1310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10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29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838200" y="914400"/>
            <a:ext cx="6934200" cy="685800"/>
          </a:xfrm>
        </p:spPr>
        <p:txBody>
          <a:bodyPr/>
          <a:lstStyle/>
          <a:p>
            <a:r>
              <a:rPr lang="zh-CN" altLang="en-US" smtClean="0"/>
              <a:t>外观模式的优缺点与适用环境</a:t>
            </a:r>
          </a:p>
        </p:txBody>
      </p:sp>
      <p:sp>
        <p:nvSpPr>
          <p:cNvPr id="132099"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a:r>
              <a:rPr lang="zh-CN" altLang="en-US" smtClean="0">
                <a:solidFill>
                  <a:srgbClr val="FF3300"/>
                </a:solidFill>
              </a:rPr>
              <a:t>不能很好地限制客户端直接使用子系统类</a:t>
            </a:r>
            <a:r>
              <a:rPr lang="zh-CN" altLang="en-US" smtClean="0"/>
              <a:t>，如果对客户端访问子系统类做太多的限制则减少了可变性和灵活性</a:t>
            </a:r>
            <a:endParaRPr lang="en-US" altLang="zh-CN" smtClean="0"/>
          </a:p>
          <a:p>
            <a:pPr lvl="1"/>
            <a:r>
              <a:rPr lang="zh-CN" altLang="en-US" smtClean="0"/>
              <a:t>如果</a:t>
            </a:r>
            <a:r>
              <a:rPr lang="zh-CN" altLang="en-US" smtClean="0">
                <a:solidFill>
                  <a:srgbClr val="FF3300"/>
                </a:solidFill>
              </a:rPr>
              <a:t>设计不当，增加新的子系统可能需要修改外观类的源代码</a:t>
            </a:r>
            <a:r>
              <a:rPr lang="zh-CN" altLang="en-US" smtClean="0"/>
              <a:t>，</a:t>
            </a:r>
            <a:r>
              <a:rPr lang="zh-CN" altLang="en-US" smtClean="0">
                <a:solidFill>
                  <a:srgbClr val="FF3300"/>
                </a:solidFill>
              </a:rPr>
              <a:t>违背了开闭原则</a:t>
            </a:r>
          </a:p>
          <a:p>
            <a:pPr lvl="1" eaLnBrk="1" hangingPunct="1"/>
            <a:endParaRPr lang="en-US" altLang="zh-CN" smtClean="0"/>
          </a:p>
        </p:txBody>
      </p:sp>
      <p:sp>
        <p:nvSpPr>
          <p:cNvPr id="1321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21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666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838200" y="914400"/>
            <a:ext cx="7162800" cy="685800"/>
          </a:xfrm>
        </p:spPr>
        <p:txBody>
          <a:bodyPr/>
          <a:lstStyle/>
          <a:p>
            <a:r>
              <a:rPr lang="zh-CN" altLang="en-US" smtClean="0"/>
              <a:t>外观模式的优缺点与适用环境</a:t>
            </a:r>
          </a:p>
        </p:txBody>
      </p:sp>
      <p:sp>
        <p:nvSpPr>
          <p:cNvPr id="133123" name="Rectangle 3"/>
          <p:cNvSpPr>
            <a:spLocks noGrp="1" noChangeArrowheads="1"/>
          </p:cNvSpPr>
          <p:nvPr>
            <p:ph type="body" sz="half" idx="1"/>
          </p:nvPr>
        </p:nvSpPr>
        <p:spPr>
          <a:xfrm>
            <a:off x="381000" y="1752600"/>
            <a:ext cx="6400800" cy="4495800"/>
          </a:xfrm>
        </p:spPr>
        <p:txBody>
          <a:bodyPr/>
          <a:lstStyle/>
          <a:p>
            <a:pPr eaLnBrk="1" hangingPunct="1"/>
            <a:r>
              <a:rPr lang="zh-CN" altLang="en-US" smtClean="0"/>
              <a:t>模式适用环境</a:t>
            </a:r>
            <a:endParaRPr lang="en-US" altLang="zh-CN" smtClean="0"/>
          </a:p>
          <a:p>
            <a:pPr lvl="1" eaLnBrk="1" hangingPunct="1"/>
            <a:r>
              <a:rPr lang="zh-CN" altLang="en-US" smtClean="0"/>
              <a:t>要为访问</a:t>
            </a:r>
            <a:r>
              <a:rPr lang="zh-CN" altLang="en-US" smtClean="0">
                <a:solidFill>
                  <a:srgbClr val="FF3300"/>
                </a:solidFill>
              </a:rPr>
              <a:t>一系列复杂的子系统提供一个简单入口</a:t>
            </a:r>
            <a:endParaRPr lang="en-US" altLang="zh-CN" smtClean="0">
              <a:solidFill>
                <a:srgbClr val="FF3300"/>
              </a:solidFill>
            </a:endParaRPr>
          </a:p>
          <a:p>
            <a:pPr lvl="1" eaLnBrk="1" hangingPunct="1"/>
            <a:r>
              <a:rPr lang="zh-CN" altLang="en-US" smtClean="0">
                <a:solidFill>
                  <a:srgbClr val="FF3300"/>
                </a:solidFill>
              </a:rPr>
              <a:t>客户端程序与多个子系统之间存在很大的依赖性</a:t>
            </a:r>
            <a:endParaRPr lang="en-US" altLang="zh-CN" smtClean="0">
              <a:solidFill>
                <a:srgbClr val="FF3300"/>
              </a:solidFill>
            </a:endParaRPr>
          </a:p>
          <a:p>
            <a:pPr lvl="1" eaLnBrk="1" hangingPunct="1"/>
            <a:r>
              <a:rPr lang="zh-CN" altLang="en-US" smtClean="0"/>
              <a:t>在层次化结构中，可以</a:t>
            </a:r>
            <a:r>
              <a:rPr lang="zh-CN" altLang="en-US" smtClean="0">
                <a:solidFill>
                  <a:srgbClr val="FF3300"/>
                </a:solidFill>
              </a:rPr>
              <a:t>使用外观模式的定义系统中每一层的入口</a:t>
            </a:r>
            <a:r>
              <a:rPr lang="zh-CN" altLang="en-US" smtClean="0"/>
              <a:t>，层与层之间不直接产生联系，而是通过外观类建立联系，</a:t>
            </a:r>
            <a:r>
              <a:rPr lang="zh-CN" altLang="en-US" smtClean="0">
                <a:solidFill>
                  <a:srgbClr val="FF3300"/>
                </a:solidFill>
              </a:rPr>
              <a:t>降低层之间的耦合度</a:t>
            </a:r>
          </a:p>
        </p:txBody>
      </p:sp>
      <p:sp>
        <p:nvSpPr>
          <p:cNvPr id="1331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31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71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9472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外观模式概述</a:t>
            </a:r>
          </a:p>
        </p:txBody>
      </p:sp>
      <p:sp>
        <p:nvSpPr>
          <p:cNvPr id="1095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两种喝茶方式示意图</a:t>
            </a:r>
          </a:p>
        </p:txBody>
      </p:sp>
      <p:sp>
        <p:nvSpPr>
          <p:cNvPr id="1095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957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9574"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09575" name="Object 10"/>
          <p:cNvGraphicFramePr>
            <a:graphicFrameLocks noChangeAspect="1"/>
          </p:cNvGraphicFramePr>
          <p:nvPr/>
        </p:nvGraphicFramePr>
        <p:xfrm>
          <a:off x="152400" y="2209800"/>
          <a:ext cx="8797925" cy="3706813"/>
        </p:xfrm>
        <a:graphic>
          <a:graphicData uri="http://schemas.openxmlformats.org/presentationml/2006/ole">
            <mc:AlternateContent xmlns:mc="http://schemas.openxmlformats.org/markup-compatibility/2006">
              <mc:Choice xmlns:v="urn:schemas-microsoft-com:vml" Requires="v">
                <p:oleObj spid="_x0000_s3137" name="Visio" r:id="rId3" imgW="10810959" imgH="4561191" progId="Visio.Drawing.11">
                  <p:embed/>
                </p:oleObj>
              </mc:Choice>
              <mc:Fallback>
                <p:oleObj name="Visio" r:id="rId3" imgW="10810959" imgH="45611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09800"/>
                        <a:ext cx="8797925"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710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外观模式概述</a:t>
            </a:r>
          </a:p>
        </p:txBody>
      </p:sp>
      <p:sp>
        <p:nvSpPr>
          <p:cNvPr id="11059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0596"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分析</a:t>
            </a:r>
            <a:endParaRPr lang="en-US" altLang="zh-CN" smtClean="0"/>
          </a:p>
          <a:p>
            <a:pPr lvl="1" eaLnBrk="1" hangingPunct="1"/>
            <a:r>
              <a:rPr lang="zh-CN" altLang="en-US" smtClean="0"/>
              <a:t>一个客户类需要和</a:t>
            </a:r>
            <a:r>
              <a:rPr lang="zh-CN" altLang="en-US" smtClean="0">
                <a:solidFill>
                  <a:srgbClr val="FF3300"/>
                </a:solidFill>
              </a:rPr>
              <a:t>多个业务类</a:t>
            </a:r>
            <a:r>
              <a:rPr lang="zh-CN" altLang="en-US" smtClean="0"/>
              <a:t>交互，而这些需要交互的业务类经常会作为一个整体出现</a:t>
            </a:r>
            <a:endParaRPr lang="en-US" altLang="zh-CN" smtClean="0"/>
          </a:p>
          <a:p>
            <a:pPr lvl="1" eaLnBrk="1" hangingPunct="1"/>
            <a:r>
              <a:rPr lang="zh-CN" altLang="en-US" smtClean="0"/>
              <a:t>引入一个新的</a:t>
            </a:r>
            <a:r>
              <a:rPr lang="zh-CN" altLang="en-US" smtClean="0">
                <a:solidFill>
                  <a:srgbClr val="FF3300"/>
                </a:solidFill>
              </a:rPr>
              <a:t>外观类</a:t>
            </a:r>
            <a:r>
              <a:rPr lang="en-US" altLang="zh-CN" smtClean="0">
                <a:solidFill>
                  <a:srgbClr val="FF3300"/>
                </a:solidFill>
              </a:rPr>
              <a:t>(Facade)</a:t>
            </a:r>
            <a:r>
              <a:rPr lang="zh-CN" altLang="en-US" smtClean="0"/>
              <a:t>来负责和</a:t>
            </a:r>
            <a:r>
              <a:rPr lang="zh-CN" altLang="en-US" smtClean="0">
                <a:solidFill>
                  <a:srgbClr val="FF3300"/>
                </a:solidFill>
              </a:rPr>
              <a:t>多个业务类</a:t>
            </a:r>
            <a:r>
              <a:rPr lang="en-US" altLang="zh-CN" smtClean="0">
                <a:solidFill>
                  <a:srgbClr val="FF3300"/>
                </a:solidFill>
              </a:rPr>
              <a:t>【</a:t>
            </a:r>
            <a:r>
              <a:rPr lang="zh-CN" altLang="en-US" smtClean="0">
                <a:solidFill>
                  <a:srgbClr val="FF3300"/>
                </a:solidFill>
              </a:rPr>
              <a:t>子系统</a:t>
            </a:r>
            <a:r>
              <a:rPr lang="en-US" altLang="zh-CN" smtClean="0">
                <a:solidFill>
                  <a:srgbClr val="FF3300"/>
                </a:solidFill>
              </a:rPr>
              <a:t>(Subsystem)】</a:t>
            </a:r>
            <a:r>
              <a:rPr lang="zh-CN" altLang="en-US" smtClean="0"/>
              <a:t>进行交互，而客户类只需与外观类交互</a:t>
            </a:r>
            <a:endParaRPr lang="en-US" altLang="zh-CN" smtClean="0"/>
          </a:p>
          <a:p>
            <a:pPr lvl="1" eaLnBrk="1" hangingPunct="1"/>
            <a:r>
              <a:rPr lang="zh-CN" altLang="en-US" smtClean="0"/>
              <a:t>为多个业务类的调用</a:t>
            </a:r>
            <a:r>
              <a:rPr lang="zh-CN" altLang="en-US" smtClean="0">
                <a:solidFill>
                  <a:srgbClr val="FF3300"/>
                </a:solidFill>
              </a:rPr>
              <a:t>提供了一个统一的入口</a:t>
            </a:r>
            <a:r>
              <a:rPr lang="zh-CN" altLang="en-US" smtClean="0"/>
              <a:t>，</a:t>
            </a:r>
            <a:r>
              <a:rPr lang="zh-CN" altLang="en-US" smtClean="0">
                <a:solidFill>
                  <a:srgbClr val="FF3300"/>
                </a:solidFill>
              </a:rPr>
              <a:t>简化了类与类之间的交互</a:t>
            </a:r>
            <a:endParaRPr lang="en-US" altLang="zh-CN" smtClean="0">
              <a:solidFill>
                <a:srgbClr val="FF3300"/>
              </a:solidFill>
            </a:endParaRPr>
          </a:p>
        </p:txBody>
      </p:sp>
    </p:spTree>
    <p:extLst>
      <p:ext uri="{BB962C8B-B14F-4D97-AF65-F5344CB8AC3E}">
        <p14:creationId xmlns:p14="http://schemas.microsoft.com/office/powerpoint/2010/main" val="42286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外观模式概述</a:t>
            </a:r>
          </a:p>
        </p:txBody>
      </p:sp>
      <p:sp>
        <p:nvSpPr>
          <p:cNvPr id="11161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1620"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分析</a:t>
            </a:r>
            <a:endParaRPr lang="en-US" altLang="zh-CN" smtClean="0"/>
          </a:p>
          <a:p>
            <a:pPr lvl="1" eaLnBrk="1" hangingPunct="1"/>
            <a:r>
              <a:rPr lang="zh-CN" altLang="en-US" smtClean="0">
                <a:solidFill>
                  <a:srgbClr val="FF3300"/>
                </a:solidFill>
              </a:rPr>
              <a:t>没有外观类：</a:t>
            </a:r>
            <a:r>
              <a:rPr lang="zh-CN" altLang="en-US" smtClean="0"/>
              <a:t>每个客户类需要和多个子系统之间进行复杂的交互，</a:t>
            </a:r>
            <a:r>
              <a:rPr lang="zh-CN" altLang="en-US" smtClean="0">
                <a:solidFill>
                  <a:srgbClr val="0070C0"/>
                </a:solidFill>
              </a:rPr>
              <a:t>系统的耦合度将很大</a:t>
            </a:r>
            <a:endParaRPr lang="en-US" altLang="zh-CN" smtClean="0">
              <a:solidFill>
                <a:srgbClr val="0070C0"/>
              </a:solidFill>
            </a:endParaRPr>
          </a:p>
          <a:p>
            <a:pPr lvl="1" eaLnBrk="1" hangingPunct="1"/>
            <a:r>
              <a:rPr lang="zh-CN" altLang="en-US" smtClean="0">
                <a:solidFill>
                  <a:srgbClr val="FF3300"/>
                </a:solidFill>
              </a:rPr>
              <a:t>引入外观类：</a:t>
            </a:r>
            <a:r>
              <a:rPr lang="zh-CN" altLang="en-US" smtClean="0"/>
              <a:t>客户类只需要直接与外观类交互，客户类与子系统之间原有的复杂引用关系由外观类来实现，从而</a:t>
            </a:r>
            <a:r>
              <a:rPr lang="zh-CN" altLang="en-US" smtClean="0">
                <a:solidFill>
                  <a:srgbClr val="0070C0"/>
                </a:solidFill>
              </a:rPr>
              <a:t>降低了系统的耦合度</a:t>
            </a:r>
            <a:endParaRPr lang="en-US" altLang="zh-CN" smtClean="0">
              <a:solidFill>
                <a:srgbClr val="0070C0"/>
              </a:solidFill>
            </a:endParaRPr>
          </a:p>
        </p:txBody>
      </p:sp>
      <p:sp>
        <p:nvSpPr>
          <p:cNvPr id="1116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18696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外观模式概述</a:t>
            </a:r>
          </a:p>
        </p:txBody>
      </p:sp>
      <p:sp>
        <p:nvSpPr>
          <p:cNvPr id="112643"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2644"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分析</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r>
              <a:rPr lang="zh-CN" altLang="en-US" sz="2000" smtClean="0"/>
              <a:t>一个子系统的外部与其内部的通信通过一个统一的外观类进行，</a:t>
            </a:r>
            <a:r>
              <a:rPr lang="zh-CN" altLang="en-US" sz="2000" smtClean="0">
                <a:solidFill>
                  <a:srgbClr val="FF3300"/>
                </a:solidFill>
              </a:rPr>
              <a:t>外观类将客户类与子系统的内部复杂性分隔开</a:t>
            </a:r>
            <a:r>
              <a:rPr lang="zh-CN" altLang="en-US" sz="2000" smtClean="0"/>
              <a:t>，使得客户类只需要与外观角色打交道，而不需要与子系统内部的很多对象打交道</a:t>
            </a:r>
            <a:endParaRPr lang="en-US" altLang="zh-CN" sz="2000" smtClean="0"/>
          </a:p>
        </p:txBody>
      </p:sp>
      <p:sp>
        <p:nvSpPr>
          <p:cNvPr id="11264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26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12647" name="Object 1"/>
          <p:cNvGraphicFramePr>
            <a:graphicFrameLocks noChangeAspect="1"/>
          </p:cNvGraphicFramePr>
          <p:nvPr/>
        </p:nvGraphicFramePr>
        <p:xfrm>
          <a:off x="1323975" y="1920875"/>
          <a:ext cx="6524625" cy="3108325"/>
        </p:xfrm>
        <a:graphic>
          <a:graphicData uri="http://schemas.openxmlformats.org/presentationml/2006/ole">
            <mc:AlternateContent xmlns:mc="http://schemas.openxmlformats.org/markup-compatibility/2006">
              <mc:Choice xmlns:v="urn:schemas-microsoft-com:vml" Requires="v">
                <p:oleObj spid="_x0000_s4161" name="Visio" r:id="rId3" imgW="7102919" imgH="3367932" progId="Visio.Drawing.11">
                  <p:embed/>
                </p:oleObj>
              </mc:Choice>
              <mc:Fallback>
                <p:oleObj name="Visio" r:id="rId3" imgW="7102919" imgH="336793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1920875"/>
                        <a:ext cx="65246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125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外观模式概述</a:t>
            </a:r>
          </a:p>
        </p:txBody>
      </p:sp>
      <p:sp>
        <p:nvSpPr>
          <p:cNvPr id="11366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68"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分析</a:t>
            </a:r>
            <a:endParaRPr lang="en-US" altLang="zh-CN" smtClean="0"/>
          </a:p>
          <a:p>
            <a:pPr lvl="1" eaLnBrk="1" hangingPunct="1"/>
            <a:r>
              <a:rPr lang="zh-CN" altLang="en-US" smtClean="0"/>
              <a:t>为复杂子系统提供一个简单的访问入口</a:t>
            </a:r>
            <a:endParaRPr lang="en-US" altLang="zh-CN" smtClean="0"/>
          </a:p>
        </p:txBody>
      </p:sp>
      <p:sp>
        <p:nvSpPr>
          <p:cNvPr id="11366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13671" name="Group 4"/>
          <p:cNvGrpSpPr>
            <a:grpSpLocks/>
          </p:cNvGrpSpPr>
          <p:nvPr/>
        </p:nvGrpSpPr>
        <p:grpSpPr bwMode="auto">
          <a:xfrm>
            <a:off x="1295400" y="3028950"/>
            <a:ext cx="6172200" cy="3524250"/>
            <a:chOff x="627" y="594"/>
            <a:chExt cx="4782" cy="3282"/>
          </a:xfrm>
        </p:grpSpPr>
        <p:sp>
          <p:nvSpPr>
            <p:cNvPr id="113672" name="Rectangle 5"/>
            <p:cNvSpPr>
              <a:spLocks noChangeArrowheads="1"/>
            </p:cNvSpPr>
            <p:nvPr/>
          </p:nvSpPr>
          <p:spPr bwMode="invGray">
            <a:xfrm>
              <a:off x="660" y="594"/>
              <a:ext cx="4730" cy="3252"/>
            </a:xfrm>
            <a:prstGeom prst="rect">
              <a:avLst/>
            </a:prstGeom>
            <a:solidFill>
              <a:schemeClr val="bg1"/>
            </a:solidFill>
            <a:ln>
              <a:noFill/>
            </a:ln>
            <a:effectLst>
              <a:outerShdw dist="53882" dir="2700000" algn="ctr" rotWithShape="0">
                <a:schemeClr val="bg2"/>
              </a:outerShdw>
            </a:effectLst>
            <a:extLst>
              <a:ext uri="{91240B29-F687-4F45-9708-019B960494DF}">
                <a14:hiddenLine xmlns:a14="http://schemas.microsoft.com/office/drawing/2010/main" w="38100">
                  <a:solidFill>
                    <a:srgbClr val="000000"/>
                  </a:solidFill>
                  <a:miter lim="800000"/>
                  <a:headEnd/>
                  <a:tailEnd/>
                </a14:hiddenLine>
              </a:ext>
            </a:extLst>
          </p:spPr>
          <p:txBody>
            <a:bodyPr wrap="none" tIns="91440" bIns="91440"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3673" name="Picture 6" descr="Cartoon-(1%2fSimplic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 y="600"/>
              <a:ext cx="4782" cy="32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54437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外观模式概述</a:t>
            </a:r>
          </a:p>
        </p:txBody>
      </p:sp>
      <p:sp>
        <p:nvSpPr>
          <p:cNvPr id="1146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外观模式的定义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3300"/>
                </a:solidFill>
              </a:rPr>
              <a:t>对象结构型</a:t>
            </a:r>
            <a:r>
              <a:rPr lang="zh-CN" altLang="en-US" smtClean="0"/>
              <a:t>模式</a:t>
            </a:r>
          </a:p>
        </p:txBody>
      </p:sp>
      <p:sp>
        <p:nvSpPr>
          <p:cNvPr id="1146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560638"/>
        </p:xfrm>
        <a:graphic>
          <a:graphicData uri="http://schemas.openxmlformats.org/drawingml/2006/table">
            <a:tbl>
              <a:tblPr/>
              <a:tblGrid>
                <a:gridCol w="8305800"/>
              </a:tblGrid>
              <a:tr h="2560638">
                <a:tc>
                  <a:txBody>
                    <a:bodyPr/>
                    <a:lstStyle/>
                    <a:p>
                      <a:pPr indent="262255" algn="just">
                        <a:spcAft>
                          <a:spcPts val="0"/>
                        </a:spcAft>
                      </a:pPr>
                      <a:r>
                        <a:rPr lang="zh-CN" altLang="en-US" sz="2400" b="1" kern="100" dirty="0" smtClean="0">
                          <a:latin typeface="Times New Roman"/>
                          <a:ea typeface="宋体"/>
                          <a:cs typeface="Times New Roman"/>
                        </a:rPr>
                        <a:t>外观模式：</a:t>
                      </a:r>
                      <a:r>
                        <a:rPr lang="zh-CN" altLang="en-US" sz="2400" b="0" kern="100" dirty="0" smtClean="0">
                          <a:solidFill>
                            <a:schemeClr val="tx1"/>
                          </a:solidFill>
                          <a:latin typeface="Times New Roman"/>
                          <a:ea typeface="宋体"/>
                          <a:cs typeface="Times New Roman"/>
                        </a:rPr>
                        <a:t>为子系统中的一组接口提供一个</a:t>
                      </a:r>
                      <a:r>
                        <a:rPr lang="zh-CN" altLang="en-US" sz="2400" b="1" kern="100" dirty="0" smtClean="0">
                          <a:solidFill>
                            <a:srgbClr val="FF3300"/>
                          </a:solidFill>
                          <a:latin typeface="Times New Roman"/>
                          <a:ea typeface="宋体"/>
                          <a:cs typeface="Times New Roman"/>
                        </a:rPr>
                        <a:t>统一的入口</a:t>
                      </a:r>
                      <a:r>
                        <a:rPr lang="zh-CN" altLang="en-US" sz="2400" b="0" kern="100" dirty="0" smtClean="0">
                          <a:solidFill>
                            <a:schemeClr val="tx1"/>
                          </a:solidFill>
                          <a:latin typeface="Times New Roman"/>
                          <a:ea typeface="宋体"/>
                          <a:cs typeface="Times New Roman"/>
                        </a:rPr>
                        <a:t>。外观模式定义了</a:t>
                      </a:r>
                      <a:r>
                        <a:rPr lang="zh-CN" altLang="en-US" sz="2400" b="1" kern="100" dirty="0" smtClean="0">
                          <a:solidFill>
                            <a:srgbClr val="FF3300"/>
                          </a:solidFill>
                          <a:latin typeface="Times New Roman"/>
                          <a:ea typeface="宋体"/>
                          <a:cs typeface="Times New Roman"/>
                        </a:rPr>
                        <a:t>一个高层接口</a:t>
                      </a:r>
                      <a:r>
                        <a:rPr lang="zh-CN" altLang="en-US" sz="2400" b="0" kern="100" dirty="0" smtClean="0">
                          <a:solidFill>
                            <a:schemeClr val="tx1"/>
                          </a:solidFill>
                          <a:latin typeface="Times New Roman"/>
                          <a:ea typeface="宋体"/>
                          <a:cs typeface="Times New Roman"/>
                        </a:rPr>
                        <a:t>，这个接口使得这一子系统更加容易使用。</a:t>
                      </a:r>
                      <a:endParaRPr lang="en-US" altLang="zh-CN" sz="2400" b="0" kern="100" dirty="0" smtClean="0">
                        <a:solidFill>
                          <a:schemeClr val="tx1"/>
                        </a:solidFill>
                        <a:latin typeface="Times New Roman"/>
                        <a:ea typeface="宋体"/>
                        <a:cs typeface="Times New Roman"/>
                      </a:endParaRPr>
                    </a:p>
                    <a:p>
                      <a:pPr indent="262255" algn="just">
                        <a:spcAft>
                          <a:spcPts val="0"/>
                        </a:spcAft>
                      </a:pPr>
                      <a:endParaRPr lang="en-US" altLang="zh-CN" sz="2400" b="0"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Facade Pattern: </a:t>
                      </a:r>
                      <a:r>
                        <a:rPr lang="en-US" altLang="zh-CN" sz="2400" b="0" kern="100" dirty="0" smtClean="0">
                          <a:latin typeface="Times New Roman"/>
                          <a:ea typeface="宋体"/>
                          <a:cs typeface="Times New Roman"/>
                        </a:rPr>
                        <a:t>Provide </a:t>
                      </a:r>
                      <a:r>
                        <a:rPr lang="en-US" altLang="zh-CN" sz="2400" b="1" kern="100" dirty="0" smtClean="0">
                          <a:solidFill>
                            <a:srgbClr val="FF3300"/>
                          </a:solidFill>
                          <a:latin typeface="Times New Roman"/>
                          <a:ea typeface="宋体"/>
                          <a:cs typeface="Times New Roman"/>
                        </a:rPr>
                        <a:t>a unified interface</a:t>
                      </a:r>
                      <a:r>
                        <a:rPr lang="en-US" altLang="zh-CN" sz="2400" b="0" kern="100" dirty="0" smtClean="0">
                          <a:latin typeface="Times New Roman"/>
                          <a:ea typeface="宋体"/>
                          <a:cs typeface="Times New Roman"/>
                        </a:rPr>
                        <a:t> to a set of interfaces in a subsystem. Facade defines </a:t>
                      </a:r>
                      <a:r>
                        <a:rPr lang="en-US" altLang="zh-CN" sz="2400" b="1" kern="100" dirty="0" smtClean="0">
                          <a:solidFill>
                            <a:srgbClr val="FF3300"/>
                          </a:solidFill>
                          <a:latin typeface="Times New Roman"/>
                          <a:ea typeface="宋体"/>
                          <a:cs typeface="Times New Roman"/>
                        </a:rPr>
                        <a:t>a higher-level interface </a:t>
                      </a:r>
                      <a:r>
                        <a:rPr lang="en-US" altLang="zh-CN" sz="2400" b="0" kern="100" dirty="0" smtClean="0">
                          <a:latin typeface="Times New Roman"/>
                          <a:ea typeface="宋体"/>
                          <a:cs typeface="Times New Roman"/>
                        </a:rPr>
                        <a:t>that makes the subsystem easier to use.</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84256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38200" y="914400"/>
            <a:ext cx="6324600" cy="685800"/>
          </a:xfrm>
        </p:spPr>
        <p:txBody>
          <a:bodyPr/>
          <a:lstStyle/>
          <a:p>
            <a:pPr eaLnBrk="1" hangingPunct="1"/>
            <a:r>
              <a:rPr lang="zh-CN" altLang="en-US" smtClean="0"/>
              <a:t>外观模式概述</a:t>
            </a:r>
          </a:p>
        </p:txBody>
      </p:sp>
      <p:sp>
        <p:nvSpPr>
          <p:cNvPr id="115715" name="Rectangle 3"/>
          <p:cNvSpPr>
            <a:spLocks noGrp="1" noChangeArrowheads="1"/>
          </p:cNvSpPr>
          <p:nvPr>
            <p:ph type="body" sz="half" idx="1"/>
          </p:nvPr>
        </p:nvSpPr>
        <p:spPr>
          <a:xfrm>
            <a:off x="381000" y="1752600"/>
            <a:ext cx="6172200" cy="4114800"/>
          </a:xfrm>
        </p:spPr>
        <p:txBody>
          <a:bodyPr/>
          <a:lstStyle/>
          <a:p>
            <a:pPr eaLnBrk="1" hangingPunct="1"/>
            <a:r>
              <a:rPr lang="zh-CN" altLang="en-US" smtClean="0"/>
              <a:t>外观模式的定义</a:t>
            </a:r>
            <a:endParaRPr lang="en-US" altLang="zh-CN" smtClean="0"/>
          </a:p>
          <a:p>
            <a:pPr lvl="1" eaLnBrk="1" hangingPunct="1"/>
            <a:r>
              <a:rPr lang="zh-CN" altLang="en-US" smtClean="0"/>
              <a:t>又称为</a:t>
            </a:r>
            <a:r>
              <a:rPr lang="zh-CN" altLang="en-US" smtClean="0">
                <a:solidFill>
                  <a:srgbClr val="FF3300"/>
                </a:solidFill>
              </a:rPr>
              <a:t>门面模式</a:t>
            </a:r>
            <a:endParaRPr lang="en-US" altLang="zh-CN" smtClean="0">
              <a:solidFill>
                <a:srgbClr val="FF3300"/>
              </a:solidFill>
            </a:endParaRPr>
          </a:p>
          <a:p>
            <a:pPr lvl="1" eaLnBrk="1" hangingPunct="1"/>
            <a:r>
              <a:rPr lang="zh-CN" altLang="en-US" smtClean="0"/>
              <a:t>是</a:t>
            </a:r>
            <a:r>
              <a:rPr lang="zh-CN" altLang="en-US" smtClean="0">
                <a:solidFill>
                  <a:srgbClr val="FF3300"/>
                </a:solidFill>
              </a:rPr>
              <a:t>迪米特法则</a:t>
            </a:r>
            <a:r>
              <a:rPr lang="zh-CN" altLang="en-US" smtClean="0"/>
              <a:t>的一种具体实现</a:t>
            </a:r>
            <a:endParaRPr lang="en-US" altLang="zh-CN" smtClean="0"/>
          </a:p>
          <a:p>
            <a:pPr lvl="1" eaLnBrk="1" hangingPunct="1"/>
            <a:r>
              <a:rPr lang="zh-CN" altLang="en-US" smtClean="0"/>
              <a:t>通过</a:t>
            </a:r>
            <a:r>
              <a:rPr lang="zh-CN" altLang="en-US" smtClean="0">
                <a:solidFill>
                  <a:srgbClr val="FF3300"/>
                </a:solidFill>
              </a:rPr>
              <a:t>引入一个新的外观角色</a:t>
            </a:r>
            <a:r>
              <a:rPr lang="zh-CN" altLang="en-US" smtClean="0"/>
              <a:t>来</a:t>
            </a:r>
            <a:r>
              <a:rPr lang="zh-CN" altLang="en-US" smtClean="0">
                <a:solidFill>
                  <a:srgbClr val="FF3300"/>
                </a:solidFill>
              </a:rPr>
              <a:t>降低原有系统的复杂度</a:t>
            </a:r>
            <a:r>
              <a:rPr lang="zh-CN" altLang="en-US" smtClean="0"/>
              <a:t>，同时降低客户类与子系统的耦合度</a:t>
            </a:r>
            <a:endParaRPr lang="en-US" altLang="zh-CN" smtClean="0"/>
          </a:p>
          <a:p>
            <a:pPr lvl="1" eaLnBrk="1" hangingPunct="1"/>
            <a:r>
              <a:rPr lang="zh-CN" altLang="en-US" smtClean="0"/>
              <a:t>所指的</a:t>
            </a:r>
            <a:r>
              <a:rPr lang="zh-CN" altLang="en-US" smtClean="0">
                <a:solidFill>
                  <a:srgbClr val="FF3300"/>
                </a:solidFill>
              </a:rPr>
              <a:t>子系统</a:t>
            </a:r>
            <a:r>
              <a:rPr lang="zh-CN" altLang="en-US" smtClean="0"/>
              <a:t>是一个广义的概念，它可以是一个类、一个功能模块、系统的一个组成部分或者一个完整的系统</a:t>
            </a:r>
            <a:endParaRPr lang="en-US" altLang="zh-CN" smtClean="0"/>
          </a:p>
        </p:txBody>
      </p:sp>
      <p:sp>
        <p:nvSpPr>
          <p:cNvPr id="1157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5717"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518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1830</TotalTime>
  <Words>1266</Words>
  <Application>Microsoft Office PowerPoint</Application>
  <PresentationFormat>全屏显示(4:3)</PresentationFormat>
  <Paragraphs>176</Paragraphs>
  <Slides>26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外观模式概述</vt:lpstr>
      <vt:lpstr>外观模式概述</vt:lpstr>
      <vt:lpstr>外观模式概述</vt:lpstr>
      <vt:lpstr>外观模式概述</vt:lpstr>
      <vt:lpstr>外观模式概述</vt:lpstr>
      <vt:lpstr>外观模式概述</vt:lpstr>
      <vt:lpstr>外观模式概述</vt:lpstr>
      <vt:lpstr>外观模式的结构与实现</vt:lpstr>
      <vt:lpstr>外观模式的结构与实现</vt:lpstr>
      <vt:lpstr>外观模式的结构与实现</vt:lpstr>
      <vt:lpstr>外观模式的结构与实现</vt:lpstr>
      <vt:lpstr>外观模式的结构与实现</vt:lpstr>
      <vt:lpstr>外观模式的应用实例</vt:lpstr>
      <vt:lpstr>外观模式的应用实例</vt:lpstr>
      <vt:lpstr>外观模式的应用实例</vt:lpstr>
      <vt:lpstr>外观模式的应用实例</vt:lpstr>
      <vt:lpstr>抽象外观类</vt:lpstr>
      <vt:lpstr>抽象外观类</vt:lpstr>
      <vt:lpstr>抽象外观类</vt:lpstr>
      <vt:lpstr>外观模式与单例模式联用</vt:lpstr>
      <vt:lpstr>外观模式的优缺点与适用环境</vt:lpstr>
      <vt:lpstr>外观模式的优缺点与适用环境</vt:lpstr>
      <vt:lpstr>外观模式的优缺点与适用环境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760</cp:revision>
  <cp:lastPrinted>1601-01-01T00:00:00Z</cp:lastPrinted>
  <dcterms:created xsi:type="dcterms:W3CDTF">1601-01-01T00:00:00Z</dcterms:created>
  <dcterms:modified xsi:type="dcterms:W3CDTF">2018-04-05T14:25:18Z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