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1" r:id="rId3"/>
    <p:sldId id="310" r:id="rId4"/>
    <p:sldId id="311" r:id="rId5"/>
    <p:sldId id="312"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3"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职责链模式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职责链模式的结构与实现</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职责链模式的结构</a:t>
            </a:r>
            <a:endParaRPr lang="en-US" altLang="zh-CN" smtClean="0"/>
          </a:p>
          <a:p>
            <a:pPr lvl="1" eaLnBrk="1" hangingPunct="1"/>
            <a:endParaRPr lang="en-US" altLang="zh-CN" smtClean="0"/>
          </a:p>
          <a:p>
            <a:pPr lvl="1" eaLnBrk="1" hangingPunct="1"/>
            <a:endParaRPr lang="en-US" altLang="zh-CN" smtClean="0"/>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36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343150"/>
            <a:ext cx="66738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452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职责链模式的结构与实现</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职责链模式的结构</a:t>
            </a:r>
            <a:endParaRPr lang="en-US" altLang="zh-CN" smtClean="0"/>
          </a:p>
          <a:p>
            <a:pPr lvl="1" eaLnBrk="1" hangingPunct="1"/>
            <a:r>
              <a:rPr lang="zh-CN" altLang="en-US" smtClean="0"/>
              <a:t>职责链模式包含以下两个角色：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Handler</a:t>
            </a:r>
            <a:r>
              <a:rPr lang="zh-CN" altLang="en-US" sz="2400" smtClean="0">
                <a:ea typeface="黑体" panose="02010609060101010101" pitchFamily="49" charset="-122"/>
              </a:rPr>
              <a:t>（抽象处理者）</a:t>
            </a:r>
          </a:p>
          <a:p>
            <a:pPr lvl="2" eaLnBrk="1" hangingPunct="1">
              <a:buFont typeface="Tahoma" panose="020B0604030504040204" pitchFamily="34" charset="0"/>
              <a:buChar char="•"/>
            </a:pPr>
            <a:r>
              <a:rPr lang="en-US" altLang="zh-CN" sz="2400" smtClean="0">
                <a:ea typeface="黑体" panose="02010609060101010101" pitchFamily="49" charset="-122"/>
              </a:rPr>
              <a:t>ConcreteHandler</a:t>
            </a:r>
            <a:r>
              <a:rPr lang="zh-CN" altLang="en-US" sz="2400" smtClean="0">
                <a:ea typeface="黑体" panose="02010609060101010101" pitchFamily="49" charset="-122"/>
              </a:rPr>
              <a:t>（具体处理者）</a:t>
            </a:r>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38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764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195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职责链模式的结构与实现</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职责链模式的实现</a:t>
            </a:r>
            <a:endParaRPr lang="en-US" altLang="zh-CN" smtClean="0"/>
          </a:p>
          <a:p>
            <a:pPr lvl="1" eaLnBrk="1" hangingPunct="1"/>
            <a:r>
              <a:rPr lang="zh-CN" altLang="en-US" smtClean="0"/>
              <a:t>典型的</a:t>
            </a:r>
            <a:r>
              <a:rPr lang="zh-CN" altLang="en-US" smtClean="0">
                <a:solidFill>
                  <a:srgbClr val="FF0000"/>
                </a:solidFill>
              </a:rPr>
              <a:t>抽象处理者</a:t>
            </a:r>
            <a:r>
              <a:rPr lang="zh-CN" altLang="en-US" smtClean="0"/>
              <a:t>代码：</a:t>
            </a:r>
            <a:endParaRPr lang="en-US" altLang="zh-CN" smtClean="0"/>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73123119"/>
              </p:ext>
            </p:extLst>
          </p:nvPr>
        </p:nvGraphicFramePr>
        <p:xfrm>
          <a:off x="609600" y="2971800"/>
          <a:ext cx="7924800" cy="3048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abstract class Handler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维持对下家的引用</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protected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 successor;</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setSuccessor</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 successor) {</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this.successor</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=successor;</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abstract void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handleRequest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(String request);</a:t>
                      </a:r>
                    </a:p>
                    <a:p>
                      <a:r>
                        <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292499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职责链模式的结构与实现</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职责链模式的实现</a:t>
            </a:r>
            <a:endParaRPr lang="en-US" altLang="zh-CN" dirty="0" smtClean="0"/>
          </a:p>
          <a:p>
            <a:pPr lvl="1" eaLnBrk="1" hangingPunct="1"/>
            <a:r>
              <a:rPr lang="zh-CN" altLang="en-US" dirty="0" smtClean="0"/>
              <a:t>典型的</a:t>
            </a:r>
            <a:r>
              <a:rPr lang="zh-CN" altLang="en-US" dirty="0" smtClean="0">
                <a:solidFill>
                  <a:srgbClr val="FF0000"/>
                </a:solidFill>
              </a:rPr>
              <a:t>具体处理者</a:t>
            </a:r>
            <a:r>
              <a:rPr lang="zh-CN" altLang="en-US" dirty="0" smtClean="0"/>
              <a:t>代码：</a:t>
            </a:r>
            <a:endParaRPr lang="en-US" altLang="zh-CN" dirty="0" smtClean="0"/>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47727650"/>
              </p:ext>
            </p:extLst>
          </p:nvPr>
        </p:nvGraphicFramePr>
        <p:xfrm>
          <a:off x="609600" y="2971800"/>
          <a:ext cx="7924800" cy="30480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ConcreteHandler</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extends Handler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 void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handleRequest</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(String request)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if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请求满足条件</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处理请求</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else {</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this.successor.handleRequest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(request);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转发请求</a:t>
                      </a:r>
                      <a:endPar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599535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职责链模式的结构与实现</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职责链模式的实现</a:t>
            </a:r>
            <a:endParaRPr lang="en-US" altLang="zh-CN" smtClean="0"/>
          </a:p>
          <a:p>
            <a:pPr lvl="1" eaLnBrk="1" hangingPunct="1"/>
            <a:r>
              <a:rPr lang="zh-CN" altLang="en-US" smtClean="0"/>
              <a:t>典型的客户端代码：</a:t>
            </a:r>
            <a:endParaRPr lang="en-US" altLang="zh-CN" smtClean="0"/>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171900006"/>
              </p:ext>
            </p:extLst>
          </p:nvPr>
        </p:nvGraphicFramePr>
        <p:xfrm>
          <a:off x="609600" y="2971800"/>
          <a:ext cx="7924800" cy="3352800"/>
        </p:xfrm>
        <a:graphic>
          <a:graphicData uri="http://schemas.openxmlformats.org/drawingml/2006/table">
            <a:tbl>
              <a:tblPr/>
              <a:tblGrid>
                <a:gridCol w="7924800"/>
              </a:tblGrid>
              <a:tr h="10366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Handler handler1, handler2, handler3;</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handler1 = new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ConcreteHandlerA</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handler2 = new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ConcreteHandlerB</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handler3 = new </a:t>
                      </a:r>
                      <a:r>
                        <a:rPr lang="en-US" altLang="zh-CN" sz="20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ConcreteHandlerC</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创建职责链</a:t>
                      </a:r>
                      <a:endPar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handler1.setSuccessor(handler2);</a:t>
                      </a: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handler2.setSuccessor(handler3);</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发送请求，请求对象通常为自定义类型</a:t>
                      </a:r>
                      <a:endPar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handler1.handleRequest("</a:t>
                      </a:r>
                      <a:r>
                        <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请求对象</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1991810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职责链模式的应用实例</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0485" name="组合 8"/>
          <p:cNvGrpSpPr>
            <a:grpSpLocks/>
          </p:cNvGrpSpPr>
          <p:nvPr/>
        </p:nvGrpSpPr>
        <p:grpSpPr bwMode="auto">
          <a:xfrm>
            <a:off x="2514600" y="2590800"/>
            <a:ext cx="3505200" cy="2657475"/>
            <a:chOff x="1905000" y="2514600"/>
            <a:chExt cx="4343400" cy="3267075"/>
          </a:xfrm>
        </p:grpSpPr>
        <p:pic>
          <p:nvPicPr>
            <p:cNvPr id="20494" name="图片 6" descr="28_110110135300_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457200" y="1447800"/>
          <a:ext cx="8229600" cy="4816475"/>
        </p:xfrm>
        <a:graphic>
          <a:graphicData uri="http://schemas.openxmlformats.org/drawingml/2006/table">
            <a:tbl>
              <a:tblPr/>
              <a:tblGrid>
                <a:gridCol w="8229600"/>
              </a:tblGrid>
              <a:tr h="4816475">
                <a:tc>
                  <a:txBody>
                    <a:bodyPr/>
                    <a:lstStyle/>
                    <a:p>
                      <a:pPr indent="266700" algn="just">
                        <a:spcAft>
                          <a:spcPts val="0"/>
                        </a:spcAft>
                      </a:pPr>
                      <a:r>
                        <a:rPr lang="zh-CN" altLang="en-US" sz="2000" kern="100" dirty="0" smtClean="0">
                          <a:latin typeface="Times New Roman"/>
                          <a:ea typeface="宋体"/>
                          <a:cs typeface="Times New Roman"/>
                        </a:rPr>
                        <a:t>某企业的</a:t>
                      </a:r>
                      <a:r>
                        <a:rPr lang="en-US" altLang="zh-CN" sz="2000" kern="100" dirty="0" smtClean="0">
                          <a:latin typeface="Times New Roman"/>
                          <a:ea typeface="宋体"/>
                          <a:cs typeface="Times New Roman"/>
                        </a:rPr>
                        <a:t>SCM(Supply Chain Management</a:t>
                      </a:r>
                      <a:r>
                        <a:rPr lang="zh-CN" altLang="en-US" sz="2000" kern="100" dirty="0" smtClean="0">
                          <a:latin typeface="Times New Roman"/>
                          <a:ea typeface="宋体"/>
                          <a:cs typeface="Times New Roman"/>
                        </a:rPr>
                        <a:t>，供应链管理</a:t>
                      </a:r>
                      <a:r>
                        <a:rPr lang="en-US" altLang="zh-CN" sz="2000" kern="100" dirty="0" smtClean="0">
                          <a:latin typeface="Times New Roman"/>
                          <a:ea typeface="宋体"/>
                          <a:cs typeface="Times New Roman"/>
                        </a:rPr>
                        <a:t>)</a:t>
                      </a:r>
                      <a:r>
                        <a:rPr lang="zh-CN" altLang="en-US" sz="2000" kern="100" dirty="0" smtClean="0">
                          <a:latin typeface="Times New Roman"/>
                          <a:ea typeface="宋体"/>
                          <a:cs typeface="Times New Roman"/>
                        </a:rPr>
                        <a:t>系统中包含一个采购审批子系统。该企业的采购审批是分级进行的，即根据采购金额的不同由不同层次的主管人员来审批，主任可以审批</a:t>
                      </a:r>
                      <a:r>
                        <a:rPr lang="en-US" altLang="zh-CN" sz="2000" kern="100" dirty="0" smtClean="0">
                          <a:latin typeface="Times New Roman"/>
                          <a:ea typeface="宋体"/>
                          <a:cs typeface="Times New Roman"/>
                        </a:rPr>
                        <a:t>5</a:t>
                      </a:r>
                      <a:r>
                        <a:rPr lang="zh-CN" altLang="en-US" sz="2000" kern="100" dirty="0" smtClean="0">
                          <a:latin typeface="Times New Roman"/>
                          <a:ea typeface="宋体"/>
                          <a:cs typeface="Times New Roman"/>
                        </a:rPr>
                        <a:t>万元以下（不包括</a:t>
                      </a:r>
                      <a:r>
                        <a:rPr lang="en-US" altLang="zh-CN" sz="2000" kern="100" dirty="0" smtClean="0">
                          <a:latin typeface="Times New Roman"/>
                          <a:ea typeface="宋体"/>
                          <a:cs typeface="Times New Roman"/>
                        </a:rPr>
                        <a:t>5</a:t>
                      </a:r>
                      <a:r>
                        <a:rPr lang="zh-CN" altLang="en-US" sz="2000" kern="100" dirty="0" smtClean="0">
                          <a:latin typeface="Times New Roman"/>
                          <a:ea typeface="宋体"/>
                          <a:cs typeface="Times New Roman"/>
                        </a:rPr>
                        <a:t>万元）的采购单，副董事长可以审批</a:t>
                      </a:r>
                      <a:r>
                        <a:rPr lang="en-US" altLang="zh-CN" sz="2000" kern="100" dirty="0" smtClean="0">
                          <a:latin typeface="Times New Roman"/>
                          <a:ea typeface="宋体"/>
                          <a:cs typeface="Times New Roman"/>
                        </a:rPr>
                        <a:t>5</a:t>
                      </a:r>
                      <a:r>
                        <a:rPr lang="zh-CN" altLang="en-US" sz="2000" kern="100" dirty="0" smtClean="0">
                          <a:latin typeface="Times New Roman"/>
                          <a:ea typeface="宋体"/>
                          <a:cs typeface="Times New Roman"/>
                        </a:rPr>
                        <a:t>万元至</a:t>
                      </a:r>
                      <a:r>
                        <a:rPr lang="en-US" altLang="zh-CN" sz="2000" kern="100" dirty="0" smtClean="0">
                          <a:latin typeface="Times New Roman"/>
                          <a:ea typeface="宋体"/>
                          <a:cs typeface="Times New Roman"/>
                        </a:rPr>
                        <a:t>10</a:t>
                      </a:r>
                      <a:r>
                        <a:rPr lang="zh-CN" altLang="en-US" sz="2000" kern="100" dirty="0" smtClean="0">
                          <a:latin typeface="Times New Roman"/>
                          <a:ea typeface="宋体"/>
                          <a:cs typeface="Times New Roman"/>
                        </a:rPr>
                        <a:t>万元（不包括</a:t>
                      </a:r>
                      <a:r>
                        <a:rPr lang="en-US" altLang="zh-CN" sz="2000" kern="100" dirty="0" smtClean="0">
                          <a:latin typeface="Times New Roman"/>
                          <a:ea typeface="宋体"/>
                          <a:cs typeface="Times New Roman"/>
                        </a:rPr>
                        <a:t>10</a:t>
                      </a:r>
                      <a:r>
                        <a:rPr lang="zh-CN" altLang="en-US" sz="2000" kern="100" dirty="0" smtClean="0">
                          <a:latin typeface="Times New Roman"/>
                          <a:ea typeface="宋体"/>
                          <a:cs typeface="Times New Roman"/>
                        </a:rPr>
                        <a:t>万元）的采购单，董事长可以审批</a:t>
                      </a:r>
                      <a:r>
                        <a:rPr lang="en-US" altLang="zh-CN" sz="2000" kern="100" dirty="0" smtClean="0">
                          <a:latin typeface="Times New Roman"/>
                          <a:ea typeface="宋体"/>
                          <a:cs typeface="Times New Roman"/>
                        </a:rPr>
                        <a:t>10</a:t>
                      </a:r>
                      <a:r>
                        <a:rPr lang="zh-CN" altLang="en-US" sz="2000" kern="100" dirty="0" smtClean="0">
                          <a:latin typeface="Times New Roman"/>
                          <a:ea typeface="宋体"/>
                          <a:cs typeface="Times New Roman"/>
                        </a:rPr>
                        <a:t>万元至</a:t>
                      </a:r>
                      <a:r>
                        <a:rPr lang="en-US" altLang="zh-CN" sz="2000" kern="100" dirty="0" smtClean="0">
                          <a:latin typeface="Times New Roman"/>
                          <a:ea typeface="宋体"/>
                          <a:cs typeface="Times New Roman"/>
                        </a:rPr>
                        <a:t>50</a:t>
                      </a:r>
                      <a:r>
                        <a:rPr lang="zh-CN" altLang="en-US" sz="2000" kern="100" dirty="0" smtClean="0">
                          <a:latin typeface="Times New Roman"/>
                          <a:ea typeface="宋体"/>
                          <a:cs typeface="Times New Roman"/>
                        </a:rPr>
                        <a:t>万元（不包括</a:t>
                      </a:r>
                      <a:r>
                        <a:rPr lang="en-US" altLang="zh-CN" sz="2000" kern="100" dirty="0" smtClean="0">
                          <a:latin typeface="Times New Roman"/>
                          <a:ea typeface="宋体"/>
                          <a:cs typeface="Times New Roman"/>
                        </a:rPr>
                        <a:t>50</a:t>
                      </a:r>
                      <a:r>
                        <a:rPr lang="zh-CN" altLang="en-US" sz="2000" kern="100" dirty="0" smtClean="0">
                          <a:latin typeface="Times New Roman"/>
                          <a:ea typeface="宋体"/>
                          <a:cs typeface="Times New Roman"/>
                        </a:rPr>
                        <a:t>万元）的采购单，</a:t>
                      </a:r>
                      <a:r>
                        <a:rPr lang="en-US" altLang="zh-CN" sz="2000" kern="100" dirty="0" smtClean="0">
                          <a:latin typeface="Times New Roman"/>
                          <a:ea typeface="宋体"/>
                          <a:cs typeface="Times New Roman"/>
                        </a:rPr>
                        <a:t>50</a:t>
                      </a:r>
                      <a:r>
                        <a:rPr lang="zh-CN" altLang="en-US" sz="2000" kern="100" dirty="0" smtClean="0">
                          <a:latin typeface="Times New Roman"/>
                          <a:ea typeface="宋体"/>
                          <a:cs typeface="Times New Roman"/>
                        </a:rPr>
                        <a:t>万元及以上的采购单就需要开董事会讨论决定。如下图所示：</a:t>
                      </a: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2000" kern="100" dirty="0" smtClean="0">
                        <a:latin typeface="Times New Roman"/>
                        <a:ea typeface="宋体"/>
                        <a:cs typeface="Times New Roman"/>
                      </a:endParaRPr>
                    </a:p>
                    <a:p>
                      <a:pPr indent="266700" algn="ctr">
                        <a:spcAft>
                          <a:spcPts val="0"/>
                        </a:spcAft>
                      </a:pPr>
                      <a:endParaRPr lang="en-US" altLang="zh-CN" sz="1800" b="1" kern="100" dirty="0" smtClean="0">
                        <a:latin typeface="Times New Roman"/>
                        <a:ea typeface="宋体"/>
                        <a:cs typeface="Times New Roman"/>
                      </a:endParaRPr>
                    </a:p>
                    <a:p>
                      <a:pPr indent="266700" algn="ctr">
                        <a:spcAft>
                          <a:spcPts val="0"/>
                        </a:spcAft>
                      </a:pPr>
                      <a:r>
                        <a:rPr lang="zh-CN" altLang="en-US" sz="1800" b="1" kern="100" dirty="0" smtClean="0">
                          <a:latin typeface="Times New Roman"/>
                          <a:ea typeface="宋体"/>
                          <a:cs typeface="Times New Roman"/>
                        </a:rPr>
                        <a:t>采购单分级审批示意图</a:t>
                      </a:r>
                    </a:p>
                    <a:p>
                      <a:pPr indent="266700" algn="just">
                        <a:spcAft>
                          <a:spcPts val="0"/>
                        </a:spcAft>
                      </a:pPr>
                      <a:r>
                        <a:rPr lang="zh-CN" altLang="en-US" sz="2000" kern="100" dirty="0" smtClean="0">
                          <a:latin typeface="Times New Roman"/>
                          <a:ea typeface="宋体"/>
                          <a:cs typeface="Times New Roman"/>
                        </a:rPr>
                        <a:t>现使用职责链模式设计并实现该系统。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
        <p:nvSpPr>
          <p:cNvPr id="20492"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18446" name="Object 14"/>
          <p:cNvGraphicFramePr>
            <a:graphicFrameLocks noChangeAspect="1"/>
          </p:cNvGraphicFramePr>
          <p:nvPr/>
        </p:nvGraphicFramePr>
        <p:xfrm>
          <a:off x="533400" y="3352800"/>
          <a:ext cx="8027988" cy="2085975"/>
        </p:xfrm>
        <a:graphic>
          <a:graphicData uri="http://schemas.openxmlformats.org/presentationml/2006/ole">
            <mc:AlternateContent xmlns:mc="http://schemas.openxmlformats.org/markup-compatibility/2006">
              <mc:Choice xmlns:v="urn:schemas-microsoft-com:vml" Requires="v">
                <p:oleObj spid="_x0000_s8300" name="Visio" r:id="rId4" imgW="7906188" imgH="2055779" progId="Visio.Drawing.11">
                  <p:embed/>
                </p:oleObj>
              </mc:Choice>
              <mc:Fallback>
                <p:oleObj name="Visio" r:id="rId4" imgW="7906188" imgH="205577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352800"/>
                        <a:ext cx="8027988"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6208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8446"/>
                                        </p:tgtEl>
                                        <p:attrNameLst>
                                          <p:attrName>style.visibility</p:attrName>
                                        </p:attrNameLst>
                                      </p:cBhvr>
                                      <p:to>
                                        <p:strVal val="visible"/>
                                      </p:to>
                                    </p:set>
                                    <p:anim calcmode="lin" valueType="num">
                                      <p:cBhvr>
                                        <p:cTn id="7" dur="500" fill="hold"/>
                                        <p:tgtEl>
                                          <p:spTgt spid="18446"/>
                                        </p:tgtEl>
                                        <p:attrNameLst>
                                          <p:attrName>ppt_w</p:attrName>
                                        </p:attrNameLst>
                                      </p:cBhvr>
                                      <p:tavLst>
                                        <p:tav tm="0">
                                          <p:val>
                                            <p:fltVal val="0"/>
                                          </p:val>
                                        </p:tav>
                                        <p:tav tm="100000">
                                          <p:val>
                                            <p:strVal val="#ppt_w"/>
                                          </p:val>
                                        </p:tav>
                                      </p:tavLst>
                                    </p:anim>
                                    <p:anim calcmode="lin" valueType="num">
                                      <p:cBhvr>
                                        <p:cTn id="8" dur="500" fill="hold"/>
                                        <p:tgtEl>
                                          <p:spTgt spid="18446"/>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职责链模式的应用实例</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971800" y="6275388"/>
            <a:ext cx="3022600" cy="43021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采购单分级审批结构图</a:t>
            </a:r>
            <a:endParaRPr lang="zh-CN" altLang="en-US" sz="2200" dirty="0"/>
          </a:p>
        </p:txBody>
      </p:sp>
      <p:pic>
        <p:nvPicPr>
          <p:cNvPr id="215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193925"/>
            <a:ext cx="8458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329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职责链模式的应用实例</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PurchaseRequest</a:t>
            </a:r>
            <a:r>
              <a:rPr lang="zh-CN" altLang="en-US" sz="2000" smtClean="0"/>
              <a:t>：采购单类，充当请求类</a:t>
            </a:r>
          </a:p>
          <a:p>
            <a:pPr lvl="1" eaLnBrk="1" hangingPunct="1"/>
            <a:r>
              <a:rPr lang="en-US" altLang="zh-CN" sz="2000" smtClean="0"/>
              <a:t>(2) Approver</a:t>
            </a:r>
            <a:r>
              <a:rPr lang="zh-CN" altLang="en-US" sz="2000" smtClean="0"/>
              <a:t>：审批者类，充当抽象处理者</a:t>
            </a:r>
          </a:p>
          <a:p>
            <a:pPr lvl="1" eaLnBrk="1" hangingPunct="1"/>
            <a:r>
              <a:rPr lang="en-US" altLang="zh-CN" sz="2000" smtClean="0"/>
              <a:t>(3) Director</a:t>
            </a:r>
            <a:r>
              <a:rPr lang="zh-CN" altLang="en-US" sz="2000" smtClean="0"/>
              <a:t>：主任类，充当具体处理者</a:t>
            </a:r>
          </a:p>
          <a:p>
            <a:pPr lvl="1" eaLnBrk="1" hangingPunct="1"/>
            <a:r>
              <a:rPr lang="en-US" altLang="zh-CN" sz="2000" smtClean="0"/>
              <a:t>(4) VicePresident</a:t>
            </a:r>
            <a:r>
              <a:rPr lang="zh-CN" altLang="en-US" sz="2000" smtClean="0"/>
              <a:t>：副董事长类，充当具体处理者</a:t>
            </a:r>
          </a:p>
          <a:p>
            <a:pPr lvl="1" eaLnBrk="1" hangingPunct="1"/>
            <a:r>
              <a:rPr lang="en-US" altLang="zh-CN" sz="2000" smtClean="0"/>
              <a:t>(5) President</a:t>
            </a:r>
            <a:r>
              <a:rPr lang="zh-CN" altLang="en-US" sz="2000" smtClean="0"/>
              <a:t>：董事长类，充当具体处理者</a:t>
            </a:r>
          </a:p>
          <a:p>
            <a:pPr lvl="1" eaLnBrk="1" hangingPunct="1"/>
            <a:r>
              <a:rPr lang="en-US" altLang="zh-CN" sz="2000" smtClean="0"/>
              <a:t>(6) Congress</a:t>
            </a:r>
            <a:r>
              <a:rPr lang="zh-CN" altLang="en-US" sz="2000" smtClean="0"/>
              <a:t>：董事会类，充当具体处理者</a:t>
            </a:r>
          </a:p>
          <a:p>
            <a:pPr lvl="1" eaLnBrk="1" hangingPunct="1"/>
            <a:r>
              <a:rPr lang="en-US" altLang="zh-CN" sz="2000" smtClean="0"/>
              <a:t>(7) Client</a:t>
            </a:r>
            <a:r>
              <a:rPr lang="zh-CN" altLang="en-US" sz="2000" smtClean="0"/>
              <a:t>：客户端测试类</a:t>
            </a:r>
            <a:endParaRPr lang="en-US" altLang="zh-CN" sz="2000" smtClean="0"/>
          </a:p>
          <a:p>
            <a:pPr lvl="1" eaLnBrk="1" hangingPunct="1"/>
            <a:endParaRPr lang="en-US" altLang="zh-CN" sz="2000" smtClean="0"/>
          </a:p>
          <a:p>
            <a:pPr lvl="1" eaLnBrk="1" hangingPunct="1"/>
            <a:endParaRPr lang="en-US" altLang="zh-CN" sz="2000" smtClean="0"/>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2533" name="Group 5"/>
          <p:cNvGrpSpPr>
            <a:grpSpLocks/>
          </p:cNvGrpSpPr>
          <p:nvPr/>
        </p:nvGrpSpPr>
        <p:grpSpPr bwMode="auto">
          <a:xfrm>
            <a:off x="3581400" y="5410200"/>
            <a:ext cx="2160588" cy="809625"/>
            <a:chOff x="2381" y="3283"/>
            <a:chExt cx="1361" cy="510"/>
          </a:xfrm>
        </p:grpSpPr>
        <p:pic>
          <p:nvPicPr>
            <p:cNvPr id="22535"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4225" y="63357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designpatterns.cor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795560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职责链模式的应用实例</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增加一个经理</a:t>
            </a:r>
            <a:r>
              <a:rPr lang="en-US" altLang="zh-CN" smtClean="0"/>
              <a:t>(Manager)</a:t>
            </a:r>
            <a:r>
              <a:rPr lang="zh-CN" altLang="en-US" smtClean="0"/>
              <a:t>角色</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3557"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2638" y="29718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p:extLst>
              <p:ext uri="{D42A27DB-BD31-4B8C-83A1-F6EECF244321}">
                <p14:modId xmlns:p14="http://schemas.microsoft.com/office/powerpoint/2010/main" val="1175160171"/>
              </p:ext>
            </p:extLst>
          </p:nvPr>
        </p:nvGraphicFramePr>
        <p:xfrm>
          <a:off x="393700" y="914400"/>
          <a:ext cx="8382000" cy="5486400"/>
        </p:xfrm>
        <a:graphic>
          <a:graphicData uri="http://schemas.openxmlformats.org/drawingml/2006/table">
            <a:tbl>
              <a:tblPr/>
              <a:tblGrid>
                <a:gridCol w="8382000"/>
              </a:tblGrid>
              <a:tr h="5211763">
                <a:tc>
                  <a:txBody>
                    <a:bodyPr/>
                    <a:lstStyle/>
                    <a:p>
                      <a:pPr algn="just">
                        <a:spcAft>
                          <a:spcPts val="0"/>
                        </a:spcAft>
                      </a:pPr>
                      <a:r>
                        <a:rPr lang="en-US" sz="1800" kern="100" dirty="0" smtClean="0">
                          <a:latin typeface="Times New Roman"/>
                          <a:ea typeface="宋体"/>
                          <a:cs typeface="Times New Roman"/>
                        </a:rPr>
                        <a:t>package </a:t>
                      </a:r>
                      <a:r>
                        <a:rPr lang="en-US" sz="1800" kern="100" dirty="0" err="1" smtClean="0">
                          <a:latin typeface="Times New Roman"/>
                          <a:ea typeface="宋体"/>
                          <a:cs typeface="Times New Roman"/>
                        </a:rPr>
                        <a:t>designpatterns.cor</a:t>
                      </a:r>
                      <a:r>
                        <a:rPr lang="en-US" sz="1800" kern="100" dirty="0" smtClean="0">
                          <a:latin typeface="Times New Roman"/>
                          <a:ea typeface="宋体"/>
                          <a:cs typeface="Times New Roman"/>
                        </a:rPr>
                        <a:t>;</a:t>
                      </a:r>
                    </a:p>
                    <a:p>
                      <a:pPr algn="just">
                        <a:spcAft>
                          <a:spcPts val="0"/>
                        </a:spcAft>
                      </a:pPr>
                      <a:endParaRPr lang="en-US" sz="1800" kern="100" dirty="0" smtClean="0">
                        <a:latin typeface="Times New Roman"/>
                        <a:ea typeface="宋体"/>
                        <a:cs typeface="Times New Roman"/>
                      </a:endParaRPr>
                    </a:p>
                    <a:p>
                      <a:pPr algn="just">
                        <a:spcAft>
                          <a:spcPts val="0"/>
                        </a:spcAft>
                      </a:pPr>
                      <a:r>
                        <a:rPr lang="en-US" altLang="zh-CN" sz="1800" kern="100" dirty="0" smtClean="0">
                          <a:latin typeface="Times New Roman"/>
                          <a:ea typeface="宋体"/>
                          <a:cs typeface="Times New Roman"/>
                        </a:rPr>
                        <a:t>//</a:t>
                      </a:r>
                      <a:r>
                        <a:rPr lang="zh-CN" altLang="en-US" sz="1800" kern="100" dirty="0" smtClean="0">
                          <a:latin typeface="Times New Roman"/>
                          <a:ea typeface="宋体"/>
                          <a:cs typeface="Times New Roman"/>
                        </a:rPr>
                        <a:t>经理类：具体处理者</a:t>
                      </a:r>
                      <a:endParaRPr lang="en-US" sz="1800" kern="100" dirty="0" smtClean="0">
                        <a:latin typeface="Times New Roman"/>
                        <a:ea typeface="宋体"/>
                        <a:cs typeface="Times New Roman"/>
                      </a:endParaRPr>
                    </a:p>
                    <a:p>
                      <a:pPr algn="just">
                        <a:spcAft>
                          <a:spcPts val="0"/>
                        </a:spcAft>
                      </a:pPr>
                      <a:r>
                        <a:rPr lang="en-US" sz="1800" kern="100" dirty="0" smtClean="0">
                          <a:latin typeface="Times New Roman"/>
                          <a:ea typeface="宋体"/>
                          <a:cs typeface="Times New Roman"/>
                        </a:rPr>
                        <a:t>public class Manager extends Approver {</a:t>
                      </a:r>
                    </a:p>
                    <a:p>
                      <a:pPr algn="just">
                        <a:spcAft>
                          <a:spcPts val="0"/>
                        </a:spcAft>
                      </a:pPr>
                      <a:r>
                        <a:rPr lang="en-US" sz="1800" kern="100" dirty="0" smtClean="0">
                          <a:latin typeface="Times New Roman"/>
                          <a:ea typeface="宋体"/>
                          <a:cs typeface="Times New Roman"/>
                        </a:rPr>
                        <a:t>    public Manager(String name) {</a:t>
                      </a:r>
                    </a:p>
                    <a:p>
                      <a:pPr algn="just">
                        <a:spcAft>
                          <a:spcPts val="0"/>
                        </a:spcAft>
                      </a:pPr>
                      <a:r>
                        <a:rPr lang="en-US" sz="1800" kern="100" dirty="0" smtClean="0">
                          <a:latin typeface="Times New Roman"/>
                          <a:ea typeface="宋体"/>
                          <a:cs typeface="Times New Roman"/>
                        </a:rPr>
                        <a:t>        super(name);</a:t>
                      </a:r>
                    </a:p>
                    <a:p>
                      <a:pPr algn="just">
                        <a:spcAft>
                          <a:spcPts val="0"/>
                        </a:spcAft>
                      </a:pPr>
                      <a:r>
                        <a:rPr lang="en-US" sz="1800" kern="100" dirty="0" smtClean="0">
                          <a:latin typeface="Times New Roman"/>
                          <a:ea typeface="宋体"/>
                          <a:cs typeface="Times New Roman"/>
                        </a:rPr>
                        <a:t>    }</a:t>
                      </a:r>
                    </a:p>
                    <a:p>
                      <a:pPr algn="just">
                        <a:spcAft>
                          <a:spcPts val="0"/>
                        </a:spcAft>
                      </a:pPr>
                      <a:endParaRPr lang="en-US" sz="1800" kern="100" dirty="0" smtClean="0">
                        <a:latin typeface="Times New Roman"/>
                        <a:ea typeface="宋体"/>
                        <a:cs typeface="Times New Roman"/>
                      </a:endParaRPr>
                    </a:p>
                    <a:p>
                      <a:pPr algn="just">
                        <a:spcAft>
                          <a:spcPts val="0"/>
                        </a:spcAft>
                      </a:pPr>
                      <a:r>
                        <a:rPr lang="zh-CN" altLang="en-US" sz="1800" b="1" kern="100" dirty="0" smtClean="0">
                          <a:solidFill>
                            <a:srgbClr val="FF0000"/>
                          </a:solidFill>
                          <a:latin typeface="Times New Roman"/>
                          <a:ea typeface="宋体"/>
                          <a:cs typeface="Times New Roman"/>
                        </a:rPr>
                        <a:t>     </a:t>
                      </a:r>
                      <a:r>
                        <a:rPr lang="en-US" altLang="zh-CN" sz="1800" b="1" kern="100" dirty="0" smtClean="0">
                          <a:solidFill>
                            <a:srgbClr val="FF0000"/>
                          </a:solidFill>
                          <a:latin typeface="Times New Roman"/>
                          <a:ea typeface="宋体"/>
                          <a:cs typeface="Times New Roman"/>
                        </a:rPr>
                        <a:t>//</a:t>
                      </a:r>
                      <a:r>
                        <a:rPr lang="zh-CN" altLang="en-US" sz="1800" b="1" kern="100" dirty="0" smtClean="0">
                          <a:solidFill>
                            <a:srgbClr val="FF0000"/>
                          </a:solidFill>
                          <a:latin typeface="Times New Roman"/>
                          <a:ea typeface="宋体"/>
                          <a:cs typeface="Times New Roman"/>
                        </a:rPr>
                        <a:t>具体请求处理方法</a:t>
                      </a:r>
                    </a:p>
                    <a:p>
                      <a:pPr algn="just">
                        <a:spcAft>
                          <a:spcPts val="0"/>
                        </a:spcAft>
                      </a:pPr>
                      <a:r>
                        <a:rPr lang="zh-CN" altLang="en-US" sz="1800" b="1" kern="100" baseline="0" dirty="0" smtClean="0">
                          <a:solidFill>
                            <a:srgbClr val="FF0000"/>
                          </a:solidFill>
                          <a:latin typeface="Times New Roman"/>
                          <a:ea typeface="宋体"/>
                          <a:cs typeface="Times New Roman"/>
                        </a:rPr>
                        <a:t>    </a:t>
                      </a:r>
                      <a:r>
                        <a:rPr lang="en-US" sz="1800" b="1" kern="100" dirty="0" smtClean="0">
                          <a:solidFill>
                            <a:srgbClr val="FF0000"/>
                          </a:solidFill>
                          <a:latin typeface="Times New Roman"/>
                          <a:ea typeface="宋体"/>
                          <a:cs typeface="Times New Roman"/>
                        </a:rPr>
                        <a:t>public void </a:t>
                      </a:r>
                      <a:r>
                        <a:rPr lang="en-US" sz="1800" b="1" kern="100" dirty="0" err="1" smtClean="0">
                          <a:solidFill>
                            <a:srgbClr val="FF0000"/>
                          </a:solidFill>
                          <a:latin typeface="Times New Roman"/>
                          <a:ea typeface="宋体"/>
                          <a:cs typeface="Times New Roman"/>
                        </a:rPr>
                        <a:t>processRequest</a:t>
                      </a:r>
                      <a:r>
                        <a:rPr lang="en-US" sz="1800" b="1" kern="100" dirty="0" smtClean="0">
                          <a:solidFill>
                            <a:srgbClr val="FF0000"/>
                          </a:solidFill>
                          <a:latin typeface="Times New Roman"/>
                          <a:ea typeface="宋体"/>
                          <a:cs typeface="Times New Roman"/>
                        </a:rPr>
                        <a:t>(</a:t>
                      </a:r>
                      <a:r>
                        <a:rPr lang="en-US" sz="1800" b="1" kern="100" dirty="0" err="1" smtClean="0">
                          <a:solidFill>
                            <a:srgbClr val="FF0000"/>
                          </a:solidFill>
                          <a:latin typeface="Times New Roman"/>
                          <a:ea typeface="宋体"/>
                          <a:cs typeface="Times New Roman"/>
                        </a:rPr>
                        <a:t>PurchaseRequest</a:t>
                      </a:r>
                      <a:r>
                        <a:rPr lang="en-US" sz="1800" b="1" kern="100" dirty="0" smtClean="0">
                          <a:solidFill>
                            <a:srgbClr val="FF0000"/>
                          </a:solidFill>
                          <a:latin typeface="Times New Roman"/>
                          <a:ea typeface="宋体"/>
                          <a:cs typeface="Times New Roman"/>
                        </a:rPr>
                        <a:t> request) {</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smtClean="0">
                          <a:solidFill>
                            <a:srgbClr val="FF0000"/>
                          </a:solidFill>
                          <a:latin typeface="Times New Roman"/>
                          <a:ea typeface="宋体"/>
                          <a:cs typeface="Times New Roman"/>
                        </a:rPr>
                        <a:t>if (</a:t>
                      </a:r>
                      <a:r>
                        <a:rPr lang="en-US" sz="1800" b="1" kern="100" dirty="0" err="1" smtClean="0">
                          <a:solidFill>
                            <a:srgbClr val="FF0000"/>
                          </a:solidFill>
                          <a:latin typeface="Times New Roman"/>
                          <a:ea typeface="宋体"/>
                          <a:cs typeface="Times New Roman"/>
                        </a:rPr>
                        <a:t>request.getAmount</a:t>
                      </a:r>
                      <a:r>
                        <a:rPr lang="en-US" sz="1800" b="1" kern="100" dirty="0" smtClean="0">
                          <a:solidFill>
                            <a:srgbClr val="FF0000"/>
                          </a:solidFill>
                          <a:latin typeface="Times New Roman"/>
                          <a:ea typeface="宋体"/>
                          <a:cs typeface="Times New Roman"/>
                        </a:rPr>
                        <a:t>() &lt; 80000) {</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err="1" smtClean="0">
                          <a:solidFill>
                            <a:srgbClr val="FF0000"/>
                          </a:solidFill>
                          <a:latin typeface="Times New Roman"/>
                          <a:ea typeface="宋体"/>
                          <a:cs typeface="Times New Roman"/>
                        </a:rPr>
                        <a:t>System.out.println</a:t>
                      </a:r>
                      <a:r>
                        <a:rPr lang="en-US" sz="1800" b="1" kern="100" dirty="0" smtClean="0">
                          <a:solidFill>
                            <a:srgbClr val="FF0000"/>
                          </a:solidFill>
                          <a:latin typeface="Times New Roman"/>
                          <a:ea typeface="宋体"/>
                          <a:cs typeface="Times New Roman"/>
                        </a:rPr>
                        <a:t>("</a:t>
                      </a:r>
                      <a:r>
                        <a:rPr lang="zh-CN" altLang="en-US" sz="1800" b="1" kern="100" dirty="0" smtClean="0">
                          <a:solidFill>
                            <a:srgbClr val="FF0000"/>
                          </a:solidFill>
                          <a:latin typeface="Times New Roman"/>
                          <a:ea typeface="宋体"/>
                          <a:cs typeface="Times New Roman"/>
                        </a:rPr>
                        <a:t>经理</a:t>
                      </a:r>
                      <a:r>
                        <a:rPr lang="en-US" altLang="zh-CN" sz="1800" b="1" kern="100" dirty="0" smtClean="0">
                          <a:solidFill>
                            <a:srgbClr val="FF0000"/>
                          </a:solidFill>
                          <a:latin typeface="Times New Roman"/>
                          <a:ea typeface="宋体"/>
                          <a:cs typeface="Times New Roman"/>
                        </a:rPr>
                        <a:t>" + </a:t>
                      </a:r>
                      <a:r>
                        <a:rPr lang="en-US" sz="1800" b="1" kern="100" dirty="0" smtClean="0">
                          <a:solidFill>
                            <a:srgbClr val="FF0000"/>
                          </a:solidFill>
                          <a:latin typeface="Times New Roman"/>
                          <a:ea typeface="宋体"/>
                          <a:cs typeface="Times New Roman"/>
                        </a:rPr>
                        <a:t>this.name + "</a:t>
                      </a:r>
                      <a:r>
                        <a:rPr lang="zh-CN" altLang="en-US" sz="1800" b="1" kern="100" dirty="0" smtClean="0">
                          <a:solidFill>
                            <a:srgbClr val="FF0000"/>
                          </a:solidFill>
                          <a:latin typeface="Times New Roman"/>
                          <a:ea typeface="宋体"/>
                          <a:cs typeface="Times New Roman"/>
                        </a:rPr>
                        <a:t>审批采购单：</a:t>
                      </a:r>
                      <a:r>
                        <a:rPr lang="en-US" altLang="zh-CN" sz="1800" b="1" kern="100" dirty="0" smtClean="0">
                          <a:solidFill>
                            <a:srgbClr val="FF0000"/>
                          </a:solidFill>
                          <a:latin typeface="Times New Roman"/>
                          <a:ea typeface="宋体"/>
                          <a:cs typeface="Times New Roman"/>
                        </a:rPr>
                        <a:t>" + </a:t>
                      </a:r>
                      <a:r>
                        <a:rPr lang="en-US" sz="1800" b="1" kern="100" dirty="0" err="1" smtClean="0">
                          <a:solidFill>
                            <a:srgbClr val="FF0000"/>
                          </a:solidFill>
                          <a:latin typeface="Times New Roman"/>
                          <a:ea typeface="宋体"/>
                          <a:cs typeface="Times New Roman"/>
                        </a:rPr>
                        <a:t>request.getNumber</a:t>
                      </a:r>
                      <a:r>
                        <a:rPr lang="en-US" sz="1800" b="1" kern="100" dirty="0" smtClean="0">
                          <a:solidFill>
                            <a:srgbClr val="FF0000"/>
                          </a:solidFill>
                          <a:latin typeface="Times New Roman"/>
                          <a:ea typeface="宋体"/>
                          <a:cs typeface="Times New Roman"/>
                        </a:rPr>
                        <a:t>() + "，</a:t>
                      </a:r>
                      <a:r>
                        <a:rPr lang="zh-CN" altLang="en-US" sz="1800" b="1" kern="100" dirty="0" smtClean="0">
                          <a:solidFill>
                            <a:srgbClr val="FF0000"/>
                          </a:solidFill>
                          <a:latin typeface="Times New Roman"/>
                          <a:ea typeface="宋体"/>
                          <a:cs typeface="Times New Roman"/>
                        </a:rPr>
                        <a:t>金额：</a:t>
                      </a:r>
                      <a:r>
                        <a:rPr lang="en-US" altLang="zh-CN" sz="1800" b="1" kern="100" dirty="0" smtClean="0">
                          <a:solidFill>
                            <a:srgbClr val="FF0000"/>
                          </a:solidFill>
                          <a:latin typeface="Times New Roman"/>
                          <a:ea typeface="宋体"/>
                          <a:cs typeface="Times New Roman"/>
                        </a:rPr>
                        <a:t>" + </a:t>
                      </a:r>
                      <a:r>
                        <a:rPr lang="en-US" sz="1800" b="1" kern="100" dirty="0" err="1" smtClean="0">
                          <a:solidFill>
                            <a:srgbClr val="FF0000"/>
                          </a:solidFill>
                          <a:latin typeface="Times New Roman"/>
                          <a:ea typeface="宋体"/>
                          <a:cs typeface="Times New Roman"/>
                        </a:rPr>
                        <a:t>request.getAmount</a:t>
                      </a:r>
                      <a:r>
                        <a:rPr lang="en-US" sz="1800" b="1" kern="100" dirty="0" smtClean="0">
                          <a:solidFill>
                            <a:srgbClr val="FF0000"/>
                          </a:solidFill>
                          <a:latin typeface="Times New Roman"/>
                          <a:ea typeface="宋体"/>
                          <a:cs typeface="Times New Roman"/>
                        </a:rPr>
                        <a:t>() + "</a:t>
                      </a:r>
                      <a:r>
                        <a:rPr lang="zh-CN" altLang="en-US" sz="1800" b="1" kern="100" dirty="0" smtClean="0">
                          <a:solidFill>
                            <a:srgbClr val="FF0000"/>
                          </a:solidFill>
                          <a:latin typeface="Times New Roman"/>
                          <a:ea typeface="宋体"/>
                          <a:cs typeface="Times New Roman"/>
                        </a:rPr>
                        <a:t>元，采购目的：</a:t>
                      </a:r>
                      <a:r>
                        <a:rPr lang="en-US" altLang="zh-CN" sz="1800" b="1" kern="100" dirty="0" smtClean="0">
                          <a:solidFill>
                            <a:srgbClr val="FF0000"/>
                          </a:solidFill>
                          <a:latin typeface="Times New Roman"/>
                          <a:ea typeface="宋体"/>
                          <a:cs typeface="Times New Roman"/>
                        </a:rPr>
                        <a:t>" + </a:t>
                      </a:r>
                      <a:r>
                        <a:rPr lang="en-US" sz="1800" b="1" kern="100" dirty="0" err="1" smtClean="0">
                          <a:solidFill>
                            <a:srgbClr val="FF0000"/>
                          </a:solidFill>
                          <a:latin typeface="Times New Roman"/>
                          <a:ea typeface="宋体"/>
                          <a:cs typeface="Times New Roman"/>
                        </a:rPr>
                        <a:t>request.getPurpose</a:t>
                      </a:r>
                      <a:r>
                        <a:rPr lang="en-US" sz="1800" b="1" kern="100" dirty="0" smtClean="0">
                          <a:solidFill>
                            <a:srgbClr val="FF0000"/>
                          </a:solidFill>
                          <a:latin typeface="Times New Roman"/>
                          <a:ea typeface="宋体"/>
                          <a:cs typeface="Times New Roman"/>
                        </a:rPr>
                        <a:t>() + "。");  //</a:t>
                      </a:r>
                      <a:r>
                        <a:rPr lang="zh-CN" altLang="en-US" sz="1800" b="1" kern="100" dirty="0" smtClean="0">
                          <a:solidFill>
                            <a:srgbClr val="FF0000"/>
                          </a:solidFill>
                          <a:latin typeface="Times New Roman"/>
                          <a:ea typeface="宋体"/>
                          <a:cs typeface="Times New Roman"/>
                        </a:rPr>
                        <a:t>处理请求</a:t>
                      </a:r>
                    </a:p>
                    <a:p>
                      <a:pPr algn="just">
                        <a:spcAft>
                          <a:spcPts val="0"/>
                        </a:spcAft>
                      </a:pPr>
                      <a:r>
                        <a:rPr lang="zh-CN" altLang="en-US" sz="1800" b="1" kern="100" baseline="0" dirty="0" smtClean="0">
                          <a:solidFill>
                            <a:srgbClr val="FF0000"/>
                          </a:solidFill>
                          <a:latin typeface="Times New Roman"/>
                          <a:ea typeface="宋体"/>
                          <a:cs typeface="Times New Roman"/>
                        </a:rPr>
                        <a:t>        </a:t>
                      </a:r>
                      <a:r>
                        <a:rPr lang="en-US" altLang="zh-CN" sz="1800" b="1" kern="100" dirty="0" smtClean="0">
                          <a:solidFill>
                            <a:srgbClr val="FF0000"/>
                          </a:solidFill>
                          <a:latin typeface="Times New Roman"/>
                          <a:ea typeface="宋体"/>
                          <a:cs typeface="Times New Roman"/>
                        </a:rPr>
                        <a:t>}</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smtClean="0">
                          <a:solidFill>
                            <a:srgbClr val="FF0000"/>
                          </a:solidFill>
                          <a:latin typeface="Times New Roman"/>
                          <a:ea typeface="宋体"/>
                          <a:cs typeface="Times New Roman"/>
                        </a:rPr>
                        <a:t>else {</a:t>
                      </a:r>
                    </a:p>
                    <a:p>
                      <a:pPr algn="just">
                        <a:spcAft>
                          <a:spcPts val="0"/>
                        </a:spcAft>
                      </a:pPr>
                      <a:r>
                        <a:rPr lang="en-US" sz="1800" b="1" kern="100" baseline="0" dirty="0" smtClean="0">
                          <a:solidFill>
                            <a:srgbClr val="FF0000"/>
                          </a:solidFill>
                          <a:latin typeface="Times New Roman"/>
                          <a:ea typeface="宋体"/>
                          <a:cs typeface="Times New Roman"/>
                        </a:rPr>
                        <a:t>            </a:t>
                      </a:r>
                      <a:r>
                        <a:rPr lang="en-US" sz="1800" b="1" kern="100" dirty="0" err="1" smtClean="0">
                          <a:solidFill>
                            <a:srgbClr val="FF0000"/>
                          </a:solidFill>
                          <a:latin typeface="Times New Roman"/>
                          <a:ea typeface="宋体"/>
                          <a:cs typeface="Times New Roman"/>
                        </a:rPr>
                        <a:t>this.successor.processRequest</a:t>
                      </a:r>
                      <a:r>
                        <a:rPr lang="en-US" sz="1800" b="1" kern="100" dirty="0" smtClean="0">
                          <a:solidFill>
                            <a:srgbClr val="FF0000"/>
                          </a:solidFill>
                          <a:latin typeface="Times New Roman"/>
                          <a:ea typeface="宋体"/>
                          <a:cs typeface="Times New Roman"/>
                        </a:rPr>
                        <a:t>(request);  //</a:t>
                      </a:r>
                      <a:r>
                        <a:rPr lang="zh-CN" altLang="en-US" sz="1800" b="1" kern="100" dirty="0" smtClean="0">
                          <a:solidFill>
                            <a:srgbClr val="FF0000"/>
                          </a:solidFill>
                          <a:latin typeface="Times New Roman"/>
                          <a:ea typeface="宋体"/>
                          <a:cs typeface="Times New Roman"/>
                        </a:rPr>
                        <a:t>转发请求</a:t>
                      </a:r>
                    </a:p>
                    <a:p>
                      <a:pPr algn="just">
                        <a:spcAft>
                          <a:spcPts val="0"/>
                        </a:spcAft>
                      </a:pPr>
                      <a:r>
                        <a:rPr lang="zh-CN" altLang="en-US" sz="1800" b="1" kern="100" baseline="0" dirty="0" smtClean="0">
                          <a:solidFill>
                            <a:srgbClr val="FF0000"/>
                          </a:solidFill>
                          <a:latin typeface="Times New Roman"/>
                          <a:ea typeface="宋体"/>
                          <a:cs typeface="Times New Roman"/>
                        </a:rPr>
                        <a:t>        </a:t>
                      </a:r>
                      <a:r>
                        <a:rPr lang="en-US" altLang="zh-CN" sz="1800" b="1" kern="100" dirty="0" smtClean="0">
                          <a:solidFill>
                            <a:srgbClr val="FF0000"/>
                          </a:solidFill>
                          <a:latin typeface="Times New Roman"/>
                          <a:ea typeface="宋体"/>
                          <a:cs typeface="Times New Roman"/>
                        </a:rPr>
                        <a:t>}	</a:t>
                      </a:r>
                    </a:p>
                    <a:p>
                      <a:pPr algn="just">
                        <a:spcAft>
                          <a:spcPts val="0"/>
                        </a:spcAft>
                      </a:pPr>
                      <a:r>
                        <a:rPr lang="en-US" altLang="zh-CN" sz="1800" b="1" kern="100" baseline="0" dirty="0" smtClean="0">
                          <a:solidFill>
                            <a:srgbClr val="FF0000"/>
                          </a:solidFill>
                          <a:latin typeface="Times New Roman"/>
                          <a:ea typeface="宋体"/>
                          <a:cs typeface="Times New Roman"/>
                        </a:rPr>
                        <a:t>    </a:t>
                      </a:r>
                      <a:r>
                        <a:rPr lang="en-US" altLang="zh-CN" sz="1800" b="1" kern="100" dirty="0" smtClean="0">
                          <a:solidFill>
                            <a:srgbClr val="FF0000"/>
                          </a:solidFill>
                          <a:latin typeface="Times New Roman"/>
                          <a:ea typeface="宋体"/>
                          <a:cs typeface="Times New Roman"/>
                        </a:rPr>
                        <a:t>}</a:t>
                      </a:r>
                    </a:p>
                    <a:p>
                      <a:pPr algn="just">
                        <a:spcAft>
                          <a:spcPts val="0"/>
                        </a:spcAft>
                      </a:pPr>
                      <a:r>
                        <a:rPr lang="en-US" sz="1800" kern="100" dirty="0" smtClean="0">
                          <a:latin typeface="Times New Roman"/>
                          <a:ea typeface="宋体"/>
                          <a:cs typeface="Times New Roman"/>
                        </a:rPr>
                        <a:t>}</a:t>
                      </a:r>
                      <a:endParaRPr lang="zh-CN" sz="1800" kern="100" dirty="0">
                        <a:latin typeface="Times New Roman"/>
                        <a:ea typeface="宋体"/>
                        <a:cs typeface="Times New Roman"/>
                      </a:endParaRPr>
                    </a:p>
                  </a:txBody>
                  <a:tcPr marL="66989" marR="66989" marT="0" marB="0">
                    <a:lnL>
                      <a:noFill/>
                    </a:lnL>
                    <a:lnR>
                      <a:noFill/>
                    </a:lnR>
                    <a:lnT>
                      <a:noFill/>
                    </a:lnT>
                    <a:lnB>
                      <a:noFill/>
                    </a:lnB>
                    <a:solidFill>
                      <a:srgbClr val="F2F2F2"/>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67047958"/>
              </p:ext>
            </p:extLst>
          </p:nvPr>
        </p:nvGraphicFramePr>
        <p:xfrm>
          <a:off x="914400" y="2041525"/>
          <a:ext cx="7391400" cy="549275"/>
        </p:xfrm>
        <a:graphic>
          <a:graphicData uri="http://schemas.openxmlformats.org/drawingml/2006/table">
            <a:tbl>
              <a:tblPr/>
              <a:tblGrid>
                <a:gridCol w="7391400"/>
              </a:tblGrid>
              <a:tr h="549275">
                <a:tc>
                  <a:txBody>
                    <a:bodyPr/>
                    <a:lstStyle/>
                    <a:p>
                      <a:pPr algn="just">
                        <a:spcAft>
                          <a:spcPts val="0"/>
                        </a:spcAft>
                      </a:pPr>
                      <a:r>
                        <a:rPr lang="en-US" sz="1800" kern="100" dirty="0" smtClean="0">
                          <a:latin typeface="Times New Roman"/>
                          <a:ea typeface="宋体"/>
                          <a:cs typeface="Times New Roman"/>
                        </a:rPr>
                        <a:t>Approver </a:t>
                      </a:r>
                      <a:r>
                        <a:rPr lang="en-US" sz="1800" kern="100" dirty="0" err="1" smtClean="0">
                          <a:latin typeface="Times New Roman"/>
                          <a:ea typeface="宋体"/>
                          <a:cs typeface="Times New Roman"/>
                        </a:rPr>
                        <a:t>rhuang</a:t>
                      </a:r>
                      <a:r>
                        <a:rPr lang="en-US" sz="1800" kern="100" dirty="0" smtClean="0">
                          <a:latin typeface="Times New Roman"/>
                          <a:ea typeface="宋体"/>
                          <a:cs typeface="Times New Roman"/>
                        </a:rPr>
                        <a:t>;</a:t>
                      </a:r>
                    </a:p>
                    <a:p>
                      <a:pPr algn="just">
                        <a:spcAft>
                          <a:spcPts val="0"/>
                        </a:spcAft>
                      </a:pPr>
                      <a:r>
                        <a:rPr lang="en-US" sz="1800" kern="100" dirty="0" err="1" smtClean="0">
                          <a:latin typeface="Times New Roman"/>
                          <a:ea typeface="宋体"/>
                          <a:cs typeface="Times New Roman"/>
                        </a:rPr>
                        <a:t>rhuang</a:t>
                      </a:r>
                      <a:r>
                        <a:rPr lang="en-US" sz="1800" kern="100" dirty="0" smtClean="0">
                          <a:latin typeface="Times New Roman"/>
                          <a:ea typeface="宋体"/>
                          <a:cs typeface="Times New Roman"/>
                        </a:rPr>
                        <a:t> = new Manager("</a:t>
                      </a:r>
                      <a:r>
                        <a:rPr lang="zh-CN" altLang="en-US" sz="1800" kern="100" dirty="0" smtClean="0">
                          <a:latin typeface="Times New Roman"/>
                          <a:ea typeface="宋体"/>
                          <a:cs typeface="Times New Roman"/>
                        </a:rPr>
                        <a:t>黄蓉</a:t>
                      </a:r>
                      <a:r>
                        <a:rPr lang="en-US" altLang="zh-CN" sz="1800" kern="100" dirty="0" smtClean="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F1F2"/>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235814006"/>
              </p:ext>
            </p:extLst>
          </p:nvPr>
        </p:nvGraphicFramePr>
        <p:xfrm>
          <a:off x="914400" y="3124200"/>
          <a:ext cx="7391400" cy="1371600"/>
        </p:xfrm>
        <a:graphic>
          <a:graphicData uri="http://schemas.openxmlformats.org/drawingml/2006/table">
            <a:tbl>
              <a:tblPr/>
              <a:tblGrid>
                <a:gridCol w="7391400"/>
              </a:tblGrid>
              <a:tr h="0">
                <a:tc>
                  <a:txBody>
                    <a:bodyPr/>
                    <a:lstStyle/>
                    <a:p>
                      <a:pPr algn="just">
                        <a:spcAft>
                          <a:spcPts val="0"/>
                        </a:spcAft>
                      </a:pPr>
                      <a:r>
                        <a:rPr lang="en-US" altLang="zh-CN" sz="1800" kern="100" dirty="0" smtClean="0">
                          <a:latin typeface="Times New Roman"/>
                          <a:ea typeface="宋体"/>
                          <a:cs typeface="Times New Roman"/>
                        </a:rPr>
                        <a:t>//</a:t>
                      </a:r>
                      <a:r>
                        <a:rPr lang="zh-CN" altLang="en-US" sz="1800" kern="100" dirty="0" smtClean="0">
                          <a:latin typeface="Times New Roman"/>
                          <a:ea typeface="宋体"/>
                          <a:cs typeface="Times New Roman"/>
                        </a:rPr>
                        <a:t>创建职责链</a:t>
                      </a:r>
                    </a:p>
                    <a:p>
                      <a:pPr algn="just">
                        <a:spcAft>
                          <a:spcPts val="0"/>
                        </a:spcAft>
                      </a:pPr>
                      <a:r>
                        <a:rPr lang="en-US" sz="1800" b="1" kern="100" dirty="0" err="1" smtClean="0">
                          <a:solidFill>
                            <a:srgbClr val="FF0000"/>
                          </a:solidFill>
                          <a:latin typeface="Times New Roman"/>
                          <a:ea typeface="宋体"/>
                          <a:cs typeface="Times New Roman"/>
                        </a:rPr>
                        <a:t>wjzhang.setSuccessor</a:t>
                      </a:r>
                      <a:r>
                        <a:rPr lang="en-US" sz="1800" b="1" kern="100" dirty="0" smtClean="0">
                          <a:solidFill>
                            <a:srgbClr val="FF0000"/>
                          </a:solidFill>
                          <a:latin typeface="Times New Roman"/>
                          <a:ea typeface="宋体"/>
                          <a:cs typeface="Times New Roman"/>
                        </a:rPr>
                        <a:t>(</a:t>
                      </a:r>
                      <a:r>
                        <a:rPr lang="en-US" sz="1800" b="1" kern="100" dirty="0" err="1" smtClean="0">
                          <a:solidFill>
                            <a:srgbClr val="FF0000"/>
                          </a:solidFill>
                          <a:latin typeface="Times New Roman"/>
                          <a:ea typeface="宋体"/>
                          <a:cs typeface="Times New Roman"/>
                        </a:rPr>
                        <a:t>rhuang</a:t>
                      </a:r>
                      <a:r>
                        <a:rPr lang="en-US" sz="1800" b="1" kern="100" dirty="0" smtClean="0">
                          <a:solidFill>
                            <a:srgbClr val="FF0000"/>
                          </a:solidFill>
                          <a:latin typeface="Times New Roman"/>
                          <a:ea typeface="宋体"/>
                          <a:cs typeface="Times New Roman"/>
                        </a:rPr>
                        <a:t>);   //</a:t>
                      </a:r>
                      <a:r>
                        <a:rPr lang="zh-CN" altLang="en-US" sz="1800" b="1" kern="100" dirty="0" smtClean="0">
                          <a:solidFill>
                            <a:srgbClr val="FF0000"/>
                          </a:solidFill>
                          <a:latin typeface="Times New Roman"/>
                          <a:ea typeface="宋体"/>
                          <a:cs typeface="Times New Roman"/>
                        </a:rPr>
                        <a:t>将“黄蓉”作为“张无忌”的下家</a:t>
                      </a:r>
                    </a:p>
                    <a:p>
                      <a:pPr algn="just">
                        <a:spcAft>
                          <a:spcPts val="0"/>
                        </a:spcAft>
                      </a:pPr>
                      <a:r>
                        <a:rPr lang="en-US" sz="1800" b="1" kern="100" dirty="0" err="1" smtClean="0">
                          <a:solidFill>
                            <a:srgbClr val="FF0000"/>
                          </a:solidFill>
                          <a:latin typeface="Times New Roman"/>
                          <a:ea typeface="宋体"/>
                          <a:cs typeface="Times New Roman"/>
                        </a:rPr>
                        <a:t>rhuang.setSuccessor</a:t>
                      </a:r>
                      <a:r>
                        <a:rPr lang="en-US" sz="1800" b="1" kern="100" dirty="0" smtClean="0">
                          <a:solidFill>
                            <a:srgbClr val="FF0000"/>
                          </a:solidFill>
                          <a:latin typeface="Times New Roman"/>
                          <a:ea typeface="宋体"/>
                          <a:cs typeface="Times New Roman"/>
                        </a:rPr>
                        <a:t>(</a:t>
                      </a:r>
                      <a:r>
                        <a:rPr lang="en-US" sz="1800" b="1" kern="100" dirty="0" err="1" smtClean="0">
                          <a:solidFill>
                            <a:srgbClr val="FF0000"/>
                          </a:solidFill>
                          <a:latin typeface="Times New Roman"/>
                          <a:ea typeface="宋体"/>
                          <a:cs typeface="Times New Roman"/>
                        </a:rPr>
                        <a:t>gyang</a:t>
                      </a:r>
                      <a:r>
                        <a:rPr lang="en-US" sz="1800" b="1" kern="100" dirty="0" smtClean="0">
                          <a:solidFill>
                            <a:srgbClr val="FF0000"/>
                          </a:solidFill>
                          <a:latin typeface="Times New Roman"/>
                          <a:ea typeface="宋体"/>
                          <a:cs typeface="Times New Roman"/>
                        </a:rPr>
                        <a:t>);     //</a:t>
                      </a:r>
                      <a:r>
                        <a:rPr lang="zh-CN" altLang="en-US" sz="1800" b="1" kern="100" dirty="0" smtClean="0">
                          <a:solidFill>
                            <a:srgbClr val="FF0000"/>
                          </a:solidFill>
                          <a:latin typeface="Times New Roman"/>
                          <a:ea typeface="宋体"/>
                          <a:cs typeface="Times New Roman"/>
                        </a:rPr>
                        <a:t>将“杨过”作为“黄蓉”的下家</a:t>
                      </a:r>
                    </a:p>
                    <a:p>
                      <a:pPr algn="just">
                        <a:spcAft>
                          <a:spcPts val="0"/>
                        </a:spcAft>
                      </a:pPr>
                      <a:r>
                        <a:rPr lang="en-US" sz="1800" kern="100" dirty="0" err="1" smtClean="0">
                          <a:latin typeface="Times New Roman"/>
                          <a:ea typeface="宋体"/>
                          <a:cs typeface="Times New Roman"/>
                        </a:rPr>
                        <a:t>gyang.setSuccessor</a:t>
                      </a:r>
                      <a:r>
                        <a:rPr lang="en-US" sz="1800" kern="100" dirty="0" smtClean="0">
                          <a:latin typeface="Times New Roman"/>
                          <a:ea typeface="宋体"/>
                          <a:cs typeface="Times New Roman"/>
                        </a:rPr>
                        <a:t>(</a:t>
                      </a:r>
                      <a:r>
                        <a:rPr lang="en-US" sz="1800" kern="100" dirty="0" err="1" smtClean="0">
                          <a:latin typeface="Times New Roman"/>
                          <a:ea typeface="宋体"/>
                          <a:cs typeface="Times New Roman"/>
                        </a:rPr>
                        <a:t>jguo</a:t>
                      </a:r>
                      <a:r>
                        <a:rPr lang="en-US" sz="1800" kern="100" dirty="0" smtClean="0">
                          <a:latin typeface="Times New Roman"/>
                          <a:ea typeface="宋体"/>
                          <a:cs typeface="Times New Roman"/>
                        </a:rPr>
                        <a:t>);</a:t>
                      </a:r>
                    </a:p>
                    <a:p>
                      <a:pPr algn="just">
                        <a:spcAft>
                          <a:spcPts val="0"/>
                        </a:spcAft>
                      </a:pPr>
                      <a:r>
                        <a:rPr lang="en-US" sz="1800" kern="100" dirty="0" err="1" smtClean="0">
                          <a:latin typeface="Times New Roman"/>
                          <a:ea typeface="宋体"/>
                          <a:cs typeface="Times New Roman"/>
                        </a:rPr>
                        <a:t>jguo.setSuccessor</a:t>
                      </a:r>
                      <a:r>
                        <a:rPr lang="en-US" sz="1800" kern="100" dirty="0" smtClean="0">
                          <a:latin typeface="Times New Roman"/>
                          <a:ea typeface="宋体"/>
                          <a:cs typeface="Times New Roman"/>
                        </a:rPr>
                        <a:t>(meeting);</a:t>
                      </a:r>
                      <a:endParaRPr lang="en-US" sz="1800" kern="100" dirty="0" smtClean="0">
                        <a:latin typeface="Times New Roman"/>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F1F2"/>
                    </a:solidFill>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428364907"/>
              </p:ext>
            </p:extLst>
          </p:nvPr>
        </p:nvGraphicFramePr>
        <p:xfrm>
          <a:off x="304800" y="3042555"/>
          <a:ext cx="8534400" cy="1148445"/>
        </p:xfrm>
        <a:graphic>
          <a:graphicData uri="http://schemas.openxmlformats.org/drawingml/2006/table">
            <a:tbl>
              <a:tblPr/>
              <a:tblGrid>
                <a:gridCol w="8534400"/>
              </a:tblGrid>
              <a:tr h="1148445">
                <a:tc>
                  <a:txBody>
                    <a:bodyPr/>
                    <a:lstStyle/>
                    <a:p>
                      <a:pPr algn="just">
                        <a:spcAft>
                          <a:spcPts val="0"/>
                        </a:spcAft>
                      </a:pPr>
                      <a:r>
                        <a:rPr lang="zh-CN" altLang="en-US" sz="1800" kern="100" dirty="0" smtClean="0">
                          <a:latin typeface="Times New Roman"/>
                          <a:ea typeface="宋体"/>
                          <a:cs typeface="Times New Roman"/>
                        </a:rPr>
                        <a:t>主任张无忌审批采购单：</a:t>
                      </a:r>
                      <a:r>
                        <a:rPr lang="en-US" altLang="zh-CN" sz="1800" kern="100" dirty="0" smtClean="0">
                          <a:latin typeface="Times New Roman"/>
                          <a:ea typeface="宋体"/>
                          <a:cs typeface="Times New Roman"/>
                        </a:rPr>
                        <a:t>10001</a:t>
                      </a:r>
                      <a:r>
                        <a:rPr lang="zh-CN" altLang="en-US" sz="1800" kern="100" dirty="0" smtClean="0">
                          <a:latin typeface="Times New Roman"/>
                          <a:ea typeface="宋体"/>
                          <a:cs typeface="Times New Roman"/>
                        </a:rPr>
                        <a:t>，金额：</a:t>
                      </a:r>
                      <a:r>
                        <a:rPr lang="en-US" altLang="zh-CN" sz="1800" kern="100" dirty="0" smtClean="0">
                          <a:latin typeface="Times New Roman"/>
                          <a:ea typeface="宋体"/>
                          <a:cs typeface="Times New Roman"/>
                        </a:rPr>
                        <a:t>45000.0</a:t>
                      </a:r>
                      <a:r>
                        <a:rPr lang="zh-CN" altLang="en-US" sz="1800" kern="100" dirty="0" smtClean="0">
                          <a:latin typeface="Times New Roman"/>
                          <a:ea typeface="宋体"/>
                          <a:cs typeface="Times New Roman"/>
                        </a:rPr>
                        <a:t>元，采购目的：购买倚天剑。</a:t>
                      </a:r>
                    </a:p>
                    <a:p>
                      <a:pPr algn="just">
                        <a:spcAft>
                          <a:spcPts val="0"/>
                        </a:spcAft>
                      </a:pPr>
                      <a:r>
                        <a:rPr lang="zh-CN" altLang="en-US" sz="1800" b="1" kern="100" dirty="0" smtClean="0">
                          <a:solidFill>
                            <a:srgbClr val="FF0000"/>
                          </a:solidFill>
                          <a:latin typeface="Times New Roman"/>
                          <a:ea typeface="宋体"/>
                          <a:cs typeface="Times New Roman"/>
                        </a:rPr>
                        <a:t>经理黄蓉审批采购单：</a:t>
                      </a:r>
                      <a:r>
                        <a:rPr lang="en-US" altLang="zh-CN" sz="1800" b="1" kern="100" dirty="0" smtClean="0">
                          <a:solidFill>
                            <a:srgbClr val="FF0000"/>
                          </a:solidFill>
                          <a:latin typeface="Times New Roman"/>
                          <a:ea typeface="宋体"/>
                          <a:cs typeface="Times New Roman"/>
                        </a:rPr>
                        <a:t>10002</a:t>
                      </a:r>
                      <a:r>
                        <a:rPr lang="zh-CN" altLang="en-US" sz="1800" b="1" kern="100" dirty="0" smtClean="0">
                          <a:solidFill>
                            <a:srgbClr val="FF0000"/>
                          </a:solidFill>
                          <a:latin typeface="Times New Roman"/>
                          <a:ea typeface="宋体"/>
                          <a:cs typeface="Times New Roman"/>
                        </a:rPr>
                        <a:t>，金额：</a:t>
                      </a:r>
                      <a:r>
                        <a:rPr lang="en-US" altLang="zh-CN" sz="1800" b="1" kern="100" dirty="0" smtClean="0">
                          <a:solidFill>
                            <a:srgbClr val="FF0000"/>
                          </a:solidFill>
                          <a:latin typeface="Times New Roman"/>
                          <a:ea typeface="宋体"/>
                          <a:cs typeface="Times New Roman"/>
                        </a:rPr>
                        <a:t>60000.0</a:t>
                      </a:r>
                      <a:r>
                        <a:rPr lang="zh-CN" altLang="en-US" sz="1800" b="1" kern="100" dirty="0" smtClean="0">
                          <a:solidFill>
                            <a:srgbClr val="FF0000"/>
                          </a:solidFill>
                          <a:latin typeface="Times New Roman"/>
                          <a:ea typeface="宋体"/>
                          <a:cs typeface="Times New Roman"/>
                        </a:rPr>
                        <a:t>元，采购目的：购买</a:t>
                      </a:r>
                      <a:r>
                        <a:rPr lang="en-US" altLang="zh-CN" sz="1800" b="1" kern="100" dirty="0" smtClean="0">
                          <a:solidFill>
                            <a:srgbClr val="FF0000"/>
                          </a:solidFill>
                          <a:latin typeface="Times New Roman"/>
                          <a:ea typeface="宋体"/>
                          <a:cs typeface="Times New Roman"/>
                        </a:rPr>
                        <a:t>《</a:t>
                      </a:r>
                      <a:r>
                        <a:rPr lang="zh-CN" altLang="en-US" sz="1800" b="1" kern="100" dirty="0" smtClean="0">
                          <a:solidFill>
                            <a:srgbClr val="FF0000"/>
                          </a:solidFill>
                          <a:latin typeface="Times New Roman"/>
                          <a:ea typeface="宋体"/>
                          <a:cs typeface="Times New Roman"/>
                        </a:rPr>
                        <a:t>葵花宝典</a:t>
                      </a:r>
                      <a:r>
                        <a:rPr lang="en-US" altLang="zh-CN" sz="1800" b="1" kern="100" dirty="0" smtClean="0">
                          <a:solidFill>
                            <a:srgbClr val="FF0000"/>
                          </a:solidFill>
                          <a:latin typeface="Times New Roman"/>
                          <a:ea typeface="宋体"/>
                          <a:cs typeface="Times New Roman"/>
                        </a:rPr>
                        <a:t>》</a:t>
                      </a:r>
                      <a:r>
                        <a:rPr lang="zh-CN" altLang="en-US" sz="1800" b="1" kern="100" dirty="0" smtClean="0">
                          <a:solidFill>
                            <a:srgbClr val="FF0000"/>
                          </a:solidFill>
                          <a:latin typeface="Times New Roman"/>
                          <a:ea typeface="宋体"/>
                          <a:cs typeface="Times New Roman"/>
                        </a:rPr>
                        <a:t>。</a:t>
                      </a:r>
                    </a:p>
                    <a:p>
                      <a:pPr algn="just">
                        <a:spcAft>
                          <a:spcPts val="0"/>
                        </a:spcAft>
                      </a:pPr>
                      <a:r>
                        <a:rPr lang="zh-CN" altLang="en-US" sz="1800" kern="100" dirty="0" smtClean="0">
                          <a:latin typeface="Times New Roman"/>
                          <a:ea typeface="宋体"/>
                          <a:cs typeface="Times New Roman"/>
                        </a:rPr>
                        <a:t>董事长郭靖审批采购单：</a:t>
                      </a:r>
                      <a:r>
                        <a:rPr lang="en-US" altLang="zh-CN" sz="1800" kern="100" dirty="0" smtClean="0">
                          <a:latin typeface="Times New Roman"/>
                          <a:ea typeface="宋体"/>
                          <a:cs typeface="Times New Roman"/>
                        </a:rPr>
                        <a:t>10003</a:t>
                      </a:r>
                      <a:r>
                        <a:rPr lang="zh-CN" altLang="en-US" sz="1800" kern="100" dirty="0" smtClean="0">
                          <a:latin typeface="Times New Roman"/>
                          <a:ea typeface="宋体"/>
                          <a:cs typeface="Times New Roman"/>
                        </a:rPr>
                        <a:t>，金额：</a:t>
                      </a:r>
                      <a:r>
                        <a:rPr lang="en-US" altLang="zh-CN" sz="1800" kern="100" dirty="0" smtClean="0">
                          <a:latin typeface="Times New Roman"/>
                          <a:ea typeface="宋体"/>
                          <a:cs typeface="Times New Roman"/>
                        </a:rPr>
                        <a:t>160000.0</a:t>
                      </a:r>
                      <a:r>
                        <a:rPr lang="zh-CN" altLang="en-US" sz="1800" kern="100" dirty="0" smtClean="0">
                          <a:latin typeface="Times New Roman"/>
                          <a:ea typeface="宋体"/>
                          <a:cs typeface="Times New Roman"/>
                        </a:rPr>
                        <a:t>元，采购目的：购买</a:t>
                      </a:r>
                      <a:r>
                        <a:rPr lang="en-US" altLang="zh-CN" sz="1800" kern="100" dirty="0" smtClean="0">
                          <a:latin typeface="Times New Roman"/>
                          <a:ea typeface="宋体"/>
                          <a:cs typeface="Times New Roman"/>
                        </a:rPr>
                        <a:t>《</a:t>
                      </a:r>
                      <a:r>
                        <a:rPr lang="zh-CN" altLang="en-US" sz="1800" kern="100" dirty="0" smtClean="0">
                          <a:latin typeface="Times New Roman"/>
                          <a:ea typeface="宋体"/>
                          <a:cs typeface="Times New Roman"/>
                        </a:rPr>
                        <a:t>金刚经</a:t>
                      </a:r>
                      <a:r>
                        <a:rPr lang="en-US" altLang="zh-CN" sz="1800" kern="100" dirty="0" smtClean="0">
                          <a:latin typeface="Times New Roman"/>
                          <a:ea typeface="宋体"/>
                          <a:cs typeface="Times New Roman"/>
                        </a:rPr>
                        <a:t>》</a:t>
                      </a:r>
                      <a:r>
                        <a:rPr lang="zh-CN" altLang="en-US" sz="1800" kern="100" dirty="0" smtClean="0">
                          <a:latin typeface="Times New Roman"/>
                          <a:ea typeface="宋体"/>
                          <a:cs typeface="Times New Roman"/>
                        </a:rPr>
                        <a:t>。</a:t>
                      </a:r>
                    </a:p>
                    <a:p>
                      <a:pPr algn="just">
                        <a:spcAft>
                          <a:spcPts val="0"/>
                        </a:spcAft>
                      </a:pPr>
                      <a:r>
                        <a:rPr lang="zh-CN" altLang="en-US" sz="1800" kern="100" dirty="0" smtClean="0">
                          <a:latin typeface="Times New Roman"/>
                          <a:ea typeface="宋体"/>
                          <a:cs typeface="Times New Roman"/>
                        </a:rPr>
                        <a:t>召开董事会审批采购单：</a:t>
                      </a:r>
                      <a:r>
                        <a:rPr lang="en-US" altLang="zh-CN" sz="1800" kern="100" dirty="0" smtClean="0">
                          <a:latin typeface="Times New Roman"/>
                          <a:ea typeface="宋体"/>
                          <a:cs typeface="Times New Roman"/>
                        </a:rPr>
                        <a:t>10004</a:t>
                      </a:r>
                      <a:r>
                        <a:rPr lang="zh-CN" altLang="en-US" sz="1800" kern="100" dirty="0" smtClean="0">
                          <a:latin typeface="Times New Roman"/>
                          <a:ea typeface="宋体"/>
                          <a:cs typeface="Times New Roman"/>
                        </a:rPr>
                        <a:t>，金额：</a:t>
                      </a:r>
                      <a:r>
                        <a:rPr lang="en-US" altLang="zh-CN" sz="1800" kern="100" dirty="0" smtClean="0">
                          <a:latin typeface="Times New Roman"/>
                          <a:ea typeface="宋体"/>
                          <a:cs typeface="Times New Roman"/>
                        </a:rPr>
                        <a:t>800000.0</a:t>
                      </a:r>
                      <a:r>
                        <a:rPr lang="zh-CN" altLang="en-US" sz="1800" kern="100" dirty="0" smtClean="0">
                          <a:latin typeface="Times New Roman"/>
                          <a:ea typeface="宋体"/>
                          <a:cs typeface="Times New Roman"/>
                        </a:rPr>
                        <a:t>元，采购目的：购买桃花岛。</a:t>
                      </a:r>
                    </a:p>
                  </a:txBody>
                  <a:tcPr marL="68580" marR="68580" marT="0" marB="0">
                    <a:lnL>
                      <a:noFill/>
                    </a:lnL>
                    <a:lnR>
                      <a:noFill/>
                    </a:lnR>
                    <a:lnT>
                      <a:noFill/>
                    </a:lnT>
                    <a:lnB>
                      <a:noFill/>
                    </a:lnB>
                    <a:solidFill>
                      <a:srgbClr val="FFFF00"/>
                    </a:solidFill>
                  </a:tcPr>
                </a:tc>
              </a:tr>
            </a:tbl>
          </a:graphicData>
        </a:graphic>
      </p:graphicFrame>
    </p:spTree>
    <p:extLst>
      <p:ext uri="{BB962C8B-B14F-4D97-AF65-F5344CB8AC3E}">
        <p14:creationId xmlns:p14="http://schemas.microsoft.com/office/powerpoint/2010/main" val="1856099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324600" cy="685800"/>
          </a:xfrm>
        </p:spPr>
        <p:txBody>
          <a:bodyPr/>
          <a:lstStyle/>
          <a:p>
            <a:pPr eaLnBrk="1" hangingPunct="1"/>
            <a:r>
              <a:rPr lang="zh-CN" altLang="en-US" smtClean="0"/>
              <a:t>纯与不纯的职责链模式</a:t>
            </a:r>
          </a:p>
        </p:txBody>
      </p:sp>
      <p:sp>
        <p:nvSpPr>
          <p:cNvPr id="24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纯的职责链模式</a:t>
            </a:r>
            <a:endParaRPr lang="en-US" altLang="zh-CN" smtClean="0"/>
          </a:p>
          <a:p>
            <a:pPr lvl="1" eaLnBrk="1" hangingPunct="1"/>
            <a:r>
              <a:rPr lang="zh-CN" altLang="en-US" smtClean="0"/>
              <a:t>一个具体处理者对象只能在两个行为中选择一个：</a:t>
            </a:r>
            <a:r>
              <a:rPr lang="zh-CN" altLang="en-US" smtClean="0">
                <a:solidFill>
                  <a:srgbClr val="FF3300"/>
                </a:solidFill>
              </a:rPr>
              <a:t>要么承担全部责任，要么将责任推给下家</a:t>
            </a:r>
            <a:endParaRPr lang="en-US" altLang="zh-CN" smtClean="0"/>
          </a:p>
          <a:p>
            <a:pPr lvl="1" eaLnBrk="1" hangingPunct="1"/>
            <a:r>
              <a:rPr lang="zh-CN" altLang="en-US" smtClean="0">
                <a:solidFill>
                  <a:srgbClr val="FF3300"/>
                </a:solidFill>
              </a:rPr>
              <a:t>不允许出现某一个具体处理者对象在承担了一部分或全部责任后又将责任向下传递</a:t>
            </a:r>
            <a:r>
              <a:rPr lang="zh-CN" altLang="en-US" smtClean="0"/>
              <a:t>的情况</a:t>
            </a:r>
            <a:endParaRPr lang="en-US" altLang="zh-CN" smtClean="0"/>
          </a:p>
          <a:p>
            <a:pPr lvl="1" eaLnBrk="1" hangingPunct="1"/>
            <a:r>
              <a:rPr lang="zh-CN" altLang="en-US" smtClean="0">
                <a:solidFill>
                  <a:srgbClr val="FF3300"/>
                </a:solidFill>
              </a:rPr>
              <a:t>一个请求必须被某一个处理者对象所接收</a:t>
            </a:r>
            <a:r>
              <a:rPr lang="zh-CN" altLang="en-US" smtClean="0"/>
              <a:t>，</a:t>
            </a:r>
            <a:r>
              <a:rPr lang="zh-CN" altLang="en-US" smtClean="0">
                <a:solidFill>
                  <a:srgbClr val="FF3300"/>
                </a:solidFill>
              </a:rPr>
              <a:t>不能出现某个请求未被任何一个处理者对象处理</a:t>
            </a:r>
            <a:r>
              <a:rPr lang="zh-CN" altLang="en-US" smtClean="0"/>
              <a:t>的情况</a:t>
            </a:r>
            <a:endParaRPr lang="en-US" altLang="zh-CN" smtClean="0"/>
          </a:p>
        </p:txBody>
      </p:sp>
      <p:sp>
        <p:nvSpPr>
          <p:cNvPr id="24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89966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kumimoji="1" lang="zh-CN" altLang="en-US" smtClean="0"/>
              <a:t>大纲</a:t>
            </a:r>
          </a:p>
        </p:txBody>
      </p:sp>
      <p:sp>
        <p:nvSpPr>
          <p:cNvPr id="102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02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02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02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行为型模式概述</a:t>
            </a:r>
            <a:endParaRPr lang="en-US" altLang="zh-CN" sz="2800" dirty="0" smtClean="0"/>
          </a:p>
          <a:p>
            <a:pPr eaLnBrk="1" hangingPunct="1"/>
            <a:r>
              <a:rPr lang="zh-CN" altLang="en-US" sz="2800" dirty="0" smtClean="0"/>
              <a:t>职责</a:t>
            </a:r>
            <a:r>
              <a:rPr lang="zh-CN" altLang="en-US" sz="2800" dirty="0"/>
              <a:t>链模式概述</a:t>
            </a:r>
          </a:p>
          <a:p>
            <a:pPr eaLnBrk="1" hangingPunct="1"/>
            <a:r>
              <a:rPr lang="zh-CN" altLang="en-US" sz="2800" dirty="0"/>
              <a:t>职责链模式的结构与实现</a:t>
            </a:r>
          </a:p>
          <a:p>
            <a:pPr eaLnBrk="1" hangingPunct="1"/>
            <a:r>
              <a:rPr lang="zh-CN" altLang="en-US" sz="2800" dirty="0"/>
              <a:t>职责链模式的应用实例</a:t>
            </a:r>
            <a:endParaRPr lang="en-US" altLang="zh-CN" sz="2800" dirty="0"/>
          </a:p>
          <a:p>
            <a:pPr eaLnBrk="1" hangingPunct="1"/>
            <a:r>
              <a:rPr lang="zh-CN" altLang="en-US" sz="2800" dirty="0"/>
              <a:t>纯与不纯的职责链模式</a:t>
            </a:r>
          </a:p>
          <a:p>
            <a:pPr eaLnBrk="1" hangingPunct="1"/>
            <a:r>
              <a:rPr lang="zh-CN" altLang="en-US" sz="2800" dirty="0"/>
              <a:t>职责链模式的优缺点与适用环境</a:t>
            </a:r>
          </a:p>
        </p:txBody>
      </p:sp>
      <p:pic>
        <p:nvPicPr>
          <p:cNvPr id="10247" name="Picture 18" descr="200909030257356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544638"/>
            <a:ext cx="3124200"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720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324600" cy="685800"/>
          </a:xfrm>
        </p:spPr>
        <p:txBody>
          <a:bodyPr/>
          <a:lstStyle/>
          <a:p>
            <a:pPr eaLnBrk="1" hangingPunct="1"/>
            <a:r>
              <a:rPr lang="zh-CN" altLang="en-US" smtClean="0"/>
              <a:t>纯与不纯的职责链模式</a:t>
            </a:r>
          </a:p>
        </p:txBody>
      </p:sp>
      <p:sp>
        <p:nvSpPr>
          <p:cNvPr id="2560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不纯的职责链模式</a:t>
            </a:r>
            <a:endParaRPr lang="en-US" altLang="zh-CN" smtClean="0"/>
          </a:p>
          <a:p>
            <a:pPr lvl="1" eaLnBrk="1" hangingPunct="1"/>
            <a:r>
              <a:rPr lang="zh-CN" altLang="en-US" smtClean="0">
                <a:solidFill>
                  <a:srgbClr val="FF3300"/>
                </a:solidFill>
              </a:rPr>
              <a:t>允许某个请求被一个具体处理者部分处理后向下传递</a:t>
            </a:r>
            <a:r>
              <a:rPr lang="zh-CN" altLang="en-US" smtClean="0"/>
              <a:t>，或者</a:t>
            </a:r>
            <a:r>
              <a:rPr lang="zh-CN" altLang="en-US" smtClean="0">
                <a:solidFill>
                  <a:srgbClr val="FF3300"/>
                </a:solidFill>
              </a:rPr>
              <a:t>一个具体处理者处理完某请求后其后继处理者可以继续处理该请求</a:t>
            </a:r>
            <a:endParaRPr lang="en-US" altLang="zh-CN" smtClean="0">
              <a:solidFill>
                <a:srgbClr val="FF3300"/>
              </a:solidFill>
            </a:endParaRPr>
          </a:p>
          <a:p>
            <a:pPr lvl="1" eaLnBrk="1" hangingPunct="1"/>
            <a:r>
              <a:rPr lang="zh-CN" altLang="en-US" smtClean="0"/>
              <a:t>一个请求</a:t>
            </a:r>
            <a:r>
              <a:rPr lang="zh-CN" altLang="en-US" smtClean="0">
                <a:solidFill>
                  <a:srgbClr val="FF3300"/>
                </a:solidFill>
              </a:rPr>
              <a:t>可以最终不被任何处理者对象所接收并处理</a:t>
            </a:r>
            <a:endParaRPr lang="en-US" altLang="zh-CN" smtClean="0">
              <a:solidFill>
                <a:srgbClr val="FF3300"/>
              </a:solidFill>
            </a:endParaRPr>
          </a:p>
          <a:p>
            <a:pPr lvl="1" eaLnBrk="1" hangingPunct="1"/>
            <a:r>
              <a:rPr lang="en-US" altLang="zh-CN" smtClean="0"/>
              <a:t>JavaScript</a:t>
            </a:r>
            <a:r>
              <a:rPr lang="zh-CN" altLang="en-US" smtClean="0"/>
              <a:t>的</a:t>
            </a:r>
            <a:r>
              <a:rPr lang="zh-CN" altLang="en-US" smtClean="0">
                <a:solidFill>
                  <a:srgbClr val="FF3300"/>
                </a:solidFill>
              </a:rPr>
              <a:t>事件浮升</a:t>
            </a:r>
            <a:r>
              <a:rPr lang="en-US" altLang="zh-CN" smtClean="0">
                <a:solidFill>
                  <a:srgbClr val="FF3300"/>
                </a:solidFill>
              </a:rPr>
              <a:t>(Event Bubbling)</a:t>
            </a:r>
            <a:r>
              <a:rPr lang="zh-CN" altLang="en-US" smtClean="0">
                <a:solidFill>
                  <a:srgbClr val="FF3300"/>
                </a:solidFill>
              </a:rPr>
              <a:t>处理机制</a:t>
            </a:r>
            <a:endParaRPr lang="en-US" altLang="zh-CN" smtClean="0">
              <a:solidFill>
                <a:srgbClr val="FF3300"/>
              </a:solidFill>
            </a:endParaRPr>
          </a:p>
        </p:txBody>
      </p:sp>
      <p:sp>
        <p:nvSpPr>
          <p:cNvPr id="2560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5" name="Picture 29" descr="jspao"/>
          <p:cNvPicPr>
            <a:picLocks noChangeAspect="1" noChangeArrowheads="1"/>
          </p:cNvPicPr>
          <p:nvPr/>
        </p:nvPicPr>
        <p:blipFill>
          <a:blip r:embed="rId2">
            <a:extLst>
              <a:ext uri="{28A0092B-C50C-407E-A947-70E740481C1C}">
                <a14:useLocalDpi xmlns:a14="http://schemas.microsoft.com/office/drawing/2010/main" val="0"/>
              </a:ext>
            </a:extLst>
          </a:blip>
          <a:srcRect t="3786" b="5363"/>
          <a:stretch>
            <a:fillRect/>
          </a:stretch>
        </p:blipFill>
        <p:spPr bwMode="auto">
          <a:xfrm>
            <a:off x="2514600" y="2444750"/>
            <a:ext cx="3962400"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08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7772400" cy="685800"/>
          </a:xfrm>
        </p:spPr>
        <p:txBody>
          <a:bodyPr/>
          <a:lstStyle/>
          <a:p>
            <a:r>
              <a:rPr lang="zh-CN" altLang="en-US" smtClean="0"/>
              <a:t>职责链模式的优缺点与适用场景</a:t>
            </a:r>
          </a:p>
        </p:txBody>
      </p:sp>
      <p:sp>
        <p:nvSpPr>
          <p:cNvPr id="26627" name="Rectangle 3"/>
          <p:cNvSpPr>
            <a:spLocks noGrp="1" noChangeArrowheads="1"/>
          </p:cNvSpPr>
          <p:nvPr>
            <p:ph type="body" sz="half" idx="1"/>
          </p:nvPr>
        </p:nvSpPr>
        <p:spPr>
          <a:xfrm>
            <a:off x="381000" y="1752600"/>
            <a:ext cx="5867400" cy="4495800"/>
          </a:xfrm>
        </p:spPr>
        <p:txBody>
          <a:bodyPr/>
          <a:lstStyle/>
          <a:p>
            <a:pPr eaLnBrk="1" hangingPunct="1"/>
            <a:r>
              <a:rPr lang="zh-CN" altLang="en-US" smtClean="0"/>
              <a:t>模式优点</a:t>
            </a:r>
            <a:endParaRPr lang="en-US" altLang="zh-CN" smtClean="0"/>
          </a:p>
          <a:p>
            <a:pPr lvl="1" eaLnBrk="1" hangingPunct="1"/>
            <a:r>
              <a:rPr lang="zh-CN" altLang="en-US" smtClean="0"/>
              <a:t>使得一个对象无须知道是其他哪一个对象处理其请求，</a:t>
            </a:r>
            <a:r>
              <a:rPr lang="zh-CN" altLang="en-US" smtClean="0">
                <a:solidFill>
                  <a:srgbClr val="FF3300"/>
                </a:solidFill>
              </a:rPr>
              <a:t>降低了系统的耦合度</a:t>
            </a:r>
            <a:endParaRPr lang="en-US" altLang="zh-CN" smtClean="0">
              <a:solidFill>
                <a:srgbClr val="FF3300"/>
              </a:solidFill>
            </a:endParaRPr>
          </a:p>
          <a:p>
            <a:pPr lvl="1" eaLnBrk="1" hangingPunct="1"/>
            <a:r>
              <a:rPr lang="zh-CN" altLang="en-US" smtClean="0">
                <a:solidFill>
                  <a:srgbClr val="FF3300"/>
                </a:solidFill>
              </a:rPr>
              <a:t>可简化对象之间的相互连接</a:t>
            </a:r>
            <a:endParaRPr lang="en-US" altLang="zh-CN" smtClean="0">
              <a:solidFill>
                <a:srgbClr val="FF3300"/>
              </a:solidFill>
            </a:endParaRPr>
          </a:p>
          <a:p>
            <a:pPr lvl="1" eaLnBrk="1" hangingPunct="1"/>
            <a:r>
              <a:rPr lang="zh-CN" altLang="en-US" smtClean="0"/>
              <a:t>给对象</a:t>
            </a:r>
            <a:r>
              <a:rPr lang="zh-CN" altLang="en-US" smtClean="0">
                <a:solidFill>
                  <a:srgbClr val="FF3300"/>
                </a:solidFill>
              </a:rPr>
              <a:t>职责的分配带来更多的灵活性</a:t>
            </a:r>
            <a:endParaRPr lang="en-US" altLang="zh-CN" smtClean="0">
              <a:solidFill>
                <a:srgbClr val="FF3300"/>
              </a:solidFill>
            </a:endParaRPr>
          </a:p>
          <a:p>
            <a:pPr lvl="1" eaLnBrk="1" hangingPunct="1"/>
            <a:r>
              <a:rPr lang="zh-CN" altLang="en-US" smtClean="0">
                <a:solidFill>
                  <a:srgbClr val="FF3300"/>
                </a:solidFill>
              </a:rPr>
              <a:t>增加一个新的具体请求处理者时无须修改原有系统的代码</a:t>
            </a:r>
            <a:r>
              <a:rPr lang="zh-CN" altLang="en-US" smtClean="0"/>
              <a:t>，只需要在客户端重新建链即可</a:t>
            </a:r>
          </a:p>
        </p:txBody>
      </p:sp>
      <p:sp>
        <p:nvSpPr>
          <p:cNvPr id="2662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485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7696200" cy="685800"/>
          </a:xfrm>
        </p:spPr>
        <p:txBody>
          <a:bodyPr/>
          <a:lstStyle/>
          <a:p>
            <a:r>
              <a:rPr lang="zh-CN" altLang="en-US" smtClean="0"/>
              <a:t>职责链模式的优缺点与适用场景</a:t>
            </a:r>
          </a:p>
        </p:txBody>
      </p:sp>
      <p:sp>
        <p:nvSpPr>
          <p:cNvPr id="27651"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solidFill>
                  <a:srgbClr val="FF3300"/>
                </a:solidFill>
              </a:rPr>
              <a:t>不能保证请求一定会被处理</a:t>
            </a:r>
            <a:endParaRPr lang="en-US" altLang="zh-CN" smtClean="0">
              <a:solidFill>
                <a:srgbClr val="FF3300"/>
              </a:solidFill>
            </a:endParaRPr>
          </a:p>
          <a:p>
            <a:pPr lvl="1" eaLnBrk="1" hangingPunct="1"/>
            <a:r>
              <a:rPr lang="zh-CN" altLang="en-US" smtClean="0"/>
              <a:t>对于比较长的职责链，</a:t>
            </a:r>
            <a:r>
              <a:rPr lang="zh-CN" altLang="en-US" smtClean="0">
                <a:solidFill>
                  <a:srgbClr val="FF3300"/>
                </a:solidFill>
              </a:rPr>
              <a:t>系统性能将受到一定影响，在进行代码调试时不太方便</a:t>
            </a:r>
            <a:endParaRPr lang="en-US" altLang="zh-CN" smtClean="0">
              <a:solidFill>
                <a:srgbClr val="FF3300"/>
              </a:solidFill>
            </a:endParaRPr>
          </a:p>
          <a:p>
            <a:pPr lvl="1" eaLnBrk="1" hangingPunct="1"/>
            <a:r>
              <a:rPr lang="zh-CN" altLang="en-US" smtClean="0"/>
              <a:t>如果建链不当，可能会造成</a:t>
            </a:r>
            <a:r>
              <a:rPr lang="zh-CN" altLang="en-US" smtClean="0">
                <a:solidFill>
                  <a:srgbClr val="FF3300"/>
                </a:solidFill>
              </a:rPr>
              <a:t>循环调用</a:t>
            </a:r>
            <a:r>
              <a:rPr lang="zh-CN" altLang="en-US" smtClean="0"/>
              <a:t>，</a:t>
            </a:r>
            <a:r>
              <a:rPr lang="zh-CN" altLang="en-US" smtClean="0">
                <a:solidFill>
                  <a:srgbClr val="FF3300"/>
                </a:solidFill>
              </a:rPr>
              <a:t>将导致系统陷入死循环</a:t>
            </a:r>
            <a:endParaRPr lang="en-US" altLang="zh-CN" smtClean="0">
              <a:solidFill>
                <a:srgbClr val="FF3300"/>
              </a:solidFill>
            </a:endParaRPr>
          </a:p>
          <a:p>
            <a:pPr lvl="1" eaLnBrk="1" hangingPunct="1"/>
            <a:endParaRPr lang="zh-CN" altLang="en-US" sz="2000" smtClean="0"/>
          </a:p>
        </p:txBody>
      </p:sp>
      <p:sp>
        <p:nvSpPr>
          <p:cNvPr id="2765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50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7620000" cy="685800"/>
          </a:xfrm>
        </p:spPr>
        <p:txBody>
          <a:bodyPr/>
          <a:lstStyle/>
          <a:p>
            <a:r>
              <a:rPr lang="zh-CN" altLang="en-US" smtClean="0"/>
              <a:t>职责链模式的优缺点与适用场景</a:t>
            </a:r>
          </a:p>
        </p:txBody>
      </p:sp>
      <p:sp>
        <p:nvSpPr>
          <p:cNvPr id="28675" name="Rectangle 3"/>
          <p:cNvSpPr>
            <a:spLocks noGrp="1" noChangeArrowheads="1"/>
          </p:cNvSpPr>
          <p:nvPr>
            <p:ph type="body" sz="half" idx="1"/>
          </p:nvPr>
        </p:nvSpPr>
        <p:spPr>
          <a:xfrm>
            <a:off x="381000" y="1752600"/>
            <a:ext cx="6400800" cy="4114800"/>
          </a:xfrm>
        </p:spPr>
        <p:txBody>
          <a:bodyPr/>
          <a:lstStyle/>
          <a:p>
            <a:pPr eaLnBrk="1" hangingPunct="1"/>
            <a:r>
              <a:rPr lang="zh-CN" altLang="en-US" smtClean="0"/>
              <a:t>模式适用环境</a:t>
            </a:r>
            <a:endParaRPr lang="en-US" altLang="zh-CN" smtClean="0"/>
          </a:p>
          <a:p>
            <a:pPr lvl="1" eaLnBrk="1" hangingPunct="1"/>
            <a:r>
              <a:rPr lang="zh-CN" altLang="en-US" smtClean="0">
                <a:solidFill>
                  <a:srgbClr val="FF3300"/>
                </a:solidFill>
              </a:rPr>
              <a:t>有多个对象可以处理同一个请求</a:t>
            </a:r>
            <a:r>
              <a:rPr lang="zh-CN" altLang="en-US" smtClean="0"/>
              <a:t>，具体哪个对象处理该请求</a:t>
            </a:r>
            <a:r>
              <a:rPr lang="zh-CN" altLang="en-US" smtClean="0">
                <a:solidFill>
                  <a:srgbClr val="FF3300"/>
                </a:solidFill>
              </a:rPr>
              <a:t>待运行时刻再确定</a:t>
            </a:r>
            <a:endParaRPr lang="en-US" altLang="zh-CN" smtClean="0">
              <a:solidFill>
                <a:srgbClr val="FF3300"/>
              </a:solidFill>
            </a:endParaRPr>
          </a:p>
          <a:p>
            <a:pPr lvl="1" eaLnBrk="1" hangingPunct="1"/>
            <a:r>
              <a:rPr lang="zh-CN" altLang="en-US" smtClean="0"/>
              <a:t>在不明确指定接收者的情况下，</a:t>
            </a:r>
            <a:r>
              <a:rPr lang="zh-CN" altLang="en-US" smtClean="0">
                <a:solidFill>
                  <a:srgbClr val="FF3300"/>
                </a:solidFill>
              </a:rPr>
              <a:t>向多个对象中的一个提交一个请求</a:t>
            </a:r>
            <a:endParaRPr lang="en-US" altLang="zh-CN" smtClean="0">
              <a:solidFill>
                <a:srgbClr val="FF3300"/>
              </a:solidFill>
            </a:endParaRPr>
          </a:p>
          <a:p>
            <a:pPr lvl="1" eaLnBrk="1" hangingPunct="1"/>
            <a:r>
              <a:rPr lang="zh-CN" altLang="en-US" smtClean="0">
                <a:solidFill>
                  <a:srgbClr val="FF3300"/>
                </a:solidFill>
              </a:rPr>
              <a:t>可动态指定一组对象处理请求</a:t>
            </a:r>
            <a:endParaRPr lang="en-US" altLang="zh-CN" smtClean="0">
              <a:solidFill>
                <a:srgbClr val="FF3300"/>
              </a:solidFill>
            </a:endParaRPr>
          </a:p>
          <a:p>
            <a:pPr lvl="1" eaLnBrk="1" hangingPunct="1"/>
            <a:endParaRPr lang="zh-CN" altLang="en-US" sz="2000" smtClean="0"/>
          </a:p>
          <a:p>
            <a:pPr lvl="1" eaLnBrk="1" hangingPunct="1"/>
            <a:endParaRPr lang="en-US" altLang="zh-CN" smtClean="0"/>
          </a:p>
        </p:txBody>
      </p:sp>
      <p:sp>
        <p:nvSpPr>
          <p:cNvPr id="2867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157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105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smtClean="0"/>
              <a:t>行为型模式概述</a:t>
            </a:r>
          </a:p>
        </p:txBody>
      </p:sp>
      <p:sp>
        <p:nvSpPr>
          <p:cNvPr id="6147" name="Rectangle 3"/>
          <p:cNvSpPr>
            <a:spLocks noGrp="1" noChangeArrowheads="1"/>
          </p:cNvSpPr>
          <p:nvPr>
            <p:ph type="body" sz="half" idx="1"/>
          </p:nvPr>
        </p:nvSpPr>
        <p:spPr>
          <a:xfrm>
            <a:off x="381000" y="1752600"/>
            <a:ext cx="8229600" cy="4114800"/>
          </a:xfrm>
        </p:spPr>
        <p:txBody>
          <a:bodyPr/>
          <a:lstStyle/>
          <a:p>
            <a:pPr eaLnBrk="1" hangingPunct="1"/>
            <a:r>
              <a:rPr lang="zh-CN" altLang="en-US" sz="2600" b="1" smtClean="0">
                <a:solidFill>
                  <a:srgbClr val="0070C0"/>
                </a:solidFill>
              </a:rPr>
              <a:t>行为型模式</a:t>
            </a:r>
            <a:r>
              <a:rPr lang="en-US" altLang="zh-CN" sz="2600" b="1" smtClean="0">
                <a:solidFill>
                  <a:srgbClr val="0070C0"/>
                </a:solidFill>
              </a:rPr>
              <a:t>(Behavioral Pattern)</a:t>
            </a:r>
            <a:r>
              <a:rPr lang="zh-CN" altLang="en-US" sz="2600" smtClean="0"/>
              <a:t> </a:t>
            </a:r>
            <a:r>
              <a:rPr lang="zh-CN" altLang="en-US" sz="2600" smtClean="0">
                <a:solidFill>
                  <a:srgbClr val="FF3300"/>
                </a:solidFill>
              </a:rPr>
              <a:t>关注系统中对象之间的交互</a:t>
            </a:r>
            <a:r>
              <a:rPr lang="zh-CN" altLang="en-US" sz="2600" smtClean="0"/>
              <a:t>，研究系统在运行时</a:t>
            </a:r>
            <a:r>
              <a:rPr lang="zh-CN" altLang="en-US" sz="2600" smtClean="0">
                <a:solidFill>
                  <a:srgbClr val="FF3300"/>
                </a:solidFill>
              </a:rPr>
              <a:t>对象之间的相互通信与协作</a:t>
            </a:r>
            <a:r>
              <a:rPr lang="zh-CN" altLang="en-US" sz="2600" smtClean="0"/>
              <a:t>，进一步</a:t>
            </a:r>
            <a:r>
              <a:rPr lang="zh-CN" altLang="en-US" sz="2600" smtClean="0">
                <a:solidFill>
                  <a:srgbClr val="FF3300"/>
                </a:solidFill>
              </a:rPr>
              <a:t>明确对象的职责</a:t>
            </a:r>
            <a:endParaRPr lang="en-US" altLang="zh-CN" sz="2600" smtClean="0">
              <a:solidFill>
                <a:srgbClr val="FF3300"/>
              </a:solidFill>
            </a:endParaRPr>
          </a:p>
          <a:p>
            <a:pPr eaLnBrk="1" hangingPunct="1"/>
            <a:r>
              <a:rPr lang="zh-CN" altLang="en-US" sz="2600" smtClean="0"/>
              <a:t>行为型模式：</a:t>
            </a:r>
            <a:r>
              <a:rPr lang="zh-CN" altLang="en-US" sz="2600" smtClean="0">
                <a:solidFill>
                  <a:srgbClr val="FF3300"/>
                </a:solidFill>
              </a:rPr>
              <a:t>不仅仅关注类和对象本身</a:t>
            </a:r>
            <a:r>
              <a:rPr lang="zh-CN" altLang="en-US" sz="2600" smtClean="0"/>
              <a:t>，还</a:t>
            </a:r>
            <a:r>
              <a:rPr lang="zh-CN" altLang="en-US" sz="2600" smtClean="0">
                <a:solidFill>
                  <a:srgbClr val="FF3300"/>
                </a:solidFill>
              </a:rPr>
              <a:t>重点关注它们之间的相互作用和职责划分</a:t>
            </a:r>
          </a:p>
        </p:txBody>
      </p:sp>
      <p:pic>
        <p:nvPicPr>
          <p:cNvPr id="5" name="Picture 17" descr="10-10-35-58-9845569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267200"/>
            <a:ext cx="3810000" cy="245313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844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smtClean="0"/>
              <a:t>行为型模式概述</a:t>
            </a:r>
          </a:p>
        </p:txBody>
      </p:sp>
      <p:sp>
        <p:nvSpPr>
          <p:cNvPr id="71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类行为型模式</a:t>
            </a:r>
            <a:endParaRPr lang="en-US" altLang="zh-CN" smtClean="0"/>
          </a:p>
          <a:p>
            <a:pPr lvl="1" eaLnBrk="1" hangingPunct="1"/>
            <a:r>
              <a:rPr lang="zh-CN" altLang="en-US" smtClean="0"/>
              <a:t>使用</a:t>
            </a:r>
            <a:r>
              <a:rPr lang="zh-CN" altLang="en-US" smtClean="0">
                <a:solidFill>
                  <a:srgbClr val="FF3300"/>
                </a:solidFill>
              </a:rPr>
              <a:t>继承关系</a:t>
            </a:r>
            <a:r>
              <a:rPr lang="zh-CN" altLang="en-US" smtClean="0"/>
              <a:t>在几个类之间分配行为，主要</a:t>
            </a:r>
            <a:r>
              <a:rPr lang="zh-CN" altLang="en-US" smtClean="0">
                <a:solidFill>
                  <a:srgbClr val="FF3300"/>
                </a:solidFill>
              </a:rPr>
              <a:t>通过多态等方式来分配父类与子类的职责</a:t>
            </a:r>
            <a:endParaRPr lang="en-US" altLang="zh-CN" smtClean="0">
              <a:solidFill>
                <a:srgbClr val="FF3300"/>
              </a:solidFill>
            </a:endParaRPr>
          </a:p>
          <a:p>
            <a:pPr eaLnBrk="1" hangingPunct="1"/>
            <a:r>
              <a:rPr lang="zh-CN" altLang="en-US" smtClean="0"/>
              <a:t>对象行为型模式</a:t>
            </a:r>
            <a:endParaRPr lang="en-US" altLang="zh-CN" smtClean="0"/>
          </a:p>
          <a:p>
            <a:pPr lvl="1" eaLnBrk="1" hangingPunct="1"/>
            <a:r>
              <a:rPr lang="zh-CN" altLang="en-US" smtClean="0"/>
              <a:t>使用对象的</a:t>
            </a:r>
            <a:r>
              <a:rPr lang="zh-CN" altLang="en-US" smtClean="0">
                <a:solidFill>
                  <a:srgbClr val="FF3300"/>
                </a:solidFill>
              </a:rPr>
              <a:t>关联关系</a:t>
            </a:r>
            <a:r>
              <a:rPr lang="zh-CN" altLang="en-US" smtClean="0"/>
              <a:t>来分配行为，主要</a:t>
            </a:r>
            <a:r>
              <a:rPr lang="zh-CN" altLang="en-US" smtClean="0">
                <a:solidFill>
                  <a:srgbClr val="FF3300"/>
                </a:solidFill>
              </a:rPr>
              <a:t>通过对象关联等方式来分配两个或多个类的职责</a:t>
            </a:r>
          </a:p>
        </p:txBody>
      </p:sp>
      <p:graphicFrame>
        <p:nvGraphicFramePr>
          <p:cNvPr id="7172" name="Object 8"/>
          <p:cNvGraphicFramePr>
            <a:graphicFrameLocks noChangeAspect="1"/>
          </p:cNvGraphicFramePr>
          <p:nvPr/>
        </p:nvGraphicFramePr>
        <p:xfrm>
          <a:off x="4852988" y="609600"/>
          <a:ext cx="3789362" cy="1622425"/>
        </p:xfrm>
        <a:graphic>
          <a:graphicData uri="http://schemas.openxmlformats.org/presentationml/2006/ole">
            <mc:AlternateContent xmlns:mc="http://schemas.openxmlformats.org/markup-compatibility/2006">
              <mc:Choice xmlns:v="urn:schemas-microsoft-com:vml" Requires="v">
                <p:oleObj spid="_x0000_s9323" name="Visio" r:id="rId3" imgW="5554781" imgH="2382891" progId="Visio.Drawing.11">
                  <p:embed/>
                </p:oleObj>
              </mc:Choice>
              <mc:Fallback>
                <p:oleObj name="Visio" r:id="rId3" imgW="5554781" imgH="23828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988" y="609600"/>
                        <a:ext cx="378936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8213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smtClean="0"/>
              <a:t>行为型模式概述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行为型模式一览表</a:t>
            </a:r>
            <a:endParaRPr lang="en-US" altLang="zh-CN" smtClean="0"/>
          </a:p>
        </p:txBody>
      </p:sp>
      <p:graphicFrame>
        <p:nvGraphicFramePr>
          <p:cNvPr id="6" name="表格 5"/>
          <p:cNvGraphicFramePr>
            <a:graphicFrameLocks noGrp="1"/>
          </p:cNvGraphicFramePr>
          <p:nvPr/>
        </p:nvGraphicFramePr>
        <p:xfrm>
          <a:off x="228600" y="411163"/>
          <a:ext cx="8610600" cy="6142037"/>
        </p:xfrm>
        <a:graphic>
          <a:graphicData uri="http://schemas.openxmlformats.org/drawingml/2006/table">
            <a:tbl>
              <a:tblPr/>
              <a:tblGrid>
                <a:gridCol w="1447800"/>
                <a:gridCol w="5029899"/>
                <a:gridCol w="1066101"/>
                <a:gridCol w="1066800"/>
              </a:tblGrid>
              <a:tr h="198130">
                <a:tc>
                  <a:txBody>
                    <a:bodyPr/>
                    <a:lstStyle/>
                    <a:p>
                      <a:pPr algn="ctr">
                        <a:spcAft>
                          <a:spcPts val="0"/>
                        </a:spcAft>
                        <a:tabLst>
                          <a:tab pos="3056890" algn="l"/>
                        </a:tabLst>
                      </a:pPr>
                      <a:r>
                        <a:rPr lang="zh-CN" sz="1300" b="1" kern="100" dirty="0">
                          <a:solidFill>
                            <a:schemeClr val="bg1"/>
                          </a:solidFill>
                          <a:latin typeface="Times New Roman"/>
                          <a:ea typeface="宋体"/>
                          <a:cs typeface="Times New Roman"/>
                        </a:rPr>
                        <a:t>模式名称</a:t>
                      </a:r>
                      <a:endParaRPr lang="zh-CN" sz="13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300" b="1" kern="100" dirty="0">
                          <a:solidFill>
                            <a:schemeClr val="bg1"/>
                          </a:solidFill>
                          <a:latin typeface="Times New Roman"/>
                          <a:ea typeface="宋体"/>
                          <a:cs typeface="Times New Roman"/>
                        </a:rPr>
                        <a:t>定</a:t>
                      </a:r>
                      <a:r>
                        <a:rPr lang="en-US" sz="1300" b="1" kern="100" dirty="0">
                          <a:solidFill>
                            <a:schemeClr val="bg1"/>
                          </a:solidFill>
                          <a:latin typeface="Times New Roman"/>
                          <a:ea typeface="宋体"/>
                          <a:cs typeface="Times New Roman"/>
                        </a:rPr>
                        <a:t>  </a:t>
                      </a:r>
                      <a:r>
                        <a:rPr lang="zh-CN" sz="1300" b="1" kern="100" dirty="0">
                          <a:solidFill>
                            <a:schemeClr val="bg1"/>
                          </a:solidFill>
                          <a:latin typeface="Times New Roman"/>
                          <a:ea typeface="宋体"/>
                          <a:cs typeface="Times New Roman"/>
                        </a:rPr>
                        <a:t>义</a:t>
                      </a:r>
                      <a:endParaRPr lang="zh-CN" sz="13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300" b="1" kern="100" dirty="0">
                          <a:solidFill>
                            <a:schemeClr val="bg1"/>
                          </a:solidFill>
                          <a:latin typeface="Times New Roman"/>
                          <a:ea typeface="宋体"/>
                          <a:cs typeface="Times New Roman"/>
                        </a:rPr>
                        <a:t>学习难度</a:t>
                      </a:r>
                      <a:endParaRPr lang="zh-CN" sz="13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300" b="1" kern="100" dirty="0">
                          <a:solidFill>
                            <a:schemeClr val="bg1"/>
                          </a:solidFill>
                          <a:latin typeface="Times New Roman"/>
                          <a:ea typeface="宋体"/>
                          <a:cs typeface="Times New Roman"/>
                        </a:rPr>
                        <a:t>使用频率</a:t>
                      </a:r>
                      <a:endParaRPr lang="zh-CN" sz="13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79252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职责链模式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(Chain of Responsibility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避免将一个请求的发送者与接收者耦合在一起，让多个对象都有机会处理请求。将接收请求的对象连接成一条链，并且沿着这条链传递请求，直到有一个对象能够处理它为止。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命令模式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(Command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将一个请求封装为一个对象，从而让</a:t>
                      </a:r>
                      <a:r>
                        <a:rPr lang="zh-CN" sz="1300" b="1" kern="100" dirty="0" smtClean="0">
                          <a:solidFill>
                            <a:schemeClr val="tx1"/>
                          </a:solidFill>
                          <a:latin typeface="Times New Roman"/>
                          <a:ea typeface="宋体"/>
                          <a:cs typeface="Times New Roman"/>
                        </a:rPr>
                        <a:t>你</a:t>
                      </a:r>
                      <a:r>
                        <a:rPr lang="zh-CN" altLang="en-US" sz="1300" b="1" kern="100" dirty="0" smtClean="0">
                          <a:solidFill>
                            <a:schemeClr val="tx1"/>
                          </a:solidFill>
                          <a:latin typeface="Times New Roman"/>
                          <a:ea typeface="宋体"/>
                          <a:cs typeface="Times New Roman"/>
                        </a:rPr>
                        <a:t>可以</a:t>
                      </a:r>
                      <a:r>
                        <a:rPr lang="zh-CN" sz="1300" b="1" kern="100" dirty="0" smtClean="0">
                          <a:solidFill>
                            <a:schemeClr val="tx1"/>
                          </a:solidFill>
                          <a:latin typeface="Times New Roman"/>
                          <a:ea typeface="宋体"/>
                          <a:cs typeface="Times New Roman"/>
                        </a:rPr>
                        <a:t>用</a:t>
                      </a:r>
                      <a:r>
                        <a:rPr lang="zh-CN" sz="1300" b="1" kern="100" dirty="0">
                          <a:solidFill>
                            <a:schemeClr val="tx1"/>
                          </a:solidFill>
                          <a:latin typeface="Times New Roman"/>
                          <a:ea typeface="宋体"/>
                          <a:cs typeface="Times New Roman"/>
                        </a:rPr>
                        <a:t>不同的请求对客户进行参数化，对请求排队或者记录请求日志，以及支持可撤销的操作。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解释器模式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(Interpreter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给定一个语言，定义它的文法的一种表示，并定义一个解释器，这个解释器使用该表示来解释语言中的句子。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60">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迭代器模式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a:t>
                      </a:r>
                      <a:r>
                        <a:rPr lang="en-US" altLang="en-US" sz="1300" b="1" kern="100" dirty="0" err="1" smtClean="0">
                          <a:solidFill>
                            <a:srgbClr val="0070C0"/>
                          </a:solidFill>
                          <a:latin typeface="Times New Roman"/>
                          <a:ea typeface="宋体"/>
                          <a:cs typeface="Times New Roman"/>
                        </a:rPr>
                        <a:t>Iterator</a:t>
                      </a:r>
                      <a:r>
                        <a:rPr lang="en-US" altLang="en-US" sz="1300" b="1" kern="100" dirty="0" smtClean="0">
                          <a:solidFill>
                            <a:srgbClr val="0070C0"/>
                          </a:solidFill>
                          <a:latin typeface="Times New Roman"/>
                          <a:ea typeface="宋体"/>
                          <a:cs typeface="Times New Roman"/>
                        </a:rPr>
                        <a:t>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提供一种方法顺序访问一个聚合对象</a:t>
                      </a:r>
                      <a:r>
                        <a:rPr lang="zh-CN" sz="1300" b="1" kern="100" dirty="0" smtClean="0">
                          <a:solidFill>
                            <a:schemeClr val="tx1"/>
                          </a:solidFill>
                          <a:latin typeface="Times New Roman"/>
                          <a:ea typeface="宋体"/>
                          <a:cs typeface="Times New Roman"/>
                        </a:rPr>
                        <a:t>中</a:t>
                      </a:r>
                      <a:r>
                        <a:rPr lang="zh-CN" altLang="en-US" sz="1300" b="1" kern="100" dirty="0" smtClean="0">
                          <a:solidFill>
                            <a:schemeClr val="tx1"/>
                          </a:solidFill>
                          <a:latin typeface="Times New Roman"/>
                          <a:ea typeface="宋体"/>
                          <a:cs typeface="Times New Roman"/>
                        </a:rPr>
                        <a:t>的</a:t>
                      </a:r>
                      <a:r>
                        <a:rPr lang="zh-CN" sz="1300" b="1" kern="100" dirty="0" smtClean="0">
                          <a:solidFill>
                            <a:schemeClr val="tx1"/>
                          </a:solidFill>
                          <a:latin typeface="Times New Roman"/>
                          <a:ea typeface="宋体"/>
                          <a:cs typeface="Times New Roman"/>
                        </a:rPr>
                        <a:t>各个</a:t>
                      </a:r>
                      <a:r>
                        <a:rPr lang="zh-CN" sz="1300" b="1" kern="100" dirty="0">
                          <a:solidFill>
                            <a:schemeClr val="tx1"/>
                          </a:solidFill>
                          <a:latin typeface="Times New Roman"/>
                          <a:ea typeface="宋体"/>
                          <a:cs typeface="Times New Roman"/>
                        </a:rPr>
                        <a:t>元素</a:t>
                      </a:r>
                      <a:r>
                        <a:rPr lang="zh-CN" sz="1300" b="1" kern="100" dirty="0" smtClean="0">
                          <a:solidFill>
                            <a:schemeClr val="tx1"/>
                          </a:solidFill>
                          <a:latin typeface="Times New Roman"/>
                          <a:ea typeface="宋体"/>
                          <a:cs typeface="Times New Roman"/>
                        </a:rPr>
                        <a:t>，</a:t>
                      </a:r>
                      <a:r>
                        <a:rPr lang="zh-CN" altLang="en-US" sz="1300" b="1" kern="100" dirty="0" smtClean="0">
                          <a:solidFill>
                            <a:schemeClr val="tx1"/>
                          </a:solidFill>
                          <a:latin typeface="Times New Roman"/>
                          <a:ea typeface="宋体"/>
                          <a:cs typeface="Times New Roman"/>
                        </a:rPr>
                        <a:t>且</a:t>
                      </a:r>
                      <a:r>
                        <a:rPr lang="zh-CN" sz="1300" b="1" kern="100" dirty="0" smtClean="0">
                          <a:solidFill>
                            <a:schemeClr val="tx1"/>
                          </a:solidFill>
                          <a:latin typeface="Times New Roman"/>
                          <a:ea typeface="宋体"/>
                          <a:cs typeface="Times New Roman"/>
                        </a:rPr>
                        <a:t>不用</a:t>
                      </a:r>
                      <a:r>
                        <a:rPr lang="zh-CN" sz="1300" b="1" kern="100" dirty="0">
                          <a:solidFill>
                            <a:schemeClr val="tx1"/>
                          </a:solidFill>
                          <a:latin typeface="Times New Roman"/>
                          <a:ea typeface="宋体"/>
                          <a:cs typeface="Times New Roman"/>
                        </a:rPr>
                        <a:t>暴露该对象的内部表示。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中介者模式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(Mediator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定义一个对象来封装一系列对象的交互。中介者模式使各对象之间不需要显式地相互引用，从而使其耦合松散，而且让你可以独立地改变它们之间的交互。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备忘录模式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(Memento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在不破坏封装的前提下，捕获一个对象的内部状态，并在该对象之外保存这个状态，这样可以在以后将对象恢复到原先保存的状态。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观察者模式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(Observer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定义对象之间的一种一对多依赖关系，使得每当一个对象状态发生改变时，其相关依赖</a:t>
                      </a:r>
                      <a:r>
                        <a:rPr lang="zh-CN" sz="1300" b="1" kern="100" dirty="0" smtClean="0">
                          <a:solidFill>
                            <a:schemeClr val="tx1"/>
                          </a:solidFill>
                          <a:latin typeface="Times New Roman"/>
                          <a:ea typeface="宋体"/>
                          <a:cs typeface="Times New Roman"/>
                        </a:rPr>
                        <a:t>对象</a:t>
                      </a:r>
                      <a:r>
                        <a:rPr lang="zh-CN" altLang="en-US" sz="1300" b="1" kern="100" dirty="0" smtClean="0">
                          <a:solidFill>
                            <a:schemeClr val="tx1"/>
                          </a:solidFill>
                          <a:latin typeface="Times New Roman"/>
                          <a:ea typeface="宋体"/>
                          <a:cs typeface="Times New Roman"/>
                        </a:rPr>
                        <a:t>都</a:t>
                      </a:r>
                      <a:r>
                        <a:rPr lang="zh-CN" sz="1300" b="1" kern="100" dirty="0" smtClean="0">
                          <a:solidFill>
                            <a:schemeClr val="tx1"/>
                          </a:solidFill>
                          <a:latin typeface="Times New Roman"/>
                          <a:ea typeface="宋体"/>
                          <a:cs typeface="Times New Roman"/>
                        </a:rPr>
                        <a:t>得到</a:t>
                      </a:r>
                      <a:r>
                        <a:rPr lang="zh-CN" sz="1300" b="1" kern="100" dirty="0">
                          <a:solidFill>
                            <a:schemeClr val="tx1"/>
                          </a:solidFill>
                          <a:latin typeface="Times New Roman"/>
                          <a:ea typeface="宋体"/>
                          <a:cs typeface="Times New Roman"/>
                        </a:rPr>
                        <a:t>通知并被自动更新。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60">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状态模式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(State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允许一个对象在其内部状态改变时改变它的行为。对象看起来似乎修改了它的类。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60">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策略模式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(Strategy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定义一系列算法，将每一个算法封装起来，并让它们可以相互替换，策略模式让算法可以独立于使用它的</a:t>
                      </a:r>
                      <a:r>
                        <a:rPr lang="zh-CN" sz="1300" b="1" kern="100" dirty="0" smtClean="0">
                          <a:solidFill>
                            <a:schemeClr val="tx1"/>
                          </a:solidFill>
                          <a:latin typeface="Times New Roman"/>
                          <a:ea typeface="宋体"/>
                          <a:cs typeface="Times New Roman"/>
                        </a:rPr>
                        <a:t>客户变化</a:t>
                      </a:r>
                      <a:r>
                        <a:rPr lang="zh-CN" sz="1300" b="1" kern="100" dirty="0">
                          <a:solidFill>
                            <a:schemeClr val="tx1"/>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94391">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模板方法模式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(Template Method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定义一个操作中算法的框架，而将一些步骤延迟到子类中。模板方法模式使得子</a:t>
                      </a:r>
                      <a:r>
                        <a:rPr lang="zh-CN" sz="1300" b="1" kern="100" dirty="0" smtClean="0">
                          <a:solidFill>
                            <a:schemeClr val="tx1"/>
                          </a:solidFill>
                          <a:latin typeface="Times New Roman"/>
                          <a:ea typeface="宋体"/>
                          <a:cs typeface="Times New Roman"/>
                        </a:rPr>
                        <a:t>类不</a:t>
                      </a:r>
                      <a:r>
                        <a:rPr lang="zh-CN" sz="1300" b="1" kern="100" dirty="0">
                          <a:solidFill>
                            <a:schemeClr val="tx1"/>
                          </a:solidFill>
                          <a:latin typeface="Times New Roman"/>
                          <a:ea typeface="宋体"/>
                          <a:cs typeface="Times New Roman"/>
                        </a:rPr>
                        <a:t>改变一个算法的结构即可重定义该算法的某些特定步骤。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96260">
                <a:tc>
                  <a:txBody>
                    <a:bodyPr/>
                    <a:lstStyle/>
                    <a:p>
                      <a:pPr marL="0" algn="ctr" defTabSz="914400" rtl="0" eaLnBrk="1" latinLnBrk="0" hangingPunct="1">
                        <a:spcAft>
                          <a:spcPts val="0"/>
                        </a:spcAft>
                        <a:tabLst>
                          <a:tab pos="3056890" algn="l"/>
                        </a:tabLst>
                      </a:pPr>
                      <a:r>
                        <a:rPr lang="zh-CN" altLang="en-US" sz="1300" b="1" kern="100" dirty="0" smtClean="0">
                          <a:solidFill>
                            <a:srgbClr val="0070C0"/>
                          </a:solidFill>
                          <a:latin typeface="Times New Roman"/>
                          <a:ea typeface="宋体"/>
                          <a:cs typeface="Times New Roman"/>
                        </a:rPr>
                        <a:t>访问者模式</a:t>
                      </a:r>
                    </a:p>
                    <a:p>
                      <a:pPr marL="0" algn="ctr" defTabSz="914400" rtl="0" eaLnBrk="1" latinLnBrk="0" hangingPunct="1">
                        <a:spcAft>
                          <a:spcPts val="0"/>
                        </a:spcAft>
                        <a:tabLst>
                          <a:tab pos="3056890" algn="l"/>
                        </a:tabLst>
                      </a:pPr>
                      <a:r>
                        <a:rPr lang="en-US" altLang="en-US" sz="1300" b="1" kern="100" dirty="0" smtClean="0">
                          <a:solidFill>
                            <a:srgbClr val="0070C0"/>
                          </a:solidFill>
                          <a:latin typeface="Times New Roman"/>
                          <a:ea typeface="宋体"/>
                          <a:cs typeface="Times New Roman"/>
                        </a:rPr>
                        <a:t>(Visitor Pattern)</a:t>
                      </a:r>
                      <a:endParaRPr lang="zh-CN" altLang="en-US" sz="13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tabLst>
                          <a:tab pos="3056890" algn="l"/>
                        </a:tabLst>
                      </a:pPr>
                      <a:r>
                        <a:rPr lang="zh-CN" sz="1300" b="1" kern="100" dirty="0">
                          <a:solidFill>
                            <a:schemeClr val="tx1"/>
                          </a:solidFill>
                          <a:latin typeface="Times New Roman"/>
                          <a:ea typeface="宋体"/>
                          <a:cs typeface="Times New Roman"/>
                        </a:rPr>
                        <a:t>表示一个作用于某对象结构中的各个元素的操作。访问者模式让你可以在不改变各元素的类的前提下定义作用于这些元素的新操作。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en-US" sz="1300" kern="100" dirty="0">
                          <a:solidFill>
                            <a:srgbClr val="FF3300"/>
                          </a:solidFill>
                          <a:latin typeface="Times New Roman"/>
                          <a:ea typeface="宋体"/>
                          <a:cs typeface="Times New Roman"/>
                        </a:rPr>
                        <a:t>★☆☆☆☆</a:t>
                      </a:r>
                      <a:endParaRPr lang="zh-CN" sz="1300" kern="100" dirty="0">
                        <a:solidFill>
                          <a:srgbClr val="FF33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1503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职责链模式概述</a:t>
            </a:r>
          </a:p>
        </p:txBody>
      </p:sp>
      <p:sp>
        <p:nvSpPr>
          <p:cNvPr id="112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奖学金审批示意图</a:t>
            </a:r>
            <a:endParaRPr lang="en-US" altLang="zh-CN" smtClean="0"/>
          </a:p>
        </p:txBody>
      </p:sp>
      <p:pic>
        <p:nvPicPr>
          <p:cNvPr id="11268" name="Picture 4"/>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295400" y="2743200"/>
            <a:ext cx="655320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082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职责链模式概述</a:t>
            </a:r>
          </a:p>
        </p:txBody>
      </p:sp>
      <p:sp>
        <p:nvSpPr>
          <p:cNvPr id="1229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分析</a:t>
            </a:r>
            <a:endParaRPr lang="en-US" altLang="zh-CN" smtClean="0"/>
          </a:p>
          <a:p>
            <a:pPr lvl="1" eaLnBrk="1" hangingPunct="1"/>
            <a:r>
              <a:rPr lang="zh-CN" altLang="en-US" smtClean="0"/>
              <a:t>辅导员、系主任、院长、校长都可以处理奖学金申请表，他们构成一个处理申请表的</a:t>
            </a:r>
            <a:r>
              <a:rPr lang="zh-CN" altLang="en-US" smtClean="0">
                <a:solidFill>
                  <a:srgbClr val="FF3300"/>
                </a:solidFill>
              </a:rPr>
              <a:t>链式结构</a:t>
            </a:r>
            <a:r>
              <a:rPr lang="zh-CN" altLang="en-US" smtClean="0"/>
              <a:t>，</a:t>
            </a:r>
            <a:r>
              <a:rPr lang="zh-CN" altLang="en-US" smtClean="0">
                <a:solidFill>
                  <a:srgbClr val="FF3300"/>
                </a:solidFill>
              </a:rPr>
              <a:t>申请表沿着这条链进行传递</a:t>
            </a:r>
            <a:r>
              <a:rPr lang="zh-CN" altLang="en-US" smtClean="0"/>
              <a:t>，这条链就称为</a:t>
            </a:r>
            <a:r>
              <a:rPr lang="zh-CN" altLang="en-US" smtClean="0">
                <a:solidFill>
                  <a:srgbClr val="FF3300"/>
                </a:solidFill>
              </a:rPr>
              <a:t>职责链</a:t>
            </a:r>
            <a:endParaRPr lang="en-US" altLang="zh-CN" smtClean="0">
              <a:solidFill>
                <a:srgbClr val="FF3300"/>
              </a:solidFill>
            </a:endParaRPr>
          </a:p>
          <a:p>
            <a:pPr lvl="1" eaLnBrk="1" hangingPunct="1"/>
            <a:r>
              <a:rPr lang="zh-CN" altLang="en-US" smtClean="0"/>
              <a:t>职责链可以是</a:t>
            </a:r>
            <a:r>
              <a:rPr lang="zh-CN" altLang="en-US" smtClean="0">
                <a:solidFill>
                  <a:srgbClr val="FF3300"/>
                </a:solidFill>
              </a:rPr>
              <a:t>一条直线、一个环或者一个树形结构</a:t>
            </a:r>
            <a:r>
              <a:rPr lang="zh-CN" altLang="en-US" smtClean="0"/>
              <a:t>，最常见的职责链是</a:t>
            </a:r>
            <a:r>
              <a:rPr lang="zh-CN" altLang="en-US" smtClean="0">
                <a:solidFill>
                  <a:srgbClr val="FF3300"/>
                </a:solidFill>
              </a:rPr>
              <a:t>直线型</a:t>
            </a:r>
            <a:r>
              <a:rPr lang="zh-CN" altLang="en-US" smtClean="0"/>
              <a:t>，即沿着一条单向的链来传递请求</a:t>
            </a:r>
            <a:endParaRPr lang="en-US" altLang="zh-CN" smtClean="0"/>
          </a:p>
        </p:txBody>
      </p:sp>
    </p:spTree>
    <p:extLst>
      <p:ext uri="{BB962C8B-B14F-4D97-AF65-F5344CB8AC3E}">
        <p14:creationId xmlns:p14="http://schemas.microsoft.com/office/powerpoint/2010/main" val="863487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职责链模式概述</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职责链模式的定义</a:t>
            </a:r>
            <a:endParaRPr lang="en-US" altLang="zh-CN" smtClean="0"/>
          </a:p>
          <a:p>
            <a:pPr eaLnBrk="1" hangingPunct="1"/>
            <a:endParaRPr lang="en-US" altLang="zh-CN" smtClean="0"/>
          </a:p>
          <a:p>
            <a:pPr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endParaRPr lang="en-US" altLang="zh-CN" smtClean="0"/>
          </a:p>
          <a:p>
            <a:pPr lvl="1" eaLnBrk="1" hangingPunct="1"/>
            <a:r>
              <a:rPr lang="zh-CN" altLang="en-US" smtClean="0">
                <a:solidFill>
                  <a:srgbClr val="FF3300"/>
                </a:solidFill>
              </a:rPr>
              <a:t>对象行为型模式</a:t>
            </a:r>
            <a:endParaRPr lang="zh-CN" altLang="en-US" smtClean="0"/>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381000" y="2438400"/>
          <a:ext cx="8305800" cy="3292475"/>
        </p:xfrm>
        <a:graphic>
          <a:graphicData uri="http://schemas.openxmlformats.org/drawingml/2006/table">
            <a:tbl>
              <a:tblPr/>
              <a:tblGrid>
                <a:gridCol w="8305800"/>
              </a:tblGrid>
              <a:tr h="3292475">
                <a:tc>
                  <a:txBody>
                    <a:bodyPr/>
                    <a:lstStyle/>
                    <a:p>
                      <a:pPr indent="262255" algn="just">
                        <a:spcAft>
                          <a:spcPts val="0"/>
                        </a:spcAft>
                      </a:pPr>
                      <a:r>
                        <a:rPr lang="zh-CN" altLang="en-US" sz="2400" b="1" kern="100" dirty="0" smtClean="0">
                          <a:latin typeface="Times New Roman"/>
                          <a:ea typeface="宋体"/>
                          <a:cs typeface="Times New Roman"/>
                        </a:rPr>
                        <a:t>职责链模式：</a:t>
                      </a:r>
                      <a:r>
                        <a:rPr lang="zh-CN" altLang="en-US" sz="2400" b="1" kern="100" dirty="0" smtClean="0">
                          <a:solidFill>
                            <a:srgbClr val="FF3300"/>
                          </a:solidFill>
                          <a:latin typeface="Times New Roman"/>
                          <a:ea typeface="宋体"/>
                          <a:cs typeface="Times New Roman"/>
                        </a:rPr>
                        <a:t>避免</a:t>
                      </a:r>
                      <a:r>
                        <a:rPr lang="zh-CN" altLang="en-US" sz="2400" b="0" kern="100" dirty="0" smtClean="0">
                          <a:latin typeface="Times New Roman"/>
                          <a:ea typeface="宋体"/>
                          <a:cs typeface="Times New Roman"/>
                        </a:rPr>
                        <a:t>将一个请求的发送者与接收者</a:t>
                      </a:r>
                      <a:r>
                        <a:rPr lang="zh-CN" altLang="en-US" sz="2400" b="1" kern="100" dirty="0" smtClean="0">
                          <a:solidFill>
                            <a:srgbClr val="FF3300"/>
                          </a:solidFill>
                          <a:latin typeface="Times New Roman"/>
                          <a:ea typeface="宋体"/>
                          <a:cs typeface="Times New Roman"/>
                        </a:rPr>
                        <a:t>耦合</a:t>
                      </a:r>
                      <a:r>
                        <a:rPr lang="zh-CN" altLang="en-US" sz="2400" b="0" kern="100" dirty="0" smtClean="0">
                          <a:latin typeface="Times New Roman"/>
                          <a:ea typeface="宋体"/>
                          <a:cs typeface="Times New Roman"/>
                        </a:rPr>
                        <a:t>在一起，</a:t>
                      </a:r>
                      <a:r>
                        <a:rPr lang="zh-CN" altLang="en-US" sz="2400" b="1" kern="100" dirty="0" smtClean="0">
                          <a:solidFill>
                            <a:srgbClr val="FF3300"/>
                          </a:solidFill>
                          <a:latin typeface="Times New Roman"/>
                          <a:ea typeface="宋体"/>
                          <a:cs typeface="Times New Roman"/>
                        </a:rPr>
                        <a:t>让多个对象都有机会处理请求</a:t>
                      </a:r>
                      <a:r>
                        <a:rPr lang="zh-CN" altLang="en-US" sz="2400" b="0" kern="100" dirty="0" smtClean="0">
                          <a:latin typeface="Times New Roman"/>
                          <a:ea typeface="宋体"/>
                          <a:cs typeface="Times New Roman"/>
                        </a:rPr>
                        <a:t>。将接收请求的对象连接成一条链，并且沿着这条链传递请求，直到有一个对象能够处理它为止。</a:t>
                      </a:r>
                      <a:endParaRPr lang="en-US" altLang="zh-CN" sz="2400" b="0" kern="100" dirty="0" smtClean="0">
                        <a:latin typeface="Times New Roman"/>
                        <a:ea typeface="宋体"/>
                        <a:cs typeface="Times New Roman"/>
                      </a:endParaRPr>
                    </a:p>
                    <a:p>
                      <a:pPr indent="262255" algn="just">
                        <a:spcAft>
                          <a:spcPts val="0"/>
                        </a:spcAft>
                      </a:pPr>
                      <a:endParaRPr lang="en-US" altLang="zh-CN" sz="2400" b="1"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Chain of Responsibility Pattern: </a:t>
                      </a:r>
                      <a:r>
                        <a:rPr lang="en-US" altLang="zh-CN" sz="2400" b="1" kern="100" dirty="0" smtClean="0">
                          <a:solidFill>
                            <a:srgbClr val="FF3300"/>
                          </a:solidFill>
                          <a:latin typeface="Times New Roman"/>
                          <a:ea typeface="宋体"/>
                          <a:cs typeface="Times New Roman"/>
                        </a:rPr>
                        <a:t>Avoid coupling </a:t>
                      </a:r>
                      <a:r>
                        <a:rPr lang="en-US" altLang="zh-CN" sz="2400" b="0" kern="100" dirty="0" smtClean="0">
                          <a:latin typeface="Times New Roman"/>
                          <a:ea typeface="宋体"/>
                          <a:cs typeface="Times New Roman"/>
                        </a:rPr>
                        <a:t>the sender of a request to its receiver by giving </a:t>
                      </a:r>
                      <a:r>
                        <a:rPr lang="en-US" altLang="zh-CN" sz="2400" b="1" kern="100" dirty="0" smtClean="0">
                          <a:solidFill>
                            <a:srgbClr val="FF3300"/>
                          </a:solidFill>
                          <a:latin typeface="Times New Roman"/>
                          <a:ea typeface="宋体"/>
                          <a:cs typeface="Times New Roman"/>
                        </a:rPr>
                        <a:t>more than one object a chance to handle the request</a:t>
                      </a:r>
                      <a:r>
                        <a:rPr lang="en-US" altLang="zh-CN" sz="2400" b="0" kern="100" dirty="0" smtClean="0">
                          <a:latin typeface="Times New Roman"/>
                          <a:ea typeface="宋体"/>
                          <a:cs typeface="Times New Roman"/>
                        </a:rPr>
                        <a:t>. Chain the receiving objects and pass the request along the chain until an object handles it.</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067680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职责链模式概述</a:t>
            </a:r>
          </a:p>
        </p:txBody>
      </p:sp>
      <p:sp>
        <p:nvSpPr>
          <p:cNvPr id="1433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职责链模式的定义</a:t>
            </a:r>
            <a:endParaRPr lang="en-US" altLang="zh-CN" dirty="0" smtClean="0"/>
          </a:p>
          <a:p>
            <a:pPr lvl="1" eaLnBrk="1" hangingPunct="1"/>
            <a:r>
              <a:rPr lang="zh-CN" altLang="en-US" dirty="0" smtClean="0"/>
              <a:t>将</a:t>
            </a:r>
            <a:r>
              <a:rPr lang="zh-CN" altLang="en-US" dirty="0" smtClean="0">
                <a:solidFill>
                  <a:srgbClr val="FF3300"/>
                </a:solidFill>
              </a:rPr>
              <a:t>请求的处理者组织成一条链</a:t>
            </a:r>
            <a:r>
              <a:rPr lang="zh-CN" altLang="en-US" dirty="0" smtClean="0"/>
              <a:t>，并</a:t>
            </a:r>
            <a:r>
              <a:rPr lang="zh-CN" altLang="en-US" dirty="0" smtClean="0">
                <a:solidFill>
                  <a:srgbClr val="FF3300"/>
                </a:solidFill>
              </a:rPr>
              <a:t>让请求沿着链传递</a:t>
            </a:r>
            <a:r>
              <a:rPr lang="zh-CN" altLang="en-US" dirty="0" smtClean="0"/>
              <a:t>，由链上的处理者对请求进行相应的处理</a:t>
            </a:r>
            <a:endParaRPr lang="en-US" altLang="zh-CN" dirty="0" smtClean="0"/>
          </a:p>
          <a:p>
            <a:pPr lvl="1" eaLnBrk="1" hangingPunct="1"/>
            <a:r>
              <a:rPr lang="zh-CN" altLang="en-US" dirty="0" smtClean="0">
                <a:solidFill>
                  <a:srgbClr val="FF3300"/>
                </a:solidFill>
              </a:rPr>
              <a:t>客户端无须关心请求的处理细节以及请求的传递</a:t>
            </a:r>
            <a:r>
              <a:rPr lang="zh-CN" altLang="en-US" dirty="0" smtClean="0"/>
              <a:t>，只需将请求发送到链上，将</a:t>
            </a:r>
            <a:r>
              <a:rPr lang="zh-CN" altLang="en-US" dirty="0" smtClean="0">
                <a:solidFill>
                  <a:srgbClr val="FF3300"/>
                </a:solidFill>
              </a:rPr>
              <a:t>请求的发送者和请求的处理者解耦</a:t>
            </a:r>
            <a:endParaRPr lang="en-US" altLang="zh-CN" dirty="0" smtClean="0">
              <a:solidFill>
                <a:srgbClr val="FF3300"/>
              </a:solidFill>
            </a:endParaRPr>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3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838200"/>
            <a:ext cx="1905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4575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1997</Words>
  <Application>Microsoft Office PowerPoint</Application>
  <PresentationFormat>全屏显示(4:3)</PresentationFormat>
  <Paragraphs>238</Paragraphs>
  <Slides>24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8"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Visio</vt:lpstr>
      <vt:lpstr>Design Patterns</vt:lpstr>
      <vt:lpstr>大纲</vt:lpstr>
      <vt:lpstr>行为型模式概述</vt:lpstr>
      <vt:lpstr>行为型模式概述</vt:lpstr>
      <vt:lpstr>行为型模式概述</vt:lpstr>
      <vt:lpstr>职责链模式概述</vt:lpstr>
      <vt:lpstr>职责链模式概述</vt:lpstr>
      <vt:lpstr>职责链模式概述</vt:lpstr>
      <vt:lpstr>职责链模式概述</vt:lpstr>
      <vt:lpstr>职责链模式的结构与实现</vt:lpstr>
      <vt:lpstr>职责链模式的结构与实现</vt:lpstr>
      <vt:lpstr>职责链模式的结构与实现</vt:lpstr>
      <vt:lpstr>职责链模式的结构与实现</vt:lpstr>
      <vt:lpstr>职责链模式的结构与实现</vt:lpstr>
      <vt:lpstr>职责链模式的应用实例</vt:lpstr>
      <vt:lpstr>职责链模式的应用实例</vt:lpstr>
      <vt:lpstr>职责链模式的应用实例</vt:lpstr>
      <vt:lpstr>职责链模式的应用实例</vt:lpstr>
      <vt:lpstr>纯与不纯的职责链模式</vt:lpstr>
      <vt:lpstr>纯与不纯的职责链模式</vt:lpstr>
      <vt:lpstr>职责链模式的优缺点与适用场景</vt:lpstr>
      <vt:lpstr>职责链模式的优缺点与适用场景</vt:lpstr>
      <vt:lpstr>职责链模式的优缺点与适用场景</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797</cp:revision>
  <cp:lastPrinted>1601-01-01T00:00:00Z</cp:lastPrinted>
  <dcterms:created xsi:type="dcterms:W3CDTF">1601-01-01T00:00:00Z</dcterms:created>
  <dcterms:modified xsi:type="dcterms:W3CDTF">2018-04-06T03:14:55Z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