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t>解释器模式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解释器模式的结构与实现</a:t>
            </a:r>
          </a:p>
        </p:txBody>
      </p:sp>
      <p:sp>
        <p:nvSpPr>
          <p:cNvPr id="706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解释器模式的结构</a:t>
            </a:r>
            <a:endParaRPr lang="en-US" altLang="zh-CN" smtClean="0"/>
          </a:p>
          <a:p>
            <a:pPr lvl="1" eaLnBrk="1" hangingPunct="1"/>
            <a:r>
              <a:rPr lang="zh-CN" altLang="en-US" smtClean="0"/>
              <a:t>解释器模式包含以下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AbstractExpression</a:t>
            </a:r>
            <a:r>
              <a:rPr lang="zh-CN" altLang="en-US" sz="2400" smtClean="0">
                <a:ea typeface="黑体" panose="02010609060101010101" pitchFamily="49" charset="-122"/>
              </a:rPr>
              <a:t>（抽象表达式）</a:t>
            </a:r>
          </a:p>
          <a:p>
            <a:pPr lvl="2" eaLnBrk="1" hangingPunct="1">
              <a:buFont typeface="Tahoma" panose="020B0604030504040204" pitchFamily="34" charset="0"/>
              <a:buChar char="•"/>
            </a:pPr>
            <a:r>
              <a:rPr lang="en-US" altLang="zh-CN" sz="2400" smtClean="0">
                <a:ea typeface="黑体" panose="02010609060101010101" pitchFamily="49" charset="-122"/>
              </a:rPr>
              <a:t>TerminalExpression</a:t>
            </a:r>
            <a:r>
              <a:rPr lang="zh-CN" altLang="en-US" sz="2400" smtClean="0">
                <a:ea typeface="黑体" panose="02010609060101010101" pitchFamily="49" charset="-122"/>
              </a:rPr>
              <a:t>（终结符表达式）</a:t>
            </a:r>
          </a:p>
          <a:p>
            <a:pPr lvl="2" eaLnBrk="1" hangingPunct="1">
              <a:buFont typeface="Tahoma" panose="020B0604030504040204" pitchFamily="34" charset="0"/>
              <a:buChar char="•"/>
            </a:pPr>
            <a:r>
              <a:rPr lang="en-US" altLang="zh-CN" sz="2400" smtClean="0">
                <a:ea typeface="黑体" panose="02010609060101010101" pitchFamily="49" charset="-122"/>
              </a:rPr>
              <a:t>NonterminalExpression</a:t>
            </a:r>
            <a:r>
              <a:rPr lang="zh-CN" altLang="en-US" sz="2400" smtClean="0">
                <a:ea typeface="黑体" panose="02010609060101010101" pitchFamily="49" charset="-122"/>
              </a:rPr>
              <a:t>（非终结符表达式）</a:t>
            </a:r>
          </a:p>
          <a:p>
            <a:pPr lvl="2" eaLnBrk="1" hangingPunct="1">
              <a:buFont typeface="Tahoma" panose="020B0604030504040204" pitchFamily="34" charset="0"/>
              <a:buChar char="•"/>
            </a:pPr>
            <a:r>
              <a:rPr lang="en-US" altLang="zh-CN" sz="2400" smtClean="0">
                <a:ea typeface="黑体" panose="02010609060101010101" pitchFamily="49" charset="-122"/>
              </a:rPr>
              <a:t>Context</a:t>
            </a:r>
            <a:r>
              <a:rPr lang="zh-CN" altLang="en-US" sz="2400" smtClean="0">
                <a:ea typeface="黑体" panose="02010609060101010101" pitchFamily="49" charset="-122"/>
              </a:rPr>
              <a:t>（环境类）</a:t>
            </a:r>
            <a:endParaRPr lang="en-US" altLang="zh-CN" smtClean="0">
              <a:ea typeface="黑体" panose="02010609060101010101" pitchFamily="49" charset="-122"/>
            </a:endParaRPr>
          </a:p>
        </p:txBody>
      </p:sp>
      <p:sp>
        <p:nvSpPr>
          <p:cNvPr id="706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0661"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15049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019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解释器模式的结构与实现</a:t>
            </a:r>
          </a:p>
        </p:txBody>
      </p:sp>
      <p:sp>
        <p:nvSpPr>
          <p:cNvPr id="716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解释器模式的实现</a:t>
            </a:r>
          </a:p>
          <a:p>
            <a:pPr lvl="1" eaLnBrk="1" hangingPunct="1"/>
            <a:r>
              <a:rPr lang="zh-CN" altLang="en-US" smtClean="0"/>
              <a:t>典型的</a:t>
            </a:r>
            <a:r>
              <a:rPr lang="zh-CN" altLang="en-US" smtClean="0">
                <a:solidFill>
                  <a:srgbClr val="FF0000"/>
                </a:solidFill>
              </a:rPr>
              <a:t>抽象表达式类</a:t>
            </a:r>
            <a:r>
              <a:rPr lang="zh-CN" altLang="en-US" smtClean="0"/>
              <a:t>代码：</a:t>
            </a:r>
            <a:endParaRPr lang="en-US" altLang="zh-CN" smtClean="0"/>
          </a:p>
        </p:txBody>
      </p:sp>
      <p:sp>
        <p:nvSpPr>
          <p:cNvPr id="716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609600" y="3078163"/>
          <a:ext cx="7924800" cy="1036637"/>
        </p:xfrm>
        <a:graphic>
          <a:graphicData uri="http://schemas.openxmlformats.org/drawingml/2006/table">
            <a:tbl>
              <a:tblPr/>
              <a:tblGrid>
                <a:gridCol w="7924800"/>
              </a:tblGrid>
              <a:tr h="1036637">
                <a:tc>
                  <a:txBody>
                    <a:bodyPr/>
                    <a:lstStyle/>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AbstractExpression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interpret(Context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ctx</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829310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解释器模式的结构与实现</a:t>
            </a:r>
          </a:p>
        </p:txBody>
      </p:sp>
      <p:sp>
        <p:nvSpPr>
          <p:cNvPr id="727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解释器模式的实现</a:t>
            </a:r>
          </a:p>
          <a:p>
            <a:pPr lvl="1" eaLnBrk="1" hangingPunct="1"/>
            <a:r>
              <a:rPr lang="zh-CN" altLang="en-US" smtClean="0"/>
              <a:t>典型的</a:t>
            </a:r>
            <a:r>
              <a:rPr lang="zh-CN" altLang="en-US" smtClean="0">
                <a:solidFill>
                  <a:srgbClr val="FF0000"/>
                </a:solidFill>
              </a:rPr>
              <a:t>终结符表达式类</a:t>
            </a:r>
            <a:r>
              <a:rPr lang="zh-CN" altLang="en-US" smtClean="0"/>
              <a:t>代码：</a:t>
            </a:r>
            <a:endParaRPr lang="en-US" altLang="zh-CN" smtClean="0"/>
          </a:p>
        </p:txBody>
      </p:sp>
      <p:sp>
        <p:nvSpPr>
          <p:cNvPr id="727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158270458"/>
              </p:ext>
            </p:extLst>
          </p:nvPr>
        </p:nvGraphicFramePr>
        <p:xfrm>
          <a:off x="609600" y="3078163"/>
          <a:ext cx="7924800" cy="1524000"/>
        </p:xfrm>
        <a:graphic>
          <a:graphicData uri="http://schemas.openxmlformats.org/drawingml/2006/table">
            <a:tbl>
              <a:tblPr/>
              <a:tblGrid>
                <a:gridCol w="7924800"/>
              </a:tblGrid>
              <a:tr h="1036637">
                <a:tc>
                  <a:txBody>
                    <a:bodyPr/>
                    <a:lstStyle/>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TerminalExpression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AbstractExpression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interpret(Context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ctx</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终结符表达式的解释操作</a:t>
                      </a:r>
                      <a:endPar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7247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解释器模式的结构与实现</a:t>
            </a:r>
          </a:p>
        </p:txBody>
      </p:sp>
      <p:sp>
        <p:nvSpPr>
          <p:cNvPr id="737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解释器模式的实现</a:t>
            </a:r>
          </a:p>
          <a:p>
            <a:pPr lvl="1" eaLnBrk="1" hangingPunct="1"/>
            <a:r>
              <a:rPr lang="zh-CN" altLang="en-US" smtClean="0"/>
              <a:t>典型的</a:t>
            </a:r>
            <a:r>
              <a:rPr lang="zh-CN" altLang="en-US" smtClean="0">
                <a:solidFill>
                  <a:srgbClr val="FF0000"/>
                </a:solidFill>
              </a:rPr>
              <a:t>非终结符表达式类</a:t>
            </a:r>
            <a:r>
              <a:rPr lang="zh-CN" altLang="en-US" smtClean="0"/>
              <a:t>代码：</a:t>
            </a:r>
            <a:endParaRPr lang="en-US" altLang="zh-CN" smtClean="0"/>
          </a:p>
        </p:txBody>
      </p:sp>
      <p:sp>
        <p:nvSpPr>
          <p:cNvPr id="737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705937229"/>
              </p:ext>
            </p:extLst>
          </p:nvPr>
        </p:nvGraphicFramePr>
        <p:xfrm>
          <a:off x="609600" y="1676400"/>
          <a:ext cx="7924800" cy="4572000"/>
        </p:xfrm>
        <a:graphic>
          <a:graphicData uri="http://schemas.openxmlformats.org/drawingml/2006/table">
            <a:tbl>
              <a:tblPr/>
              <a:tblGrid>
                <a:gridCol w="7924800"/>
              </a:tblGrid>
              <a:tr h="1036637">
                <a:tc>
                  <a:txBody>
                    <a:bodyPr/>
                    <a:lstStyle/>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NonterminalExpression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AbstractExpression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AbstractExpression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left;</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AbstractExpression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right;</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NonterminalExpression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AbstractExpression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left,AbstractExpression</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right)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this.left</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=left;</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this.right</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=right;</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public void interpret(Context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ctx</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递归调用每一个组成部分的</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interpret()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方法</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在递归调用时指定组成部分的连接方式，即非终结符的功能</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9326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解释器模式的结构与实现</a:t>
            </a:r>
          </a:p>
        </p:txBody>
      </p:sp>
      <p:sp>
        <p:nvSpPr>
          <p:cNvPr id="74755"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解释器模式的实现</a:t>
            </a:r>
          </a:p>
          <a:p>
            <a:pPr lvl="1" eaLnBrk="1" hangingPunct="1"/>
            <a:r>
              <a:rPr lang="zh-CN" altLang="en-US" smtClean="0">
                <a:solidFill>
                  <a:srgbClr val="FF3300"/>
                </a:solidFill>
              </a:rPr>
              <a:t>环境类</a:t>
            </a:r>
            <a:r>
              <a:rPr lang="en-US" altLang="zh-CN" smtClean="0">
                <a:solidFill>
                  <a:srgbClr val="FF3300"/>
                </a:solidFill>
              </a:rPr>
              <a:t>Context</a:t>
            </a:r>
            <a:r>
              <a:rPr lang="zh-CN" altLang="en-US" smtClean="0">
                <a:solidFill>
                  <a:srgbClr val="FF3300"/>
                </a:solidFill>
              </a:rPr>
              <a:t>：</a:t>
            </a:r>
            <a:endParaRPr lang="en-US" altLang="zh-CN" smtClean="0">
              <a:solidFill>
                <a:srgbClr val="FF3300"/>
              </a:solidFill>
            </a:endParaRPr>
          </a:p>
          <a:p>
            <a:pPr lvl="2" eaLnBrk="1" hangingPunct="1">
              <a:buFont typeface="Tahoma" panose="020B0604030504040204" pitchFamily="34" charset="0"/>
              <a:buChar char="•"/>
            </a:pPr>
            <a:r>
              <a:rPr lang="zh-CN" altLang="en-US" sz="1900" smtClean="0">
                <a:ea typeface="黑体" panose="02010609060101010101" pitchFamily="49" charset="-122"/>
              </a:rPr>
              <a:t>用于</a:t>
            </a:r>
            <a:r>
              <a:rPr lang="zh-CN" altLang="en-US" sz="1900" smtClean="0">
                <a:solidFill>
                  <a:srgbClr val="0070C0"/>
                </a:solidFill>
                <a:ea typeface="黑体" panose="02010609060101010101" pitchFamily="49" charset="-122"/>
              </a:rPr>
              <a:t>存储一些全局信息</a:t>
            </a:r>
            <a:r>
              <a:rPr lang="zh-CN" altLang="en-US" sz="1900" smtClean="0">
                <a:ea typeface="黑体" panose="02010609060101010101" pitchFamily="49" charset="-122"/>
              </a:rPr>
              <a:t>，一般包含一个</a:t>
            </a:r>
            <a:r>
              <a:rPr lang="en-US" altLang="zh-CN" sz="1900" smtClean="0">
                <a:ea typeface="黑体" panose="02010609060101010101" pitchFamily="49" charset="-122"/>
              </a:rPr>
              <a:t>HashMap</a:t>
            </a:r>
            <a:r>
              <a:rPr lang="zh-CN" altLang="en-US" sz="1900" smtClean="0">
                <a:ea typeface="黑体" panose="02010609060101010101" pitchFamily="49" charset="-122"/>
              </a:rPr>
              <a:t>或</a:t>
            </a:r>
            <a:r>
              <a:rPr lang="en-US" altLang="zh-CN" sz="1900" smtClean="0">
                <a:ea typeface="黑体" panose="02010609060101010101" pitchFamily="49" charset="-122"/>
              </a:rPr>
              <a:t>ArrayList</a:t>
            </a:r>
            <a:r>
              <a:rPr lang="zh-CN" altLang="en-US" sz="1900" smtClean="0">
                <a:ea typeface="黑体" panose="02010609060101010101" pitchFamily="49" charset="-122"/>
              </a:rPr>
              <a:t>等类型的</a:t>
            </a:r>
            <a:r>
              <a:rPr lang="zh-CN" altLang="en-US" sz="1900" smtClean="0">
                <a:solidFill>
                  <a:srgbClr val="0070C0"/>
                </a:solidFill>
                <a:ea typeface="黑体" panose="02010609060101010101" pitchFamily="49" charset="-122"/>
              </a:rPr>
              <a:t>集合对象</a:t>
            </a:r>
            <a:r>
              <a:rPr lang="zh-CN" altLang="en-US" sz="1900" smtClean="0">
                <a:ea typeface="黑体" panose="02010609060101010101" pitchFamily="49" charset="-122"/>
              </a:rPr>
              <a:t>（</a:t>
            </a:r>
            <a:r>
              <a:rPr lang="zh-CN" altLang="en-US" sz="1900" smtClean="0">
                <a:solidFill>
                  <a:srgbClr val="0070C0"/>
                </a:solidFill>
                <a:ea typeface="黑体" panose="02010609060101010101" pitchFamily="49" charset="-122"/>
              </a:rPr>
              <a:t>也可以直接由</a:t>
            </a:r>
            <a:r>
              <a:rPr lang="en-US" altLang="zh-CN" sz="1900" smtClean="0">
                <a:solidFill>
                  <a:srgbClr val="0070C0"/>
                </a:solidFill>
                <a:ea typeface="黑体" panose="02010609060101010101" pitchFamily="49" charset="-122"/>
              </a:rPr>
              <a:t>HashMap</a:t>
            </a:r>
            <a:r>
              <a:rPr lang="zh-CN" altLang="en-US" sz="1900" smtClean="0">
                <a:solidFill>
                  <a:srgbClr val="0070C0"/>
                </a:solidFill>
                <a:ea typeface="黑体" panose="02010609060101010101" pitchFamily="49" charset="-122"/>
              </a:rPr>
              <a:t>等集合类充当环境类</a:t>
            </a:r>
            <a:r>
              <a:rPr lang="zh-CN" altLang="en-US" sz="1900" smtClean="0">
                <a:ea typeface="黑体" panose="02010609060101010101" pitchFamily="49" charset="-122"/>
              </a:rPr>
              <a:t>），存储一系列公共信息，例如变量名与值的映射关系</a:t>
            </a:r>
            <a:r>
              <a:rPr lang="en-US" altLang="zh-CN" sz="1900" smtClean="0">
                <a:ea typeface="黑体" panose="02010609060101010101" pitchFamily="49" charset="-122"/>
              </a:rPr>
              <a:t>(key/value)</a:t>
            </a:r>
            <a:r>
              <a:rPr lang="zh-CN" altLang="en-US" sz="1900" smtClean="0">
                <a:ea typeface="黑体" panose="02010609060101010101" pitchFamily="49" charset="-122"/>
              </a:rPr>
              <a:t>等，</a:t>
            </a:r>
            <a:r>
              <a:rPr lang="zh-CN" altLang="en-US" sz="1900" smtClean="0">
                <a:solidFill>
                  <a:srgbClr val="0070C0"/>
                </a:solidFill>
                <a:ea typeface="黑体" panose="02010609060101010101" pitchFamily="49" charset="-122"/>
              </a:rPr>
              <a:t>用于在执行具体的解释操作时从中获取相关信息</a:t>
            </a:r>
            <a:endParaRPr lang="en-US" altLang="zh-CN" sz="1900" smtClean="0">
              <a:solidFill>
                <a:srgbClr val="0070C0"/>
              </a:solidFill>
              <a:ea typeface="黑体" panose="02010609060101010101" pitchFamily="49" charset="-122"/>
            </a:endParaRPr>
          </a:p>
          <a:p>
            <a:pPr lvl="2" eaLnBrk="1" hangingPunct="1">
              <a:buFont typeface="Tahoma" panose="020B0604030504040204" pitchFamily="34" charset="0"/>
              <a:buChar char="•"/>
            </a:pPr>
            <a:r>
              <a:rPr lang="zh-CN" altLang="en-US" sz="1900" smtClean="0">
                <a:ea typeface="黑体" panose="02010609060101010101" pitchFamily="49" charset="-122"/>
              </a:rPr>
              <a:t>可以在环境类中</a:t>
            </a:r>
            <a:r>
              <a:rPr lang="zh-CN" altLang="en-US" sz="1900" smtClean="0">
                <a:solidFill>
                  <a:srgbClr val="0070C0"/>
                </a:solidFill>
                <a:ea typeface="黑体" panose="02010609060101010101" pitchFamily="49" charset="-122"/>
              </a:rPr>
              <a:t>增加一些所有表达式解释器都共有的功能</a:t>
            </a:r>
            <a:r>
              <a:rPr lang="zh-CN" altLang="en-US" sz="1900" smtClean="0">
                <a:ea typeface="黑体" panose="02010609060101010101" pitchFamily="49" charset="-122"/>
              </a:rPr>
              <a:t>，以</a:t>
            </a:r>
            <a:r>
              <a:rPr lang="zh-CN" altLang="en-US" sz="1900" smtClean="0">
                <a:solidFill>
                  <a:srgbClr val="0070C0"/>
                </a:solidFill>
                <a:ea typeface="黑体" panose="02010609060101010101" pitchFamily="49" charset="-122"/>
              </a:rPr>
              <a:t>减轻解释器的职责</a:t>
            </a:r>
            <a:endParaRPr lang="en-US" altLang="zh-CN" sz="1900" smtClean="0">
              <a:solidFill>
                <a:srgbClr val="0070C0"/>
              </a:solidFill>
              <a:ea typeface="黑体" panose="02010609060101010101" pitchFamily="49" charset="-122"/>
            </a:endParaRPr>
          </a:p>
          <a:p>
            <a:pPr lvl="2" eaLnBrk="1" hangingPunct="1">
              <a:buFont typeface="Tahoma" panose="020B0604030504040204" pitchFamily="34" charset="0"/>
              <a:buChar char="•"/>
            </a:pPr>
            <a:r>
              <a:rPr lang="zh-CN" altLang="en-US" sz="1900" smtClean="0">
                <a:ea typeface="黑体" panose="02010609060101010101" pitchFamily="49" charset="-122"/>
              </a:rPr>
              <a:t>当系统无须提供全局公共信息时</a:t>
            </a:r>
            <a:r>
              <a:rPr lang="zh-CN" altLang="en-US" sz="1900" smtClean="0">
                <a:solidFill>
                  <a:srgbClr val="0070C0"/>
                </a:solidFill>
                <a:ea typeface="黑体" panose="02010609060101010101" pitchFamily="49" charset="-122"/>
              </a:rPr>
              <a:t>可以省略环境类</a:t>
            </a:r>
            <a:r>
              <a:rPr lang="zh-CN" altLang="en-US" sz="1900" smtClean="0">
                <a:ea typeface="黑体" panose="02010609060101010101" pitchFamily="49" charset="-122"/>
              </a:rPr>
              <a:t>，</a:t>
            </a:r>
            <a:r>
              <a:rPr lang="zh-CN" altLang="en-US" sz="1900" smtClean="0">
                <a:solidFill>
                  <a:srgbClr val="0070C0"/>
                </a:solidFill>
                <a:ea typeface="黑体" panose="02010609060101010101" pitchFamily="49" charset="-122"/>
              </a:rPr>
              <a:t>根据实际情况决定是否需要环境类</a:t>
            </a:r>
          </a:p>
        </p:txBody>
      </p:sp>
      <p:sp>
        <p:nvSpPr>
          <p:cNvPr id="747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20435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解释器模式的结构与实现</a:t>
            </a:r>
          </a:p>
        </p:txBody>
      </p:sp>
      <p:sp>
        <p:nvSpPr>
          <p:cNvPr id="757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解释器模式的实现</a:t>
            </a:r>
          </a:p>
          <a:p>
            <a:pPr lvl="1" eaLnBrk="1" hangingPunct="1"/>
            <a:r>
              <a:rPr lang="zh-CN" altLang="en-US" smtClean="0"/>
              <a:t>典型的</a:t>
            </a:r>
            <a:r>
              <a:rPr lang="zh-CN" altLang="en-US" smtClean="0">
                <a:solidFill>
                  <a:srgbClr val="FF0000"/>
                </a:solidFill>
              </a:rPr>
              <a:t>环境类</a:t>
            </a:r>
            <a:r>
              <a:rPr lang="zh-CN" altLang="en-US" smtClean="0"/>
              <a:t>代码：</a:t>
            </a:r>
            <a:endParaRPr lang="en-US" altLang="zh-CN" smtClean="0"/>
          </a:p>
        </p:txBody>
      </p:sp>
      <p:sp>
        <p:nvSpPr>
          <p:cNvPr id="757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211459898"/>
              </p:ext>
            </p:extLst>
          </p:nvPr>
        </p:nvGraphicFramePr>
        <p:xfrm>
          <a:off x="609600" y="2286000"/>
          <a:ext cx="7924800" cy="4267200"/>
        </p:xfrm>
        <a:graphic>
          <a:graphicData uri="http://schemas.openxmlformats.org/drawingml/2006/table">
            <a:tbl>
              <a:tblPr/>
              <a:tblGrid>
                <a:gridCol w="7924800"/>
              </a:tblGrid>
              <a:tr h="1036637">
                <a:tc>
                  <a:txBody>
                    <a:bodyPr/>
                    <a:lstStyle/>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Context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private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HashMap</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&lt;String, String&gt; map = new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HashMap</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&lt;String, String&gt;();</a:t>
                      </a:r>
                    </a:p>
                    <a:p>
                      <a:endPar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assign(String key, String value)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往环境类中设值</a:t>
                      </a:r>
                    </a:p>
                    <a:p>
                      <a:r>
                        <a:rPr lang="zh-CN" altLang="en-US"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map.put</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 value);</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String lookup(String key)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获取存储在环境类中的值</a:t>
                      </a:r>
                    </a:p>
                    <a:p>
                      <a:r>
                        <a:rPr lang="zh-CN" altLang="en-US"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return </a:t>
                      </a:r>
                      <a:r>
                        <a:rPr lang="en-US" altLang="zh-CN" sz="2000" b="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map.get</a:t>
                      </a:r>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675131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解释器模式的应用实例</a:t>
            </a:r>
          </a:p>
        </p:txBody>
      </p:sp>
      <p:sp>
        <p:nvSpPr>
          <p:cNvPr id="768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768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76805" name="组合 8"/>
          <p:cNvGrpSpPr>
            <a:grpSpLocks/>
          </p:cNvGrpSpPr>
          <p:nvPr/>
        </p:nvGrpSpPr>
        <p:grpSpPr bwMode="auto">
          <a:xfrm>
            <a:off x="2514600" y="2590800"/>
            <a:ext cx="3505200" cy="2657475"/>
            <a:chOff x="1905000" y="2514600"/>
            <a:chExt cx="4343400" cy="3267075"/>
          </a:xfrm>
        </p:grpSpPr>
        <p:pic>
          <p:nvPicPr>
            <p:cNvPr id="76813"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2438400"/>
          <a:ext cx="8229600" cy="3657600"/>
        </p:xfrm>
        <a:graphic>
          <a:graphicData uri="http://schemas.openxmlformats.org/drawingml/2006/table">
            <a:tbl>
              <a:tblPr/>
              <a:tblGrid>
                <a:gridCol w="8229600"/>
              </a:tblGrid>
              <a:tr h="3124200">
                <a:tc>
                  <a:txBody>
                    <a:bodyPr/>
                    <a:lstStyle/>
                    <a:p>
                      <a:pPr indent="266700" algn="just">
                        <a:spcAft>
                          <a:spcPts val="0"/>
                        </a:spcAft>
                      </a:pPr>
                      <a:r>
                        <a:rPr lang="zh-CN" altLang="en-US" sz="2000" kern="100" dirty="0" smtClean="0">
                          <a:latin typeface="Times New Roman"/>
                          <a:ea typeface="宋体"/>
                          <a:cs typeface="Times New Roman"/>
                        </a:rPr>
                        <a:t>某软件公司要开发一套机器人控制程序，在该机器人控制程序中包含一些简单的英文控制指令，每一个指令对应一个表达式</a:t>
                      </a:r>
                      <a:r>
                        <a:rPr lang="en-US" altLang="zh-CN" sz="2000" kern="100" dirty="0" smtClean="0">
                          <a:latin typeface="Times New Roman"/>
                          <a:ea typeface="宋体"/>
                          <a:cs typeface="Times New Roman"/>
                        </a:rPr>
                        <a:t>(expression)</a:t>
                      </a:r>
                      <a:r>
                        <a:rPr lang="zh-CN" altLang="en-US" sz="2000" kern="100" dirty="0" smtClean="0">
                          <a:latin typeface="Times New Roman"/>
                          <a:ea typeface="宋体"/>
                          <a:cs typeface="Times New Roman"/>
                        </a:rPr>
                        <a:t>，该表达式可以是简单表达式也可以是复合表达式。每一个简单表达式由移动方向</a:t>
                      </a:r>
                      <a:r>
                        <a:rPr lang="en-US" altLang="zh-CN" sz="2000" kern="100" dirty="0" smtClean="0">
                          <a:latin typeface="Times New Roman"/>
                          <a:ea typeface="宋体"/>
                          <a:cs typeface="Times New Roman"/>
                        </a:rPr>
                        <a:t>(direction)</a:t>
                      </a:r>
                      <a:r>
                        <a:rPr lang="zh-CN" altLang="en-US" sz="2000" kern="100" dirty="0" smtClean="0">
                          <a:latin typeface="Times New Roman"/>
                          <a:ea typeface="宋体"/>
                          <a:cs typeface="Times New Roman"/>
                        </a:rPr>
                        <a:t>，移动方式</a:t>
                      </a:r>
                      <a:r>
                        <a:rPr lang="en-US" altLang="zh-CN" sz="2000" kern="100" dirty="0" smtClean="0">
                          <a:latin typeface="Times New Roman"/>
                          <a:ea typeface="宋体"/>
                          <a:cs typeface="Times New Roman"/>
                        </a:rPr>
                        <a:t>(action)</a:t>
                      </a:r>
                      <a:r>
                        <a:rPr lang="zh-CN" altLang="en-US" sz="2000" kern="100" dirty="0" smtClean="0">
                          <a:latin typeface="Times New Roman"/>
                          <a:ea typeface="宋体"/>
                          <a:cs typeface="Times New Roman"/>
                        </a:rPr>
                        <a:t>和移动距离</a:t>
                      </a:r>
                      <a:r>
                        <a:rPr lang="en-US" altLang="zh-CN" sz="2000" kern="100" dirty="0" smtClean="0">
                          <a:latin typeface="Times New Roman"/>
                          <a:ea typeface="宋体"/>
                          <a:cs typeface="Times New Roman"/>
                        </a:rPr>
                        <a:t>(distance)</a:t>
                      </a:r>
                      <a:r>
                        <a:rPr lang="zh-CN" altLang="en-US" sz="2000" kern="100" dirty="0" smtClean="0">
                          <a:latin typeface="Times New Roman"/>
                          <a:ea typeface="宋体"/>
                          <a:cs typeface="Times New Roman"/>
                        </a:rPr>
                        <a:t>三部分组成，其中，移动方向包括向上</a:t>
                      </a:r>
                      <a:r>
                        <a:rPr lang="en-US" altLang="zh-CN" sz="2000" kern="100" dirty="0" smtClean="0">
                          <a:latin typeface="Times New Roman"/>
                          <a:ea typeface="宋体"/>
                          <a:cs typeface="Times New Roman"/>
                        </a:rPr>
                        <a:t>(up)</a:t>
                      </a:r>
                      <a:r>
                        <a:rPr lang="zh-CN" altLang="en-US" sz="2000" kern="100" dirty="0" smtClean="0">
                          <a:latin typeface="Times New Roman"/>
                          <a:ea typeface="宋体"/>
                          <a:cs typeface="Times New Roman"/>
                        </a:rPr>
                        <a:t>、向下</a:t>
                      </a:r>
                      <a:r>
                        <a:rPr lang="en-US" altLang="zh-CN" sz="2000" kern="100" dirty="0" smtClean="0">
                          <a:latin typeface="Times New Roman"/>
                          <a:ea typeface="宋体"/>
                          <a:cs typeface="Times New Roman"/>
                        </a:rPr>
                        <a:t>(down)</a:t>
                      </a:r>
                      <a:r>
                        <a:rPr lang="zh-CN" altLang="en-US" sz="2000" kern="100" dirty="0" smtClean="0">
                          <a:latin typeface="Times New Roman"/>
                          <a:ea typeface="宋体"/>
                          <a:cs typeface="Times New Roman"/>
                        </a:rPr>
                        <a:t>、向左</a:t>
                      </a:r>
                      <a:r>
                        <a:rPr lang="en-US" altLang="zh-CN" sz="2000" kern="100" dirty="0" smtClean="0">
                          <a:latin typeface="Times New Roman"/>
                          <a:ea typeface="宋体"/>
                          <a:cs typeface="Times New Roman"/>
                        </a:rPr>
                        <a:t>(left)</a:t>
                      </a:r>
                      <a:r>
                        <a:rPr lang="zh-CN" altLang="en-US" sz="2000" kern="100" dirty="0" smtClean="0">
                          <a:latin typeface="Times New Roman"/>
                          <a:ea typeface="宋体"/>
                          <a:cs typeface="Times New Roman"/>
                        </a:rPr>
                        <a:t>、向右</a:t>
                      </a:r>
                      <a:r>
                        <a:rPr lang="en-US" altLang="zh-CN" sz="2000" kern="100" dirty="0" smtClean="0">
                          <a:latin typeface="Times New Roman"/>
                          <a:ea typeface="宋体"/>
                          <a:cs typeface="Times New Roman"/>
                        </a:rPr>
                        <a:t>(right)</a:t>
                      </a:r>
                      <a:r>
                        <a:rPr lang="zh-CN" altLang="en-US" sz="2000" kern="100" dirty="0" smtClean="0">
                          <a:latin typeface="Times New Roman"/>
                          <a:ea typeface="宋体"/>
                          <a:cs typeface="Times New Roman"/>
                        </a:rPr>
                        <a:t>；移动方式包括移动</a:t>
                      </a:r>
                      <a:r>
                        <a:rPr lang="en-US" altLang="zh-CN" sz="2000" kern="100" dirty="0" smtClean="0">
                          <a:latin typeface="Times New Roman"/>
                          <a:ea typeface="宋体"/>
                          <a:cs typeface="Times New Roman"/>
                        </a:rPr>
                        <a:t>(move)</a:t>
                      </a:r>
                      <a:r>
                        <a:rPr lang="zh-CN" altLang="en-US" sz="2000" kern="100" dirty="0" smtClean="0">
                          <a:latin typeface="Times New Roman"/>
                          <a:ea typeface="宋体"/>
                          <a:cs typeface="Times New Roman"/>
                        </a:rPr>
                        <a:t>和快速移动</a:t>
                      </a:r>
                      <a:r>
                        <a:rPr lang="en-US" altLang="zh-CN" sz="2000" kern="100" dirty="0" smtClean="0">
                          <a:latin typeface="Times New Roman"/>
                          <a:ea typeface="宋体"/>
                          <a:cs typeface="Times New Roman"/>
                        </a:rPr>
                        <a:t>(run)</a:t>
                      </a:r>
                      <a:r>
                        <a:rPr lang="zh-CN" altLang="en-US" sz="2000" kern="100" dirty="0" smtClean="0">
                          <a:latin typeface="Times New Roman"/>
                          <a:ea typeface="宋体"/>
                          <a:cs typeface="Times New Roman"/>
                        </a:rPr>
                        <a:t>；移动距离为一个正整数。两个表达式之间可以通过与</a:t>
                      </a:r>
                      <a:r>
                        <a:rPr lang="en-US" altLang="zh-CN" sz="2000" kern="100" dirty="0" smtClean="0">
                          <a:latin typeface="Times New Roman"/>
                          <a:ea typeface="宋体"/>
                          <a:cs typeface="Times New Roman"/>
                        </a:rPr>
                        <a:t>(and)</a:t>
                      </a:r>
                      <a:r>
                        <a:rPr lang="zh-CN" altLang="en-US" sz="2000" kern="100" dirty="0" smtClean="0">
                          <a:latin typeface="Times New Roman"/>
                          <a:ea typeface="宋体"/>
                          <a:cs typeface="Times New Roman"/>
                        </a:rPr>
                        <a:t>连接，形成复合</a:t>
                      </a:r>
                      <a:r>
                        <a:rPr lang="en-US" altLang="zh-CN" sz="2000" kern="100" dirty="0" smtClean="0">
                          <a:latin typeface="Times New Roman"/>
                          <a:ea typeface="宋体"/>
                          <a:cs typeface="Times New Roman"/>
                        </a:rPr>
                        <a:t>(composite)</a:t>
                      </a:r>
                      <a:r>
                        <a:rPr lang="zh-CN" altLang="en-US" sz="2000" kern="100" dirty="0" smtClean="0">
                          <a:latin typeface="Times New Roman"/>
                          <a:ea typeface="宋体"/>
                          <a:cs typeface="Times New Roman"/>
                        </a:rPr>
                        <a:t>表达式。</a:t>
                      </a:r>
                    </a:p>
                    <a:p>
                      <a:pPr indent="266700" algn="just">
                        <a:spcAft>
                          <a:spcPts val="0"/>
                        </a:spcAft>
                      </a:pPr>
                      <a:r>
                        <a:rPr lang="zh-CN" altLang="en-US" sz="2000" kern="100" dirty="0" smtClean="0">
                          <a:latin typeface="Times New Roman"/>
                          <a:ea typeface="宋体"/>
                          <a:cs typeface="Times New Roman"/>
                        </a:rPr>
                        <a:t>用户通过对图形化的设置界面进行操作可以创建一个机器人控制指令，机器人在收到指令后将按照指令的设置进行移动，例如输入控制指令“</a:t>
                      </a:r>
                      <a:r>
                        <a:rPr lang="en-US" altLang="zh-CN" sz="2000" kern="100" dirty="0" smtClean="0">
                          <a:latin typeface="Times New Roman"/>
                          <a:ea typeface="宋体"/>
                          <a:cs typeface="Times New Roman"/>
                        </a:rPr>
                        <a:t>up move 5</a:t>
                      </a:r>
                      <a:r>
                        <a:rPr lang="zh-CN" altLang="en-US" sz="2000" kern="100" dirty="0" smtClean="0">
                          <a:latin typeface="Times New Roman"/>
                          <a:ea typeface="宋体"/>
                          <a:cs typeface="Times New Roman"/>
                        </a:rPr>
                        <a:t>”将“向上移动</a:t>
                      </a:r>
                      <a:r>
                        <a:rPr lang="en-US" altLang="zh-CN" sz="2000" kern="100" dirty="0" smtClean="0">
                          <a:latin typeface="Times New Roman"/>
                          <a:ea typeface="宋体"/>
                          <a:cs typeface="Times New Roman"/>
                        </a:rPr>
                        <a:t>5</a:t>
                      </a:r>
                      <a:r>
                        <a:rPr lang="zh-CN" altLang="en-US" sz="2000" kern="100" dirty="0" smtClean="0">
                          <a:latin typeface="Times New Roman"/>
                          <a:ea typeface="宋体"/>
                          <a:cs typeface="Times New Roman"/>
                        </a:rPr>
                        <a:t>个单位”；输入控制指令“</a:t>
                      </a:r>
                      <a:r>
                        <a:rPr lang="en-US" altLang="zh-CN" sz="2000" kern="100" dirty="0" smtClean="0">
                          <a:latin typeface="Times New Roman"/>
                          <a:ea typeface="宋体"/>
                          <a:cs typeface="Times New Roman"/>
                        </a:rPr>
                        <a:t>down run 10 and left move 20</a:t>
                      </a:r>
                      <a:r>
                        <a:rPr lang="zh-CN" altLang="en-US" sz="2000" kern="100" dirty="0" smtClean="0">
                          <a:latin typeface="Times New Roman"/>
                          <a:ea typeface="宋体"/>
                          <a:cs typeface="Times New Roman"/>
                        </a:rPr>
                        <a:t>”将“向下快速移动</a:t>
                      </a:r>
                      <a:r>
                        <a:rPr lang="en-US" altLang="zh-CN" sz="2000" kern="100" dirty="0" smtClean="0">
                          <a:latin typeface="Times New Roman"/>
                          <a:ea typeface="宋体"/>
                          <a:cs typeface="Times New Roman"/>
                        </a:rPr>
                        <a:t>10</a:t>
                      </a:r>
                      <a:r>
                        <a:rPr lang="zh-CN" altLang="en-US" sz="2000" kern="100" dirty="0" smtClean="0">
                          <a:latin typeface="Times New Roman"/>
                          <a:ea typeface="宋体"/>
                          <a:cs typeface="Times New Roman"/>
                        </a:rPr>
                        <a:t>个单位再向左移动</a:t>
                      </a:r>
                      <a:r>
                        <a:rPr lang="en-US" altLang="zh-CN" sz="2000" kern="100" dirty="0" smtClean="0">
                          <a:latin typeface="Times New Roman"/>
                          <a:ea typeface="宋体"/>
                          <a:cs typeface="Times New Roman"/>
                        </a:rPr>
                        <a:t>20</a:t>
                      </a:r>
                      <a:r>
                        <a:rPr lang="zh-CN" altLang="en-US" sz="2000" kern="100" dirty="0" smtClean="0">
                          <a:latin typeface="Times New Roman"/>
                          <a:ea typeface="宋体"/>
                          <a:cs typeface="Times New Roman"/>
                        </a:rPr>
                        <a:t>个单位”。</a:t>
                      </a:r>
                    </a:p>
                    <a:p>
                      <a:pPr indent="266700" algn="just">
                        <a:spcAft>
                          <a:spcPts val="0"/>
                        </a:spcAft>
                      </a:pPr>
                      <a:r>
                        <a:rPr lang="zh-CN" altLang="en-US" sz="2000" kern="100" dirty="0" smtClean="0">
                          <a:latin typeface="Times New Roman"/>
                          <a:ea typeface="宋体"/>
                          <a:cs typeface="Times New Roman"/>
                        </a:rPr>
                        <a:t>现使用解释器模式来设计该程序并模拟实现。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0" y="612618"/>
            <a:ext cx="1752600" cy="1752600"/>
          </a:xfrm>
          <a:prstGeom prst="ellipse">
            <a:avLst/>
          </a:prstGeom>
          <a:ln>
            <a:noFill/>
          </a:ln>
          <a:effectLst>
            <a:softEdge rad="112500"/>
          </a:effectLst>
        </p:spPr>
      </p:pic>
    </p:spTree>
    <p:extLst>
      <p:ext uri="{BB962C8B-B14F-4D97-AF65-F5344CB8AC3E}">
        <p14:creationId xmlns:p14="http://schemas.microsoft.com/office/powerpoint/2010/main" val="140830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解释器模式的应用实例</a:t>
            </a:r>
          </a:p>
        </p:txBody>
      </p:sp>
      <p:sp>
        <p:nvSpPr>
          <p:cNvPr id="77827" name="Rectangle 3"/>
          <p:cNvSpPr>
            <a:spLocks noGrp="1" noChangeArrowheads="1"/>
          </p:cNvSpPr>
          <p:nvPr>
            <p:ph type="body" sz="half" idx="1"/>
          </p:nvPr>
        </p:nvSpPr>
        <p:spPr>
          <a:xfrm>
            <a:off x="381000" y="1752600"/>
            <a:ext cx="8229600" cy="4343400"/>
          </a:xfrm>
        </p:spPr>
        <p:txBody>
          <a:bodyPr/>
          <a:lstStyle/>
          <a:p>
            <a:pPr eaLnBrk="1" hangingPunct="1"/>
            <a:r>
              <a:rPr lang="zh-CN" altLang="en-US" smtClean="0"/>
              <a:t>实例分析及类图</a:t>
            </a:r>
            <a:endParaRPr lang="en-US" altLang="zh-CN" smtClean="0"/>
          </a:p>
          <a:p>
            <a:pPr lvl="1" eaLnBrk="1" hangingPunct="1"/>
            <a:r>
              <a:rPr lang="zh-CN" altLang="en-US" smtClean="0"/>
              <a:t>文法规则</a:t>
            </a:r>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2" eaLnBrk="1" hangingPunct="1">
              <a:buFont typeface="Tahoma" panose="020B0604030504040204" pitchFamily="34" charset="0"/>
              <a:buChar char="•"/>
            </a:pPr>
            <a:r>
              <a:rPr lang="zh-CN" altLang="en-US" smtClean="0">
                <a:ea typeface="黑体" panose="02010609060101010101" pitchFamily="49" charset="-122"/>
              </a:rPr>
              <a:t>终结符表达式</a:t>
            </a:r>
            <a:r>
              <a:rPr lang="en-US" altLang="zh-CN" smtClean="0">
                <a:ea typeface="黑体" panose="02010609060101010101" pitchFamily="49" charset="-122"/>
              </a:rPr>
              <a:t>direction</a:t>
            </a:r>
            <a:r>
              <a:rPr lang="zh-CN" altLang="en-US" smtClean="0">
                <a:ea typeface="黑体" panose="02010609060101010101" pitchFamily="49" charset="-122"/>
              </a:rPr>
              <a:t>、</a:t>
            </a:r>
            <a:r>
              <a:rPr lang="en-US" altLang="zh-CN" smtClean="0">
                <a:ea typeface="黑体" panose="02010609060101010101" pitchFamily="49" charset="-122"/>
              </a:rPr>
              <a:t>action</a:t>
            </a:r>
            <a:r>
              <a:rPr lang="zh-CN" altLang="en-US" smtClean="0">
                <a:ea typeface="黑体" panose="02010609060101010101" pitchFamily="49" charset="-122"/>
              </a:rPr>
              <a:t>和</a:t>
            </a:r>
            <a:r>
              <a:rPr lang="en-US" altLang="zh-CN" smtClean="0">
                <a:ea typeface="黑体" panose="02010609060101010101" pitchFamily="49" charset="-122"/>
              </a:rPr>
              <a:t>distance</a:t>
            </a:r>
            <a:r>
              <a:rPr lang="zh-CN" altLang="en-US" smtClean="0">
                <a:ea typeface="黑体" panose="02010609060101010101" pitchFamily="49" charset="-122"/>
              </a:rPr>
              <a:t>对应</a:t>
            </a:r>
            <a:r>
              <a:rPr lang="en-US" altLang="zh-CN" smtClean="0">
                <a:solidFill>
                  <a:srgbClr val="0070C0"/>
                </a:solidFill>
                <a:ea typeface="黑体" panose="02010609060101010101" pitchFamily="49" charset="-122"/>
              </a:rPr>
              <a:t>DirectionNode</a:t>
            </a:r>
            <a:r>
              <a:rPr lang="zh-CN" altLang="en-US" smtClean="0">
                <a:solidFill>
                  <a:srgbClr val="0070C0"/>
                </a:solidFill>
                <a:ea typeface="黑体" panose="02010609060101010101" pitchFamily="49" charset="-122"/>
              </a:rPr>
              <a:t>类</a:t>
            </a:r>
            <a:r>
              <a:rPr lang="zh-CN" altLang="en-US" smtClean="0">
                <a:ea typeface="黑体" panose="02010609060101010101" pitchFamily="49" charset="-122"/>
              </a:rPr>
              <a:t>、</a:t>
            </a:r>
            <a:r>
              <a:rPr lang="en-US" altLang="zh-CN" smtClean="0">
                <a:solidFill>
                  <a:srgbClr val="0070C0"/>
                </a:solidFill>
                <a:ea typeface="黑体" panose="02010609060101010101" pitchFamily="49" charset="-122"/>
              </a:rPr>
              <a:t>ActionNode</a:t>
            </a:r>
            <a:r>
              <a:rPr lang="zh-CN" altLang="en-US" smtClean="0">
                <a:solidFill>
                  <a:srgbClr val="0070C0"/>
                </a:solidFill>
                <a:ea typeface="黑体" panose="02010609060101010101" pitchFamily="49" charset="-122"/>
              </a:rPr>
              <a:t>类</a:t>
            </a:r>
            <a:r>
              <a:rPr lang="zh-CN" altLang="en-US" smtClean="0">
                <a:ea typeface="黑体" panose="02010609060101010101" pitchFamily="49" charset="-122"/>
              </a:rPr>
              <a:t>和</a:t>
            </a:r>
            <a:r>
              <a:rPr lang="en-US" altLang="zh-CN" smtClean="0">
                <a:solidFill>
                  <a:srgbClr val="0070C0"/>
                </a:solidFill>
                <a:ea typeface="黑体" panose="02010609060101010101" pitchFamily="49" charset="-122"/>
              </a:rPr>
              <a:t>DistanceNode</a:t>
            </a:r>
            <a:r>
              <a:rPr lang="zh-CN" altLang="en-US" smtClean="0">
                <a:solidFill>
                  <a:srgbClr val="0070C0"/>
                </a:solidFill>
                <a:ea typeface="黑体" panose="02010609060101010101" pitchFamily="49" charset="-122"/>
              </a:rPr>
              <a:t>类</a:t>
            </a:r>
            <a:endParaRPr lang="en-US" altLang="zh-CN" smtClean="0">
              <a:solidFill>
                <a:srgbClr val="0070C0"/>
              </a:solidFill>
              <a:ea typeface="黑体" panose="02010609060101010101" pitchFamily="49" charset="-122"/>
            </a:endParaRPr>
          </a:p>
          <a:p>
            <a:pPr lvl="2" eaLnBrk="1" hangingPunct="1">
              <a:buFont typeface="Tahoma" panose="020B0604030504040204" pitchFamily="34" charset="0"/>
              <a:buChar char="•"/>
            </a:pPr>
            <a:r>
              <a:rPr lang="zh-CN" altLang="en-US" smtClean="0">
                <a:ea typeface="黑体" panose="02010609060101010101" pitchFamily="49" charset="-122"/>
              </a:rPr>
              <a:t>非终结符表达式</a:t>
            </a:r>
            <a:r>
              <a:rPr lang="en-US" altLang="zh-CN" smtClean="0">
                <a:ea typeface="黑体" panose="02010609060101010101" pitchFamily="49" charset="-122"/>
              </a:rPr>
              <a:t>expression</a:t>
            </a:r>
            <a:r>
              <a:rPr lang="zh-CN" altLang="en-US" smtClean="0">
                <a:ea typeface="黑体" panose="02010609060101010101" pitchFamily="49" charset="-122"/>
              </a:rPr>
              <a:t>和</a:t>
            </a:r>
            <a:r>
              <a:rPr lang="en-US" altLang="zh-CN" smtClean="0">
                <a:ea typeface="黑体" panose="02010609060101010101" pitchFamily="49" charset="-122"/>
              </a:rPr>
              <a:t>composite</a:t>
            </a:r>
            <a:r>
              <a:rPr lang="zh-CN" altLang="en-US" smtClean="0">
                <a:ea typeface="黑体" panose="02010609060101010101" pitchFamily="49" charset="-122"/>
              </a:rPr>
              <a:t>对应</a:t>
            </a:r>
            <a:r>
              <a:rPr lang="en-US" altLang="zh-CN" smtClean="0">
                <a:solidFill>
                  <a:srgbClr val="0070C0"/>
                </a:solidFill>
                <a:ea typeface="黑体" panose="02010609060101010101" pitchFamily="49" charset="-122"/>
              </a:rPr>
              <a:t>SentenceNode</a:t>
            </a:r>
            <a:r>
              <a:rPr lang="zh-CN" altLang="en-US" smtClean="0">
                <a:solidFill>
                  <a:srgbClr val="0070C0"/>
                </a:solidFill>
                <a:ea typeface="黑体" panose="02010609060101010101" pitchFamily="49" charset="-122"/>
              </a:rPr>
              <a:t>类</a:t>
            </a:r>
            <a:r>
              <a:rPr lang="zh-CN" altLang="en-US" smtClean="0">
                <a:ea typeface="黑体" panose="02010609060101010101" pitchFamily="49" charset="-122"/>
              </a:rPr>
              <a:t>和</a:t>
            </a:r>
            <a:r>
              <a:rPr lang="en-US" altLang="zh-CN" smtClean="0">
                <a:solidFill>
                  <a:srgbClr val="0070C0"/>
                </a:solidFill>
                <a:ea typeface="黑体" panose="02010609060101010101" pitchFamily="49" charset="-122"/>
              </a:rPr>
              <a:t>AndNode</a:t>
            </a:r>
            <a:r>
              <a:rPr lang="zh-CN" altLang="en-US" smtClean="0">
                <a:solidFill>
                  <a:srgbClr val="0070C0"/>
                </a:solidFill>
                <a:ea typeface="黑体" panose="02010609060101010101" pitchFamily="49" charset="-122"/>
              </a:rPr>
              <a:t>类</a:t>
            </a:r>
            <a:endParaRPr lang="en-US" altLang="zh-CN" smtClean="0">
              <a:solidFill>
                <a:srgbClr val="0070C0"/>
              </a:solidFill>
              <a:ea typeface="黑体" panose="02010609060101010101" pitchFamily="49" charset="-122"/>
            </a:endParaRPr>
          </a:p>
        </p:txBody>
      </p:sp>
      <p:sp>
        <p:nvSpPr>
          <p:cNvPr id="778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571500" y="2895600"/>
          <a:ext cx="7962900" cy="1524000"/>
        </p:xfrm>
        <a:graphic>
          <a:graphicData uri="http://schemas.openxmlformats.org/drawingml/2006/table">
            <a:tbl>
              <a:tblPr/>
              <a:tblGrid>
                <a:gridCol w="7962900"/>
              </a:tblGrid>
              <a:tr h="0">
                <a:tc>
                  <a:txBody>
                    <a:bodyPr/>
                    <a:lstStyle/>
                    <a:p>
                      <a:pPr algn="just">
                        <a:spcAft>
                          <a:spcPts val="0"/>
                        </a:spcAft>
                      </a:pPr>
                      <a:r>
                        <a:rPr lang="en-US" sz="2000" kern="100" dirty="0">
                          <a:latin typeface="Times New Roman"/>
                          <a:ea typeface="宋体"/>
                          <a:cs typeface="Times New Roman"/>
                        </a:rPr>
                        <a:t>expression ::= direction action distance | composite //</a:t>
                      </a:r>
                      <a:r>
                        <a:rPr lang="zh-CN" sz="2000" kern="100" dirty="0">
                          <a:latin typeface="Times New Roman"/>
                          <a:ea typeface="宋体"/>
                          <a:cs typeface="Times New Roman"/>
                        </a:rPr>
                        <a:t>表达式</a:t>
                      </a:r>
                    </a:p>
                    <a:p>
                      <a:pPr algn="just">
                        <a:spcAft>
                          <a:spcPts val="0"/>
                        </a:spcAft>
                      </a:pPr>
                      <a:r>
                        <a:rPr lang="en-US" sz="2000" kern="100" dirty="0">
                          <a:latin typeface="Times New Roman"/>
                          <a:ea typeface="宋体"/>
                          <a:cs typeface="Times New Roman"/>
                        </a:rPr>
                        <a:t>composite ::= expression 'and' expression //</a:t>
                      </a:r>
                      <a:r>
                        <a:rPr lang="zh-CN" sz="2000" kern="100" dirty="0">
                          <a:latin typeface="Times New Roman"/>
                          <a:ea typeface="宋体"/>
                          <a:cs typeface="Times New Roman"/>
                        </a:rPr>
                        <a:t>复合表达式</a:t>
                      </a:r>
                    </a:p>
                    <a:p>
                      <a:pPr algn="just">
                        <a:spcAft>
                          <a:spcPts val="0"/>
                        </a:spcAft>
                      </a:pPr>
                      <a:r>
                        <a:rPr lang="en-US" sz="2000" kern="100" dirty="0">
                          <a:latin typeface="Times New Roman"/>
                          <a:ea typeface="宋体"/>
                          <a:cs typeface="Times New Roman"/>
                        </a:rPr>
                        <a:t>direction ::= 'up' | 'down' | 'left' | 'right' //</a:t>
                      </a:r>
                      <a:r>
                        <a:rPr lang="zh-CN" sz="2000" kern="100" dirty="0">
                          <a:latin typeface="Times New Roman"/>
                          <a:ea typeface="宋体"/>
                          <a:cs typeface="Times New Roman"/>
                        </a:rPr>
                        <a:t>移动方向</a:t>
                      </a:r>
                    </a:p>
                    <a:p>
                      <a:pPr algn="just">
                        <a:spcAft>
                          <a:spcPts val="0"/>
                        </a:spcAft>
                      </a:pPr>
                      <a:r>
                        <a:rPr lang="en-US" sz="2000" kern="100" dirty="0">
                          <a:latin typeface="Times New Roman"/>
                          <a:ea typeface="宋体"/>
                          <a:cs typeface="Times New Roman"/>
                        </a:rPr>
                        <a:t>action ::= 'move' | 'run' //</a:t>
                      </a:r>
                      <a:r>
                        <a:rPr lang="zh-CN" sz="2000" kern="100" dirty="0">
                          <a:latin typeface="Times New Roman"/>
                          <a:ea typeface="宋体"/>
                          <a:cs typeface="Times New Roman"/>
                        </a:rPr>
                        <a:t>移动方式</a:t>
                      </a:r>
                    </a:p>
                    <a:p>
                      <a:pPr algn="just">
                        <a:spcAft>
                          <a:spcPts val="0"/>
                        </a:spcAft>
                      </a:pPr>
                      <a:r>
                        <a:rPr lang="en-US" sz="2000" kern="100" dirty="0">
                          <a:latin typeface="Times New Roman"/>
                          <a:ea typeface="宋体"/>
                          <a:cs typeface="Times New Roman"/>
                        </a:rPr>
                        <a:t>distance ::= an integer //</a:t>
                      </a:r>
                      <a:r>
                        <a:rPr lang="zh-CN" sz="2000" kern="100" dirty="0">
                          <a:latin typeface="Times New Roman"/>
                          <a:ea typeface="宋体"/>
                          <a:cs typeface="Times New Roman"/>
                        </a:rPr>
                        <a:t>移动距离</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910425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解释器模式的应用实例</a:t>
            </a:r>
          </a:p>
        </p:txBody>
      </p:sp>
      <p:sp>
        <p:nvSpPr>
          <p:cNvPr id="788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实例分析及类图</a:t>
            </a:r>
            <a:endParaRPr lang="en-US" altLang="zh-CN" smtClean="0"/>
          </a:p>
          <a:p>
            <a:pPr lvl="1" eaLnBrk="1" hangingPunct="1"/>
            <a:r>
              <a:rPr lang="zh-CN" altLang="en-US" smtClean="0"/>
              <a:t>抽象语法树</a:t>
            </a:r>
            <a:endParaRPr lang="en-US" altLang="zh-CN" smtClean="0"/>
          </a:p>
          <a:p>
            <a:pPr lvl="2" eaLnBrk="1" hangingPunct="1">
              <a:buFont typeface="Tahoma" panose="020B0604030504040204" pitchFamily="34" charset="0"/>
              <a:buChar char="•"/>
            </a:pPr>
            <a:r>
              <a:rPr lang="en-US" altLang="zh-CN" b="1" smtClean="0">
                <a:solidFill>
                  <a:srgbClr val="FF3300"/>
                </a:solidFill>
                <a:ea typeface="黑体" panose="02010609060101010101" pitchFamily="49" charset="-122"/>
              </a:rPr>
              <a:t>down run 10 and left move 20</a:t>
            </a:r>
          </a:p>
        </p:txBody>
      </p:sp>
      <p:sp>
        <p:nvSpPr>
          <p:cNvPr id="788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88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8854" name="Object 1"/>
          <p:cNvGraphicFramePr>
            <a:graphicFrameLocks noChangeAspect="1"/>
          </p:cNvGraphicFramePr>
          <p:nvPr/>
        </p:nvGraphicFramePr>
        <p:xfrm>
          <a:off x="2514600" y="990600"/>
          <a:ext cx="6096000" cy="5773738"/>
        </p:xfrm>
        <a:graphic>
          <a:graphicData uri="http://schemas.openxmlformats.org/presentationml/2006/ole">
            <mc:AlternateContent xmlns:mc="http://schemas.openxmlformats.org/markup-compatibility/2006">
              <mc:Choice xmlns:v="urn:schemas-microsoft-com:vml" Requires="v">
                <p:oleObj spid="_x0000_s12377" name="Visio" r:id="rId3" imgW="6303645" imgH="5987034" progId="Visio.Drawing.11">
                  <p:embed/>
                </p:oleObj>
              </mc:Choice>
              <mc:Fallback>
                <p:oleObj name="Visio" r:id="rId3" imgW="6303645" imgH="598703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990600"/>
                        <a:ext cx="6096000" cy="577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61527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解释器模式的应用实例</a:t>
            </a:r>
          </a:p>
        </p:txBody>
      </p:sp>
      <p:sp>
        <p:nvSpPr>
          <p:cNvPr id="798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实例分析及类图</a:t>
            </a:r>
            <a:endParaRPr lang="en-US" altLang="zh-CN" smtClean="0"/>
          </a:p>
        </p:txBody>
      </p:sp>
      <p:sp>
        <p:nvSpPr>
          <p:cNvPr id="798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987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 name="矩形 6"/>
          <p:cNvSpPr/>
          <p:nvPr/>
        </p:nvSpPr>
        <p:spPr>
          <a:xfrm>
            <a:off x="2921000" y="6324600"/>
            <a:ext cx="3022600"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机器人控制程序结构图</a:t>
            </a:r>
            <a:endParaRPr lang="zh-CN" altLang="en-US" sz="2200" dirty="0"/>
          </a:p>
        </p:txBody>
      </p:sp>
      <p:pic>
        <p:nvPicPr>
          <p:cNvPr id="7987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46325"/>
            <a:ext cx="817245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63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kumimoji="1" lang="zh-CN" altLang="en-US" smtClean="0"/>
              <a:t>大纲</a:t>
            </a:r>
          </a:p>
        </p:txBody>
      </p:sp>
      <p:sp>
        <p:nvSpPr>
          <p:cNvPr id="62467"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62468"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62469"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62470"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解释器模式概述</a:t>
            </a:r>
            <a:endParaRPr lang="en-US" altLang="zh-CN" sz="2800"/>
          </a:p>
          <a:p>
            <a:pPr eaLnBrk="1" hangingPunct="1"/>
            <a:r>
              <a:rPr lang="zh-CN" altLang="en-US" sz="2800"/>
              <a:t>文法规则和抽象语法树</a:t>
            </a:r>
            <a:endParaRPr lang="en-US" altLang="zh-CN" sz="2800"/>
          </a:p>
          <a:p>
            <a:pPr eaLnBrk="1" hangingPunct="1"/>
            <a:r>
              <a:rPr lang="zh-CN" altLang="en-US" sz="2800"/>
              <a:t>解释器模式的结构与实现</a:t>
            </a:r>
            <a:endParaRPr lang="en-US" altLang="zh-CN" sz="2800"/>
          </a:p>
          <a:p>
            <a:pPr eaLnBrk="1" hangingPunct="1"/>
            <a:r>
              <a:rPr lang="zh-CN" altLang="en-US" sz="2800"/>
              <a:t>解释器模式的应用实例</a:t>
            </a:r>
            <a:endParaRPr lang="en-US" altLang="zh-CN" sz="2800"/>
          </a:p>
          <a:p>
            <a:pPr eaLnBrk="1" hangingPunct="1"/>
            <a:r>
              <a:rPr lang="zh-CN" altLang="en-US" sz="2800"/>
              <a:t>解释器模式的优缺点与适用环境</a:t>
            </a:r>
            <a:endParaRPr lang="en-US" altLang="zh-CN" sz="2800"/>
          </a:p>
          <a:p>
            <a:pPr eaLnBrk="1" hangingPunct="1"/>
            <a:endParaRPr lang="zh-CN" altLang="en-US" sz="2400"/>
          </a:p>
        </p:txBody>
      </p:sp>
      <p:pic>
        <p:nvPicPr>
          <p:cNvPr id="6247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1295400"/>
            <a:ext cx="2981325"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8"/>
          <p:cNvSpPr txBox="1">
            <a:spLocks noChangeArrowheads="1"/>
          </p:cNvSpPr>
          <p:nvPr/>
        </p:nvSpPr>
        <p:spPr bwMode="auto">
          <a:xfrm>
            <a:off x="6400800" y="4572000"/>
            <a:ext cx="1981200"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zh-CN" altLang="en-US" sz="2000" b="1" dirty="0">
                <a:solidFill>
                  <a:srgbClr val="FF3300"/>
                </a:solidFill>
                <a:effectLst>
                  <a:outerShdw blurRad="38100" dist="38100" dir="2700000" algn="tl">
                    <a:srgbClr val="C0C0C0"/>
                  </a:outerShdw>
                </a:effectLst>
              </a:rPr>
              <a:t>要不要弄个新的编程语言玩玩？</a:t>
            </a:r>
          </a:p>
        </p:txBody>
      </p:sp>
    </p:spTree>
    <p:extLst>
      <p:ext uri="{BB962C8B-B14F-4D97-AF65-F5344CB8AC3E}">
        <p14:creationId xmlns:p14="http://schemas.microsoft.com/office/powerpoint/2010/main" val="4241549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解释器模式的应用实例</a:t>
            </a:r>
          </a:p>
        </p:txBody>
      </p:sp>
      <p:sp>
        <p:nvSpPr>
          <p:cNvPr id="808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800" smtClean="0"/>
              <a:t>(1) AbstractNode</a:t>
            </a:r>
            <a:r>
              <a:rPr lang="zh-CN" altLang="en-US" sz="1800" smtClean="0"/>
              <a:t>：抽象结点类，充当抽象表达式角色</a:t>
            </a:r>
          </a:p>
          <a:p>
            <a:pPr lvl="1" eaLnBrk="1" hangingPunct="1"/>
            <a:r>
              <a:rPr lang="en-US" altLang="zh-CN" sz="1800" smtClean="0"/>
              <a:t>(2) AndNode</a:t>
            </a:r>
            <a:r>
              <a:rPr lang="zh-CN" altLang="en-US" sz="1800" smtClean="0"/>
              <a:t>：</a:t>
            </a:r>
            <a:r>
              <a:rPr lang="en-US" altLang="zh-CN" sz="1800" smtClean="0"/>
              <a:t>And</a:t>
            </a:r>
            <a:r>
              <a:rPr lang="zh-CN" altLang="en-US" sz="1800" smtClean="0"/>
              <a:t>结点类，充当非终结符表达式角色</a:t>
            </a:r>
          </a:p>
          <a:p>
            <a:pPr lvl="1" eaLnBrk="1" hangingPunct="1"/>
            <a:r>
              <a:rPr lang="en-US" altLang="zh-CN" sz="1800" smtClean="0"/>
              <a:t>(3) SentenceNode</a:t>
            </a:r>
            <a:r>
              <a:rPr lang="zh-CN" altLang="en-US" sz="1800" smtClean="0"/>
              <a:t>：简单句子结点类，充当非终结符表达式角色</a:t>
            </a:r>
          </a:p>
          <a:p>
            <a:pPr lvl="1" eaLnBrk="1" hangingPunct="1"/>
            <a:r>
              <a:rPr lang="en-US" altLang="zh-CN" sz="1800" smtClean="0"/>
              <a:t>(4) DirectionNode</a:t>
            </a:r>
            <a:r>
              <a:rPr lang="zh-CN" altLang="en-US" sz="1800" smtClean="0"/>
              <a:t>：方向结点类，充当终结符表达式角色</a:t>
            </a:r>
          </a:p>
          <a:p>
            <a:pPr lvl="1" eaLnBrk="1" hangingPunct="1"/>
            <a:r>
              <a:rPr lang="en-US" altLang="zh-CN" sz="1800" smtClean="0"/>
              <a:t>(5) ActionNode</a:t>
            </a:r>
            <a:r>
              <a:rPr lang="zh-CN" altLang="en-US" sz="1800" smtClean="0"/>
              <a:t>：动作结点类，充当终结符表达式角色</a:t>
            </a:r>
          </a:p>
          <a:p>
            <a:pPr lvl="1" eaLnBrk="1" hangingPunct="1"/>
            <a:r>
              <a:rPr lang="en-US" altLang="zh-CN" sz="1800" smtClean="0"/>
              <a:t>(6) DistanceNode</a:t>
            </a:r>
            <a:r>
              <a:rPr lang="zh-CN" altLang="en-US" sz="1800" smtClean="0"/>
              <a:t>：距离结点类，充当终结符表达式角色</a:t>
            </a:r>
          </a:p>
          <a:p>
            <a:pPr lvl="1" eaLnBrk="1" hangingPunct="1"/>
            <a:r>
              <a:rPr lang="en-US" altLang="zh-CN" sz="1800" smtClean="0"/>
              <a:t>(7) InstructionHandler</a:t>
            </a:r>
            <a:r>
              <a:rPr lang="zh-CN" altLang="en-US" sz="1800" smtClean="0"/>
              <a:t>：指令处理类，工具类</a:t>
            </a:r>
          </a:p>
          <a:p>
            <a:pPr lvl="1" eaLnBrk="1" hangingPunct="1"/>
            <a:r>
              <a:rPr lang="en-US" altLang="zh-CN" sz="1800" smtClean="0"/>
              <a:t>(8) Client</a:t>
            </a:r>
            <a:r>
              <a:rPr lang="zh-CN" altLang="en-US" sz="1800" smtClean="0"/>
              <a:t>：客户端测试类</a:t>
            </a:r>
          </a:p>
          <a:p>
            <a:pPr lvl="1" eaLnBrk="1" hangingPunct="1"/>
            <a:endParaRPr lang="en-US" altLang="zh-CN" sz="2000" smtClean="0"/>
          </a:p>
        </p:txBody>
      </p:sp>
      <p:sp>
        <p:nvSpPr>
          <p:cNvPr id="809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80901" name="Group 5"/>
          <p:cNvGrpSpPr>
            <a:grpSpLocks/>
          </p:cNvGrpSpPr>
          <p:nvPr/>
        </p:nvGrpSpPr>
        <p:grpSpPr bwMode="auto">
          <a:xfrm>
            <a:off x="3276600" y="5438775"/>
            <a:ext cx="2160588" cy="809625"/>
            <a:chOff x="2381" y="3283"/>
            <a:chExt cx="1361" cy="510"/>
          </a:xfrm>
        </p:grpSpPr>
        <p:pic>
          <p:nvPicPr>
            <p:cNvPr id="80903"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63357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designpatterns.interpreter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477483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解释器模式的应用实例</a:t>
            </a:r>
          </a:p>
        </p:txBody>
      </p:sp>
      <p:sp>
        <p:nvSpPr>
          <p:cNvPr id="819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819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1925"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3581400"/>
            <a:ext cx="3205163"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1295400" y="2362200"/>
            <a:ext cx="6553200" cy="461963"/>
          </a:xfrm>
          <a:prstGeom prst="rect">
            <a:avLst/>
          </a:prstGeom>
          <a:solidFill>
            <a:srgbClr val="ED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solidFill>
                  <a:srgbClr val="FF0000"/>
                </a:solidFill>
                <a:latin typeface="Arial" panose="020B0604020202020204" pitchFamily="34" charset="0"/>
                <a:ea typeface="宋体" panose="02010600030101010101" pitchFamily="2" charset="-122"/>
              </a:rPr>
              <a:t>down run 10 and left move 20</a:t>
            </a:r>
            <a:endParaRPr lang="zh-CN" altLang="en-US" sz="2400" b="1">
              <a:solidFill>
                <a:srgbClr val="FF0000"/>
              </a:solidFill>
              <a:latin typeface="Arial" panose="020B0604020202020204" pitchFamily="34" charset="0"/>
              <a:ea typeface="宋体" panose="02010600030101010101" pitchFamily="2" charset="-122"/>
            </a:endParaRPr>
          </a:p>
        </p:txBody>
      </p:sp>
      <p:sp>
        <p:nvSpPr>
          <p:cNvPr id="8" name="下箭头 7"/>
          <p:cNvSpPr/>
          <p:nvPr/>
        </p:nvSpPr>
        <p:spPr>
          <a:xfrm>
            <a:off x="3962400" y="2895600"/>
            <a:ext cx="533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8"/>
          <p:cNvSpPr txBox="1"/>
          <p:nvPr/>
        </p:nvSpPr>
        <p:spPr>
          <a:xfrm>
            <a:off x="1295400" y="3505200"/>
            <a:ext cx="6553200" cy="461963"/>
          </a:xfrm>
          <a:prstGeom prst="rect">
            <a:avLst/>
          </a:prstGeom>
          <a:solidFill>
            <a:srgbClr val="EDF6F7"/>
          </a:solidFill>
        </p:spPr>
        <p:txBody>
          <a:bodyPr>
            <a:spAutoFit/>
          </a:bodyPr>
          <a:lstStyle/>
          <a:p>
            <a:pPr algn="ctr">
              <a:defRPr/>
            </a:pPr>
            <a:r>
              <a:rPr lang="zh-CN" altLang="en-US" sz="2400" b="1" dirty="0">
                <a:solidFill>
                  <a:srgbClr val="0070C0"/>
                </a:solidFill>
                <a:effectLst>
                  <a:outerShdw blurRad="38100" dist="38100" dir="2700000" algn="tl">
                    <a:srgbClr val="000000">
                      <a:alpha val="43137"/>
                    </a:srgbClr>
                  </a:outerShdw>
                </a:effectLst>
                <a:latin typeface="Arial" charset="0"/>
              </a:rPr>
              <a:t>向下快速移动</a:t>
            </a:r>
            <a:r>
              <a:rPr lang="en-US" altLang="zh-CN" sz="2400" b="1" dirty="0">
                <a:solidFill>
                  <a:srgbClr val="0070C0"/>
                </a:solidFill>
                <a:effectLst>
                  <a:outerShdw blurRad="38100" dist="38100" dir="2700000" algn="tl">
                    <a:srgbClr val="000000">
                      <a:alpha val="43137"/>
                    </a:srgbClr>
                  </a:outerShdw>
                </a:effectLst>
                <a:latin typeface="Arial" charset="0"/>
              </a:rPr>
              <a:t>10</a:t>
            </a:r>
            <a:r>
              <a:rPr lang="zh-CN" altLang="en-US" sz="2400" b="1" dirty="0">
                <a:solidFill>
                  <a:srgbClr val="0070C0"/>
                </a:solidFill>
                <a:effectLst>
                  <a:outerShdw blurRad="38100" dist="38100" dir="2700000" algn="tl">
                    <a:srgbClr val="000000">
                      <a:alpha val="43137"/>
                    </a:srgbClr>
                  </a:outerShdw>
                </a:effectLst>
                <a:latin typeface="Arial" charset="0"/>
              </a:rPr>
              <a:t>再向左移动</a:t>
            </a:r>
            <a:r>
              <a:rPr lang="en-US" altLang="zh-CN" sz="2400" b="1" dirty="0">
                <a:solidFill>
                  <a:srgbClr val="0070C0"/>
                </a:solidFill>
                <a:effectLst>
                  <a:outerShdw blurRad="38100" dist="38100" dir="2700000" algn="tl">
                    <a:srgbClr val="000000">
                      <a:alpha val="43137"/>
                    </a:srgbClr>
                  </a:outerShdw>
                </a:effectLst>
                <a:latin typeface="Arial" charset="0"/>
              </a:rPr>
              <a:t>20</a:t>
            </a:r>
            <a:endParaRPr lang="zh-CN" altLang="en-US" sz="2400" b="1" dirty="0">
              <a:solidFill>
                <a:srgbClr val="0070C0"/>
              </a:solidFill>
              <a:effectLst>
                <a:outerShdw blurRad="38100" dist="38100" dir="2700000" algn="tl">
                  <a:srgbClr val="000000">
                    <a:alpha val="43137"/>
                  </a:srgbClr>
                </a:outerShdw>
              </a:effectLst>
              <a:latin typeface="Arial" charset="0"/>
            </a:endParaRPr>
          </a:p>
        </p:txBody>
      </p:sp>
      <p:sp>
        <p:nvSpPr>
          <p:cNvPr id="10" name="TextBox 9"/>
          <p:cNvSpPr txBox="1">
            <a:spLocks noChangeArrowheads="1"/>
          </p:cNvSpPr>
          <p:nvPr/>
        </p:nvSpPr>
        <p:spPr bwMode="auto">
          <a:xfrm>
            <a:off x="1295400" y="4338638"/>
            <a:ext cx="6553200" cy="461962"/>
          </a:xfrm>
          <a:prstGeom prst="rect">
            <a:avLst/>
          </a:prstGeom>
          <a:solidFill>
            <a:srgbClr val="ED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solidFill>
                  <a:srgbClr val="FF0000"/>
                </a:solidFill>
                <a:latin typeface="Arial" panose="020B0604020202020204" pitchFamily="34" charset="0"/>
                <a:ea typeface="宋体" panose="02010600030101010101" pitchFamily="2" charset="-122"/>
              </a:rPr>
              <a:t>up move 5 and down run 10 and left move 5</a:t>
            </a:r>
            <a:endParaRPr lang="zh-CN" altLang="en-US" sz="2400" b="1">
              <a:solidFill>
                <a:srgbClr val="FF0000"/>
              </a:solidFill>
              <a:latin typeface="Arial" panose="020B0604020202020204" pitchFamily="34" charset="0"/>
              <a:ea typeface="宋体" panose="02010600030101010101" pitchFamily="2" charset="-122"/>
            </a:endParaRPr>
          </a:p>
        </p:txBody>
      </p:sp>
      <p:sp>
        <p:nvSpPr>
          <p:cNvPr id="11" name="下箭头 10"/>
          <p:cNvSpPr/>
          <p:nvPr/>
        </p:nvSpPr>
        <p:spPr>
          <a:xfrm>
            <a:off x="3962400" y="4872038"/>
            <a:ext cx="533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p:nvPr/>
        </p:nvSpPr>
        <p:spPr>
          <a:xfrm>
            <a:off x="1295400" y="5481638"/>
            <a:ext cx="6553200" cy="461962"/>
          </a:xfrm>
          <a:prstGeom prst="rect">
            <a:avLst/>
          </a:prstGeom>
          <a:solidFill>
            <a:srgbClr val="EDF6F7"/>
          </a:solidFill>
        </p:spPr>
        <p:txBody>
          <a:bodyPr>
            <a:spAutoFit/>
          </a:bodyPr>
          <a:lstStyle/>
          <a:p>
            <a:pPr algn="ctr">
              <a:defRPr/>
            </a:pPr>
            <a:r>
              <a:rPr lang="zh-CN" altLang="en-US" sz="2400" b="1" dirty="0">
                <a:solidFill>
                  <a:srgbClr val="0070C0"/>
                </a:solidFill>
                <a:effectLst>
                  <a:outerShdw blurRad="38100" dist="38100" dir="2700000" algn="tl">
                    <a:srgbClr val="000000">
                      <a:alpha val="43137"/>
                    </a:srgbClr>
                  </a:outerShdw>
                </a:effectLst>
                <a:latin typeface="Arial" charset="0"/>
              </a:rPr>
              <a:t>向上移动</a:t>
            </a:r>
            <a:r>
              <a:rPr lang="en-US" altLang="zh-CN" sz="2400" b="1" dirty="0">
                <a:solidFill>
                  <a:srgbClr val="0070C0"/>
                </a:solidFill>
                <a:effectLst>
                  <a:outerShdw blurRad="38100" dist="38100" dir="2700000" algn="tl">
                    <a:srgbClr val="000000">
                      <a:alpha val="43137"/>
                    </a:srgbClr>
                  </a:outerShdw>
                </a:effectLst>
                <a:latin typeface="Arial" charset="0"/>
              </a:rPr>
              <a:t>5</a:t>
            </a:r>
            <a:r>
              <a:rPr lang="zh-CN" altLang="en-US" sz="2400" b="1" dirty="0">
                <a:solidFill>
                  <a:srgbClr val="0070C0"/>
                </a:solidFill>
                <a:effectLst>
                  <a:outerShdw blurRad="38100" dist="38100" dir="2700000" algn="tl">
                    <a:srgbClr val="000000">
                      <a:alpha val="43137"/>
                    </a:srgbClr>
                  </a:outerShdw>
                </a:effectLst>
                <a:latin typeface="Arial" charset="0"/>
              </a:rPr>
              <a:t>再向下快速移动</a:t>
            </a:r>
            <a:r>
              <a:rPr lang="en-US" altLang="zh-CN" sz="2400" b="1" dirty="0">
                <a:solidFill>
                  <a:srgbClr val="0070C0"/>
                </a:solidFill>
                <a:effectLst>
                  <a:outerShdw blurRad="38100" dist="38100" dir="2700000" algn="tl">
                    <a:srgbClr val="000000">
                      <a:alpha val="43137"/>
                    </a:srgbClr>
                  </a:outerShdw>
                </a:effectLst>
                <a:latin typeface="Arial" charset="0"/>
              </a:rPr>
              <a:t>10</a:t>
            </a:r>
            <a:r>
              <a:rPr lang="zh-CN" altLang="en-US" sz="2400" b="1" dirty="0">
                <a:solidFill>
                  <a:srgbClr val="0070C0"/>
                </a:solidFill>
                <a:effectLst>
                  <a:outerShdw blurRad="38100" dist="38100" dir="2700000" algn="tl">
                    <a:srgbClr val="000000">
                      <a:alpha val="43137"/>
                    </a:srgbClr>
                  </a:outerShdw>
                </a:effectLst>
                <a:latin typeface="Arial" charset="0"/>
              </a:rPr>
              <a:t>再向左移动</a:t>
            </a:r>
            <a:r>
              <a:rPr lang="en-US" altLang="zh-CN" sz="2400" b="1" dirty="0">
                <a:solidFill>
                  <a:srgbClr val="0070C0"/>
                </a:solidFill>
                <a:effectLst>
                  <a:outerShdw blurRad="38100" dist="38100" dir="2700000" algn="tl">
                    <a:srgbClr val="000000">
                      <a:alpha val="43137"/>
                    </a:srgbClr>
                  </a:outerShdw>
                </a:effectLst>
                <a:latin typeface="Arial" charset="0"/>
              </a:rPr>
              <a:t>5</a:t>
            </a:r>
            <a:endParaRPr lang="zh-CN" altLang="en-US" sz="2400" b="1" dirty="0">
              <a:solidFill>
                <a:srgbClr val="0070C0"/>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930852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914400"/>
            <a:ext cx="7696200" cy="685800"/>
          </a:xfrm>
        </p:spPr>
        <p:txBody>
          <a:bodyPr/>
          <a:lstStyle/>
          <a:p>
            <a:r>
              <a:rPr lang="zh-CN" altLang="en-US" smtClean="0"/>
              <a:t>解释器模式的优缺点与适用环境</a:t>
            </a:r>
          </a:p>
        </p:txBody>
      </p:sp>
      <p:sp>
        <p:nvSpPr>
          <p:cNvPr id="82947"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mtClean="0">
                <a:solidFill>
                  <a:srgbClr val="FF3300"/>
                </a:solidFill>
              </a:rPr>
              <a:t>易于改变和扩展文法</a:t>
            </a:r>
            <a:endParaRPr lang="en-US" altLang="zh-CN" smtClean="0">
              <a:solidFill>
                <a:srgbClr val="FF3300"/>
              </a:solidFill>
            </a:endParaRPr>
          </a:p>
          <a:p>
            <a:pPr lvl="1" eaLnBrk="1" hangingPunct="1"/>
            <a:r>
              <a:rPr lang="zh-CN" altLang="en-US" smtClean="0"/>
              <a:t>可以</a:t>
            </a:r>
            <a:r>
              <a:rPr lang="zh-CN" altLang="en-US" smtClean="0">
                <a:solidFill>
                  <a:srgbClr val="FF3300"/>
                </a:solidFill>
              </a:rPr>
              <a:t>方便地实现一个简单的语言</a:t>
            </a:r>
            <a:endParaRPr lang="en-US" altLang="zh-CN" smtClean="0">
              <a:solidFill>
                <a:srgbClr val="FF3300"/>
              </a:solidFill>
            </a:endParaRPr>
          </a:p>
          <a:p>
            <a:pPr lvl="1" eaLnBrk="1" hangingPunct="1"/>
            <a:r>
              <a:rPr lang="zh-CN" altLang="en-US" smtClean="0">
                <a:solidFill>
                  <a:srgbClr val="FF3300"/>
                </a:solidFill>
              </a:rPr>
              <a:t>实现文法较为容易</a:t>
            </a:r>
            <a:r>
              <a:rPr lang="zh-CN" altLang="en-US" smtClean="0"/>
              <a:t>（有自动生成工具）</a:t>
            </a:r>
          </a:p>
          <a:p>
            <a:pPr lvl="1" eaLnBrk="1" hangingPunct="1"/>
            <a:r>
              <a:rPr lang="zh-CN" altLang="en-US" smtClean="0">
                <a:solidFill>
                  <a:srgbClr val="FF3300"/>
                </a:solidFill>
              </a:rPr>
              <a:t>增加</a:t>
            </a:r>
            <a:r>
              <a:rPr lang="zh-CN" altLang="en-US" smtClean="0"/>
              <a:t>新的</a:t>
            </a:r>
            <a:r>
              <a:rPr lang="zh-CN" altLang="en-US" smtClean="0">
                <a:solidFill>
                  <a:srgbClr val="FF3300"/>
                </a:solidFill>
              </a:rPr>
              <a:t>解释表达式较为方便</a:t>
            </a:r>
            <a:endParaRPr lang="en-US" altLang="zh-CN" smtClean="0">
              <a:solidFill>
                <a:srgbClr val="FF3300"/>
              </a:solidFill>
            </a:endParaRPr>
          </a:p>
        </p:txBody>
      </p:sp>
      <p:sp>
        <p:nvSpPr>
          <p:cNvPr id="829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29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970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914400"/>
            <a:ext cx="7696200" cy="685800"/>
          </a:xfrm>
        </p:spPr>
        <p:txBody>
          <a:bodyPr/>
          <a:lstStyle/>
          <a:p>
            <a:r>
              <a:rPr lang="zh-CN" altLang="en-US" smtClean="0"/>
              <a:t>解释器模式的优缺点与适用环境</a:t>
            </a:r>
          </a:p>
        </p:txBody>
      </p:sp>
      <p:sp>
        <p:nvSpPr>
          <p:cNvPr id="83971"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t>对于</a:t>
            </a:r>
            <a:r>
              <a:rPr lang="zh-CN" altLang="en-US" smtClean="0">
                <a:solidFill>
                  <a:srgbClr val="FF3300"/>
                </a:solidFill>
              </a:rPr>
              <a:t>复杂文法难以维护</a:t>
            </a:r>
          </a:p>
          <a:p>
            <a:pPr lvl="1" eaLnBrk="1" hangingPunct="1"/>
            <a:r>
              <a:rPr lang="zh-CN" altLang="en-US" smtClean="0">
                <a:solidFill>
                  <a:srgbClr val="FF3300"/>
                </a:solidFill>
              </a:rPr>
              <a:t>执行效率较低</a:t>
            </a:r>
            <a:endParaRPr lang="zh-CN" altLang="en-US" sz="2000" smtClean="0">
              <a:solidFill>
                <a:srgbClr val="FF3300"/>
              </a:solidFill>
            </a:endParaRPr>
          </a:p>
          <a:p>
            <a:pPr lvl="1" eaLnBrk="1" hangingPunct="1"/>
            <a:endParaRPr lang="en-US" altLang="zh-CN" smtClean="0"/>
          </a:p>
        </p:txBody>
      </p:sp>
      <p:sp>
        <p:nvSpPr>
          <p:cNvPr id="839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39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73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7696200" cy="685800"/>
          </a:xfrm>
        </p:spPr>
        <p:txBody>
          <a:bodyPr/>
          <a:lstStyle/>
          <a:p>
            <a:r>
              <a:rPr lang="zh-CN" altLang="en-US" smtClean="0"/>
              <a:t>解释器模式的优缺点与适用环境</a:t>
            </a:r>
          </a:p>
        </p:txBody>
      </p:sp>
      <p:sp>
        <p:nvSpPr>
          <p:cNvPr id="84995"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t>可以将一个需要解释执行的语言中的句子表示为一棵</a:t>
            </a:r>
            <a:r>
              <a:rPr lang="zh-CN" altLang="en-US" smtClean="0">
                <a:solidFill>
                  <a:srgbClr val="FF3300"/>
                </a:solidFill>
              </a:rPr>
              <a:t>抽象语法树</a:t>
            </a:r>
            <a:endParaRPr lang="en-US" altLang="zh-CN" smtClean="0">
              <a:solidFill>
                <a:srgbClr val="FF3300"/>
              </a:solidFill>
            </a:endParaRPr>
          </a:p>
          <a:p>
            <a:pPr lvl="1" eaLnBrk="1" hangingPunct="1"/>
            <a:r>
              <a:rPr lang="zh-CN" altLang="en-US" smtClean="0"/>
              <a:t>一些重复出现的问题</a:t>
            </a:r>
            <a:r>
              <a:rPr lang="zh-CN" altLang="en-US" smtClean="0">
                <a:solidFill>
                  <a:srgbClr val="FF3300"/>
                </a:solidFill>
              </a:rPr>
              <a:t>可以用一种简单的语言来进行表达</a:t>
            </a:r>
            <a:endParaRPr lang="en-US" altLang="zh-CN" smtClean="0">
              <a:solidFill>
                <a:srgbClr val="FF3300"/>
              </a:solidFill>
            </a:endParaRPr>
          </a:p>
          <a:p>
            <a:pPr lvl="1" eaLnBrk="1" hangingPunct="1"/>
            <a:r>
              <a:rPr lang="zh-CN" altLang="en-US" smtClean="0"/>
              <a:t>一个语言的</a:t>
            </a:r>
            <a:r>
              <a:rPr lang="zh-CN" altLang="en-US" smtClean="0">
                <a:solidFill>
                  <a:srgbClr val="FF3300"/>
                </a:solidFill>
              </a:rPr>
              <a:t>文法较为简单</a:t>
            </a:r>
            <a:endParaRPr lang="en-US" altLang="zh-CN" smtClean="0">
              <a:solidFill>
                <a:srgbClr val="FF3300"/>
              </a:solidFill>
            </a:endParaRPr>
          </a:p>
          <a:p>
            <a:pPr lvl="1" eaLnBrk="1" hangingPunct="1"/>
            <a:r>
              <a:rPr lang="zh-CN" altLang="en-US" smtClean="0">
                <a:solidFill>
                  <a:srgbClr val="FF3300"/>
                </a:solidFill>
              </a:rPr>
              <a:t>执行效率不是关键问题</a:t>
            </a:r>
          </a:p>
          <a:p>
            <a:pPr lvl="1" eaLnBrk="1" hangingPunct="1"/>
            <a:endParaRPr lang="en-US" altLang="zh-CN" smtClean="0"/>
          </a:p>
        </p:txBody>
      </p:sp>
      <p:sp>
        <p:nvSpPr>
          <p:cNvPr id="849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49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623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7381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解释器模式概述</a:t>
            </a:r>
          </a:p>
        </p:txBody>
      </p:sp>
      <p:sp>
        <p:nvSpPr>
          <p:cNvPr id="634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加法</a:t>
            </a:r>
            <a:r>
              <a:rPr lang="en-US" altLang="zh-CN" smtClean="0"/>
              <a:t>/</a:t>
            </a:r>
            <a:r>
              <a:rPr lang="zh-CN" altLang="en-US" smtClean="0"/>
              <a:t>减法解释器示意图</a:t>
            </a:r>
          </a:p>
        </p:txBody>
      </p:sp>
      <p:sp>
        <p:nvSpPr>
          <p:cNvPr id="634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349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3494" name="Object 6"/>
          <p:cNvGraphicFramePr>
            <a:graphicFrameLocks noChangeAspect="1"/>
          </p:cNvGraphicFramePr>
          <p:nvPr/>
        </p:nvGraphicFramePr>
        <p:xfrm>
          <a:off x="1979613" y="2482850"/>
          <a:ext cx="4802187" cy="4070350"/>
        </p:xfrm>
        <a:graphic>
          <a:graphicData uri="http://schemas.openxmlformats.org/presentationml/2006/ole">
            <mc:AlternateContent xmlns:mc="http://schemas.openxmlformats.org/markup-compatibility/2006">
              <mc:Choice xmlns:v="urn:schemas-microsoft-com:vml" Requires="v">
                <p:oleObj spid="_x0000_s10329" name="Visio" r:id="rId3" imgW="2926842" imgH="2488692" progId="Visio.Drawing.11">
                  <p:embed/>
                </p:oleObj>
              </mc:Choice>
              <mc:Fallback>
                <p:oleObj name="Visio" r:id="rId3" imgW="2926842" imgH="248869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82850"/>
                        <a:ext cx="4802187"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25835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解释器模式概述</a:t>
            </a:r>
          </a:p>
        </p:txBody>
      </p:sp>
      <p:sp>
        <p:nvSpPr>
          <p:cNvPr id="645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en-US" altLang="zh-CN" smtClean="0"/>
              <a:t>Java</a:t>
            </a:r>
            <a:r>
              <a:rPr lang="zh-CN" altLang="en-US" smtClean="0"/>
              <a:t>语言</a:t>
            </a:r>
            <a:r>
              <a:rPr lang="zh-CN" altLang="en-US" smtClean="0">
                <a:solidFill>
                  <a:srgbClr val="FF3300"/>
                </a:solidFill>
              </a:rPr>
              <a:t>无法直接解释</a:t>
            </a:r>
            <a:r>
              <a:rPr lang="zh-CN" altLang="en-US" smtClean="0"/>
              <a:t>类似“</a:t>
            </a:r>
            <a:r>
              <a:rPr lang="en-US" altLang="zh-CN" smtClean="0">
                <a:solidFill>
                  <a:srgbClr val="FF3300"/>
                </a:solidFill>
              </a:rPr>
              <a:t>1 + 2 + 3 – 4 + 1</a:t>
            </a:r>
            <a:r>
              <a:rPr lang="zh-CN" altLang="en-US" smtClean="0"/>
              <a:t>”</a:t>
            </a:r>
            <a:r>
              <a:rPr lang="en-US" smtClean="0"/>
              <a:t>这样的字符串</a:t>
            </a:r>
          </a:p>
          <a:p>
            <a:pPr lvl="1" eaLnBrk="1" hangingPunct="1"/>
            <a:r>
              <a:rPr lang="zh-CN" altLang="en-US" smtClean="0">
                <a:solidFill>
                  <a:srgbClr val="FF3300"/>
                </a:solidFill>
              </a:rPr>
              <a:t>定义一套文法规则</a:t>
            </a:r>
            <a:r>
              <a:rPr lang="zh-CN" altLang="en-US" smtClean="0"/>
              <a:t>来实现对这些语句的解释，即</a:t>
            </a:r>
            <a:r>
              <a:rPr lang="zh-CN" altLang="en-US" smtClean="0">
                <a:solidFill>
                  <a:srgbClr val="FF3300"/>
                </a:solidFill>
              </a:rPr>
              <a:t>设计一个自定义语言</a:t>
            </a:r>
            <a:endParaRPr lang="en-US" altLang="zh-CN" smtClean="0">
              <a:solidFill>
                <a:srgbClr val="FF3300"/>
              </a:solidFill>
            </a:endParaRPr>
          </a:p>
          <a:p>
            <a:pPr lvl="1" eaLnBrk="1" hangingPunct="1"/>
            <a:r>
              <a:rPr lang="zh-CN" altLang="en-US" smtClean="0">
                <a:solidFill>
                  <a:srgbClr val="0070C0"/>
                </a:solidFill>
              </a:rPr>
              <a:t>基于现有的编程语言 </a:t>
            </a:r>
            <a:r>
              <a:rPr lang="en-US" altLang="zh-CN" smtClean="0">
                <a:solidFill>
                  <a:srgbClr val="FF3300"/>
                </a:solidFill>
                <a:sym typeface="Wingdings" panose="05000000000000000000" pitchFamily="2" charset="2"/>
              </a:rPr>
              <a:t></a:t>
            </a:r>
            <a:r>
              <a:rPr lang="en-US" altLang="zh-CN" smtClean="0">
                <a:solidFill>
                  <a:srgbClr val="0070C0"/>
                </a:solidFill>
                <a:sym typeface="Wingdings" panose="05000000000000000000" pitchFamily="2" charset="2"/>
              </a:rPr>
              <a:t> </a:t>
            </a:r>
            <a:r>
              <a:rPr lang="zh-CN" altLang="en-US" smtClean="0">
                <a:solidFill>
                  <a:srgbClr val="0070C0"/>
                </a:solidFill>
                <a:sym typeface="Wingdings" panose="05000000000000000000" pitchFamily="2" charset="2"/>
              </a:rPr>
              <a:t>面向对象编程语言 </a:t>
            </a:r>
            <a:r>
              <a:rPr lang="en-US" altLang="zh-CN" smtClean="0">
                <a:solidFill>
                  <a:srgbClr val="FF3300"/>
                </a:solidFill>
                <a:sym typeface="Wingdings" panose="05000000000000000000" pitchFamily="2" charset="2"/>
              </a:rPr>
              <a:t></a:t>
            </a:r>
            <a:r>
              <a:rPr lang="en-US" altLang="zh-CN" smtClean="0">
                <a:solidFill>
                  <a:srgbClr val="0070C0"/>
                </a:solidFill>
                <a:sym typeface="Wingdings" panose="05000000000000000000" pitchFamily="2" charset="2"/>
              </a:rPr>
              <a:t> </a:t>
            </a:r>
            <a:r>
              <a:rPr lang="zh-CN" altLang="en-US" smtClean="0">
                <a:solidFill>
                  <a:srgbClr val="0070C0"/>
                </a:solidFill>
                <a:sym typeface="Wingdings" panose="05000000000000000000" pitchFamily="2" charset="2"/>
              </a:rPr>
              <a:t>解释器模式</a:t>
            </a:r>
            <a:endParaRPr lang="zh-CN" altLang="en-US" smtClean="0">
              <a:solidFill>
                <a:srgbClr val="0070C0"/>
              </a:solidFill>
            </a:endParaRPr>
          </a:p>
        </p:txBody>
      </p:sp>
      <p:sp>
        <p:nvSpPr>
          <p:cNvPr id="645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451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94076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解释器模式概述</a:t>
            </a:r>
          </a:p>
        </p:txBody>
      </p:sp>
      <p:sp>
        <p:nvSpPr>
          <p:cNvPr id="655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解释器模式的定义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3300"/>
                </a:solidFill>
              </a:rPr>
              <a:t>类行为型</a:t>
            </a:r>
            <a:r>
              <a:rPr lang="zh-CN" altLang="en-US" smtClean="0"/>
              <a:t>模式</a:t>
            </a:r>
          </a:p>
        </p:txBody>
      </p:sp>
      <p:sp>
        <p:nvSpPr>
          <p:cNvPr id="655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2560638"/>
        </p:xfrm>
        <a:graphic>
          <a:graphicData uri="http://schemas.openxmlformats.org/drawingml/2006/table">
            <a:tbl>
              <a:tblPr/>
              <a:tblGrid>
                <a:gridCol w="8305800"/>
              </a:tblGrid>
              <a:tr h="2560638">
                <a:tc>
                  <a:txBody>
                    <a:bodyPr/>
                    <a:lstStyle/>
                    <a:p>
                      <a:pPr indent="262255" algn="just">
                        <a:spcAft>
                          <a:spcPts val="0"/>
                        </a:spcAft>
                      </a:pPr>
                      <a:r>
                        <a:rPr lang="zh-CN" altLang="en-US" sz="2400" b="1" kern="100" dirty="0" smtClean="0">
                          <a:latin typeface="Times New Roman"/>
                          <a:ea typeface="宋体"/>
                          <a:cs typeface="Times New Roman"/>
                        </a:rPr>
                        <a:t>解释器模式：</a:t>
                      </a:r>
                      <a:r>
                        <a:rPr lang="zh-CN" altLang="en-US" sz="2400" b="0" kern="100" dirty="0" smtClean="0">
                          <a:latin typeface="Times New Roman"/>
                          <a:ea typeface="宋体"/>
                          <a:cs typeface="Times New Roman"/>
                        </a:rPr>
                        <a:t>给定一个语言，</a:t>
                      </a:r>
                      <a:r>
                        <a:rPr lang="zh-CN" altLang="en-US" sz="2400" b="1" kern="100" dirty="0" smtClean="0">
                          <a:solidFill>
                            <a:srgbClr val="FF3300"/>
                          </a:solidFill>
                          <a:latin typeface="Times New Roman"/>
                          <a:ea typeface="宋体"/>
                          <a:cs typeface="Times New Roman"/>
                        </a:rPr>
                        <a:t>定义它的文法的一种表示</a:t>
                      </a:r>
                      <a:r>
                        <a:rPr lang="zh-CN" altLang="en-US" sz="2400" b="0" kern="100" dirty="0" smtClean="0">
                          <a:latin typeface="Times New Roman"/>
                          <a:ea typeface="宋体"/>
                          <a:cs typeface="Times New Roman"/>
                        </a:rPr>
                        <a:t>，并定义一个解释器，这个解释器使用该表示来</a:t>
                      </a:r>
                      <a:r>
                        <a:rPr lang="zh-CN" altLang="en-US" sz="2400" b="1" kern="100" dirty="0" smtClean="0">
                          <a:solidFill>
                            <a:srgbClr val="FF3300"/>
                          </a:solidFill>
                          <a:latin typeface="Times New Roman"/>
                          <a:ea typeface="宋体"/>
                          <a:cs typeface="Times New Roman"/>
                        </a:rPr>
                        <a:t>解释语言中的句子</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zh-CN" sz="2400" kern="100" dirty="0">
                        <a:latin typeface="Times New Roman"/>
                        <a:ea typeface="宋体"/>
                        <a:cs typeface="Times New Roman"/>
                      </a:endParaRPr>
                    </a:p>
                    <a:p>
                      <a:pPr indent="267970" algn="just">
                        <a:spcAft>
                          <a:spcPts val="0"/>
                        </a:spcAft>
                      </a:pPr>
                      <a:r>
                        <a:rPr lang="en-US" sz="2400" b="1" kern="100" dirty="0" smtClean="0">
                          <a:latin typeface="Times New Roman"/>
                          <a:ea typeface="宋体"/>
                          <a:cs typeface="Times New Roman"/>
                        </a:rPr>
                        <a:t>Interpreter Pattern: </a:t>
                      </a:r>
                      <a:r>
                        <a:rPr lang="en-US" sz="2400" b="0" kern="100" dirty="0" smtClean="0">
                          <a:latin typeface="Times New Roman"/>
                          <a:ea typeface="宋体"/>
                          <a:cs typeface="Times New Roman"/>
                        </a:rPr>
                        <a:t>Given a language, </a:t>
                      </a:r>
                      <a:r>
                        <a:rPr lang="en-US" sz="2400" b="1" kern="100" dirty="0" smtClean="0">
                          <a:solidFill>
                            <a:srgbClr val="FF3300"/>
                          </a:solidFill>
                          <a:latin typeface="Times New Roman"/>
                          <a:ea typeface="宋体"/>
                          <a:cs typeface="Times New Roman"/>
                        </a:rPr>
                        <a:t>define a representation for its grammar</a:t>
                      </a:r>
                      <a:r>
                        <a:rPr lang="en-US" sz="2400" b="0" kern="100" dirty="0" smtClean="0">
                          <a:latin typeface="Times New Roman"/>
                          <a:ea typeface="宋体"/>
                          <a:cs typeface="Times New Roman"/>
                        </a:rPr>
                        <a:t> along with an interpreter that uses the representation to </a:t>
                      </a:r>
                      <a:r>
                        <a:rPr lang="en-US" sz="2400" b="1" kern="100" dirty="0" smtClean="0">
                          <a:solidFill>
                            <a:srgbClr val="FF3300"/>
                          </a:solidFill>
                          <a:latin typeface="Times New Roman"/>
                          <a:ea typeface="宋体"/>
                          <a:cs typeface="Times New Roman"/>
                        </a:rPr>
                        <a:t>interpret sentences in the language</a:t>
                      </a:r>
                      <a:r>
                        <a:rPr lang="en-US" sz="2400" b="0" kern="100" dirty="0" smtClean="0">
                          <a:latin typeface="Times New Roman"/>
                          <a:ea typeface="宋体"/>
                          <a:cs typeface="Times New Roman"/>
                        </a:rPr>
                        <a:t>.</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510672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解释器模式概述</a:t>
            </a:r>
          </a:p>
        </p:txBody>
      </p:sp>
      <p:sp>
        <p:nvSpPr>
          <p:cNvPr id="66563" name="Rectangle 3"/>
          <p:cNvSpPr>
            <a:spLocks noGrp="1" noChangeArrowheads="1"/>
          </p:cNvSpPr>
          <p:nvPr>
            <p:ph type="body" sz="half" idx="1"/>
          </p:nvPr>
        </p:nvSpPr>
        <p:spPr>
          <a:xfrm>
            <a:off x="381000" y="1752600"/>
            <a:ext cx="6248400" cy="4343400"/>
          </a:xfrm>
        </p:spPr>
        <p:txBody>
          <a:bodyPr/>
          <a:lstStyle/>
          <a:p>
            <a:pPr eaLnBrk="1" hangingPunct="1"/>
            <a:r>
              <a:rPr lang="zh-CN" altLang="en-US" smtClean="0"/>
              <a:t>解释器模式的定义</a:t>
            </a:r>
            <a:endParaRPr lang="en-US" altLang="zh-CN" smtClean="0"/>
          </a:p>
          <a:p>
            <a:pPr lvl="1" eaLnBrk="1" hangingPunct="1"/>
            <a:r>
              <a:rPr lang="zh-CN" altLang="en-US" smtClean="0"/>
              <a:t>在解释器模式的定义中所指的“语言”是</a:t>
            </a:r>
            <a:r>
              <a:rPr lang="zh-CN" altLang="en-US" smtClean="0">
                <a:solidFill>
                  <a:srgbClr val="FF3300"/>
                </a:solidFill>
              </a:rPr>
              <a:t>使用规定格式和语法的代码</a:t>
            </a:r>
            <a:endParaRPr lang="en-US" altLang="zh-CN" smtClean="0">
              <a:solidFill>
                <a:srgbClr val="FF3300"/>
              </a:solidFill>
            </a:endParaRPr>
          </a:p>
          <a:p>
            <a:pPr lvl="1" eaLnBrk="1" hangingPunct="1"/>
            <a:r>
              <a:rPr lang="zh-CN" altLang="en-US" smtClean="0"/>
              <a:t>是一种</a:t>
            </a:r>
            <a:r>
              <a:rPr lang="zh-CN" altLang="en-US" smtClean="0">
                <a:solidFill>
                  <a:srgbClr val="FF3300"/>
                </a:solidFill>
              </a:rPr>
              <a:t>使用频率相对较低但学习难度相对较大</a:t>
            </a:r>
            <a:r>
              <a:rPr lang="zh-CN" altLang="en-US" smtClean="0"/>
              <a:t>的设计模式，用于描述</a:t>
            </a:r>
            <a:r>
              <a:rPr lang="zh-CN" altLang="en-US" smtClean="0">
                <a:solidFill>
                  <a:srgbClr val="FF3300"/>
                </a:solidFill>
              </a:rPr>
              <a:t>如何使用面向对象语言构成一个简单的语言解释器</a:t>
            </a:r>
            <a:endParaRPr lang="en-US" altLang="zh-CN" smtClean="0">
              <a:solidFill>
                <a:srgbClr val="FF3300"/>
              </a:solidFill>
            </a:endParaRPr>
          </a:p>
          <a:p>
            <a:pPr lvl="1" eaLnBrk="1" hangingPunct="1"/>
            <a:r>
              <a:rPr lang="zh-CN" altLang="en-US" smtClean="0"/>
              <a:t>能够</a:t>
            </a:r>
            <a:r>
              <a:rPr lang="zh-CN" altLang="en-US" smtClean="0">
                <a:solidFill>
                  <a:srgbClr val="FF3300"/>
                </a:solidFill>
              </a:rPr>
              <a:t>加深对面向对象思想的理解</a:t>
            </a:r>
            <a:r>
              <a:rPr lang="zh-CN" altLang="en-US" smtClean="0"/>
              <a:t>，并且</a:t>
            </a:r>
            <a:r>
              <a:rPr lang="zh-CN" altLang="en-US" smtClean="0">
                <a:solidFill>
                  <a:srgbClr val="FF3300"/>
                </a:solidFill>
              </a:rPr>
              <a:t>理解编程语言中文法规则的解释过程</a:t>
            </a:r>
            <a:endParaRPr lang="en-US" altLang="zh-CN" smtClean="0">
              <a:solidFill>
                <a:srgbClr val="FF3300"/>
              </a:solidFill>
            </a:endParaRPr>
          </a:p>
        </p:txBody>
      </p:sp>
      <p:sp>
        <p:nvSpPr>
          <p:cNvPr id="665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6565"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982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914400"/>
            <a:ext cx="6324600" cy="685800"/>
          </a:xfrm>
        </p:spPr>
        <p:txBody>
          <a:bodyPr/>
          <a:lstStyle/>
          <a:p>
            <a:pPr eaLnBrk="1" hangingPunct="1"/>
            <a:r>
              <a:rPr lang="zh-CN" altLang="en-US" smtClean="0"/>
              <a:t>文法规则和抽象语法树</a:t>
            </a:r>
          </a:p>
        </p:txBody>
      </p:sp>
      <p:sp>
        <p:nvSpPr>
          <p:cNvPr id="675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文法规则</a:t>
            </a:r>
            <a:endParaRPr lang="en-US" altLang="zh-CN" smtClean="0"/>
          </a:p>
          <a:p>
            <a:pPr lvl="1" eaLnBrk="1" hangingPunct="1"/>
            <a:r>
              <a:rPr lang="en-US" smtClean="0"/>
              <a:t> </a:t>
            </a:r>
            <a:r>
              <a:rPr lang="en-US" altLang="zh-CN" smtClean="0"/>
              <a:t>1 + 2 + 3 – 4 + 1</a:t>
            </a:r>
          </a:p>
          <a:p>
            <a:pPr lvl="1" eaLnBrk="1" hangingPunct="1"/>
            <a:endParaRPr lang="en-US" altLang="zh-CN" smtClean="0"/>
          </a:p>
          <a:p>
            <a:pPr lvl="1" eaLnBrk="1" hangingPunct="1"/>
            <a:endParaRPr lang="en-US" altLang="zh-CN" smtClean="0"/>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a:t>
            </a:r>
            <a:r>
              <a:rPr lang="en-US" altLang="zh-CN"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a:t>
            </a:r>
            <a:r>
              <a:rPr lang="zh-CN" altLang="en-US" sz="2400" smtClean="0">
                <a:ea typeface="黑体" panose="02010609060101010101" pitchFamily="49" charset="-122"/>
              </a:rPr>
              <a:t>表示“</a:t>
            </a:r>
            <a:r>
              <a:rPr lang="zh-CN" altLang="en-US" sz="2400" smtClean="0">
                <a:solidFill>
                  <a:srgbClr val="0070C0"/>
                </a:solidFill>
                <a:ea typeface="黑体" panose="02010609060101010101" pitchFamily="49" charset="-122"/>
              </a:rPr>
              <a:t>定义为</a:t>
            </a:r>
            <a:r>
              <a:rPr lang="zh-CN" altLang="en-US" sz="2400" smtClean="0">
                <a:ea typeface="黑体" panose="02010609060101010101" pitchFamily="49" charset="-122"/>
              </a:rPr>
              <a:t>”</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a:t>
            </a:r>
            <a:r>
              <a:rPr lang="en-US" altLang="zh-CN"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a:t>
            </a:r>
            <a:r>
              <a:rPr lang="zh-CN" altLang="en-US" sz="2400" smtClean="0">
                <a:ea typeface="黑体" panose="02010609060101010101" pitchFamily="49" charset="-122"/>
              </a:rPr>
              <a:t>表示“</a:t>
            </a:r>
            <a:r>
              <a:rPr lang="zh-CN" altLang="en-US" sz="2400" smtClean="0">
                <a:solidFill>
                  <a:srgbClr val="0070C0"/>
                </a:solidFill>
                <a:ea typeface="黑体" panose="02010609060101010101" pitchFamily="49" charset="-122"/>
              </a:rPr>
              <a:t>或</a:t>
            </a:r>
            <a:r>
              <a:rPr lang="zh-CN" altLang="en-US" sz="2400" smtClean="0">
                <a:ea typeface="黑体" panose="02010609060101010101" pitchFamily="49" charset="-122"/>
              </a:rPr>
              <a:t>”</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a:t>
            </a:r>
            <a:r>
              <a:rPr lang="en-US" altLang="zh-CN"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”和“</a:t>
            </a:r>
            <a:r>
              <a:rPr lang="en-US" altLang="zh-CN"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a:t>
            </a:r>
            <a:r>
              <a:rPr lang="zh-CN" altLang="en-US" sz="2400" smtClean="0">
                <a:ea typeface="黑体" panose="02010609060101010101" pitchFamily="49" charset="-122"/>
              </a:rPr>
              <a:t>表示“</a:t>
            </a:r>
            <a:r>
              <a:rPr lang="zh-CN" altLang="en-US" sz="2400" smtClean="0">
                <a:solidFill>
                  <a:srgbClr val="0070C0"/>
                </a:solidFill>
                <a:ea typeface="黑体" panose="02010609060101010101" pitchFamily="49" charset="-122"/>
              </a:rPr>
              <a:t>组合</a:t>
            </a:r>
            <a:r>
              <a:rPr lang="zh-CN" altLang="en-US" sz="2400" smtClean="0">
                <a:ea typeface="黑体" panose="02010609060101010101" pitchFamily="49" charset="-122"/>
              </a:rPr>
              <a:t>”</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a:t>
            </a:r>
            <a:r>
              <a:rPr lang="en-US"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a:t>
            </a:r>
            <a:r>
              <a:rPr lang="zh-CN" altLang="en-US" sz="2400" smtClean="0">
                <a:ea typeface="黑体" panose="02010609060101010101" pitchFamily="49" charset="-122"/>
              </a:rPr>
              <a:t>表示“</a:t>
            </a:r>
            <a:r>
              <a:rPr lang="zh-CN" altLang="en-US" sz="2400" smtClean="0">
                <a:solidFill>
                  <a:srgbClr val="0070C0"/>
                </a:solidFill>
                <a:ea typeface="黑体" panose="02010609060101010101" pitchFamily="49" charset="-122"/>
              </a:rPr>
              <a:t>出现</a:t>
            </a:r>
            <a:r>
              <a:rPr lang="en-US" altLang="zh-CN" sz="2400" smtClean="0">
                <a:solidFill>
                  <a:srgbClr val="0070C0"/>
                </a:solidFill>
                <a:ea typeface="黑体" panose="02010609060101010101" pitchFamily="49" charset="-122"/>
              </a:rPr>
              <a:t>0</a:t>
            </a:r>
            <a:r>
              <a:rPr lang="zh-CN" altLang="en-US" sz="2400" smtClean="0">
                <a:solidFill>
                  <a:srgbClr val="0070C0"/>
                </a:solidFill>
                <a:ea typeface="黑体" panose="02010609060101010101" pitchFamily="49" charset="-122"/>
              </a:rPr>
              <a:t>次或多次</a:t>
            </a:r>
            <a:r>
              <a:rPr lang="zh-CN" altLang="en-US" sz="2400" smtClean="0">
                <a:ea typeface="黑体" panose="02010609060101010101" pitchFamily="49" charset="-122"/>
              </a:rPr>
              <a:t>”</a:t>
            </a:r>
            <a:endParaRPr lang="en-US" altLang="zh-CN" sz="2400" smtClean="0">
              <a:ea typeface="黑体" panose="02010609060101010101" pitchFamily="49" charset="-122"/>
            </a:endParaRPr>
          </a:p>
          <a:p>
            <a:pPr lvl="1" eaLnBrk="1" hangingPunct="1"/>
            <a:endParaRPr lang="en-US" altLang="zh-CN" smtClean="0"/>
          </a:p>
        </p:txBody>
      </p:sp>
      <p:sp>
        <p:nvSpPr>
          <p:cNvPr id="675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758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685800" y="2971800"/>
          <a:ext cx="7772400" cy="914400"/>
        </p:xfrm>
        <a:graphic>
          <a:graphicData uri="http://schemas.openxmlformats.org/drawingml/2006/table">
            <a:tbl>
              <a:tblPr/>
              <a:tblGrid>
                <a:gridCol w="7772400"/>
              </a:tblGrid>
              <a:tr h="0">
                <a:tc>
                  <a:txBody>
                    <a:bodyPr/>
                    <a:lstStyle/>
                    <a:p>
                      <a:pPr indent="266700" algn="just">
                        <a:spcAft>
                          <a:spcPts val="0"/>
                        </a:spcAft>
                      </a:pPr>
                      <a:r>
                        <a:rPr lang="en-US" sz="2000" kern="100" dirty="0">
                          <a:latin typeface="Times New Roman"/>
                          <a:ea typeface="宋体"/>
                          <a:cs typeface="Times New Roman"/>
                        </a:rPr>
                        <a:t>expression ::= value | operation</a:t>
                      </a:r>
                      <a:endParaRPr lang="zh-CN" sz="2000" kern="100" dirty="0">
                        <a:latin typeface="Times New Roman"/>
                        <a:ea typeface="宋体"/>
                        <a:cs typeface="Times New Roman"/>
                      </a:endParaRPr>
                    </a:p>
                    <a:p>
                      <a:pPr indent="266700" algn="just">
                        <a:spcAft>
                          <a:spcPts val="0"/>
                        </a:spcAft>
                      </a:pPr>
                      <a:r>
                        <a:rPr lang="en-US" sz="2000" kern="100" dirty="0">
                          <a:latin typeface="Times New Roman"/>
                          <a:ea typeface="宋体"/>
                          <a:cs typeface="Times New Roman"/>
                        </a:rPr>
                        <a:t>operation ::= expression '+' expression | expression '-' expression</a:t>
                      </a:r>
                      <a:endParaRPr lang="zh-CN" sz="2000" kern="100" dirty="0">
                        <a:latin typeface="Times New Roman"/>
                        <a:ea typeface="宋体"/>
                        <a:cs typeface="Times New Roman"/>
                      </a:endParaRPr>
                    </a:p>
                    <a:p>
                      <a:pPr indent="266700" algn="just">
                        <a:spcAft>
                          <a:spcPts val="0"/>
                        </a:spcAft>
                      </a:pPr>
                      <a:r>
                        <a:rPr lang="en-US" sz="2000" kern="100" dirty="0">
                          <a:latin typeface="Times New Roman"/>
                          <a:ea typeface="宋体"/>
                          <a:cs typeface="Times New Roman"/>
                        </a:rPr>
                        <a:t>value ::= an integer //</a:t>
                      </a:r>
                      <a:r>
                        <a:rPr lang="zh-CN" sz="2000" kern="100" dirty="0">
                          <a:latin typeface="Times New Roman"/>
                          <a:ea typeface="宋体"/>
                          <a:cs typeface="Times New Roman"/>
                        </a:rPr>
                        <a:t>一个整数值</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F6F7"/>
                    </a:solidFill>
                  </a:tcPr>
                </a:tc>
              </a:tr>
            </a:tbl>
          </a:graphicData>
        </a:graphic>
      </p:graphicFrame>
    </p:spTree>
    <p:extLst>
      <p:ext uri="{BB962C8B-B14F-4D97-AF65-F5344CB8AC3E}">
        <p14:creationId xmlns:p14="http://schemas.microsoft.com/office/powerpoint/2010/main" val="2526786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914400"/>
            <a:ext cx="6324600" cy="685800"/>
          </a:xfrm>
        </p:spPr>
        <p:txBody>
          <a:bodyPr/>
          <a:lstStyle/>
          <a:p>
            <a:pPr eaLnBrk="1" hangingPunct="1"/>
            <a:r>
              <a:rPr lang="zh-CN" altLang="en-US" smtClean="0"/>
              <a:t>文法规则和抽象语法树</a:t>
            </a:r>
          </a:p>
        </p:txBody>
      </p:sp>
      <p:sp>
        <p:nvSpPr>
          <p:cNvPr id="68611" name="Rectangle 3"/>
          <p:cNvSpPr>
            <a:spLocks noGrp="1" noChangeArrowheads="1"/>
          </p:cNvSpPr>
          <p:nvPr>
            <p:ph type="body" sz="half" idx="1"/>
          </p:nvPr>
        </p:nvSpPr>
        <p:spPr>
          <a:xfrm>
            <a:off x="381000" y="1752600"/>
            <a:ext cx="4343400" cy="4114800"/>
          </a:xfrm>
        </p:spPr>
        <p:txBody>
          <a:bodyPr/>
          <a:lstStyle/>
          <a:p>
            <a:pPr eaLnBrk="1" hangingPunct="1"/>
            <a:r>
              <a:rPr lang="zh-CN" altLang="en-US" smtClean="0"/>
              <a:t>抽象语法树</a:t>
            </a:r>
            <a:endParaRPr lang="en-US" altLang="zh-CN" smtClean="0"/>
          </a:p>
          <a:p>
            <a:pPr lvl="1" eaLnBrk="1" hangingPunct="1"/>
            <a:r>
              <a:rPr lang="zh-CN" altLang="en-US" smtClean="0">
                <a:solidFill>
                  <a:srgbClr val="FF3300"/>
                </a:solidFill>
              </a:rPr>
              <a:t>抽象语法树</a:t>
            </a:r>
            <a:r>
              <a:rPr lang="en-US" altLang="zh-CN" smtClean="0">
                <a:solidFill>
                  <a:srgbClr val="FF3300"/>
                </a:solidFill>
              </a:rPr>
              <a:t>(Abstract Syntax Tree, AST)</a:t>
            </a:r>
            <a:endParaRPr lang="zh-CN" altLang="en-US" smtClean="0">
              <a:solidFill>
                <a:srgbClr val="FF3300"/>
              </a:solidFill>
            </a:endParaRPr>
          </a:p>
          <a:p>
            <a:pPr lvl="2" eaLnBrk="1" hangingPunct="1">
              <a:buFont typeface="Tahoma" panose="020B0604030504040204" pitchFamily="34" charset="0"/>
              <a:buChar char="•"/>
            </a:pPr>
            <a:r>
              <a:rPr lang="zh-CN" altLang="en-US" smtClean="0">
                <a:ea typeface="黑体" panose="02010609060101010101" pitchFamily="49" charset="-122"/>
              </a:rPr>
              <a:t>描述了如何构成一个复杂的句子，通过对抽象语法树的分析，可以识别出语言中的终结符类和非终结符类</a:t>
            </a:r>
            <a:endParaRPr lang="en-US" altLang="zh-CN" smtClean="0">
              <a:ea typeface="黑体" panose="02010609060101010101" pitchFamily="49" charset="-122"/>
            </a:endParaRPr>
          </a:p>
          <a:p>
            <a:pPr lvl="1" eaLnBrk="1" hangingPunct="1"/>
            <a:endParaRPr lang="en-US" altLang="zh-CN" smtClean="0"/>
          </a:p>
        </p:txBody>
      </p:sp>
      <p:sp>
        <p:nvSpPr>
          <p:cNvPr id="686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8613" name="Object 1"/>
          <p:cNvGraphicFramePr>
            <a:graphicFrameLocks noChangeAspect="1"/>
          </p:cNvGraphicFramePr>
          <p:nvPr/>
        </p:nvGraphicFramePr>
        <p:xfrm>
          <a:off x="3267075" y="1417638"/>
          <a:ext cx="5876925" cy="5287962"/>
        </p:xfrm>
        <a:graphic>
          <a:graphicData uri="http://schemas.openxmlformats.org/presentationml/2006/ole">
            <mc:AlternateContent xmlns:mc="http://schemas.openxmlformats.org/markup-compatibility/2006">
              <mc:Choice xmlns:v="urn:schemas-microsoft-com:vml" Requires="v">
                <p:oleObj spid="_x0000_s11353" name="Visio" r:id="rId3" imgW="7111820" imgH="6418904" progId="Visio.Drawing.11">
                  <p:embed/>
                </p:oleObj>
              </mc:Choice>
              <mc:Fallback>
                <p:oleObj name="Visio" r:id="rId3" imgW="7111820" imgH="641890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075" y="1417638"/>
                        <a:ext cx="58769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657600" y="1752600"/>
            <a:ext cx="2362200" cy="609600"/>
          </a:xfrm>
          <a:prstGeom prst="rect">
            <a:avLst/>
          </a:prstGeom>
          <a:solidFill>
            <a:srgbClr val="EDF6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0000"/>
                </a:solidFill>
              </a:rPr>
              <a:t>非终结符表达式</a:t>
            </a:r>
          </a:p>
        </p:txBody>
      </p:sp>
      <p:sp>
        <p:nvSpPr>
          <p:cNvPr id="7" name="矩形 6"/>
          <p:cNvSpPr/>
          <p:nvPr/>
        </p:nvSpPr>
        <p:spPr>
          <a:xfrm>
            <a:off x="6705600" y="5791200"/>
            <a:ext cx="2133600" cy="609600"/>
          </a:xfrm>
          <a:prstGeom prst="rect">
            <a:avLst/>
          </a:prstGeom>
          <a:solidFill>
            <a:srgbClr val="EDF6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0000"/>
                </a:solidFill>
              </a:rPr>
              <a:t>终结符表达式</a:t>
            </a:r>
          </a:p>
        </p:txBody>
      </p:sp>
      <p:cxnSp>
        <p:nvCxnSpPr>
          <p:cNvPr id="9" name="直接箭头连接符 8"/>
          <p:cNvCxnSpPr>
            <a:stCxn id="6" idx="3"/>
          </p:cNvCxnSpPr>
          <p:nvPr/>
        </p:nvCxnSpPr>
        <p:spPr>
          <a:xfrm>
            <a:off x="6019800" y="2057400"/>
            <a:ext cx="457200" cy="533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019800" y="1676400"/>
            <a:ext cx="9144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H="1">
            <a:off x="4381500" y="2628900"/>
            <a:ext cx="1295400" cy="762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6200000" flipV="1">
            <a:off x="7124700" y="5219700"/>
            <a:ext cx="609600" cy="533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0"/>
          </p:cNvCxnSpPr>
          <p:nvPr/>
        </p:nvCxnSpPr>
        <p:spPr>
          <a:xfrm rot="16200000" flipV="1">
            <a:off x="6858000" y="4876800"/>
            <a:ext cx="15240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flipH="1" flipV="1">
            <a:off x="6972300" y="4152900"/>
            <a:ext cx="2590800" cy="685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906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38200" y="914400"/>
            <a:ext cx="6324600" cy="685800"/>
          </a:xfrm>
        </p:spPr>
        <p:txBody>
          <a:bodyPr/>
          <a:lstStyle/>
          <a:p>
            <a:pPr eaLnBrk="1" hangingPunct="1"/>
            <a:r>
              <a:rPr lang="zh-CN" altLang="en-US" smtClean="0"/>
              <a:t>解释器模式的结构与实现</a:t>
            </a:r>
          </a:p>
        </p:txBody>
      </p:sp>
      <p:sp>
        <p:nvSpPr>
          <p:cNvPr id="696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解释器模式的结构</a:t>
            </a:r>
            <a:endParaRPr lang="en-US" altLang="zh-CN" smtClean="0"/>
          </a:p>
          <a:p>
            <a:pPr lvl="1" eaLnBrk="1" hangingPunct="1"/>
            <a:endParaRPr lang="en-US" altLang="zh-CN" smtClean="0"/>
          </a:p>
          <a:p>
            <a:pPr lvl="1" eaLnBrk="1" hangingPunct="1"/>
            <a:endParaRPr lang="en-US" altLang="zh-CN" smtClean="0"/>
          </a:p>
        </p:txBody>
      </p:sp>
      <p:sp>
        <p:nvSpPr>
          <p:cNvPr id="696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963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2324100"/>
            <a:ext cx="6840537"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9388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1848</TotalTime>
  <Words>1345</Words>
  <Application>Microsoft Office PowerPoint</Application>
  <PresentationFormat>全屏显示(4:3)</PresentationFormat>
  <Paragraphs>178</Paragraphs>
  <Slides>25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9"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Visio</vt:lpstr>
      <vt:lpstr>Design Patterns</vt:lpstr>
      <vt:lpstr>大纲</vt:lpstr>
      <vt:lpstr>解释器模式概述</vt:lpstr>
      <vt:lpstr>解释器模式概述</vt:lpstr>
      <vt:lpstr>解释器模式概述</vt:lpstr>
      <vt:lpstr>解释器模式概述</vt:lpstr>
      <vt:lpstr>文法规则和抽象语法树</vt:lpstr>
      <vt:lpstr>文法规则和抽象语法树</vt:lpstr>
      <vt:lpstr>解释器模式的结构与实现</vt:lpstr>
      <vt:lpstr>解释器模式的结构与实现</vt:lpstr>
      <vt:lpstr>解释器模式的结构与实现</vt:lpstr>
      <vt:lpstr>解释器模式的结构与实现</vt:lpstr>
      <vt:lpstr>解释器模式的结构与实现</vt:lpstr>
      <vt:lpstr>解释器模式的结构与实现</vt:lpstr>
      <vt:lpstr>解释器模式的结构与实现</vt:lpstr>
      <vt:lpstr>解释器模式的应用实例</vt:lpstr>
      <vt:lpstr>解释器模式的应用实例</vt:lpstr>
      <vt:lpstr>解释器模式的应用实例</vt:lpstr>
      <vt:lpstr>解释器模式的应用实例</vt:lpstr>
      <vt:lpstr>解释器模式的应用实例</vt:lpstr>
      <vt:lpstr>解释器模式的应用实例</vt:lpstr>
      <vt:lpstr>解释器模式的优缺点与适用环境</vt:lpstr>
      <vt:lpstr>解释器模式的优缺点与适用环境</vt:lpstr>
      <vt:lpstr>解释器模式的优缺点与适用环境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787</cp:revision>
  <cp:lastPrinted>1601-01-01T00:00:00Z</cp:lastPrinted>
  <dcterms:created xsi:type="dcterms:W3CDTF">1601-01-01T00:00:00Z</dcterms:created>
  <dcterms:modified xsi:type="dcterms:W3CDTF">2018-04-06T07:20:16Z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