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8" r:id="rId22"/>
    <p:sldId id="310" r:id="rId23"/>
    <p:sldId id="311" r:id="rId24"/>
    <p:sldId id="312" r:id="rId25"/>
    <p:sldId id="313" r:id="rId26"/>
    <p:sldId id="314" r:id="rId27"/>
    <p:sldId id="315" r:id="rId28"/>
    <p:sldId id="316" r:id="rId29"/>
    <p:sldId id="317"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09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EF2BE9-66C8-4DA0-920A-36E04635BC4B}" type="slidenum">
              <a:rPr lang="zh-CN" altLang="en-US" smtClean="0">
                <a:latin typeface="Arial" panose="020B0604020202020204" pitchFamily="34" charset="0"/>
              </a:rPr>
              <a:pPr>
                <a:spcBef>
                  <a:spcPct val="0"/>
                </a:spcBef>
              </a:pPr>
              <a:t>16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84836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ea typeface="黑体" panose="02010609060101010101" pitchFamily="49" charset="-122"/>
              </a:rPr>
              <a:t>状态</a:t>
            </a:r>
            <a:r>
              <a:rPr lang="zh-CN" altLang="en-US" sz="4800" b="1" dirty="0" smtClean="0"/>
              <a:t>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27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状态模式的实现</a:t>
            </a:r>
          </a:p>
          <a:p>
            <a:pPr lvl="1" eaLnBrk="1" hangingPunct="1"/>
            <a:r>
              <a:rPr lang="zh-CN" altLang="en-US" smtClean="0"/>
              <a:t>典型的</a:t>
            </a:r>
            <a:r>
              <a:rPr lang="zh-CN" altLang="en-US" smtClean="0">
                <a:solidFill>
                  <a:srgbClr val="FF0000"/>
                </a:solidFill>
              </a:rPr>
              <a:t>具体状态类</a:t>
            </a:r>
            <a:r>
              <a:rPr lang="zh-CN" altLang="en-US" smtClean="0"/>
              <a:t>代码：</a:t>
            </a:r>
            <a:endParaRPr lang="en-US" altLang="zh-CN" smtClean="0"/>
          </a:p>
        </p:txBody>
      </p:sp>
      <p:sp>
        <p:nvSpPr>
          <p:cNvPr id="202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20684849"/>
              </p:ext>
            </p:extLst>
          </p:nvPr>
        </p:nvGraphicFramePr>
        <p:xfrm>
          <a:off x="609600" y="3048000"/>
          <a:ext cx="7924800" cy="1524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State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handle()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方法具体实现代码</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65287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37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状态模式的实现</a:t>
            </a:r>
          </a:p>
          <a:p>
            <a:pPr lvl="1" eaLnBrk="1" hangingPunct="1"/>
            <a:r>
              <a:rPr lang="zh-CN" altLang="en-US" smtClean="0"/>
              <a:t>典型的</a:t>
            </a:r>
            <a:r>
              <a:rPr lang="zh-CN" altLang="en-US" smtClean="0">
                <a:solidFill>
                  <a:srgbClr val="FF0000"/>
                </a:solidFill>
              </a:rPr>
              <a:t>环境类</a:t>
            </a:r>
            <a:r>
              <a:rPr lang="zh-CN" altLang="en-US" smtClean="0"/>
              <a:t>代码：</a:t>
            </a:r>
            <a:endParaRPr lang="en-US" altLang="zh-CN" smtClean="0"/>
          </a:p>
        </p:txBody>
      </p:sp>
      <p:sp>
        <p:nvSpPr>
          <p:cNvPr id="203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93188930"/>
              </p:ext>
            </p:extLst>
          </p:nvPr>
        </p:nvGraphicFramePr>
        <p:xfrm>
          <a:off x="609600" y="1981200"/>
          <a:ext cx="7924800" cy="4572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Context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private State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state</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维持一个对抽象状态对象的引用</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value;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其他属性值，该属性值的变化可能会导致对象的状态发生变化</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setState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(State state)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state;</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request()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其他代码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state.handle</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调用状态对象的业务方法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其他代码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864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48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状态模式的实现</a:t>
            </a:r>
          </a:p>
          <a:p>
            <a:pPr lvl="1" eaLnBrk="1" hangingPunct="1"/>
            <a:r>
              <a:rPr lang="zh-CN" altLang="en-US" smtClean="0"/>
              <a:t>状态转换的实现：</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(1) </a:t>
            </a:r>
            <a:r>
              <a:rPr lang="zh-CN" altLang="en-US" sz="2400" smtClean="0">
                <a:ea typeface="黑体" panose="02010609060101010101" pitchFamily="49" charset="-122"/>
              </a:rPr>
              <a:t>统一由</a:t>
            </a:r>
            <a:r>
              <a:rPr lang="zh-CN" altLang="en-US" sz="2400" smtClean="0">
                <a:solidFill>
                  <a:srgbClr val="FF3300"/>
                </a:solidFill>
                <a:ea typeface="黑体" panose="02010609060101010101" pitchFamily="49" charset="-122"/>
              </a:rPr>
              <a:t>环境类</a:t>
            </a:r>
            <a:r>
              <a:rPr lang="zh-CN" altLang="en-US" sz="2400" smtClean="0">
                <a:ea typeface="黑体" panose="02010609060101010101" pitchFamily="49" charset="-122"/>
              </a:rPr>
              <a:t>来负责状态之间的转换，环境类充当了</a:t>
            </a:r>
            <a:r>
              <a:rPr lang="zh-CN" altLang="en-US" sz="2400" smtClean="0">
                <a:solidFill>
                  <a:srgbClr val="FF3300"/>
                </a:solidFill>
                <a:ea typeface="黑体" panose="02010609060101010101" pitchFamily="49" charset="-122"/>
              </a:rPr>
              <a:t>状态管理器</a:t>
            </a:r>
            <a:r>
              <a:rPr lang="en-US" altLang="zh-CN" sz="2400" smtClean="0">
                <a:solidFill>
                  <a:srgbClr val="FF3300"/>
                </a:solidFill>
                <a:ea typeface="黑体" panose="02010609060101010101" pitchFamily="49" charset="-122"/>
              </a:rPr>
              <a:t>(State Manager)</a:t>
            </a:r>
            <a:r>
              <a:rPr lang="zh-CN" altLang="en-US" sz="2400" smtClean="0">
                <a:ea typeface="黑体" panose="02010609060101010101" pitchFamily="49" charset="-122"/>
              </a:rPr>
              <a:t>角色</a:t>
            </a:r>
            <a:endParaRPr lang="en-US" altLang="zh-CN" sz="2400" smtClean="0">
              <a:ea typeface="黑体" panose="02010609060101010101" pitchFamily="49" charset="-122"/>
            </a:endParaRPr>
          </a:p>
        </p:txBody>
      </p:sp>
      <p:sp>
        <p:nvSpPr>
          <p:cNvPr id="204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30280999"/>
              </p:ext>
            </p:extLst>
          </p:nvPr>
        </p:nvGraphicFramePr>
        <p:xfrm>
          <a:off x="533400" y="2286000"/>
          <a:ext cx="8001000" cy="4114800"/>
        </p:xfrm>
        <a:graphic>
          <a:graphicData uri="http://schemas.openxmlformats.org/drawingml/2006/table">
            <a:tbl>
              <a:tblPr/>
              <a:tblGrid>
                <a:gridCol w="8001000"/>
              </a:tblGrid>
              <a:tr h="0">
                <a:tc>
                  <a:txBody>
                    <a:bodyPr/>
                    <a:lstStyle/>
                    <a:p>
                      <a:pPr algn="l">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a:t>
                      </a:r>
                      <a:endParaRPr lang="zh-CN" sz="1800" kern="100" dirty="0">
                        <a:latin typeface="Times New Roman"/>
                        <a:ea typeface="宋体"/>
                        <a:cs typeface="Times New Roman"/>
                      </a:endParaRPr>
                    </a:p>
                    <a:p>
                      <a:pPr indent="267970" algn="l">
                        <a:spcAft>
                          <a:spcPts val="0"/>
                        </a:spcAft>
                      </a:pPr>
                      <a:r>
                        <a:rPr lang="en-US" sz="1800" b="1" kern="100" dirty="0">
                          <a:solidFill>
                            <a:srgbClr val="FF6600"/>
                          </a:solidFill>
                          <a:latin typeface="Times New Roman"/>
                          <a:ea typeface="宋体"/>
                          <a:cs typeface="Times New Roman"/>
                        </a:rPr>
                        <a:t>public void </a:t>
                      </a:r>
                      <a:r>
                        <a:rPr lang="en-US" sz="1800" b="1" kern="100" dirty="0" err="1" smtClean="0">
                          <a:solidFill>
                            <a:srgbClr val="FF6600"/>
                          </a:solidFill>
                          <a:latin typeface="Times New Roman"/>
                          <a:ea typeface="宋体"/>
                          <a:cs typeface="Times New Roman"/>
                        </a:rPr>
                        <a:t>changeState</a:t>
                      </a: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indent="267970" algn="l">
                        <a:spcAft>
                          <a:spcPts val="0"/>
                        </a:spcAft>
                      </a:pP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smtClean="0">
                          <a:solidFill>
                            <a:srgbClr val="FF6600"/>
                          </a:solidFill>
                          <a:latin typeface="Times New Roman"/>
                          <a:ea typeface="宋体"/>
                          <a:cs typeface="Times New Roman"/>
                        </a:rPr>
                        <a:t>          </a:t>
                      </a:r>
                      <a:r>
                        <a:rPr lang="en-US" altLang="zh-CN" sz="1800" b="1" kern="100" dirty="0" smtClean="0">
                          <a:solidFill>
                            <a:srgbClr val="FF6600"/>
                          </a:solidFill>
                          <a:latin typeface="Times New Roman"/>
                          <a:ea typeface="宋体"/>
                          <a:cs typeface="Times New Roman"/>
                        </a:rPr>
                        <a:t>//</a:t>
                      </a:r>
                      <a:r>
                        <a:rPr lang="zh-CN" altLang="en-US" sz="1800" b="1" kern="100" dirty="0" smtClean="0">
                          <a:solidFill>
                            <a:srgbClr val="FF6600"/>
                          </a:solidFill>
                          <a:latin typeface="Times New Roman"/>
                          <a:ea typeface="宋体"/>
                          <a:cs typeface="Times New Roman"/>
                        </a:rPr>
                        <a:t>判断属性值，根据属性值进行状态转换</a:t>
                      </a:r>
                      <a:endParaRPr lang="en-US" sz="1800" b="1" kern="100" dirty="0" smtClean="0">
                        <a:solidFill>
                          <a:srgbClr val="FF6600"/>
                        </a:solidFill>
                        <a:latin typeface="Times New Roman"/>
                        <a:ea typeface="宋体"/>
                        <a:cs typeface="Times New Roman"/>
                      </a:endParaRPr>
                    </a:p>
                    <a:p>
                      <a:pPr indent="535305" algn="l">
                        <a:spcAft>
                          <a:spcPts val="0"/>
                        </a:spcAft>
                      </a:pPr>
                      <a:r>
                        <a:rPr lang="en-US" sz="1800" b="1" kern="100" dirty="0" smtClean="0">
                          <a:solidFill>
                            <a:srgbClr val="FF6600"/>
                          </a:solidFill>
                          <a:latin typeface="Times New Roman"/>
                          <a:ea typeface="宋体"/>
                          <a:cs typeface="Times New Roman"/>
                        </a:rPr>
                        <a:t>if </a:t>
                      </a:r>
                      <a:r>
                        <a:rPr lang="en-US" sz="1800" b="1" kern="100" dirty="0">
                          <a:solidFill>
                            <a:srgbClr val="FF6600"/>
                          </a:solidFill>
                          <a:latin typeface="Times New Roman"/>
                          <a:ea typeface="宋体"/>
                          <a:cs typeface="Times New Roman"/>
                        </a:rPr>
                        <a:t>(value == 0)</a:t>
                      </a:r>
                      <a:endParaRPr lang="zh-CN" sz="1800" kern="100" dirty="0">
                        <a:solidFill>
                          <a:srgbClr val="FF6600"/>
                        </a:solidFill>
                        <a:latin typeface="Times New Roman"/>
                        <a:ea typeface="宋体"/>
                        <a:cs typeface="Times New Roman"/>
                      </a:endParaRPr>
                    </a:p>
                    <a:p>
                      <a:pPr indent="535305" algn="l">
                        <a:spcAft>
                          <a:spcPts val="0"/>
                        </a:spcAft>
                      </a:pP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dirty="0">
                          <a:solidFill>
                            <a:srgbClr val="FF6600"/>
                          </a:solidFill>
                          <a:latin typeface="Times New Roman"/>
                          <a:ea typeface="宋体"/>
                          <a:cs typeface="Times New Roman"/>
                        </a:rPr>
                        <a:t>	</a:t>
                      </a:r>
                      <a:r>
                        <a:rPr lang="en-US" sz="1800" b="1" kern="100" dirty="0" err="1" smtClean="0">
                          <a:solidFill>
                            <a:srgbClr val="FF6600"/>
                          </a:solidFill>
                          <a:latin typeface="Times New Roman"/>
                          <a:ea typeface="宋体"/>
                          <a:cs typeface="Times New Roman"/>
                        </a:rPr>
                        <a:t>this.setState</a:t>
                      </a:r>
                      <a:r>
                        <a:rPr lang="en-US" sz="1800" b="1" kern="100" dirty="0" smtClean="0">
                          <a:solidFill>
                            <a:srgbClr val="FF6600"/>
                          </a:solidFill>
                          <a:latin typeface="Times New Roman"/>
                          <a:ea typeface="宋体"/>
                          <a:cs typeface="Times New Roman"/>
                        </a:rPr>
                        <a:t>(new </a:t>
                      </a:r>
                      <a:r>
                        <a:rPr lang="en-US" sz="1800" b="1" kern="100" dirty="0" err="1">
                          <a:solidFill>
                            <a:srgbClr val="FF6600"/>
                          </a:solidFill>
                          <a:latin typeface="Times New Roman"/>
                          <a:ea typeface="宋体"/>
                          <a:cs typeface="Times New Roman"/>
                        </a:rPr>
                        <a:t>ConcreteStateA</a:t>
                      </a: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baseline="0" dirty="0" smtClean="0">
                          <a:solidFill>
                            <a:srgbClr val="FF6600"/>
                          </a:solidFill>
                          <a:latin typeface="Times New Roman"/>
                          <a:ea typeface="宋体"/>
                          <a:cs typeface="Times New Roman"/>
                        </a:rPr>
                        <a:t>          </a:t>
                      </a:r>
                      <a:r>
                        <a:rPr lang="en-US" sz="1800" b="1" kern="100" dirty="0" smtClean="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baseline="0" dirty="0" smtClean="0">
                          <a:solidFill>
                            <a:srgbClr val="FF6600"/>
                          </a:solidFill>
                          <a:latin typeface="Times New Roman"/>
                          <a:ea typeface="宋体"/>
                          <a:cs typeface="Times New Roman"/>
                        </a:rPr>
                        <a:t>          </a:t>
                      </a:r>
                      <a:r>
                        <a:rPr lang="en-US" sz="1800" b="1" kern="100" dirty="0" smtClean="0">
                          <a:solidFill>
                            <a:srgbClr val="FF6600"/>
                          </a:solidFill>
                          <a:latin typeface="Times New Roman"/>
                          <a:ea typeface="宋体"/>
                          <a:cs typeface="Times New Roman"/>
                        </a:rPr>
                        <a:t>else </a:t>
                      </a:r>
                      <a:r>
                        <a:rPr lang="en-US" sz="1800" b="1" kern="100" dirty="0">
                          <a:solidFill>
                            <a:srgbClr val="FF6600"/>
                          </a:solidFill>
                          <a:latin typeface="Times New Roman"/>
                          <a:ea typeface="宋体"/>
                          <a:cs typeface="Times New Roman"/>
                        </a:rPr>
                        <a:t>if (value == 1)</a:t>
                      </a:r>
                      <a:endParaRPr lang="zh-CN" sz="1800" kern="100" dirty="0">
                        <a:solidFill>
                          <a:srgbClr val="FF6600"/>
                        </a:solidFill>
                        <a:latin typeface="Times New Roman"/>
                        <a:ea typeface="宋体"/>
                        <a:cs typeface="Times New Roman"/>
                      </a:endParaRPr>
                    </a:p>
                    <a:p>
                      <a:pPr indent="535305" algn="l">
                        <a:spcAft>
                          <a:spcPts val="0"/>
                        </a:spcAft>
                      </a:pP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dirty="0">
                          <a:solidFill>
                            <a:srgbClr val="FF6600"/>
                          </a:solidFill>
                          <a:latin typeface="Times New Roman"/>
                          <a:ea typeface="宋体"/>
                          <a:cs typeface="Times New Roman"/>
                        </a:rPr>
                        <a:t>	</a:t>
                      </a:r>
                      <a:r>
                        <a:rPr lang="en-US" sz="1800" b="1" kern="100" dirty="0" err="1" smtClean="0">
                          <a:solidFill>
                            <a:srgbClr val="FF6600"/>
                          </a:solidFill>
                          <a:latin typeface="Times New Roman"/>
                          <a:ea typeface="宋体"/>
                          <a:cs typeface="Times New Roman"/>
                        </a:rPr>
                        <a:t>this.setState</a:t>
                      </a:r>
                      <a:r>
                        <a:rPr lang="en-US" sz="1800" b="1" kern="100" dirty="0" smtClean="0">
                          <a:solidFill>
                            <a:srgbClr val="FF6600"/>
                          </a:solidFill>
                          <a:latin typeface="Times New Roman"/>
                          <a:ea typeface="宋体"/>
                          <a:cs typeface="Times New Roman"/>
                        </a:rPr>
                        <a:t>(new </a:t>
                      </a:r>
                      <a:r>
                        <a:rPr lang="en-US" sz="1800" b="1" kern="100" dirty="0" err="1">
                          <a:solidFill>
                            <a:srgbClr val="FF6600"/>
                          </a:solidFill>
                          <a:latin typeface="Times New Roman"/>
                          <a:ea typeface="宋体"/>
                          <a:cs typeface="Times New Roman"/>
                        </a:rPr>
                        <a:t>ConcreteStateB</a:t>
                      </a:r>
                      <a:r>
                        <a:rPr lang="en-US" sz="1800" b="1" kern="100" dirty="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baseline="0" dirty="0" smtClean="0">
                          <a:solidFill>
                            <a:srgbClr val="FF6600"/>
                          </a:solidFill>
                          <a:latin typeface="Times New Roman"/>
                          <a:ea typeface="宋体"/>
                          <a:cs typeface="Times New Roman"/>
                        </a:rPr>
                        <a:t>          </a:t>
                      </a:r>
                      <a:r>
                        <a:rPr lang="en-US" sz="1800" b="1" kern="100" dirty="0" smtClean="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l">
                        <a:spcAft>
                          <a:spcPts val="0"/>
                        </a:spcAft>
                      </a:pPr>
                      <a:r>
                        <a:rPr lang="en-US" sz="1800" b="1" kern="100" dirty="0">
                          <a:solidFill>
                            <a:srgbClr val="FF6600"/>
                          </a:solidFill>
                          <a:latin typeface="Times New Roman"/>
                          <a:ea typeface="宋体"/>
                          <a:cs typeface="Times New Roman"/>
                        </a:rPr>
                        <a:t>        </a:t>
                      </a:r>
                      <a:r>
                        <a:rPr lang="en-US" sz="1800" b="1" kern="100" dirty="0" smtClean="0">
                          <a:solidFill>
                            <a:srgbClr val="FF6600"/>
                          </a:solidFill>
                          <a:latin typeface="Times New Roman"/>
                          <a:ea typeface="宋体"/>
                          <a:cs typeface="Times New Roman"/>
                        </a:rPr>
                        <a:t>  ......</a:t>
                      </a:r>
                      <a:endParaRPr lang="zh-CN" sz="1800" kern="100" dirty="0">
                        <a:solidFill>
                          <a:srgbClr val="FF6600"/>
                        </a:solidFill>
                        <a:latin typeface="Times New Roman"/>
                        <a:ea typeface="宋体"/>
                        <a:cs typeface="Times New Roman"/>
                      </a:endParaRPr>
                    </a:p>
                    <a:p>
                      <a:pPr algn="just">
                        <a:spcAft>
                          <a:spcPts val="0"/>
                        </a:spcAft>
                      </a:pPr>
                      <a:r>
                        <a:rPr lang="en-US" sz="1800" b="1" kern="100" baseline="0" dirty="0" smtClean="0">
                          <a:solidFill>
                            <a:srgbClr val="FF6600"/>
                          </a:solidFill>
                          <a:latin typeface="Times New Roman"/>
                          <a:ea typeface="宋体"/>
                          <a:cs typeface="Times New Roman"/>
                        </a:rPr>
                        <a:t>     </a:t>
                      </a:r>
                      <a:r>
                        <a:rPr lang="en-US" sz="1800" b="1" kern="100" dirty="0" smtClean="0">
                          <a:solidFill>
                            <a:srgbClr val="FF6600"/>
                          </a:solidFill>
                          <a:latin typeface="Times New Roman"/>
                          <a:ea typeface="宋体"/>
                          <a:cs typeface="Times New Roman"/>
                        </a:rPr>
                        <a:t>}</a:t>
                      </a:r>
                      <a:endParaRPr lang="zh-CN" sz="1800" kern="100" dirty="0">
                        <a:solidFill>
                          <a:srgbClr val="FF6600"/>
                        </a:solidFill>
                        <a:latin typeface="Times New Roman"/>
                        <a:ea typeface="宋体"/>
                        <a:cs typeface="Times New Roman"/>
                      </a:endParaRPr>
                    </a:p>
                    <a:p>
                      <a:pPr algn="just">
                        <a:spcAft>
                          <a:spcPts val="0"/>
                        </a:spcAft>
                      </a:pPr>
                      <a:r>
                        <a:rPr lang="en-US" sz="1800" kern="100" dirty="0">
                          <a:latin typeface="Times New Roman"/>
                          <a:ea typeface="宋体"/>
                          <a:cs typeface="Times New Roman"/>
                        </a:rPr>
                        <a:t>    ……</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183293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58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状态模式的实现</a:t>
            </a:r>
          </a:p>
          <a:p>
            <a:pPr lvl="1" eaLnBrk="1" hangingPunct="1"/>
            <a:r>
              <a:rPr lang="zh-CN" altLang="en-US" smtClean="0"/>
              <a:t>状态转换的实现：</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(2) </a:t>
            </a:r>
            <a:r>
              <a:rPr lang="zh-CN" altLang="en-US" sz="2400" smtClean="0">
                <a:ea typeface="黑体" panose="02010609060101010101" pitchFamily="49" charset="-122"/>
              </a:rPr>
              <a:t>由</a:t>
            </a:r>
            <a:r>
              <a:rPr lang="zh-CN" altLang="en-US" sz="2400" smtClean="0">
                <a:solidFill>
                  <a:srgbClr val="FF3300"/>
                </a:solidFill>
                <a:ea typeface="黑体" panose="02010609060101010101" pitchFamily="49" charset="-122"/>
              </a:rPr>
              <a:t>具体状态类</a:t>
            </a:r>
            <a:r>
              <a:rPr lang="zh-CN" altLang="en-US" sz="2400" smtClean="0">
                <a:ea typeface="黑体" panose="02010609060101010101" pitchFamily="49" charset="-122"/>
              </a:rPr>
              <a:t>来负责状态之间的转换，可以</a:t>
            </a:r>
            <a:r>
              <a:rPr lang="zh-CN" altLang="en-US" sz="2400" smtClean="0">
                <a:solidFill>
                  <a:srgbClr val="FF3300"/>
                </a:solidFill>
                <a:ea typeface="黑体" panose="02010609060101010101" pitchFamily="49" charset="-122"/>
              </a:rPr>
              <a:t>在具体状态类的业务方法中判断环境类的某些属性值</a:t>
            </a:r>
            <a:r>
              <a:rPr lang="zh-CN" altLang="en-US" sz="2400" smtClean="0">
                <a:ea typeface="黑体" panose="02010609060101010101" pitchFamily="49" charset="-122"/>
              </a:rPr>
              <a:t>，再根据情况为环境类设置新的状态对象，实现状态转换</a:t>
            </a:r>
            <a:endParaRPr lang="en-US" altLang="zh-CN" sz="2400" smtClean="0">
              <a:ea typeface="黑体" panose="02010609060101010101" pitchFamily="49" charset="-122"/>
            </a:endParaRPr>
          </a:p>
        </p:txBody>
      </p:sp>
      <p:sp>
        <p:nvSpPr>
          <p:cNvPr id="205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51552739"/>
              </p:ext>
            </p:extLst>
          </p:nvPr>
        </p:nvGraphicFramePr>
        <p:xfrm>
          <a:off x="609600" y="2955925"/>
          <a:ext cx="8001000" cy="3292475"/>
        </p:xfrm>
        <a:graphic>
          <a:graphicData uri="http://schemas.openxmlformats.org/drawingml/2006/table">
            <a:tbl>
              <a:tblPr/>
              <a:tblGrid>
                <a:gridCol w="8001000"/>
              </a:tblGrid>
              <a:tr h="3292475">
                <a:tc>
                  <a:txBody>
                    <a:bodyPr/>
                    <a:lstStyle/>
                    <a:p>
                      <a:pPr algn="l">
                        <a:spcAft>
                          <a:spcPts val="0"/>
                        </a:spcAft>
                      </a:pPr>
                      <a:r>
                        <a:rPr lang="en-US" sz="1800" kern="100" baseline="0" dirty="0" smtClean="0">
                          <a:latin typeface="Times New Roman"/>
                          <a:ea typeface="宋体"/>
                          <a:cs typeface="Times New Roman"/>
                        </a:rPr>
                        <a:t> ……</a:t>
                      </a:r>
                    </a:p>
                    <a:p>
                      <a:pPr algn="l">
                        <a:spcAft>
                          <a:spcPts val="0"/>
                        </a:spcAft>
                      </a:pPr>
                      <a:r>
                        <a:rPr lang="en-US" sz="1800" b="1" kern="100" baseline="0" dirty="0" smtClean="0">
                          <a:solidFill>
                            <a:srgbClr val="FF6600"/>
                          </a:solidFill>
                          <a:latin typeface="Times New Roman"/>
                          <a:ea typeface="宋体"/>
                          <a:cs typeface="Times New Roman"/>
                        </a:rPr>
                        <a:t>    public void </a:t>
                      </a:r>
                      <a:r>
                        <a:rPr lang="en-US" sz="1800" b="1" kern="100" baseline="0" dirty="0" err="1" smtClean="0">
                          <a:solidFill>
                            <a:srgbClr val="FF6600"/>
                          </a:solidFill>
                          <a:latin typeface="Times New Roman"/>
                          <a:ea typeface="宋体"/>
                          <a:cs typeface="Times New Roman"/>
                        </a:rPr>
                        <a:t>changeState</a:t>
                      </a:r>
                      <a:r>
                        <a:rPr lang="en-US" sz="1800" b="1" kern="100" baseline="0" dirty="0" smtClean="0">
                          <a:solidFill>
                            <a:srgbClr val="FF6600"/>
                          </a:solidFill>
                          <a:latin typeface="Times New Roman"/>
                          <a:ea typeface="宋体"/>
                          <a:cs typeface="Times New Roman"/>
                        </a:rPr>
                        <a:t>(Context </a:t>
                      </a:r>
                      <a:r>
                        <a:rPr lang="en-US" sz="1800" b="1" kern="100" baseline="0" dirty="0" err="1" smtClean="0">
                          <a:solidFill>
                            <a:srgbClr val="FF6600"/>
                          </a:solidFill>
                          <a:latin typeface="Times New Roman"/>
                          <a:ea typeface="宋体"/>
                          <a:cs typeface="Times New Roman"/>
                        </a:rPr>
                        <a:t>ctx</a:t>
                      </a:r>
                      <a:r>
                        <a:rPr lang="en-US" sz="1800" b="1" kern="100" baseline="0" dirty="0" smtClean="0">
                          <a:solidFill>
                            <a:srgbClr val="FF6600"/>
                          </a:solidFill>
                          <a:latin typeface="Times New Roman"/>
                          <a:ea typeface="宋体"/>
                          <a:cs typeface="Times New Roman"/>
                        </a:rPr>
                        <a:t>) {</a:t>
                      </a:r>
                    </a:p>
                    <a:p>
                      <a:pPr algn="l">
                        <a:spcAft>
                          <a:spcPts val="0"/>
                        </a:spcAft>
                      </a:pPr>
                      <a:r>
                        <a:rPr lang="en-US" sz="1800" b="1" kern="100" baseline="0" dirty="0" smtClean="0">
                          <a:solidFill>
                            <a:srgbClr val="FF6600"/>
                          </a:solidFill>
                          <a:latin typeface="Times New Roman"/>
                          <a:ea typeface="宋体"/>
                          <a:cs typeface="Times New Roman"/>
                        </a:rPr>
                        <a:t>        </a:t>
                      </a:r>
                      <a:r>
                        <a:rPr lang="en-US" altLang="zh-CN" sz="1800" b="1" kern="100" baseline="0" dirty="0" smtClean="0">
                          <a:solidFill>
                            <a:srgbClr val="FF6600"/>
                          </a:solidFill>
                          <a:latin typeface="Times New Roman"/>
                          <a:ea typeface="宋体"/>
                          <a:cs typeface="Times New Roman"/>
                        </a:rPr>
                        <a:t>//</a:t>
                      </a:r>
                      <a:r>
                        <a:rPr lang="zh-CN" altLang="en-US" sz="1800" b="1" kern="100" baseline="0" dirty="0" smtClean="0">
                          <a:solidFill>
                            <a:srgbClr val="FF6600"/>
                          </a:solidFill>
                          <a:latin typeface="Times New Roman"/>
                          <a:ea typeface="宋体"/>
                          <a:cs typeface="Times New Roman"/>
                        </a:rPr>
                        <a:t>根据环境对象中的属性值进行状态转换</a:t>
                      </a:r>
                      <a:endParaRPr lang="en-US" sz="1800" b="1" kern="100" baseline="0" dirty="0" smtClean="0">
                        <a:solidFill>
                          <a:srgbClr val="FF6600"/>
                        </a:solidFill>
                        <a:latin typeface="Times New Roman"/>
                        <a:ea typeface="宋体"/>
                        <a:cs typeface="Times New Roman"/>
                      </a:endParaRPr>
                    </a:p>
                    <a:p>
                      <a:pPr algn="l">
                        <a:spcAft>
                          <a:spcPts val="0"/>
                        </a:spcAft>
                      </a:pPr>
                      <a:r>
                        <a:rPr lang="en-US" sz="1800" b="1" kern="100" baseline="0" dirty="0" smtClean="0">
                          <a:solidFill>
                            <a:srgbClr val="FF6600"/>
                          </a:solidFill>
                          <a:latin typeface="Times New Roman"/>
                          <a:ea typeface="宋体"/>
                          <a:cs typeface="Times New Roman"/>
                        </a:rPr>
                        <a:t>        if (</a:t>
                      </a:r>
                      <a:r>
                        <a:rPr lang="en-US" sz="1800" b="1" kern="100" baseline="0" dirty="0" err="1" smtClean="0">
                          <a:solidFill>
                            <a:srgbClr val="FF6600"/>
                          </a:solidFill>
                          <a:latin typeface="Times New Roman"/>
                          <a:ea typeface="宋体"/>
                          <a:cs typeface="Times New Roman"/>
                        </a:rPr>
                        <a:t>ctx.getValue</a:t>
                      </a:r>
                      <a:r>
                        <a:rPr lang="en-US" sz="1800" b="1" kern="100" baseline="0" dirty="0" smtClean="0">
                          <a:solidFill>
                            <a:srgbClr val="FF6600"/>
                          </a:solidFill>
                          <a:latin typeface="Times New Roman"/>
                          <a:ea typeface="宋体"/>
                          <a:cs typeface="Times New Roman"/>
                        </a:rPr>
                        <a:t>() == 1) {</a:t>
                      </a:r>
                    </a:p>
                    <a:p>
                      <a:pPr algn="l">
                        <a:spcAft>
                          <a:spcPts val="0"/>
                        </a:spcAft>
                      </a:pPr>
                      <a:r>
                        <a:rPr lang="en-US" sz="1800" b="1" kern="100" baseline="0" dirty="0" smtClean="0">
                          <a:solidFill>
                            <a:srgbClr val="FF6600"/>
                          </a:solidFill>
                          <a:latin typeface="Times New Roman"/>
                          <a:ea typeface="宋体"/>
                          <a:cs typeface="Times New Roman"/>
                        </a:rPr>
                        <a:t>            </a:t>
                      </a:r>
                      <a:r>
                        <a:rPr lang="en-US" sz="1800" b="1" kern="100" baseline="0" dirty="0" err="1" smtClean="0">
                          <a:solidFill>
                            <a:srgbClr val="FF6600"/>
                          </a:solidFill>
                          <a:latin typeface="Times New Roman"/>
                          <a:ea typeface="宋体"/>
                          <a:cs typeface="Times New Roman"/>
                        </a:rPr>
                        <a:t>ctx.setState</a:t>
                      </a:r>
                      <a:r>
                        <a:rPr lang="en-US" sz="1800" b="1" kern="100" baseline="0" dirty="0" smtClean="0">
                          <a:solidFill>
                            <a:srgbClr val="FF6600"/>
                          </a:solidFill>
                          <a:latin typeface="Times New Roman"/>
                          <a:ea typeface="宋体"/>
                          <a:cs typeface="Times New Roman"/>
                        </a:rPr>
                        <a:t>(new </a:t>
                      </a:r>
                      <a:r>
                        <a:rPr lang="en-US" sz="1800" b="1" kern="100" baseline="0" dirty="0" err="1" smtClean="0">
                          <a:solidFill>
                            <a:srgbClr val="FF6600"/>
                          </a:solidFill>
                          <a:latin typeface="Times New Roman"/>
                          <a:ea typeface="宋体"/>
                          <a:cs typeface="Times New Roman"/>
                        </a:rPr>
                        <a:t>ConcreteStateB</a:t>
                      </a:r>
                      <a:r>
                        <a:rPr lang="en-US" sz="1800" b="1" kern="100" baseline="0" dirty="0" smtClean="0">
                          <a:solidFill>
                            <a:srgbClr val="FF6600"/>
                          </a:solidFill>
                          <a:latin typeface="Times New Roman"/>
                          <a:ea typeface="宋体"/>
                          <a:cs typeface="Times New Roman"/>
                        </a:rPr>
                        <a:t>());</a:t>
                      </a:r>
                    </a:p>
                    <a:p>
                      <a:pPr algn="l">
                        <a:spcAft>
                          <a:spcPts val="0"/>
                        </a:spcAft>
                      </a:pPr>
                      <a:r>
                        <a:rPr lang="en-US" sz="1800" b="1" kern="100" baseline="0" dirty="0" smtClean="0">
                          <a:solidFill>
                            <a:srgbClr val="FF6600"/>
                          </a:solidFill>
                          <a:latin typeface="Times New Roman"/>
                          <a:ea typeface="宋体"/>
                          <a:cs typeface="Times New Roman"/>
                        </a:rPr>
                        <a:t>        }</a:t>
                      </a:r>
                    </a:p>
                    <a:p>
                      <a:pPr algn="l">
                        <a:spcAft>
                          <a:spcPts val="0"/>
                        </a:spcAft>
                      </a:pPr>
                      <a:r>
                        <a:rPr lang="en-US" sz="1800" b="1" kern="100" baseline="0" dirty="0" smtClean="0">
                          <a:solidFill>
                            <a:srgbClr val="FF6600"/>
                          </a:solidFill>
                          <a:latin typeface="Times New Roman"/>
                          <a:ea typeface="宋体"/>
                          <a:cs typeface="Times New Roman"/>
                        </a:rPr>
                        <a:t>        else if (</a:t>
                      </a:r>
                      <a:r>
                        <a:rPr lang="en-US" sz="1800" b="1" kern="100" baseline="0" dirty="0" err="1" smtClean="0">
                          <a:solidFill>
                            <a:srgbClr val="FF6600"/>
                          </a:solidFill>
                          <a:latin typeface="Times New Roman"/>
                          <a:ea typeface="宋体"/>
                          <a:cs typeface="Times New Roman"/>
                        </a:rPr>
                        <a:t>ctx.getValue</a:t>
                      </a:r>
                      <a:r>
                        <a:rPr lang="en-US" sz="1800" b="1" kern="100" baseline="0" dirty="0" smtClean="0">
                          <a:solidFill>
                            <a:srgbClr val="FF6600"/>
                          </a:solidFill>
                          <a:latin typeface="Times New Roman"/>
                          <a:ea typeface="宋体"/>
                          <a:cs typeface="Times New Roman"/>
                        </a:rPr>
                        <a:t>() == 2) {</a:t>
                      </a:r>
                    </a:p>
                    <a:p>
                      <a:pPr algn="l">
                        <a:spcAft>
                          <a:spcPts val="0"/>
                        </a:spcAft>
                      </a:pPr>
                      <a:r>
                        <a:rPr lang="en-US" sz="1800" b="1" kern="100" baseline="0" dirty="0" smtClean="0">
                          <a:solidFill>
                            <a:srgbClr val="FF6600"/>
                          </a:solidFill>
                          <a:latin typeface="Times New Roman"/>
                          <a:ea typeface="宋体"/>
                          <a:cs typeface="Times New Roman"/>
                        </a:rPr>
                        <a:t>            </a:t>
                      </a:r>
                      <a:r>
                        <a:rPr lang="en-US" sz="1800" b="1" kern="100" baseline="0" dirty="0" err="1" smtClean="0">
                          <a:solidFill>
                            <a:srgbClr val="FF6600"/>
                          </a:solidFill>
                          <a:latin typeface="Times New Roman"/>
                          <a:ea typeface="宋体"/>
                          <a:cs typeface="Times New Roman"/>
                        </a:rPr>
                        <a:t>ctx.setState</a:t>
                      </a:r>
                      <a:r>
                        <a:rPr lang="en-US" sz="1800" b="1" kern="100" baseline="0" dirty="0" smtClean="0">
                          <a:solidFill>
                            <a:srgbClr val="FF6600"/>
                          </a:solidFill>
                          <a:latin typeface="Times New Roman"/>
                          <a:ea typeface="宋体"/>
                          <a:cs typeface="Times New Roman"/>
                        </a:rPr>
                        <a:t>(new </a:t>
                      </a:r>
                      <a:r>
                        <a:rPr lang="en-US" sz="1800" b="1" kern="100" baseline="0" dirty="0" err="1" smtClean="0">
                          <a:solidFill>
                            <a:srgbClr val="FF6600"/>
                          </a:solidFill>
                          <a:latin typeface="Times New Roman"/>
                          <a:ea typeface="宋体"/>
                          <a:cs typeface="Times New Roman"/>
                        </a:rPr>
                        <a:t>ConcreteStateC</a:t>
                      </a:r>
                      <a:r>
                        <a:rPr lang="en-US" sz="1800" b="1" kern="100" baseline="0" dirty="0" smtClean="0">
                          <a:solidFill>
                            <a:srgbClr val="FF6600"/>
                          </a:solidFill>
                          <a:latin typeface="Times New Roman"/>
                          <a:ea typeface="宋体"/>
                          <a:cs typeface="Times New Roman"/>
                        </a:rPr>
                        <a:t>());</a:t>
                      </a:r>
                    </a:p>
                    <a:p>
                      <a:pPr algn="l">
                        <a:spcAft>
                          <a:spcPts val="0"/>
                        </a:spcAft>
                      </a:pPr>
                      <a:r>
                        <a:rPr lang="en-US" sz="1800" b="1" kern="100" baseline="0" dirty="0" smtClean="0">
                          <a:solidFill>
                            <a:srgbClr val="FF6600"/>
                          </a:solidFill>
                          <a:latin typeface="Times New Roman"/>
                          <a:ea typeface="宋体"/>
                          <a:cs typeface="Times New Roman"/>
                        </a:rPr>
                        <a:t>        }</a:t>
                      </a:r>
                    </a:p>
                    <a:p>
                      <a:pPr algn="l">
                        <a:spcAft>
                          <a:spcPts val="0"/>
                        </a:spcAft>
                      </a:pPr>
                      <a:r>
                        <a:rPr lang="en-US" sz="1800" b="1" kern="100" baseline="0" dirty="0" smtClean="0">
                          <a:solidFill>
                            <a:srgbClr val="FF6600"/>
                          </a:solidFill>
                          <a:latin typeface="Times New Roman"/>
                          <a:ea typeface="宋体"/>
                          <a:cs typeface="Times New Roman"/>
                        </a:rPr>
                        <a:t>        ......</a:t>
                      </a:r>
                    </a:p>
                    <a:p>
                      <a:pPr algn="l">
                        <a:spcAft>
                          <a:spcPts val="0"/>
                        </a:spcAft>
                      </a:pPr>
                      <a:r>
                        <a:rPr lang="en-US" sz="1800" b="1" kern="100" baseline="0" dirty="0" smtClean="0">
                          <a:solidFill>
                            <a:srgbClr val="FF6600"/>
                          </a:solidFill>
                          <a:latin typeface="Times New Roman"/>
                          <a:ea typeface="宋体"/>
                          <a:cs typeface="Times New Roman"/>
                        </a:rPr>
                        <a:t>    }</a:t>
                      </a:r>
                    </a:p>
                    <a:p>
                      <a:pPr algn="l">
                        <a:spcAft>
                          <a:spcPts val="0"/>
                        </a:spcAft>
                      </a:pPr>
                      <a:r>
                        <a:rPr lang="en-US" sz="1800" kern="100" baseline="0" dirty="0" smtClean="0">
                          <a:latin typeface="Times New Roman"/>
                          <a:ea typeface="宋体"/>
                          <a:cs typeface="Times New Roman"/>
                        </a:rPr>
                        <a:t>    ……</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693562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状态模式的应用实例</a:t>
            </a:r>
          </a:p>
        </p:txBody>
      </p:sp>
      <p:sp>
        <p:nvSpPr>
          <p:cNvPr id="2068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206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06853" name="组合 8"/>
          <p:cNvGrpSpPr>
            <a:grpSpLocks/>
          </p:cNvGrpSpPr>
          <p:nvPr/>
        </p:nvGrpSpPr>
        <p:grpSpPr bwMode="auto">
          <a:xfrm>
            <a:off x="2514600" y="2590800"/>
            <a:ext cx="3505200" cy="2657475"/>
            <a:chOff x="1905000" y="2514600"/>
            <a:chExt cx="4343400" cy="3267075"/>
          </a:xfrm>
        </p:grpSpPr>
        <p:pic>
          <p:nvPicPr>
            <p:cNvPr id="206860"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209800"/>
          <a:ext cx="8229600" cy="3962400"/>
        </p:xfrm>
        <a:graphic>
          <a:graphicData uri="http://schemas.openxmlformats.org/drawingml/2006/table">
            <a:tbl>
              <a:tblPr/>
              <a:tblGrid>
                <a:gridCol w="8229600"/>
              </a:tblGrid>
              <a:tr h="3124200">
                <a:tc>
                  <a:txBody>
                    <a:bodyPr/>
                    <a:lstStyle/>
                    <a:p>
                      <a:pPr indent="266700" algn="just">
                        <a:spcAft>
                          <a:spcPts val="0"/>
                        </a:spcAft>
                      </a:pPr>
                      <a:r>
                        <a:rPr lang="zh-CN" altLang="en-US" sz="2000" kern="100" dirty="0" smtClean="0">
                          <a:latin typeface="Times New Roman"/>
                          <a:ea typeface="宋体"/>
                          <a:cs typeface="Times New Roman"/>
                        </a:rPr>
                        <a:t>某软件公司要为一银行开发一套信用卡业务系统，银行账户</a:t>
                      </a:r>
                      <a:r>
                        <a:rPr lang="en-US" altLang="zh-CN" sz="2000" kern="100" dirty="0" smtClean="0">
                          <a:latin typeface="Times New Roman"/>
                          <a:ea typeface="宋体"/>
                          <a:cs typeface="Times New Roman"/>
                        </a:rPr>
                        <a:t>(Account)</a:t>
                      </a:r>
                      <a:r>
                        <a:rPr lang="zh-CN" altLang="en-US" sz="2000" kern="100" dirty="0" smtClean="0">
                          <a:latin typeface="Times New Roman"/>
                          <a:ea typeface="宋体"/>
                          <a:cs typeface="Times New Roman"/>
                        </a:rPr>
                        <a:t>是该系统的核心类之一，通过分析，该软件公司开发人员发现在系统中账户存在</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种状态，且在不同状态下账户存在不同的行为，具体说明如下：</a:t>
                      </a:r>
                    </a:p>
                    <a:p>
                      <a:pPr indent="266700" algn="just">
                        <a:spcAft>
                          <a:spcPts val="0"/>
                        </a:spcAft>
                      </a:pPr>
                      <a:r>
                        <a:rPr lang="en-US" altLang="zh-CN" sz="2000" kern="100" dirty="0" smtClean="0">
                          <a:latin typeface="Times New Roman"/>
                          <a:ea typeface="宋体"/>
                          <a:cs typeface="Times New Roman"/>
                        </a:rPr>
                        <a:t>(1) </a:t>
                      </a:r>
                      <a:r>
                        <a:rPr lang="zh-CN" altLang="en-US" sz="2000" kern="100" dirty="0" smtClean="0">
                          <a:latin typeface="Times New Roman"/>
                          <a:ea typeface="宋体"/>
                          <a:cs typeface="Times New Roman"/>
                        </a:rPr>
                        <a:t>如果账户中余额大于等于</a:t>
                      </a:r>
                      <a:r>
                        <a:rPr lang="en-US" altLang="zh-CN" sz="2000" kern="100" dirty="0" smtClean="0">
                          <a:latin typeface="Times New Roman"/>
                          <a:ea typeface="宋体"/>
                          <a:cs typeface="Times New Roman"/>
                        </a:rPr>
                        <a:t>0</a:t>
                      </a:r>
                      <a:r>
                        <a:rPr lang="zh-CN" altLang="en-US" sz="2000" kern="100" dirty="0" smtClean="0">
                          <a:latin typeface="Times New Roman"/>
                          <a:ea typeface="宋体"/>
                          <a:cs typeface="Times New Roman"/>
                        </a:rPr>
                        <a:t>，则账户的状态为正常状态</a:t>
                      </a:r>
                      <a:r>
                        <a:rPr lang="en-US" altLang="zh-CN" sz="2000" kern="100" dirty="0" smtClean="0">
                          <a:latin typeface="Times New Roman"/>
                          <a:ea typeface="宋体"/>
                          <a:cs typeface="Times New Roman"/>
                        </a:rPr>
                        <a:t>(Normal State)</a:t>
                      </a:r>
                      <a:r>
                        <a:rPr lang="zh-CN" altLang="en-US" sz="2000" kern="100" dirty="0" smtClean="0">
                          <a:latin typeface="Times New Roman"/>
                          <a:ea typeface="宋体"/>
                          <a:cs typeface="Times New Roman"/>
                        </a:rPr>
                        <a:t>，此时用户既可以向该账户存款也可以从该账户取款；</a:t>
                      </a:r>
                    </a:p>
                    <a:p>
                      <a:pPr indent="266700" algn="just">
                        <a:spcAft>
                          <a:spcPts val="0"/>
                        </a:spcAft>
                      </a:pPr>
                      <a:r>
                        <a:rPr lang="en-US" altLang="zh-CN" sz="2000" kern="100" dirty="0" smtClean="0">
                          <a:latin typeface="Times New Roman"/>
                          <a:ea typeface="宋体"/>
                          <a:cs typeface="Times New Roman"/>
                        </a:rPr>
                        <a:t>(2) </a:t>
                      </a:r>
                      <a:r>
                        <a:rPr lang="zh-CN" altLang="en-US" sz="2000" kern="100" dirty="0" smtClean="0">
                          <a:latin typeface="Times New Roman"/>
                          <a:ea typeface="宋体"/>
                          <a:cs typeface="Times New Roman"/>
                        </a:rPr>
                        <a:t>如果账户中余额小于</a:t>
                      </a:r>
                      <a:r>
                        <a:rPr lang="en-US" altLang="zh-CN" sz="2000" kern="100" dirty="0" smtClean="0">
                          <a:latin typeface="Times New Roman"/>
                          <a:ea typeface="宋体"/>
                          <a:cs typeface="Times New Roman"/>
                        </a:rPr>
                        <a:t>0</a:t>
                      </a:r>
                      <a:r>
                        <a:rPr lang="zh-CN" altLang="en-US" sz="2000" kern="100" dirty="0" smtClean="0">
                          <a:latin typeface="Times New Roman"/>
                          <a:ea typeface="宋体"/>
                          <a:cs typeface="Times New Roman"/>
                        </a:rPr>
                        <a:t>，并且大于</a:t>
                      </a:r>
                      <a:r>
                        <a:rPr lang="en-US" altLang="zh-CN" sz="2000" kern="100" dirty="0" smtClean="0">
                          <a:latin typeface="Times New Roman"/>
                          <a:ea typeface="宋体"/>
                          <a:cs typeface="Times New Roman"/>
                        </a:rPr>
                        <a:t>-2000</a:t>
                      </a:r>
                      <a:r>
                        <a:rPr lang="zh-CN" altLang="en-US" sz="2000" kern="100" dirty="0" smtClean="0">
                          <a:latin typeface="Times New Roman"/>
                          <a:ea typeface="宋体"/>
                          <a:cs typeface="Times New Roman"/>
                        </a:rPr>
                        <a:t>，则账户的状态为透支状态</a:t>
                      </a:r>
                      <a:r>
                        <a:rPr lang="en-US" altLang="zh-CN" sz="2000" kern="100" dirty="0" smtClean="0">
                          <a:latin typeface="Times New Roman"/>
                          <a:ea typeface="宋体"/>
                          <a:cs typeface="Times New Roman"/>
                        </a:rPr>
                        <a:t>(Overdraft State)</a:t>
                      </a:r>
                      <a:r>
                        <a:rPr lang="zh-CN" altLang="en-US" sz="2000" kern="100" dirty="0" smtClean="0">
                          <a:latin typeface="Times New Roman"/>
                          <a:ea typeface="宋体"/>
                          <a:cs typeface="Times New Roman"/>
                        </a:rPr>
                        <a:t>，此时用户既可以向该账户存款也可以从该账户取款，但需要按天计算利息；</a:t>
                      </a:r>
                    </a:p>
                    <a:p>
                      <a:pPr indent="266700" algn="just">
                        <a:spcAft>
                          <a:spcPts val="0"/>
                        </a:spcAft>
                      </a:pPr>
                      <a:r>
                        <a:rPr lang="en-US" altLang="zh-CN" sz="2000" kern="100" dirty="0" smtClean="0">
                          <a:latin typeface="Times New Roman"/>
                          <a:ea typeface="宋体"/>
                          <a:cs typeface="Times New Roman"/>
                        </a:rPr>
                        <a:t>(3) </a:t>
                      </a:r>
                      <a:r>
                        <a:rPr lang="zh-CN" altLang="en-US" sz="2000" kern="100" dirty="0" smtClean="0">
                          <a:latin typeface="Times New Roman"/>
                          <a:ea typeface="宋体"/>
                          <a:cs typeface="Times New Roman"/>
                        </a:rPr>
                        <a:t>如果账户中余额等于</a:t>
                      </a:r>
                      <a:r>
                        <a:rPr lang="en-US" altLang="zh-CN" sz="2000" kern="100" dirty="0" smtClean="0">
                          <a:latin typeface="Times New Roman"/>
                          <a:ea typeface="宋体"/>
                          <a:cs typeface="Times New Roman"/>
                        </a:rPr>
                        <a:t>-2000</a:t>
                      </a:r>
                      <a:r>
                        <a:rPr lang="zh-CN" altLang="en-US" sz="2000" kern="100" dirty="0" smtClean="0">
                          <a:latin typeface="Times New Roman"/>
                          <a:ea typeface="宋体"/>
                          <a:cs typeface="Times New Roman"/>
                        </a:rPr>
                        <a:t>，那么账户的状态为受限状态</a:t>
                      </a:r>
                      <a:r>
                        <a:rPr lang="en-US" altLang="zh-CN" sz="2000" kern="100" dirty="0" smtClean="0">
                          <a:latin typeface="Times New Roman"/>
                          <a:ea typeface="宋体"/>
                          <a:cs typeface="Times New Roman"/>
                        </a:rPr>
                        <a:t>(Restricted State)</a:t>
                      </a:r>
                      <a:r>
                        <a:rPr lang="zh-CN" altLang="en-US" sz="2000" kern="100" dirty="0" smtClean="0">
                          <a:latin typeface="Times New Roman"/>
                          <a:ea typeface="宋体"/>
                          <a:cs typeface="Times New Roman"/>
                        </a:rPr>
                        <a:t>，此时用户只能向该账户存款，不能再从中取款，同时也将按天计算利息；</a:t>
                      </a:r>
                    </a:p>
                    <a:p>
                      <a:pPr indent="266700" algn="just">
                        <a:spcAft>
                          <a:spcPts val="0"/>
                        </a:spcAft>
                      </a:pPr>
                      <a:r>
                        <a:rPr lang="en-US" altLang="zh-CN" sz="2000" kern="100" dirty="0" smtClean="0">
                          <a:latin typeface="Times New Roman"/>
                          <a:ea typeface="宋体"/>
                          <a:cs typeface="Times New Roman"/>
                        </a:rPr>
                        <a:t>(4) </a:t>
                      </a:r>
                      <a:r>
                        <a:rPr lang="zh-CN" altLang="en-US" sz="2000" kern="100" dirty="0" smtClean="0">
                          <a:latin typeface="Times New Roman"/>
                          <a:ea typeface="宋体"/>
                          <a:cs typeface="Times New Roman"/>
                        </a:rPr>
                        <a:t>根据余额的不同，以上</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种状态可发生相互转换。</a:t>
                      </a:r>
                    </a:p>
                    <a:p>
                      <a:pPr indent="266700" algn="just">
                        <a:spcAft>
                          <a:spcPts val="0"/>
                        </a:spcAft>
                      </a:pPr>
                      <a:r>
                        <a:rPr lang="zh-CN" altLang="en-US" sz="2000" kern="100" dirty="0" smtClean="0">
                          <a:latin typeface="Times New Roman"/>
                          <a:ea typeface="宋体"/>
                          <a:cs typeface="Times New Roman"/>
                        </a:rPr>
                        <a:t>现使用状态模式设计并实现银行账户状态的转换。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34179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状态模式的应用实例</a:t>
            </a:r>
          </a:p>
        </p:txBody>
      </p:sp>
      <p:sp>
        <p:nvSpPr>
          <p:cNvPr id="2078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实例分析与类图</a:t>
            </a:r>
            <a:endParaRPr lang="en-US" altLang="zh-CN" smtClean="0"/>
          </a:p>
        </p:txBody>
      </p:sp>
      <p:sp>
        <p:nvSpPr>
          <p:cNvPr id="207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240088" y="6096000"/>
            <a:ext cx="2170112"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银行账户状态图</a:t>
            </a:r>
            <a:endParaRPr lang="zh-CN" altLang="en-US" sz="2200" dirty="0"/>
          </a:p>
        </p:txBody>
      </p:sp>
      <p:grpSp>
        <p:nvGrpSpPr>
          <p:cNvPr id="207878" name="Group 12"/>
          <p:cNvGrpSpPr>
            <a:grpSpLocks noChangeAspect="1"/>
          </p:cNvGrpSpPr>
          <p:nvPr/>
        </p:nvGrpSpPr>
        <p:grpSpPr bwMode="auto">
          <a:xfrm>
            <a:off x="152400" y="2243138"/>
            <a:ext cx="8763000" cy="3776662"/>
            <a:chOff x="144" y="1584"/>
            <a:chExt cx="5520" cy="2379"/>
          </a:xfrm>
        </p:grpSpPr>
        <p:sp>
          <p:nvSpPr>
            <p:cNvPr id="207879" name="AutoShape 11"/>
            <p:cNvSpPr>
              <a:spLocks noChangeAspect="1" noChangeArrowheads="1" noTextEdit="1"/>
            </p:cNvSpPr>
            <p:nvPr/>
          </p:nvSpPr>
          <p:spPr bwMode="auto">
            <a:xfrm>
              <a:off x="144" y="1584"/>
              <a:ext cx="5448" cy="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80" name="Line 13"/>
            <p:cNvSpPr>
              <a:spLocks noChangeShapeType="1"/>
            </p:cNvSpPr>
            <p:nvPr/>
          </p:nvSpPr>
          <p:spPr bwMode="auto">
            <a:xfrm>
              <a:off x="1706" y="2143"/>
              <a:ext cx="285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1" name="Freeform 14"/>
            <p:cNvSpPr>
              <a:spLocks/>
            </p:cNvSpPr>
            <p:nvPr/>
          </p:nvSpPr>
          <p:spPr bwMode="auto">
            <a:xfrm>
              <a:off x="3887" y="2125"/>
              <a:ext cx="77" cy="36"/>
            </a:xfrm>
            <a:custGeom>
              <a:avLst/>
              <a:gdLst>
                <a:gd name="T0" fmla="*/ 77 w 77"/>
                <a:gd name="T1" fmla="*/ 18 h 36"/>
                <a:gd name="T2" fmla="*/ 0 w 77"/>
                <a:gd name="T3" fmla="*/ 36 h 36"/>
                <a:gd name="T4" fmla="*/ 0 w 77"/>
                <a:gd name="T5" fmla="*/ 0 h 36"/>
                <a:gd name="T6" fmla="*/ 77 w 77"/>
                <a:gd name="T7" fmla="*/ 18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36">
                  <a:moveTo>
                    <a:pt x="77" y="18"/>
                  </a:moveTo>
                  <a:lnTo>
                    <a:pt x="0" y="36"/>
                  </a:lnTo>
                  <a:lnTo>
                    <a:pt x="0" y="0"/>
                  </a:lnTo>
                  <a:lnTo>
                    <a:pt x="77" y="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82" name="Rectangle 15"/>
            <p:cNvSpPr>
              <a:spLocks noChangeArrowheads="1"/>
            </p:cNvSpPr>
            <p:nvPr/>
          </p:nvSpPr>
          <p:spPr bwMode="auto">
            <a:xfrm>
              <a:off x="2035" y="1929"/>
              <a:ext cx="190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withdraw</a:t>
              </a:r>
              <a:r>
                <a:rPr lang="zh-CN" altLang="zh-CN" sz="1200">
                  <a:solidFill>
                    <a:srgbClr val="000000"/>
                  </a:solidFill>
                  <a:latin typeface="Arial" panose="020B0604020202020204" pitchFamily="34" charset="0"/>
                  <a:ea typeface="宋体" panose="02010600030101010101" pitchFamily="2" charset="-122"/>
                </a:rPr>
                <a:t>[balance &gt; -2000 and balance &lt; 0]/ </a:t>
              </a:r>
              <a:endParaRPr lang="zh-CN" altLang="zh-CN" sz="1800">
                <a:solidFill>
                  <a:schemeClr val="tx1"/>
                </a:solidFill>
                <a:latin typeface="Arial" panose="020B0604020202020204" pitchFamily="34" charset="0"/>
                <a:ea typeface="宋体" panose="02010600030101010101" pitchFamily="2" charset="-122"/>
              </a:endParaRPr>
            </a:p>
          </p:txBody>
        </p:sp>
        <p:sp>
          <p:nvSpPr>
            <p:cNvPr id="207883" name="Rectangle 16"/>
            <p:cNvSpPr>
              <a:spLocks noChangeArrowheads="1"/>
            </p:cNvSpPr>
            <p:nvPr/>
          </p:nvSpPr>
          <p:spPr bwMode="auto">
            <a:xfrm>
              <a:off x="2688" y="2042"/>
              <a:ext cx="44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w</a:t>
              </a:r>
              <a:r>
                <a:rPr lang="zh-CN" altLang="zh-CN" sz="1200">
                  <a:solidFill>
                    <a:srgbClr val="000000"/>
                  </a:solidFill>
                  <a:latin typeface="Arial" panose="020B0604020202020204" pitchFamily="34" charset="0"/>
                  <a:ea typeface="宋体" panose="02010600030101010101" pitchFamily="2" charset="-122"/>
                </a:rPr>
                <a:t>ithdraw</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884" name="Line 17"/>
            <p:cNvSpPr>
              <a:spLocks noChangeShapeType="1"/>
            </p:cNvSpPr>
            <p:nvPr/>
          </p:nvSpPr>
          <p:spPr bwMode="auto">
            <a:xfrm>
              <a:off x="1445" y="1685"/>
              <a:ext cx="6" cy="5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5" name="Freeform 18"/>
            <p:cNvSpPr>
              <a:spLocks/>
            </p:cNvSpPr>
            <p:nvPr/>
          </p:nvSpPr>
          <p:spPr bwMode="auto">
            <a:xfrm>
              <a:off x="1427" y="1864"/>
              <a:ext cx="36" cy="77"/>
            </a:xfrm>
            <a:custGeom>
              <a:avLst/>
              <a:gdLst>
                <a:gd name="T0" fmla="*/ 18 w 36"/>
                <a:gd name="T1" fmla="*/ 77 h 77"/>
                <a:gd name="T2" fmla="*/ 0 w 36"/>
                <a:gd name="T3" fmla="*/ 0 h 77"/>
                <a:gd name="T4" fmla="*/ 36 w 36"/>
                <a:gd name="T5" fmla="*/ 0 h 77"/>
                <a:gd name="T6" fmla="*/ 18 w 36"/>
                <a:gd name="T7" fmla="*/ 77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77">
                  <a:moveTo>
                    <a:pt x="18" y="77"/>
                  </a:moveTo>
                  <a:lnTo>
                    <a:pt x="0" y="0"/>
                  </a:lnTo>
                  <a:lnTo>
                    <a:pt x="36" y="0"/>
                  </a:lnTo>
                  <a:lnTo>
                    <a:pt x="18" y="7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86" name="Line 19"/>
            <p:cNvSpPr>
              <a:spLocks noChangeShapeType="1"/>
            </p:cNvSpPr>
            <p:nvPr/>
          </p:nvSpPr>
          <p:spPr bwMode="auto">
            <a:xfrm flipH="1">
              <a:off x="1522" y="2339"/>
              <a:ext cx="268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7" name="Freeform 20"/>
            <p:cNvSpPr>
              <a:spLocks/>
            </p:cNvSpPr>
            <p:nvPr/>
          </p:nvSpPr>
          <p:spPr bwMode="auto">
            <a:xfrm>
              <a:off x="1944" y="2322"/>
              <a:ext cx="83" cy="35"/>
            </a:xfrm>
            <a:custGeom>
              <a:avLst/>
              <a:gdLst>
                <a:gd name="T0" fmla="*/ 0 w 83"/>
                <a:gd name="T1" fmla="*/ 17 h 35"/>
                <a:gd name="T2" fmla="*/ 83 w 83"/>
                <a:gd name="T3" fmla="*/ 0 h 35"/>
                <a:gd name="T4" fmla="*/ 83 w 83"/>
                <a:gd name="T5" fmla="*/ 35 h 35"/>
                <a:gd name="T6" fmla="*/ 0 w 83"/>
                <a:gd name="T7" fmla="*/ 17 h 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35">
                  <a:moveTo>
                    <a:pt x="0" y="17"/>
                  </a:moveTo>
                  <a:lnTo>
                    <a:pt x="83" y="0"/>
                  </a:lnTo>
                  <a:lnTo>
                    <a:pt x="83" y="35"/>
                  </a:lnTo>
                  <a:lnTo>
                    <a:pt x="0" y="1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88" name="Rectangle 21"/>
            <p:cNvSpPr>
              <a:spLocks noChangeArrowheads="1"/>
            </p:cNvSpPr>
            <p:nvPr/>
          </p:nvSpPr>
          <p:spPr bwMode="auto">
            <a:xfrm>
              <a:off x="2449" y="2336"/>
              <a:ext cx="13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deposit</a:t>
              </a:r>
              <a:r>
                <a:rPr lang="zh-CN" altLang="zh-CN" sz="1200">
                  <a:solidFill>
                    <a:srgbClr val="000000"/>
                  </a:solidFill>
                  <a:latin typeface="Arial" panose="020B0604020202020204" pitchFamily="34" charset="0"/>
                  <a:ea typeface="宋体" panose="02010600030101010101" pitchFamily="2" charset="-122"/>
                </a:rPr>
                <a:t>[balance &gt;= 0]/ deposit</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889" name="Freeform 22"/>
            <p:cNvSpPr>
              <a:spLocks/>
            </p:cNvSpPr>
            <p:nvPr/>
          </p:nvSpPr>
          <p:spPr bwMode="auto">
            <a:xfrm>
              <a:off x="1261" y="2470"/>
              <a:ext cx="2073" cy="1261"/>
            </a:xfrm>
            <a:custGeom>
              <a:avLst/>
              <a:gdLst>
                <a:gd name="T0" fmla="*/ 0 w 2073"/>
                <a:gd name="T1" fmla="*/ 0 h 1261"/>
                <a:gd name="T2" fmla="*/ 0 w 2073"/>
                <a:gd name="T3" fmla="*/ 1261 h 1261"/>
                <a:gd name="T4" fmla="*/ 2073 w 2073"/>
                <a:gd name="T5" fmla="*/ 1261 h 1261"/>
                <a:gd name="T6" fmla="*/ 0 60000 65536"/>
                <a:gd name="T7" fmla="*/ 0 60000 65536"/>
                <a:gd name="T8" fmla="*/ 0 60000 65536"/>
              </a:gdLst>
              <a:ahLst/>
              <a:cxnLst>
                <a:cxn ang="T6">
                  <a:pos x="T0" y="T1"/>
                </a:cxn>
                <a:cxn ang="T7">
                  <a:pos x="T2" y="T3"/>
                </a:cxn>
                <a:cxn ang="T8">
                  <a:pos x="T4" y="T5"/>
                </a:cxn>
              </a:cxnLst>
              <a:rect l="0" t="0" r="r" b="b"/>
              <a:pathLst>
                <a:path w="2073" h="1261">
                  <a:moveTo>
                    <a:pt x="0" y="0"/>
                  </a:moveTo>
                  <a:lnTo>
                    <a:pt x="0" y="1261"/>
                  </a:lnTo>
                  <a:lnTo>
                    <a:pt x="2073" y="126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0" name="Freeform 23"/>
            <p:cNvSpPr>
              <a:spLocks/>
            </p:cNvSpPr>
            <p:nvPr/>
          </p:nvSpPr>
          <p:spPr bwMode="auto">
            <a:xfrm>
              <a:off x="2526" y="3713"/>
              <a:ext cx="78" cy="36"/>
            </a:xfrm>
            <a:custGeom>
              <a:avLst/>
              <a:gdLst>
                <a:gd name="T0" fmla="*/ 78 w 78"/>
                <a:gd name="T1" fmla="*/ 18 h 36"/>
                <a:gd name="T2" fmla="*/ 0 w 78"/>
                <a:gd name="T3" fmla="*/ 36 h 36"/>
                <a:gd name="T4" fmla="*/ 0 w 78"/>
                <a:gd name="T5" fmla="*/ 0 h 36"/>
                <a:gd name="T6" fmla="*/ 78 w 78"/>
                <a:gd name="T7" fmla="*/ 18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6">
                  <a:moveTo>
                    <a:pt x="78" y="18"/>
                  </a:moveTo>
                  <a:lnTo>
                    <a:pt x="0" y="36"/>
                  </a:lnTo>
                  <a:lnTo>
                    <a:pt x="0" y="0"/>
                  </a:lnTo>
                  <a:lnTo>
                    <a:pt x="78" y="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91" name="Rectangle 24"/>
            <p:cNvSpPr>
              <a:spLocks noChangeArrowheads="1"/>
            </p:cNvSpPr>
            <p:nvPr/>
          </p:nvSpPr>
          <p:spPr bwMode="auto">
            <a:xfrm>
              <a:off x="173" y="2950"/>
              <a:ext cx="168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withdraw</a:t>
              </a:r>
              <a:r>
                <a:rPr lang="zh-CN" altLang="zh-CN" sz="1200">
                  <a:solidFill>
                    <a:srgbClr val="000000"/>
                  </a:solidFill>
                  <a:latin typeface="Arial" panose="020B0604020202020204" pitchFamily="34" charset="0"/>
                  <a:ea typeface="宋体" panose="02010600030101010101" pitchFamily="2" charset="-122"/>
                </a:rPr>
                <a:t>[balance == -2000]/ withdraw</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892" name="Freeform 25"/>
            <p:cNvSpPr>
              <a:spLocks/>
            </p:cNvSpPr>
            <p:nvPr/>
          </p:nvSpPr>
          <p:spPr bwMode="auto">
            <a:xfrm>
              <a:off x="3174" y="2417"/>
              <a:ext cx="1081" cy="981"/>
            </a:xfrm>
            <a:custGeom>
              <a:avLst/>
              <a:gdLst>
                <a:gd name="T0" fmla="*/ 1081 w 1081"/>
                <a:gd name="T1" fmla="*/ 0 h 981"/>
                <a:gd name="T2" fmla="*/ 1081 w 1081"/>
                <a:gd name="T3" fmla="*/ 981 h 981"/>
                <a:gd name="T4" fmla="*/ 0 w 1081"/>
                <a:gd name="T5" fmla="*/ 981 h 981"/>
                <a:gd name="T6" fmla="*/ 0 60000 65536"/>
                <a:gd name="T7" fmla="*/ 0 60000 65536"/>
                <a:gd name="T8" fmla="*/ 0 60000 65536"/>
              </a:gdLst>
              <a:ahLst/>
              <a:cxnLst>
                <a:cxn ang="T6">
                  <a:pos x="T0" y="T1"/>
                </a:cxn>
                <a:cxn ang="T7">
                  <a:pos x="T2" y="T3"/>
                </a:cxn>
                <a:cxn ang="T8">
                  <a:pos x="T4" y="T5"/>
                </a:cxn>
              </a:cxnLst>
              <a:rect l="0" t="0" r="r" b="b"/>
              <a:pathLst>
                <a:path w="1081" h="981">
                  <a:moveTo>
                    <a:pt x="1081" y="0"/>
                  </a:moveTo>
                  <a:lnTo>
                    <a:pt x="1081" y="981"/>
                  </a:lnTo>
                  <a:lnTo>
                    <a:pt x="0" y="9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3" name="Freeform 26"/>
            <p:cNvSpPr>
              <a:spLocks/>
            </p:cNvSpPr>
            <p:nvPr/>
          </p:nvSpPr>
          <p:spPr bwMode="auto">
            <a:xfrm>
              <a:off x="3703" y="3380"/>
              <a:ext cx="77" cy="36"/>
            </a:xfrm>
            <a:custGeom>
              <a:avLst/>
              <a:gdLst>
                <a:gd name="T0" fmla="*/ 0 w 77"/>
                <a:gd name="T1" fmla="*/ 18 h 36"/>
                <a:gd name="T2" fmla="*/ 77 w 77"/>
                <a:gd name="T3" fmla="*/ 0 h 36"/>
                <a:gd name="T4" fmla="*/ 77 w 77"/>
                <a:gd name="T5" fmla="*/ 36 h 36"/>
                <a:gd name="T6" fmla="*/ 0 w 77"/>
                <a:gd name="T7" fmla="*/ 18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36">
                  <a:moveTo>
                    <a:pt x="0" y="18"/>
                  </a:moveTo>
                  <a:lnTo>
                    <a:pt x="77" y="0"/>
                  </a:lnTo>
                  <a:lnTo>
                    <a:pt x="77" y="36"/>
                  </a:lnTo>
                  <a:lnTo>
                    <a:pt x="0" y="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94" name="Rectangle 27"/>
            <p:cNvSpPr>
              <a:spLocks noChangeArrowheads="1"/>
            </p:cNvSpPr>
            <p:nvPr/>
          </p:nvSpPr>
          <p:spPr bwMode="auto">
            <a:xfrm>
              <a:off x="3195" y="2874"/>
              <a:ext cx="168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withdraw</a:t>
              </a:r>
              <a:r>
                <a:rPr lang="zh-CN" altLang="zh-CN" sz="1200">
                  <a:solidFill>
                    <a:srgbClr val="000000"/>
                  </a:solidFill>
                  <a:latin typeface="Arial" panose="020B0604020202020204" pitchFamily="34" charset="0"/>
                  <a:ea typeface="宋体" panose="02010600030101010101" pitchFamily="2" charset="-122"/>
                </a:rPr>
                <a:t>[balance == -2000]/ withdraw</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895" name="Freeform 28"/>
            <p:cNvSpPr>
              <a:spLocks/>
            </p:cNvSpPr>
            <p:nvPr/>
          </p:nvSpPr>
          <p:spPr bwMode="auto">
            <a:xfrm>
              <a:off x="1671" y="2304"/>
              <a:ext cx="1117" cy="1183"/>
            </a:xfrm>
            <a:custGeom>
              <a:avLst/>
              <a:gdLst>
                <a:gd name="T0" fmla="*/ 1117 w 1117"/>
                <a:gd name="T1" fmla="*/ 1183 h 1183"/>
                <a:gd name="T2" fmla="*/ 0 w 1117"/>
                <a:gd name="T3" fmla="*/ 1183 h 1183"/>
                <a:gd name="T4" fmla="*/ 0 w 1117"/>
                <a:gd name="T5" fmla="*/ 0 h 1183"/>
                <a:gd name="T6" fmla="*/ 0 60000 65536"/>
                <a:gd name="T7" fmla="*/ 0 60000 65536"/>
                <a:gd name="T8" fmla="*/ 0 60000 65536"/>
              </a:gdLst>
              <a:ahLst/>
              <a:cxnLst>
                <a:cxn ang="T6">
                  <a:pos x="T0" y="T1"/>
                </a:cxn>
                <a:cxn ang="T7">
                  <a:pos x="T2" y="T3"/>
                </a:cxn>
                <a:cxn ang="T8">
                  <a:pos x="T4" y="T5"/>
                </a:cxn>
              </a:cxnLst>
              <a:rect l="0" t="0" r="r" b="b"/>
              <a:pathLst>
                <a:path w="1117" h="1183">
                  <a:moveTo>
                    <a:pt x="1117" y="1183"/>
                  </a:moveTo>
                  <a:lnTo>
                    <a:pt x="0" y="1183"/>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6" name="Freeform 29"/>
            <p:cNvSpPr>
              <a:spLocks/>
            </p:cNvSpPr>
            <p:nvPr/>
          </p:nvSpPr>
          <p:spPr bwMode="auto">
            <a:xfrm>
              <a:off x="1653" y="2512"/>
              <a:ext cx="36" cy="77"/>
            </a:xfrm>
            <a:custGeom>
              <a:avLst/>
              <a:gdLst>
                <a:gd name="T0" fmla="*/ 18 w 36"/>
                <a:gd name="T1" fmla="*/ 0 h 77"/>
                <a:gd name="T2" fmla="*/ 36 w 36"/>
                <a:gd name="T3" fmla="*/ 77 h 77"/>
                <a:gd name="T4" fmla="*/ 0 w 36"/>
                <a:gd name="T5" fmla="*/ 77 h 77"/>
                <a:gd name="T6" fmla="*/ 18 w 36"/>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77">
                  <a:moveTo>
                    <a:pt x="18" y="0"/>
                  </a:moveTo>
                  <a:lnTo>
                    <a:pt x="36" y="77"/>
                  </a:lnTo>
                  <a:lnTo>
                    <a:pt x="0" y="77"/>
                  </a:lnTo>
                  <a:lnTo>
                    <a:pt x="18"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897" name="Rectangle 30"/>
            <p:cNvSpPr>
              <a:spLocks noChangeArrowheads="1"/>
            </p:cNvSpPr>
            <p:nvPr/>
          </p:nvSpPr>
          <p:spPr bwMode="auto">
            <a:xfrm>
              <a:off x="1334" y="3148"/>
              <a:ext cx="13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deposit</a:t>
              </a:r>
              <a:r>
                <a:rPr lang="zh-CN" altLang="zh-CN" sz="1200">
                  <a:solidFill>
                    <a:srgbClr val="000000"/>
                  </a:solidFill>
                  <a:latin typeface="Arial" panose="020B0604020202020204" pitchFamily="34" charset="0"/>
                  <a:ea typeface="宋体" panose="02010600030101010101" pitchFamily="2" charset="-122"/>
                </a:rPr>
                <a:t>[balance &gt;= 0]/ deposit</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898" name="Freeform 31"/>
            <p:cNvSpPr>
              <a:spLocks/>
            </p:cNvSpPr>
            <p:nvPr/>
          </p:nvSpPr>
          <p:spPr bwMode="auto">
            <a:xfrm>
              <a:off x="3518" y="2197"/>
              <a:ext cx="1414" cy="1546"/>
            </a:xfrm>
            <a:custGeom>
              <a:avLst/>
              <a:gdLst>
                <a:gd name="T0" fmla="*/ 0 w 1414"/>
                <a:gd name="T1" fmla="*/ 1546 h 1546"/>
                <a:gd name="T2" fmla="*/ 1414 w 1414"/>
                <a:gd name="T3" fmla="*/ 1546 h 1546"/>
                <a:gd name="T4" fmla="*/ 1414 w 1414"/>
                <a:gd name="T5" fmla="*/ 0 h 1546"/>
                <a:gd name="T6" fmla="*/ 0 60000 65536"/>
                <a:gd name="T7" fmla="*/ 0 60000 65536"/>
                <a:gd name="T8" fmla="*/ 0 60000 65536"/>
              </a:gdLst>
              <a:ahLst/>
              <a:cxnLst>
                <a:cxn ang="T6">
                  <a:pos x="T0" y="T1"/>
                </a:cxn>
                <a:cxn ang="T7">
                  <a:pos x="T2" y="T3"/>
                </a:cxn>
                <a:cxn ang="T8">
                  <a:pos x="T4" y="T5"/>
                </a:cxn>
              </a:cxnLst>
              <a:rect l="0" t="0" r="r" b="b"/>
              <a:pathLst>
                <a:path w="1414" h="1546">
                  <a:moveTo>
                    <a:pt x="0" y="1546"/>
                  </a:moveTo>
                  <a:lnTo>
                    <a:pt x="1414" y="1546"/>
                  </a:lnTo>
                  <a:lnTo>
                    <a:pt x="141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9" name="Freeform 32"/>
            <p:cNvSpPr>
              <a:spLocks/>
            </p:cNvSpPr>
            <p:nvPr/>
          </p:nvSpPr>
          <p:spPr bwMode="auto">
            <a:xfrm>
              <a:off x="4915" y="2512"/>
              <a:ext cx="35" cy="77"/>
            </a:xfrm>
            <a:custGeom>
              <a:avLst/>
              <a:gdLst>
                <a:gd name="T0" fmla="*/ 17 w 35"/>
                <a:gd name="T1" fmla="*/ 0 h 77"/>
                <a:gd name="T2" fmla="*/ 35 w 35"/>
                <a:gd name="T3" fmla="*/ 77 h 77"/>
                <a:gd name="T4" fmla="*/ 0 w 35"/>
                <a:gd name="T5" fmla="*/ 77 h 77"/>
                <a:gd name="T6" fmla="*/ 17 w 35"/>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7">
                  <a:moveTo>
                    <a:pt x="17" y="0"/>
                  </a:moveTo>
                  <a:lnTo>
                    <a:pt x="35" y="77"/>
                  </a:lnTo>
                  <a:lnTo>
                    <a:pt x="0" y="77"/>
                  </a:lnTo>
                  <a:lnTo>
                    <a:pt x="1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7900" name="Rectangle 33"/>
            <p:cNvSpPr>
              <a:spLocks noChangeArrowheads="1"/>
            </p:cNvSpPr>
            <p:nvPr/>
          </p:nvSpPr>
          <p:spPr bwMode="auto">
            <a:xfrm>
              <a:off x="3832" y="3611"/>
              <a:ext cx="18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deposit</a:t>
              </a:r>
              <a:r>
                <a:rPr lang="zh-CN" altLang="zh-CN" sz="1200">
                  <a:solidFill>
                    <a:srgbClr val="000000"/>
                  </a:solidFill>
                  <a:latin typeface="Arial" panose="020B0604020202020204" pitchFamily="34" charset="0"/>
                  <a:ea typeface="宋体" panose="02010600030101010101" pitchFamily="2" charset="-122"/>
                </a:rPr>
                <a:t>[balance &gt; -2000 and balance &lt; 0]/ </a:t>
              </a:r>
              <a:endParaRPr lang="zh-CN" altLang="zh-CN" sz="1800">
                <a:solidFill>
                  <a:schemeClr val="tx1"/>
                </a:solidFill>
                <a:latin typeface="Arial" panose="020B0604020202020204" pitchFamily="34" charset="0"/>
                <a:ea typeface="宋体" panose="02010600030101010101" pitchFamily="2" charset="-122"/>
              </a:endParaRPr>
            </a:p>
          </p:txBody>
        </p:sp>
        <p:sp>
          <p:nvSpPr>
            <p:cNvPr id="207901" name="Rectangle 34"/>
            <p:cNvSpPr>
              <a:spLocks noChangeArrowheads="1"/>
            </p:cNvSpPr>
            <p:nvPr/>
          </p:nvSpPr>
          <p:spPr bwMode="auto">
            <a:xfrm>
              <a:off x="4505" y="3724"/>
              <a:ext cx="3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a:solidFill>
                    <a:srgbClr val="000000"/>
                  </a:solidFill>
                  <a:latin typeface="Arial" panose="020B0604020202020204" pitchFamily="34" charset="0"/>
                  <a:ea typeface="宋体" panose="02010600030101010101" pitchFamily="2" charset="-122"/>
                </a:rPr>
                <a:t>d</a:t>
              </a:r>
              <a:r>
                <a:rPr lang="zh-CN" altLang="zh-CN" sz="1200">
                  <a:solidFill>
                    <a:srgbClr val="000000"/>
                  </a:solidFill>
                  <a:latin typeface="Arial" panose="020B0604020202020204" pitchFamily="34" charset="0"/>
                  <a:ea typeface="宋体" panose="02010600030101010101" pitchFamily="2" charset="-122"/>
                </a:rPr>
                <a:t>eposit</a:t>
              </a:r>
              <a:r>
                <a:rPr lang="en-US" altLang="zh-CN" sz="12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pic>
          <p:nvPicPr>
            <p:cNvPr id="207902"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 y="1941"/>
              <a:ext cx="87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03" name="AutoShape 36"/>
            <p:cNvSpPr>
              <a:spLocks noChangeArrowheads="1"/>
            </p:cNvSpPr>
            <p:nvPr/>
          </p:nvSpPr>
          <p:spPr bwMode="auto">
            <a:xfrm>
              <a:off x="1071" y="1941"/>
              <a:ext cx="873" cy="571"/>
            </a:xfrm>
            <a:prstGeom prst="roundRect">
              <a:avLst>
                <a:gd name="adj" fmla="val 12500"/>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07904" name="Rectangle 37"/>
            <p:cNvSpPr>
              <a:spLocks noChangeArrowheads="1"/>
            </p:cNvSpPr>
            <p:nvPr/>
          </p:nvSpPr>
          <p:spPr bwMode="auto">
            <a:xfrm>
              <a:off x="1219" y="1953"/>
              <a:ext cx="6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NormalState</a:t>
              </a:r>
              <a:endParaRPr lang="zh-CN" altLang="zh-CN" sz="1800">
                <a:solidFill>
                  <a:schemeClr val="tx1"/>
                </a:solidFill>
                <a:latin typeface="Arial" panose="020B0604020202020204" pitchFamily="34" charset="0"/>
                <a:ea typeface="宋体" panose="02010600030101010101" pitchFamily="2" charset="-122"/>
              </a:endParaRPr>
            </a:p>
          </p:txBody>
        </p:sp>
        <p:sp>
          <p:nvSpPr>
            <p:cNvPr id="207905" name="Line 38"/>
            <p:cNvSpPr>
              <a:spLocks noChangeShapeType="1"/>
            </p:cNvSpPr>
            <p:nvPr/>
          </p:nvSpPr>
          <p:spPr bwMode="auto">
            <a:xfrm>
              <a:off x="1071" y="2096"/>
              <a:ext cx="87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6" name="Rectangle 39"/>
            <p:cNvSpPr>
              <a:spLocks noChangeArrowheads="1"/>
            </p:cNvSpPr>
            <p:nvPr/>
          </p:nvSpPr>
          <p:spPr bwMode="auto">
            <a:xfrm>
              <a:off x="1136" y="2107"/>
              <a:ext cx="6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deposit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07" name="Rectangle 40"/>
            <p:cNvSpPr>
              <a:spLocks noChangeArrowheads="1"/>
            </p:cNvSpPr>
            <p:nvPr/>
          </p:nvSpPr>
          <p:spPr bwMode="auto">
            <a:xfrm>
              <a:off x="1136" y="2238"/>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withdraw</a:t>
              </a:r>
              <a:endParaRPr lang="zh-CN" altLang="zh-CN" sz="1800">
                <a:solidFill>
                  <a:schemeClr val="tx1"/>
                </a:solidFill>
                <a:latin typeface="Arial" panose="020B0604020202020204" pitchFamily="34" charset="0"/>
                <a:ea typeface="宋体" panose="02010600030101010101" pitchFamily="2" charset="-122"/>
              </a:endParaRPr>
            </a:p>
          </p:txBody>
        </p:sp>
        <p:sp>
          <p:nvSpPr>
            <p:cNvPr id="207908" name="Rectangle 41"/>
            <p:cNvSpPr>
              <a:spLocks noChangeArrowheads="1"/>
            </p:cNvSpPr>
            <p:nvPr/>
          </p:nvSpPr>
          <p:spPr bwMode="auto">
            <a:xfrm>
              <a:off x="1136" y="2369"/>
              <a:ext cx="8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stateCheck</a:t>
              </a:r>
              <a:endParaRPr lang="zh-CN" altLang="zh-CN" sz="1800">
                <a:solidFill>
                  <a:schemeClr val="tx1"/>
                </a:solidFill>
                <a:latin typeface="Arial" panose="020B0604020202020204" pitchFamily="34" charset="0"/>
                <a:ea typeface="宋体" panose="02010600030101010101" pitchFamily="2" charset="-122"/>
              </a:endParaRPr>
            </a:p>
          </p:txBody>
        </p:sp>
        <p:sp>
          <p:nvSpPr>
            <p:cNvPr id="207909" name="Rectangle 42"/>
            <p:cNvSpPr>
              <a:spLocks noChangeArrowheads="1"/>
            </p:cNvSpPr>
            <p:nvPr/>
          </p:nvSpPr>
          <p:spPr bwMode="auto">
            <a:xfrm>
              <a:off x="1136" y="2494"/>
              <a:ext cx="14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pic>
          <p:nvPicPr>
            <p:cNvPr id="207910"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 y="1810"/>
              <a:ext cx="1123"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11" name="AutoShape 44"/>
            <p:cNvSpPr>
              <a:spLocks noChangeArrowheads="1"/>
            </p:cNvSpPr>
            <p:nvPr/>
          </p:nvSpPr>
          <p:spPr bwMode="auto">
            <a:xfrm>
              <a:off x="3964" y="1810"/>
              <a:ext cx="1117" cy="702"/>
            </a:xfrm>
            <a:prstGeom prst="roundRect">
              <a:avLst>
                <a:gd name="adj" fmla="val 12713"/>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07912" name="Rectangle 45"/>
            <p:cNvSpPr>
              <a:spLocks noChangeArrowheads="1"/>
            </p:cNvSpPr>
            <p:nvPr/>
          </p:nvSpPr>
          <p:spPr bwMode="auto">
            <a:xfrm>
              <a:off x="4184" y="1822"/>
              <a:ext cx="77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OverdraftState</a:t>
              </a:r>
              <a:endParaRPr lang="zh-CN" altLang="zh-CN" sz="1800">
                <a:solidFill>
                  <a:schemeClr val="tx1"/>
                </a:solidFill>
                <a:latin typeface="Arial" panose="020B0604020202020204" pitchFamily="34" charset="0"/>
                <a:ea typeface="宋体" panose="02010600030101010101" pitchFamily="2" charset="-122"/>
              </a:endParaRPr>
            </a:p>
          </p:txBody>
        </p:sp>
        <p:sp>
          <p:nvSpPr>
            <p:cNvPr id="207913" name="Line 46"/>
            <p:cNvSpPr>
              <a:spLocks noChangeShapeType="1"/>
            </p:cNvSpPr>
            <p:nvPr/>
          </p:nvSpPr>
          <p:spPr bwMode="auto">
            <a:xfrm>
              <a:off x="3964" y="1965"/>
              <a:ext cx="11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4" name="Rectangle 47"/>
            <p:cNvSpPr>
              <a:spLocks noChangeArrowheads="1"/>
            </p:cNvSpPr>
            <p:nvPr/>
          </p:nvSpPr>
          <p:spPr bwMode="auto">
            <a:xfrm>
              <a:off x="4035" y="1977"/>
              <a:ext cx="6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deposit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15" name="Rectangle 48"/>
            <p:cNvSpPr>
              <a:spLocks noChangeArrowheads="1"/>
            </p:cNvSpPr>
            <p:nvPr/>
          </p:nvSpPr>
          <p:spPr bwMode="auto">
            <a:xfrm>
              <a:off x="4035" y="2107"/>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withdraw</a:t>
              </a:r>
              <a:endParaRPr lang="zh-CN" altLang="zh-CN" sz="1800">
                <a:solidFill>
                  <a:schemeClr val="tx1"/>
                </a:solidFill>
                <a:latin typeface="Arial" panose="020B0604020202020204" pitchFamily="34" charset="0"/>
                <a:ea typeface="宋体" panose="02010600030101010101" pitchFamily="2" charset="-122"/>
              </a:endParaRPr>
            </a:p>
          </p:txBody>
        </p:sp>
        <p:sp>
          <p:nvSpPr>
            <p:cNvPr id="207916" name="Rectangle 49"/>
            <p:cNvSpPr>
              <a:spLocks noChangeArrowheads="1"/>
            </p:cNvSpPr>
            <p:nvPr/>
          </p:nvSpPr>
          <p:spPr bwMode="auto">
            <a:xfrm>
              <a:off x="4035" y="2238"/>
              <a:ext cx="107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computeInterest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17" name="Rectangle 50"/>
            <p:cNvSpPr>
              <a:spLocks noChangeArrowheads="1"/>
            </p:cNvSpPr>
            <p:nvPr/>
          </p:nvSpPr>
          <p:spPr bwMode="auto">
            <a:xfrm>
              <a:off x="4035" y="2369"/>
              <a:ext cx="8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stateCheck</a:t>
              </a:r>
              <a:endParaRPr lang="zh-CN" altLang="zh-CN" sz="1800">
                <a:solidFill>
                  <a:schemeClr val="tx1"/>
                </a:solidFill>
                <a:latin typeface="Arial" panose="020B0604020202020204" pitchFamily="34" charset="0"/>
                <a:ea typeface="宋体" panose="02010600030101010101" pitchFamily="2" charset="-122"/>
              </a:endParaRPr>
            </a:p>
          </p:txBody>
        </p:sp>
        <p:sp>
          <p:nvSpPr>
            <p:cNvPr id="207918" name="Rectangle 51"/>
            <p:cNvSpPr>
              <a:spLocks noChangeArrowheads="1"/>
            </p:cNvSpPr>
            <p:nvPr/>
          </p:nvSpPr>
          <p:spPr bwMode="auto">
            <a:xfrm>
              <a:off x="4035" y="2494"/>
              <a:ext cx="14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pic>
          <p:nvPicPr>
            <p:cNvPr id="207919"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 y="3261"/>
              <a:ext cx="11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20" name="AutoShape 53"/>
            <p:cNvSpPr>
              <a:spLocks noChangeArrowheads="1"/>
            </p:cNvSpPr>
            <p:nvPr/>
          </p:nvSpPr>
          <p:spPr bwMode="auto">
            <a:xfrm>
              <a:off x="2604" y="3261"/>
              <a:ext cx="1099" cy="571"/>
            </a:xfrm>
            <a:prstGeom prst="roundRect">
              <a:avLst>
                <a:gd name="adj" fmla="val 12500"/>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07921" name="Rectangle 54"/>
            <p:cNvSpPr>
              <a:spLocks noChangeArrowheads="1"/>
            </p:cNvSpPr>
            <p:nvPr/>
          </p:nvSpPr>
          <p:spPr bwMode="auto">
            <a:xfrm>
              <a:off x="2794" y="3273"/>
              <a:ext cx="82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RestrictedState</a:t>
              </a:r>
              <a:endParaRPr lang="zh-CN" altLang="zh-CN" sz="1800">
                <a:solidFill>
                  <a:schemeClr val="tx1"/>
                </a:solidFill>
                <a:latin typeface="Arial" panose="020B0604020202020204" pitchFamily="34" charset="0"/>
                <a:ea typeface="宋体" panose="02010600030101010101" pitchFamily="2" charset="-122"/>
              </a:endParaRPr>
            </a:p>
          </p:txBody>
        </p:sp>
        <p:sp>
          <p:nvSpPr>
            <p:cNvPr id="207922" name="Line 55"/>
            <p:cNvSpPr>
              <a:spLocks noChangeShapeType="1"/>
            </p:cNvSpPr>
            <p:nvPr/>
          </p:nvSpPr>
          <p:spPr bwMode="auto">
            <a:xfrm>
              <a:off x="2604" y="3416"/>
              <a:ext cx="109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23" name="Rectangle 56"/>
            <p:cNvSpPr>
              <a:spLocks noChangeArrowheads="1"/>
            </p:cNvSpPr>
            <p:nvPr/>
          </p:nvSpPr>
          <p:spPr bwMode="auto">
            <a:xfrm>
              <a:off x="2669" y="3428"/>
              <a:ext cx="6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deposit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24" name="Rectangle 57"/>
            <p:cNvSpPr>
              <a:spLocks noChangeArrowheads="1"/>
            </p:cNvSpPr>
            <p:nvPr/>
          </p:nvSpPr>
          <p:spPr bwMode="auto">
            <a:xfrm>
              <a:off x="2669" y="3559"/>
              <a:ext cx="107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computeInterest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25" name="Rectangle 58"/>
            <p:cNvSpPr>
              <a:spLocks noChangeArrowheads="1"/>
            </p:cNvSpPr>
            <p:nvPr/>
          </p:nvSpPr>
          <p:spPr bwMode="auto">
            <a:xfrm>
              <a:off x="2669" y="3690"/>
              <a:ext cx="8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do / stateCheck</a:t>
              </a:r>
              <a:endParaRPr lang="zh-CN" altLang="zh-CN" sz="1800">
                <a:solidFill>
                  <a:schemeClr val="tx1"/>
                </a:solidFill>
                <a:latin typeface="Arial" panose="020B0604020202020204" pitchFamily="34" charset="0"/>
                <a:ea typeface="宋体" panose="02010600030101010101" pitchFamily="2" charset="-122"/>
              </a:endParaRPr>
            </a:p>
          </p:txBody>
        </p:sp>
        <p:sp>
          <p:nvSpPr>
            <p:cNvPr id="207926" name="Rectangle 59"/>
            <p:cNvSpPr>
              <a:spLocks noChangeArrowheads="1"/>
            </p:cNvSpPr>
            <p:nvPr/>
          </p:nvSpPr>
          <p:spPr bwMode="auto">
            <a:xfrm>
              <a:off x="2669" y="3814"/>
              <a:ext cx="14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300">
                  <a:solidFill>
                    <a:srgbClr val="000000"/>
                  </a:solidFill>
                  <a:latin typeface="Arial" panose="020B0604020202020204" pitchFamily="34" charset="0"/>
                  <a:ea typeface="宋体" panose="02010600030101010101" pitchFamily="2" charset="-122"/>
                </a:rPr>
                <a:t>...</a:t>
              </a:r>
              <a:endParaRPr lang="zh-CN" altLang="zh-CN" sz="1800">
                <a:solidFill>
                  <a:schemeClr val="tx1"/>
                </a:solidFill>
                <a:latin typeface="Arial" panose="020B0604020202020204" pitchFamily="34" charset="0"/>
                <a:ea typeface="宋体" panose="02010600030101010101" pitchFamily="2" charset="-122"/>
              </a:endParaRPr>
            </a:p>
          </p:txBody>
        </p:sp>
        <p:sp>
          <p:nvSpPr>
            <p:cNvPr id="207927" name="Oval 60"/>
            <p:cNvSpPr>
              <a:spLocks noChangeArrowheads="1"/>
            </p:cNvSpPr>
            <p:nvPr/>
          </p:nvSpPr>
          <p:spPr bwMode="auto">
            <a:xfrm>
              <a:off x="1398" y="1584"/>
              <a:ext cx="95" cy="95"/>
            </a:xfrm>
            <a:prstGeom prst="ellipse">
              <a:avLst/>
            </a:prstGeom>
            <a:solidFill>
              <a:srgbClr val="000000"/>
            </a:solidFill>
            <a:ln w="0">
              <a:solidFill>
                <a:srgbClr val="000000"/>
              </a:solidFill>
              <a:round/>
              <a:headEnd/>
              <a:tailEnd/>
            </a:ln>
          </p:spPr>
          <p:txBody>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861968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状态模式的应用实例</a:t>
            </a:r>
          </a:p>
        </p:txBody>
      </p:sp>
      <p:sp>
        <p:nvSpPr>
          <p:cNvPr id="2088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实例分析与类图</a:t>
            </a:r>
            <a:endParaRPr lang="en-US" altLang="zh-CN" smtClean="0"/>
          </a:p>
        </p:txBody>
      </p:sp>
      <p:sp>
        <p:nvSpPr>
          <p:cNvPr id="208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68688" y="6400800"/>
            <a:ext cx="2170112"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银行账户结构图</a:t>
            </a:r>
            <a:endParaRPr lang="zh-CN" altLang="en-US" sz="2200" dirty="0"/>
          </a:p>
        </p:txBody>
      </p:sp>
      <p:pic>
        <p:nvPicPr>
          <p:cNvPr id="2089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1238"/>
            <a:ext cx="723900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50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状态模式的应用实例</a:t>
            </a:r>
          </a:p>
        </p:txBody>
      </p:sp>
      <p:sp>
        <p:nvSpPr>
          <p:cNvPr id="2109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Account</a:t>
            </a:r>
            <a:r>
              <a:rPr lang="zh-CN" altLang="en-US" sz="2000" smtClean="0"/>
              <a:t>：银行账户，充当环境类</a:t>
            </a:r>
          </a:p>
          <a:p>
            <a:pPr lvl="1" eaLnBrk="1" hangingPunct="1"/>
            <a:r>
              <a:rPr lang="en-US" altLang="zh-CN" sz="2000" smtClean="0"/>
              <a:t>(2) AccountState</a:t>
            </a:r>
            <a:r>
              <a:rPr lang="zh-CN" altLang="en-US" sz="2000" smtClean="0"/>
              <a:t>：账户状态类，充当抽象状态类</a:t>
            </a:r>
          </a:p>
          <a:p>
            <a:pPr lvl="1" eaLnBrk="1" hangingPunct="1"/>
            <a:r>
              <a:rPr lang="en-US" altLang="zh-CN" sz="2000" smtClean="0"/>
              <a:t>(3) NormalState</a:t>
            </a:r>
            <a:r>
              <a:rPr lang="zh-CN" altLang="en-US" sz="2000" smtClean="0"/>
              <a:t>：正常状态类，充当具体状态类</a:t>
            </a:r>
          </a:p>
          <a:p>
            <a:pPr lvl="1" eaLnBrk="1" hangingPunct="1"/>
            <a:r>
              <a:rPr lang="en-US" altLang="zh-CN" sz="2000" smtClean="0"/>
              <a:t>(4) OverdraftState</a:t>
            </a:r>
            <a:r>
              <a:rPr lang="zh-CN" altLang="en-US" sz="2000" smtClean="0"/>
              <a:t>：透支状态类，充当具体状态类</a:t>
            </a:r>
          </a:p>
          <a:p>
            <a:pPr lvl="1" eaLnBrk="1" hangingPunct="1"/>
            <a:r>
              <a:rPr lang="en-US" altLang="zh-CN" sz="2000" smtClean="0"/>
              <a:t>(5) RestrictedState</a:t>
            </a:r>
            <a:r>
              <a:rPr lang="zh-CN" altLang="en-US" sz="2000" smtClean="0"/>
              <a:t>：受限状态类，充当具体状态类</a:t>
            </a:r>
          </a:p>
          <a:p>
            <a:pPr lvl="1" eaLnBrk="1" hangingPunct="1"/>
            <a:r>
              <a:rPr lang="en-US" altLang="zh-CN" sz="2000" smtClean="0"/>
              <a:t>(6) Client</a:t>
            </a:r>
            <a:r>
              <a:rPr lang="zh-CN" altLang="en-US" sz="2000" smtClean="0"/>
              <a:t>：客户端测试类</a:t>
            </a:r>
            <a:endParaRPr lang="en-US" altLang="zh-CN" sz="2000" smtClean="0"/>
          </a:p>
        </p:txBody>
      </p:sp>
      <p:sp>
        <p:nvSpPr>
          <p:cNvPr id="210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10949" name="Group 5"/>
          <p:cNvGrpSpPr>
            <a:grpSpLocks/>
          </p:cNvGrpSpPr>
          <p:nvPr/>
        </p:nvGrpSpPr>
        <p:grpSpPr bwMode="auto">
          <a:xfrm>
            <a:off x="3276600" y="5029200"/>
            <a:ext cx="2160588" cy="809625"/>
            <a:chOff x="2381" y="3283"/>
            <a:chExt cx="1361" cy="510"/>
          </a:xfrm>
        </p:grpSpPr>
        <p:pic>
          <p:nvPicPr>
            <p:cNvPr id="210951"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52"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943600"/>
            <a:ext cx="4953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designpatterns.state</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211238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状态模式的应用实例</a:t>
            </a:r>
          </a:p>
        </p:txBody>
      </p:sp>
      <p:sp>
        <p:nvSpPr>
          <p:cNvPr id="2119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en-US" altLang="zh-CN" smtClean="0"/>
              <a:t>3</a:t>
            </a:r>
            <a:r>
              <a:rPr lang="zh-CN" altLang="en-US" smtClean="0"/>
              <a:t>次取款操作有不同的结果</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1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11973"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2855913"/>
            <a:ext cx="373380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2285487111"/>
              </p:ext>
            </p:extLst>
          </p:nvPr>
        </p:nvGraphicFramePr>
        <p:xfrm>
          <a:off x="1066800" y="685800"/>
          <a:ext cx="6819900" cy="5852160"/>
        </p:xfrm>
        <a:graphic>
          <a:graphicData uri="http://schemas.openxmlformats.org/drawingml/2006/table">
            <a:tbl>
              <a:tblPr firstRow="1" firstCol="1" lastRow="1" lastCol="1" bandRow="1" bandCol="1">
                <a:tableStyleId>{5C22544A-7EE6-4342-B048-85BDC9FD1C3A}</a:tableStyleId>
              </a:tblPr>
              <a:tblGrid>
                <a:gridCol w="6819900"/>
              </a:tblGrid>
              <a:tr h="0">
                <a:tc>
                  <a:txBody>
                    <a:bodyPr/>
                    <a:lstStyle/>
                    <a:p>
                      <a:pPr algn="just">
                        <a:spcAft>
                          <a:spcPts val="0"/>
                        </a:spcAft>
                      </a:pPr>
                      <a:r>
                        <a:rPr lang="zh-CN" sz="1600" b="0" kern="100" dirty="0">
                          <a:solidFill>
                            <a:schemeClr val="tx1"/>
                          </a:solidFill>
                          <a:effectLst/>
                        </a:rPr>
                        <a:t>段誉开户，初始金额为</a:t>
                      </a:r>
                      <a:r>
                        <a:rPr lang="en-US" sz="1600" b="0" kern="100" dirty="0">
                          <a:solidFill>
                            <a:schemeClr val="tx1"/>
                          </a:solidFill>
                          <a:effectLst/>
                        </a:rPr>
                        <a:t>0.0</a:t>
                      </a:r>
                      <a:endParaRPr lang="zh-CN" sz="1600" b="0" kern="100" dirty="0">
                        <a:solidFill>
                          <a:schemeClr val="tx1"/>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0" kern="100" dirty="0">
                          <a:solidFill>
                            <a:schemeClr val="tx1"/>
                          </a:solidFill>
                          <a:effectLst/>
                        </a:rPr>
                        <a:t>段誉存款</a:t>
                      </a:r>
                      <a:r>
                        <a:rPr lang="en-US" sz="1600" b="0" kern="100" dirty="0">
                          <a:solidFill>
                            <a:schemeClr val="tx1"/>
                          </a:solidFill>
                          <a:effectLst/>
                        </a:rPr>
                        <a:t>1000.0</a:t>
                      </a:r>
                      <a:endParaRPr lang="zh-CN" sz="1600" b="0" kern="100" dirty="0">
                        <a:solidFill>
                          <a:schemeClr val="tx1"/>
                        </a:solidFill>
                        <a:effectLst/>
                      </a:endParaRPr>
                    </a:p>
                    <a:p>
                      <a:pPr algn="just">
                        <a:spcAft>
                          <a:spcPts val="0"/>
                        </a:spcAft>
                      </a:pPr>
                      <a:r>
                        <a:rPr lang="zh-CN" sz="1600" b="0" kern="100" dirty="0">
                          <a:solidFill>
                            <a:schemeClr val="tx1"/>
                          </a:solidFill>
                          <a:effectLst/>
                        </a:rPr>
                        <a:t>现在余额为</a:t>
                      </a:r>
                      <a:r>
                        <a:rPr lang="en-US" sz="1600" b="0" kern="100" dirty="0">
                          <a:solidFill>
                            <a:schemeClr val="tx1"/>
                          </a:solidFill>
                          <a:effectLst/>
                        </a:rPr>
                        <a:t>1000.0</a:t>
                      </a:r>
                      <a:endParaRPr lang="zh-CN" sz="1600" b="0" kern="100" dirty="0">
                        <a:solidFill>
                          <a:schemeClr val="tx1"/>
                        </a:solidFill>
                        <a:effectLst/>
                      </a:endParaRPr>
                    </a:p>
                    <a:p>
                      <a:pPr algn="just">
                        <a:spcAft>
                          <a:spcPts val="0"/>
                        </a:spcAft>
                      </a:pPr>
                      <a:r>
                        <a:rPr lang="zh-CN" sz="1600" b="0" kern="100" dirty="0">
                          <a:solidFill>
                            <a:schemeClr val="tx1"/>
                          </a:solidFill>
                          <a:effectLst/>
                        </a:rPr>
                        <a:t>现在帐户状态为</a:t>
                      </a:r>
                      <a:r>
                        <a:rPr lang="en-US" sz="1600" b="0" kern="100" dirty="0" err="1">
                          <a:solidFill>
                            <a:schemeClr val="tx1"/>
                          </a:solidFill>
                          <a:effectLst/>
                        </a:rPr>
                        <a:t>designpatterns.state.NormalState</a:t>
                      </a:r>
                      <a:endParaRPr lang="zh-CN" sz="1600" b="0" kern="100" dirty="0">
                        <a:solidFill>
                          <a:schemeClr val="tx1"/>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1" kern="100" dirty="0">
                          <a:solidFill>
                            <a:srgbClr val="FF0000"/>
                          </a:solidFill>
                          <a:effectLst/>
                        </a:rPr>
                        <a:t>段誉取款</a:t>
                      </a:r>
                      <a:r>
                        <a:rPr lang="en-US" sz="1600" b="1" kern="100" dirty="0">
                          <a:solidFill>
                            <a:srgbClr val="FF0000"/>
                          </a:solidFill>
                          <a:effectLst/>
                        </a:rPr>
                        <a:t>2000.0</a:t>
                      </a:r>
                      <a:endParaRPr lang="zh-CN" sz="1600" b="1" kern="100" dirty="0">
                        <a:solidFill>
                          <a:srgbClr val="FF0000"/>
                        </a:solidFill>
                        <a:effectLst/>
                      </a:endParaRPr>
                    </a:p>
                    <a:p>
                      <a:pPr algn="just">
                        <a:spcAft>
                          <a:spcPts val="0"/>
                        </a:spcAft>
                      </a:pPr>
                      <a:r>
                        <a:rPr lang="zh-CN" sz="1600" b="1" kern="100" dirty="0">
                          <a:solidFill>
                            <a:srgbClr val="FF0000"/>
                          </a:solidFill>
                          <a:effectLst/>
                        </a:rPr>
                        <a:t>现在余额为</a:t>
                      </a:r>
                      <a:r>
                        <a:rPr lang="en-US" sz="1600" b="1" kern="100" dirty="0">
                          <a:solidFill>
                            <a:srgbClr val="FF0000"/>
                          </a:solidFill>
                          <a:effectLst/>
                        </a:rPr>
                        <a:t>-1000.0</a:t>
                      </a:r>
                      <a:endParaRPr lang="zh-CN" sz="1600" b="1" kern="100" dirty="0">
                        <a:solidFill>
                          <a:srgbClr val="FF0000"/>
                        </a:solidFill>
                        <a:effectLst/>
                      </a:endParaRPr>
                    </a:p>
                    <a:p>
                      <a:pPr algn="just">
                        <a:spcAft>
                          <a:spcPts val="0"/>
                        </a:spcAft>
                      </a:pPr>
                      <a:r>
                        <a:rPr lang="zh-CN" sz="1600" b="1" kern="100" dirty="0">
                          <a:solidFill>
                            <a:srgbClr val="FF0000"/>
                          </a:solidFill>
                          <a:effectLst/>
                        </a:rPr>
                        <a:t>现在帐户状态为</a:t>
                      </a:r>
                      <a:r>
                        <a:rPr lang="en-US" sz="1600" b="1" kern="100" dirty="0" err="1">
                          <a:solidFill>
                            <a:srgbClr val="FF0000"/>
                          </a:solidFill>
                          <a:effectLst/>
                        </a:rPr>
                        <a:t>designpatterns.state.OverdraftState</a:t>
                      </a:r>
                      <a:endParaRPr lang="zh-CN" sz="1600" b="1" kern="100" dirty="0">
                        <a:solidFill>
                          <a:srgbClr val="FF0000"/>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0" kern="100" dirty="0">
                          <a:solidFill>
                            <a:schemeClr val="tx1"/>
                          </a:solidFill>
                          <a:effectLst/>
                        </a:rPr>
                        <a:t>段誉存款</a:t>
                      </a:r>
                      <a:r>
                        <a:rPr lang="en-US" sz="1600" b="0" kern="100" dirty="0">
                          <a:solidFill>
                            <a:schemeClr val="tx1"/>
                          </a:solidFill>
                          <a:effectLst/>
                        </a:rPr>
                        <a:t>3000.0</a:t>
                      </a:r>
                      <a:endParaRPr lang="zh-CN" sz="1600" b="0" kern="100" dirty="0">
                        <a:solidFill>
                          <a:schemeClr val="tx1"/>
                        </a:solidFill>
                        <a:effectLst/>
                      </a:endParaRPr>
                    </a:p>
                    <a:p>
                      <a:pPr algn="just">
                        <a:spcAft>
                          <a:spcPts val="0"/>
                        </a:spcAft>
                      </a:pPr>
                      <a:r>
                        <a:rPr lang="zh-CN" sz="1600" b="0" kern="100" dirty="0">
                          <a:solidFill>
                            <a:schemeClr val="tx1"/>
                          </a:solidFill>
                          <a:effectLst/>
                        </a:rPr>
                        <a:t>现在余额为</a:t>
                      </a:r>
                      <a:r>
                        <a:rPr lang="en-US" sz="1600" b="0" kern="100" dirty="0">
                          <a:solidFill>
                            <a:schemeClr val="tx1"/>
                          </a:solidFill>
                          <a:effectLst/>
                        </a:rPr>
                        <a:t>2000.0</a:t>
                      </a:r>
                      <a:endParaRPr lang="zh-CN" sz="1600" b="0" kern="100" dirty="0">
                        <a:solidFill>
                          <a:schemeClr val="tx1"/>
                        </a:solidFill>
                        <a:effectLst/>
                      </a:endParaRPr>
                    </a:p>
                    <a:p>
                      <a:pPr algn="just">
                        <a:spcAft>
                          <a:spcPts val="0"/>
                        </a:spcAft>
                      </a:pPr>
                      <a:r>
                        <a:rPr lang="zh-CN" sz="1600" b="0" kern="100" dirty="0">
                          <a:solidFill>
                            <a:schemeClr val="tx1"/>
                          </a:solidFill>
                          <a:effectLst/>
                        </a:rPr>
                        <a:t>现在帐户状态为</a:t>
                      </a:r>
                      <a:r>
                        <a:rPr lang="en-US" sz="1600" b="0" kern="100" dirty="0" err="1">
                          <a:solidFill>
                            <a:schemeClr val="tx1"/>
                          </a:solidFill>
                          <a:effectLst/>
                        </a:rPr>
                        <a:t>designpatterns.state.NormalState</a:t>
                      </a:r>
                      <a:endParaRPr lang="zh-CN" sz="1600" b="0" kern="100" dirty="0">
                        <a:solidFill>
                          <a:schemeClr val="tx1"/>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1" kern="100" dirty="0">
                          <a:solidFill>
                            <a:srgbClr val="FF0000"/>
                          </a:solidFill>
                          <a:effectLst/>
                        </a:rPr>
                        <a:t>段誉取款</a:t>
                      </a:r>
                      <a:r>
                        <a:rPr lang="en-US" sz="1600" b="1" kern="100" dirty="0">
                          <a:solidFill>
                            <a:srgbClr val="FF0000"/>
                          </a:solidFill>
                          <a:effectLst/>
                        </a:rPr>
                        <a:t>4000.0</a:t>
                      </a:r>
                      <a:endParaRPr lang="zh-CN" sz="1600" b="1" kern="100" dirty="0">
                        <a:solidFill>
                          <a:srgbClr val="FF0000"/>
                        </a:solidFill>
                        <a:effectLst/>
                      </a:endParaRPr>
                    </a:p>
                    <a:p>
                      <a:pPr algn="just">
                        <a:spcAft>
                          <a:spcPts val="0"/>
                        </a:spcAft>
                      </a:pPr>
                      <a:r>
                        <a:rPr lang="zh-CN" sz="1600" b="1" kern="100" dirty="0">
                          <a:solidFill>
                            <a:srgbClr val="FF0000"/>
                          </a:solidFill>
                          <a:effectLst/>
                        </a:rPr>
                        <a:t>现在余额为</a:t>
                      </a:r>
                      <a:r>
                        <a:rPr lang="en-US" sz="1600" b="1" kern="100" dirty="0">
                          <a:solidFill>
                            <a:srgbClr val="FF0000"/>
                          </a:solidFill>
                          <a:effectLst/>
                        </a:rPr>
                        <a:t>-2000.0</a:t>
                      </a:r>
                      <a:endParaRPr lang="zh-CN" sz="1600" b="1" kern="100" dirty="0">
                        <a:solidFill>
                          <a:srgbClr val="FF0000"/>
                        </a:solidFill>
                        <a:effectLst/>
                      </a:endParaRPr>
                    </a:p>
                    <a:p>
                      <a:pPr algn="just">
                        <a:spcAft>
                          <a:spcPts val="0"/>
                        </a:spcAft>
                      </a:pPr>
                      <a:r>
                        <a:rPr lang="zh-CN" sz="1600" b="1" kern="100" dirty="0">
                          <a:solidFill>
                            <a:srgbClr val="FF0000"/>
                          </a:solidFill>
                          <a:effectLst/>
                        </a:rPr>
                        <a:t>现在帐户状态为</a:t>
                      </a:r>
                      <a:r>
                        <a:rPr lang="en-US" sz="1600" b="1" kern="100" dirty="0" err="1">
                          <a:solidFill>
                            <a:srgbClr val="FF0000"/>
                          </a:solidFill>
                          <a:effectLst/>
                        </a:rPr>
                        <a:t>designpatterns.state.RestrictedState</a:t>
                      </a:r>
                      <a:endParaRPr lang="zh-CN" sz="1600" b="1" kern="100" dirty="0">
                        <a:solidFill>
                          <a:srgbClr val="FF0000"/>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1" kern="100" dirty="0">
                          <a:solidFill>
                            <a:srgbClr val="FF0000"/>
                          </a:solidFill>
                          <a:effectLst/>
                        </a:rPr>
                        <a:t>段誉取款</a:t>
                      </a:r>
                      <a:r>
                        <a:rPr lang="en-US" sz="1600" b="1" kern="100" dirty="0">
                          <a:solidFill>
                            <a:srgbClr val="FF0000"/>
                          </a:solidFill>
                          <a:effectLst/>
                        </a:rPr>
                        <a:t>1000.0</a:t>
                      </a:r>
                      <a:endParaRPr lang="zh-CN" sz="1600" b="1" kern="100" dirty="0">
                        <a:solidFill>
                          <a:srgbClr val="FF0000"/>
                        </a:solidFill>
                        <a:effectLst/>
                      </a:endParaRPr>
                    </a:p>
                    <a:p>
                      <a:pPr algn="just">
                        <a:spcAft>
                          <a:spcPts val="0"/>
                        </a:spcAft>
                      </a:pPr>
                      <a:r>
                        <a:rPr lang="zh-CN" sz="1600" b="1" kern="100" dirty="0">
                          <a:solidFill>
                            <a:srgbClr val="FF0000"/>
                          </a:solidFill>
                          <a:effectLst/>
                        </a:rPr>
                        <a:t>帐号受限，取款失败</a:t>
                      </a:r>
                    </a:p>
                    <a:p>
                      <a:pPr algn="just">
                        <a:spcAft>
                          <a:spcPts val="0"/>
                        </a:spcAft>
                      </a:pPr>
                      <a:r>
                        <a:rPr lang="zh-CN" sz="1600" b="1" kern="100" dirty="0">
                          <a:solidFill>
                            <a:srgbClr val="FF0000"/>
                          </a:solidFill>
                          <a:effectLst/>
                        </a:rPr>
                        <a:t>现在余额为</a:t>
                      </a:r>
                      <a:r>
                        <a:rPr lang="en-US" sz="1600" b="1" kern="100" dirty="0">
                          <a:solidFill>
                            <a:srgbClr val="FF0000"/>
                          </a:solidFill>
                          <a:effectLst/>
                        </a:rPr>
                        <a:t>-2000.0</a:t>
                      </a:r>
                      <a:endParaRPr lang="zh-CN" sz="1600" b="1" kern="100" dirty="0">
                        <a:solidFill>
                          <a:srgbClr val="FF0000"/>
                        </a:solidFill>
                        <a:effectLst/>
                      </a:endParaRPr>
                    </a:p>
                    <a:p>
                      <a:pPr algn="just">
                        <a:spcAft>
                          <a:spcPts val="0"/>
                        </a:spcAft>
                      </a:pPr>
                      <a:r>
                        <a:rPr lang="zh-CN" sz="1600" b="1" kern="100" dirty="0">
                          <a:solidFill>
                            <a:srgbClr val="FF0000"/>
                          </a:solidFill>
                          <a:effectLst/>
                        </a:rPr>
                        <a:t>现在帐户状态为</a:t>
                      </a:r>
                      <a:r>
                        <a:rPr lang="en-US" sz="1600" b="1" kern="100" dirty="0" err="1">
                          <a:solidFill>
                            <a:srgbClr val="FF0000"/>
                          </a:solidFill>
                          <a:effectLst/>
                        </a:rPr>
                        <a:t>designpatterns.state.RestrictedState</a:t>
                      </a:r>
                      <a:endParaRPr lang="zh-CN" sz="1600" b="1" kern="100" dirty="0">
                        <a:solidFill>
                          <a:srgbClr val="FF0000"/>
                        </a:solidFill>
                        <a:effectLst/>
                      </a:endParaRPr>
                    </a:p>
                    <a:p>
                      <a:pPr algn="just">
                        <a:spcAft>
                          <a:spcPts val="0"/>
                        </a:spcAft>
                      </a:pPr>
                      <a:r>
                        <a:rPr lang="en-US" sz="1600" b="0" kern="100" dirty="0">
                          <a:solidFill>
                            <a:schemeClr val="tx1"/>
                          </a:solidFill>
                          <a:effectLst/>
                        </a:rPr>
                        <a:t>---------------------------------------------</a:t>
                      </a:r>
                      <a:endParaRPr lang="zh-CN" sz="1600" b="0" kern="100" dirty="0">
                        <a:solidFill>
                          <a:schemeClr val="tx1"/>
                        </a:solidFill>
                        <a:effectLst/>
                      </a:endParaRPr>
                    </a:p>
                    <a:p>
                      <a:pPr algn="just">
                        <a:spcAft>
                          <a:spcPts val="0"/>
                        </a:spcAft>
                      </a:pPr>
                      <a:r>
                        <a:rPr lang="zh-CN" sz="1600" b="0" kern="100" dirty="0">
                          <a:solidFill>
                            <a:schemeClr val="tx1"/>
                          </a:solidFill>
                          <a:effectLst/>
                        </a:rPr>
                        <a:t>计算利息！</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5"/>
                    </a:solidFill>
                  </a:tcPr>
                </a:tc>
              </a:tr>
            </a:tbl>
          </a:graphicData>
        </a:graphic>
      </p:graphicFrame>
    </p:spTree>
    <p:extLst>
      <p:ext uri="{BB962C8B-B14F-4D97-AF65-F5344CB8AC3E}">
        <p14:creationId xmlns:p14="http://schemas.microsoft.com/office/powerpoint/2010/main" val="116190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38200" y="914400"/>
            <a:ext cx="6324600" cy="685800"/>
          </a:xfrm>
        </p:spPr>
        <p:txBody>
          <a:bodyPr/>
          <a:lstStyle/>
          <a:p>
            <a:pPr eaLnBrk="1" hangingPunct="1"/>
            <a:r>
              <a:rPr lang="zh-CN" altLang="en-US" smtClean="0"/>
              <a:t>共享状态</a:t>
            </a:r>
          </a:p>
        </p:txBody>
      </p:sp>
      <p:sp>
        <p:nvSpPr>
          <p:cNvPr id="212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在有些情况下，</a:t>
            </a:r>
            <a:r>
              <a:rPr lang="zh-CN" altLang="en-US" smtClean="0">
                <a:solidFill>
                  <a:srgbClr val="FF3300"/>
                </a:solidFill>
              </a:rPr>
              <a:t>多个环境对象可能需要共享同一个状态</a:t>
            </a:r>
            <a:endParaRPr lang="en-US" altLang="zh-CN" smtClean="0">
              <a:solidFill>
                <a:srgbClr val="FF3300"/>
              </a:solidFill>
            </a:endParaRPr>
          </a:p>
          <a:p>
            <a:pPr lvl="1" eaLnBrk="1" hangingPunct="1"/>
            <a:r>
              <a:rPr lang="zh-CN" altLang="en-US" smtClean="0"/>
              <a:t>如果希望在系统中实现多个环境对象共享一个或多个状态对象，那么需要</a:t>
            </a:r>
            <a:r>
              <a:rPr lang="zh-CN" altLang="en-US" smtClean="0">
                <a:solidFill>
                  <a:srgbClr val="FF3300"/>
                </a:solidFill>
              </a:rPr>
              <a:t>将这些状态对象定义为环境类的静态成员对象</a:t>
            </a:r>
          </a:p>
          <a:p>
            <a:pPr lvl="1" eaLnBrk="1" hangingPunct="1"/>
            <a:endParaRPr lang="en-US" altLang="zh-CN" sz="2000" smtClean="0"/>
          </a:p>
          <a:p>
            <a:pPr lvl="1" eaLnBrk="1" hangingPunct="1"/>
            <a:endParaRPr lang="en-US" altLang="zh-CN" smtClean="0"/>
          </a:p>
        </p:txBody>
      </p:sp>
      <p:sp>
        <p:nvSpPr>
          <p:cNvPr id="212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12340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kumimoji="1" lang="zh-CN" altLang="en-US" smtClean="0"/>
              <a:t>大纲</a:t>
            </a:r>
          </a:p>
        </p:txBody>
      </p:sp>
      <p:sp>
        <p:nvSpPr>
          <p:cNvPr id="19456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9456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9456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9456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状态模式概述</a:t>
            </a:r>
            <a:endParaRPr lang="en-US" altLang="zh-CN" sz="2800"/>
          </a:p>
          <a:p>
            <a:pPr eaLnBrk="1" hangingPunct="1"/>
            <a:r>
              <a:rPr lang="zh-CN" altLang="en-US" sz="2800"/>
              <a:t>状态模式的结构与实现</a:t>
            </a:r>
            <a:endParaRPr lang="en-US" altLang="zh-CN" sz="2800"/>
          </a:p>
          <a:p>
            <a:pPr eaLnBrk="1" hangingPunct="1"/>
            <a:r>
              <a:rPr lang="zh-CN" altLang="en-US" sz="2800"/>
              <a:t>状态模式的应用实例</a:t>
            </a:r>
            <a:endParaRPr lang="en-US" altLang="zh-CN" sz="2800"/>
          </a:p>
          <a:p>
            <a:pPr eaLnBrk="1" hangingPunct="1"/>
            <a:r>
              <a:rPr lang="zh-CN" altLang="en-US" sz="2800"/>
              <a:t>共享状态</a:t>
            </a:r>
          </a:p>
          <a:p>
            <a:pPr eaLnBrk="1" hangingPunct="1"/>
            <a:r>
              <a:rPr lang="zh-CN" altLang="en-US" sz="2800"/>
              <a:t>使用环境类实现状态转换</a:t>
            </a:r>
          </a:p>
          <a:p>
            <a:pPr eaLnBrk="1" hangingPunct="1"/>
            <a:r>
              <a:rPr lang="zh-CN" altLang="en-US" sz="2800"/>
              <a:t>状态模式的优缺点与适用环境</a:t>
            </a:r>
            <a:endParaRPr lang="en-US" altLang="zh-CN" sz="2800"/>
          </a:p>
          <a:p>
            <a:pPr eaLnBrk="1" hangingPunct="1"/>
            <a:endParaRPr lang="zh-CN" altLang="en-US" sz="2400"/>
          </a:p>
        </p:txBody>
      </p:sp>
      <p:pic>
        <p:nvPicPr>
          <p:cNvPr id="194567" name="图片 6" descr="2197a9b77733693c8dc34f4787c5e80d.jpg"/>
          <p:cNvPicPr>
            <a:picLocks noChangeAspect="1"/>
          </p:cNvPicPr>
          <p:nvPr/>
        </p:nvPicPr>
        <p:blipFill>
          <a:blip r:embed="rId2">
            <a:extLst>
              <a:ext uri="{28A0092B-C50C-407E-A947-70E740481C1C}">
                <a14:useLocalDpi xmlns:a14="http://schemas.microsoft.com/office/drawing/2010/main" val="0"/>
              </a:ext>
            </a:extLst>
          </a:blip>
          <a:srcRect t="30612" b="30612"/>
          <a:stretch>
            <a:fillRect/>
          </a:stretch>
        </p:blipFill>
        <p:spPr bwMode="auto">
          <a:xfrm>
            <a:off x="4876800" y="2590800"/>
            <a:ext cx="38989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965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38200" y="914400"/>
            <a:ext cx="6324600" cy="685800"/>
          </a:xfrm>
        </p:spPr>
        <p:txBody>
          <a:bodyPr/>
          <a:lstStyle/>
          <a:p>
            <a:pPr eaLnBrk="1" hangingPunct="1"/>
            <a:r>
              <a:rPr lang="zh-CN" altLang="en-US" dirty="0" smtClean="0"/>
              <a:t>共享状态</a:t>
            </a:r>
          </a:p>
        </p:txBody>
      </p:sp>
      <p:sp>
        <p:nvSpPr>
          <p:cNvPr id="21401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40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矩形 4"/>
          <p:cNvSpPr/>
          <p:nvPr/>
        </p:nvSpPr>
        <p:spPr>
          <a:xfrm>
            <a:off x="2867025" y="6096000"/>
            <a:ext cx="3305175"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开关及其状态设计结构图</a:t>
            </a:r>
            <a:endParaRPr lang="zh-CN" altLang="en-US" sz="2200" dirty="0"/>
          </a:p>
        </p:txBody>
      </p:sp>
      <p:pic>
        <p:nvPicPr>
          <p:cNvPr id="2140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362200"/>
            <a:ext cx="79533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619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838200" y="914400"/>
            <a:ext cx="6324600" cy="685800"/>
          </a:xfrm>
        </p:spPr>
        <p:txBody>
          <a:bodyPr/>
          <a:lstStyle/>
          <a:p>
            <a:pPr eaLnBrk="1" hangingPunct="1"/>
            <a:r>
              <a:rPr lang="zh-CN" altLang="en-US" dirty="0"/>
              <a:t>共享状态</a:t>
            </a:r>
            <a:endParaRPr lang="zh-CN" altLang="en-US" dirty="0" smtClean="0"/>
          </a:p>
        </p:txBody>
      </p:sp>
      <p:sp>
        <p:nvSpPr>
          <p:cNvPr id="21811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实现</a:t>
            </a:r>
            <a:endParaRPr lang="en-US" altLang="zh-CN" dirty="0" smtClean="0"/>
          </a:p>
          <a:p>
            <a:pPr lvl="1" eaLnBrk="1" hangingPunct="1"/>
            <a:r>
              <a:rPr lang="zh-CN" altLang="en-US" dirty="0"/>
              <a:t>开关</a:t>
            </a:r>
            <a:r>
              <a:rPr lang="zh-CN" altLang="en-US" dirty="0" smtClean="0"/>
              <a:t>类：</a:t>
            </a:r>
            <a:r>
              <a:rPr lang="en-US" altLang="zh-CN" dirty="0" smtClean="0"/>
              <a:t>Switch</a:t>
            </a:r>
            <a:r>
              <a:rPr lang="zh-CN" altLang="en-US" dirty="0" smtClean="0"/>
              <a:t>（环境类）</a:t>
            </a:r>
            <a:endParaRPr lang="en-US" dirty="0" smtClean="0"/>
          </a:p>
          <a:p>
            <a:pPr lvl="1" eaLnBrk="1" hangingPunct="1"/>
            <a:r>
              <a:rPr lang="zh-CN" altLang="en-US" dirty="0" smtClean="0"/>
              <a:t>开关状态类：</a:t>
            </a:r>
            <a:r>
              <a:rPr lang="en-US" altLang="zh-CN" dirty="0" err="1" smtClean="0"/>
              <a:t>SwitchState</a:t>
            </a:r>
            <a:r>
              <a:rPr lang="en-US" altLang="zh-CN" dirty="0" smtClean="0"/>
              <a:t> </a:t>
            </a:r>
            <a:r>
              <a:rPr lang="zh-CN" altLang="en-US" dirty="0" smtClean="0"/>
              <a:t>（抽象状态类）</a:t>
            </a:r>
            <a:endParaRPr lang="en-US" altLang="zh-CN" dirty="0" smtClean="0"/>
          </a:p>
          <a:p>
            <a:pPr lvl="1" eaLnBrk="1" hangingPunct="1"/>
            <a:r>
              <a:rPr lang="zh-CN" altLang="en-US" dirty="0" smtClean="0"/>
              <a:t>打开状态类：</a:t>
            </a:r>
            <a:r>
              <a:rPr lang="en-US" altLang="zh-CN" dirty="0" err="1" smtClean="0"/>
              <a:t>OnState</a:t>
            </a:r>
            <a:r>
              <a:rPr lang="zh-CN" altLang="en-US" dirty="0" smtClean="0"/>
              <a:t>（具体状态类）</a:t>
            </a:r>
            <a:endParaRPr lang="en-US" dirty="0" smtClean="0"/>
          </a:p>
          <a:p>
            <a:pPr lvl="1" eaLnBrk="1" hangingPunct="1"/>
            <a:r>
              <a:rPr lang="zh-CN" altLang="en-US" dirty="0"/>
              <a:t>关闭</a:t>
            </a:r>
            <a:r>
              <a:rPr lang="zh-CN" altLang="en-US" dirty="0" smtClean="0"/>
              <a:t>状态类：</a:t>
            </a:r>
            <a:r>
              <a:rPr lang="en-US" altLang="zh-CN" dirty="0" err="1" smtClean="0"/>
              <a:t>OffState</a:t>
            </a:r>
            <a:r>
              <a:rPr lang="zh-CN" altLang="en-US" dirty="0" smtClean="0"/>
              <a:t> （具体状态类）</a:t>
            </a:r>
            <a:endParaRPr lang="en-US" dirty="0" smtClean="0"/>
          </a:p>
          <a:p>
            <a:pPr lvl="1" eaLnBrk="1" hangingPunct="1"/>
            <a:r>
              <a:rPr lang="zh-CN" altLang="en-US" dirty="0" smtClean="0"/>
              <a:t>客户端测试类：</a:t>
            </a:r>
            <a:r>
              <a:rPr lang="en-US" altLang="zh-CN" dirty="0" smtClean="0"/>
              <a:t>Client</a:t>
            </a:r>
          </a:p>
          <a:p>
            <a:pPr lvl="1" eaLnBrk="1" hangingPunct="1"/>
            <a:endParaRPr lang="en-US" altLang="zh-CN" sz="2000" dirty="0" smtClean="0"/>
          </a:p>
        </p:txBody>
      </p:sp>
      <p:sp>
        <p:nvSpPr>
          <p:cNvPr id="218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18117" name="Group 5"/>
          <p:cNvGrpSpPr>
            <a:grpSpLocks/>
          </p:cNvGrpSpPr>
          <p:nvPr/>
        </p:nvGrpSpPr>
        <p:grpSpPr bwMode="auto">
          <a:xfrm>
            <a:off x="3352800" y="4964113"/>
            <a:ext cx="2160588" cy="809625"/>
            <a:chOff x="2381" y="3283"/>
            <a:chExt cx="1361" cy="510"/>
          </a:xfrm>
        </p:grpSpPr>
        <p:pic>
          <p:nvPicPr>
            <p:cNvPr id="21811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8023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smtClean="0">
                <a:ea typeface="黑体" pitchFamily="49" charset="-122"/>
              </a:rPr>
              <a:t>(</a:t>
            </a:r>
            <a:r>
              <a:rPr lang="en-US" altLang="zh-CN" dirty="0" err="1"/>
              <a:t>designpatterns.state.switchstate</a:t>
            </a:r>
            <a:r>
              <a:rPr lang="en-US" altLang="zh-CN" dirty="0" smtClean="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74391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38200" y="914400"/>
            <a:ext cx="6324600" cy="685800"/>
          </a:xfrm>
        </p:spPr>
        <p:txBody>
          <a:bodyPr/>
          <a:lstStyle/>
          <a:p>
            <a:pPr eaLnBrk="1" hangingPunct="1"/>
            <a:r>
              <a:rPr lang="zh-CN" altLang="en-US" smtClean="0"/>
              <a:t>使用环境类实现状态转换</a:t>
            </a:r>
          </a:p>
        </p:txBody>
      </p:sp>
      <p:sp>
        <p:nvSpPr>
          <p:cNvPr id="215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对于</a:t>
            </a:r>
            <a:r>
              <a:rPr lang="zh-CN" altLang="en-US" smtClean="0">
                <a:solidFill>
                  <a:srgbClr val="FF3300"/>
                </a:solidFill>
              </a:rPr>
              <a:t>客户端</a:t>
            </a:r>
            <a:r>
              <a:rPr lang="zh-CN" altLang="en-US" smtClean="0"/>
              <a:t>而言，</a:t>
            </a:r>
            <a:r>
              <a:rPr lang="zh-CN" altLang="en-US" smtClean="0">
                <a:solidFill>
                  <a:srgbClr val="FF3300"/>
                </a:solidFill>
              </a:rPr>
              <a:t>无须关心状态类</a:t>
            </a:r>
            <a:r>
              <a:rPr lang="zh-CN" altLang="en-US" smtClean="0"/>
              <a:t>，可以为环境类设置默认的状态类，将状态的转换工作交给环境类（或具体状态类）来完成，</a:t>
            </a:r>
            <a:r>
              <a:rPr lang="zh-CN" altLang="en-US" smtClean="0">
                <a:solidFill>
                  <a:srgbClr val="FF3300"/>
                </a:solidFill>
              </a:rPr>
              <a:t>具体的转换细节对于客户端而言是透明的</a:t>
            </a:r>
            <a:endParaRPr lang="en-US" altLang="zh-CN" smtClean="0"/>
          </a:p>
          <a:p>
            <a:pPr lvl="1" eaLnBrk="1" hangingPunct="1"/>
            <a:r>
              <a:rPr lang="zh-CN" altLang="en-US" smtClean="0"/>
              <a:t>可以通过</a:t>
            </a:r>
            <a:r>
              <a:rPr lang="zh-CN" altLang="en-US" smtClean="0">
                <a:solidFill>
                  <a:srgbClr val="FF3300"/>
                </a:solidFill>
              </a:rPr>
              <a:t>环境类</a:t>
            </a:r>
            <a:r>
              <a:rPr lang="zh-CN" altLang="en-US" smtClean="0"/>
              <a:t>来</a:t>
            </a:r>
            <a:r>
              <a:rPr lang="zh-CN" altLang="en-US" smtClean="0">
                <a:solidFill>
                  <a:srgbClr val="FF3300"/>
                </a:solidFill>
              </a:rPr>
              <a:t>实现状态转换</a:t>
            </a:r>
            <a:r>
              <a:rPr lang="zh-CN" altLang="en-US" smtClean="0"/>
              <a:t>，环境类作为一个</a:t>
            </a:r>
            <a:r>
              <a:rPr lang="zh-CN" altLang="en-US" smtClean="0">
                <a:solidFill>
                  <a:srgbClr val="FF3300"/>
                </a:solidFill>
              </a:rPr>
              <a:t>状态管理器</a:t>
            </a:r>
            <a:r>
              <a:rPr lang="zh-CN" altLang="en-US" smtClean="0"/>
              <a:t>，统一实现各种状态之间的转换操作</a:t>
            </a:r>
            <a:endParaRPr lang="en-US" altLang="zh-CN"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5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84349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38200" y="914400"/>
            <a:ext cx="6324600" cy="685800"/>
          </a:xfrm>
        </p:spPr>
        <p:txBody>
          <a:bodyPr/>
          <a:lstStyle/>
          <a:p>
            <a:pPr eaLnBrk="1" hangingPunct="1"/>
            <a:r>
              <a:rPr lang="zh-CN" altLang="en-US" smtClean="0"/>
              <a:t>使用环境类实现状态转换</a:t>
            </a:r>
          </a:p>
        </p:txBody>
      </p:sp>
      <p:sp>
        <p:nvSpPr>
          <p:cNvPr id="2160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6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234383072"/>
              </p:ext>
            </p:extLst>
          </p:nvPr>
        </p:nvGraphicFramePr>
        <p:xfrm>
          <a:off x="533400" y="2514600"/>
          <a:ext cx="7924800" cy="1828800"/>
        </p:xfrm>
        <a:graphic>
          <a:graphicData uri="http://schemas.openxmlformats.org/drawingml/2006/table">
            <a:tbl>
              <a:tblPr/>
              <a:tblGrid>
                <a:gridCol w="7924800"/>
              </a:tblGrid>
              <a:tr h="0">
                <a:tc>
                  <a:txBody>
                    <a:bodyPr/>
                    <a:lstStyle/>
                    <a:p>
                      <a:pPr indent="266700" algn="just">
                        <a:spcAft>
                          <a:spcPts val="0"/>
                        </a:spcAft>
                      </a:pPr>
                      <a:r>
                        <a:rPr lang="zh-CN" sz="2400" kern="100" smtClean="0">
                          <a:latin typeface="Times New Roman"/>
                          <a:ea typeface="宋体"/>
                          <a:cs typeface="Times New Roman"/>
                        </a:rPr>
                        <a:t>现</a:t>
                      </a:r>
                      <a:r>
                        <a:rPr lang="zh-CN" altLang="en-US" sz="2400" kern="100" smtClean="0">
                          <a:latin typeface="Times New Roman"/>
                          <a:ea typeface="宋体"/>
                          <a:cs typeface="Times New Roman"/>
                        </a:rPr>
                        <a:t>欲</a:t>
                      </a:r>
                      <a:r>
                        <a:rPr lang="zh-CN" sz="2400" kern="100" smtClean="0">
                          <a:latin typeface="Times New Roman"/>
                          <a:ea typeface="宋体"/>
                          <a:cs typeface="Times New Roman"/>
                        </a:rPr>
                        <a:t>开发</a:t>
                      </a:r>
                      <a:r>
                        <a:rPr lang="zh-CN" sz="2400" kern="100" dirty="0">
                          <a:latin typeface="Times New Roman"/>
                          <a:ea typeface="宋体"/>
                          <a:cs typeface="Times New Roman"/>
                        </a:rPr>
                        <a:t>一个屏幕放大镜工具，其具体功能描述如下：</a:t>
                      </a:r>
                    </a:p>
                    <a:p>
                      <a:pPr indent="266700" algn="just">
                        <a:spcAft>
                          <a:spcPts val="0"/>
                        </a:spcAft>
                      </a:pPr>
                      <a:r>
                        <a:rPr lang="zh-CN" sz="2400" kern="100" dirty="0">
                          <a:latin typeface="Times New Roman"/>
                          <a:ea typeface="宋体"/>
                          <a:cs typeface="Times New Roman"/>
                        </a:rPr>
                        <a:t>用户单击“放大镜”按钮之后屏幕将放大一倍，</a:t>
                      </a:r>
                      <a:r>
                        <a:rPr lang="zh-CN" sz="2400" kern="100" dirty="0" smtClean="0">
                          <a:latin typeface="Times New Roman"/>
                          <a:ea typeface="宋体"/>
                          <a:cs typeface="Times New Roman"/>
                        </a:rPr>
                        <a:t>再</a:t>
                      </a:r>
                      <a:r>
                        <a:rPr lang="zh-CN" altLang="en-US" sz="2400" kern="100" dirty="0" smtClean="0">
                          <a:latin typeface="Times New Roman"/>
                          <a:ea typeface="宋体"/>
                          <a:cs typeface="Times New Roman"/>
                        </a:rPr>
                        <a:t>单击</a:t>
                      </a:r>
                      <a:r>
                        <a:rPr lang="zh-CN" sz="2400" kern="100" dirty="0" smtClean="0">
                          <a:latin typeface="Times New Roman"/>
                          <a:ea typeface="宋体"/>
                          <a:cs typeface="Times New Roman"/>
                        </a:rPr>
                        <a:t>一</a:t>
                      </a:r>
                      <a:r>
                        <a:rPr lang="zh-CN" sz="2400" kern="100" dirty="0">
                          <a:latin typeface="Times New Roman"/>
                          <a:ea typeface="宋体"/>
                          <a:cs typeface="Times New Roman"/>
                        </a:rPr>
                        <a:t>次“放大镜”按钮屏幕再放大一倍，第三</a:t>
                      </a:r>
                      <a:r>
                        <a:rPr lang="zh-CN" sz="2400" kern="100" dirty="0" smtClean="0">
                          <a:latin typeface="Times New Roman"/>
                          <a:ea typeface="宋体"/>
                          <a:cs typeface="Times New Roman"/>
                        </a:rPr>
                        <a:t>次</a:t>
                      </a:r>
                      <a:r>
                        <a:rPr lang="zh-CN" altLang="en-US" sz="2400" kern="100" dirty="0" smtClean="0">
                          <a:latin typeface="Times New Roman"/>
                          <a:ea typeface="宋体"/>
                          <a:cs typeface="Times New Roman"/>
                        </a:rPr>
                        <a:t>单击</a:t>
                      </a:r>
                      <a:r>
                        <a:rPr lang="zh-CN" sz="2400" kern="100" dirty="0" smtClean="0">
                          <a:latin typeface="Times New Roman"/>
                          <a:ea typeface="宋体"/>
                          <a:cs typeface="Times New Roman"/>
                        </a:rPr>
                        <a:t>该</a:t>
                      </a:r>
                      <a:r>
                        <a:rPr lang="zh-CN" sz="2400" kern="100" dirty="0">
                          <a:latin typeface="Times New Roman"/>
                          <a:ea typeface="宋体"/>
                          <a:cs typeface="Times New Roman"/>
                        </a:rPr>
                        <a:t>按钮后屏幕将还原到默认大小。</a:t>
                      </a:r>
                    </a:p>
                    <a:p>
                      <a:pPr indent="266700" algn="just">
                        <a:spcAft>
                          <a:spcPts val="0"/>
                        </a:spcAft>
                      </a:pPr>
                      <a:r>
                        <a:rPr lang="zh-CN" altLang="en-US" sz="2400" kern="100" dirty="0" smtClean="0">
                          <a:latin typeface="Times New Roman"/>
                          <a:ea typeface="宋体"/>
                          <a:cs typeface="Times New Roman"/>
                        </a:rPr>
                        <a:t>现</a:t>
                      </a:r>
                      <a:r>
                        <a:rPr lang="zh-CN" sz="2400" kern="100" dirty="0" smtClean="0">
                          <a:latin typeface="Times New Roman"/>
                          <a:ea typeface="宋体"/>
                          <a:cs typeface="Times New Roman"/>
                        </a:rPr>
                        <a:t>使用</a:t>
                      </a:r>
                      <a:r>
                        <a:rPr lang="zh-CN" sz="2400" kern="100" dirty="0">
                          <a:latin typeface="Times New Roman"/>
                          <a:ea typeface="宋体"/>
                          <a:cs typeface="Times New Roman"/>
                        </a:rPr>
                        <a:t>状态模式来设计该屏幕放大镜工具。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13764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838200" y="914400"/>
            <a:ext cx="6324600" cy="685800"/>
          </a:xfrm>
        </p:spPr>
        <p:txBody>
          <a:bodyPr/>
          <a:lstStyle/>
          <a:p>
            <a:pPr eaLnBrk="1" hangingPunct="1"/>
            <a:r>
              <a:rPr lang="zh-CN" altLang="en-US" smtClean="0"/>
              <a:t>使用环境类实现状态转换</a:t>
            </a:r>
          </a:p>
        </p:txBody>
      </p:sp>
      <p:sp>
        <p:nvSpPr>
          <p:cNvPr id="2170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7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矩形 4"/>
          <p:cNvSpPr/>
          <p:nvPr/>
        </p:nvSpPr>
        <p:spPr>
          <a:xfrm>
            <a:off x="2921000" y="6199188"/>
            <a:ext cx="3022600"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屏幕放大镜工具结构图</a:t>
            </a:r>
            <a:endParaRPr lang="zh-CN" altLang="en-US" sz="2200" dirty="0"/>
          </a:p>
        </p:txBody>
      </p:sp>
      <p:pic>
        <p:nvPicPr>
          <p:cNvPr id="2170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2473325"/>
            <a:ext cx="806132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673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838200" y="914400"/>
            <a:ext cx="6324600" cy="685800"/>
          </a:xfrm>
        </p:spPr>
        <p:txBody>
          <a:bodyPr/>
          <a:lstStyle/>
          <a:p>
            <a:pPr eaLnBrk="1" hangingPunct="1"/>
            <a:r>
              <a:rPr lang="zh-CN" altLang="en-US" smtClean="0"/>
              <a:t>使用环境类实现状态转换</a:t>
            </a:r>
          </a:p>
        </p:txBody>
      </p:sp>
      <p:sp>
        <p:nvSpPr>
          <p:cNvPr id="2181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lang="zh-CN" altLang="en-US" smtClean="0"/>
              <a:t>屏幕类：</a:t>
            </a:r>
            <a:r>
              <a:rPr lang="en-US" altLang="zh-CN" smtClean="0"/>
              <a:t>Screen</a:t>
            </a:r>
            <a:r>
              <a:rPr lang="zh-CN" altLang="en-US" smtClean="0"/>
              <a:t> （环境类）</a:t>
            </a:r>
            <a:endParaRPr lang="en-US" smtClean="0"/>
          </a:p>
          <a:p>
            <a:pPr lvl="1" eaLnBrk="1" hangingPunct="1"/>
            <a:r>
              <a:rPr lang="zh-CN" altLang="en-US" smtClean="0"/>
              <a:t>抽象状态类：</a:t>
            </a:r>
            <a:r>
              <a:rPr lang="en-US" altLang="zh-CN" smtClean="0"/>
              <a:t>State</a:t>
            </a:r>
          </a:p>
          <a:p>
            <a:pPr lvl="1" eaLnBrk="1" hangingPunct="1"/>
            <a:r>
              <a:rPr lang="zh-CN" altLang="en-US" smtClean="0"/>
              <a:t>正常状态类：</a:t>
            </a:r>
            <a:r>
              <a:rPr lang="en-US" altLang="zh-CN" smtClean="0"/>
              <a:t>NormalState</a:t>
            </a:r>
            <a:r>
              <a:rPr lang="zh-CN" altLang="en-US" smtClean="0"/>
              <a:t> （具体状态类）</a:t>
            </a:r>
            <a:endParaRPr lang="en-US" smtClean="0"/>
          </a:p>
          <a:p>
            <a:pPr lvl="1" eaLnBrk="1" hangingPunct="1"/>
            <a:r>
              <a:rPr lang="zh-CN" altLang="en-US" smtClean="0"/>
              <a:t>二倍状态类：</a:t>
            </a:r>
            <a:r>
              <a:rPr lang="en-US" altLang="zh-CN" smtClean="0"/>
              <a:t>LargerState</a:t>
            </a:r>
            <a:r>
              <a:rPr lang="zh-CN" altLang="en-US" smtClean="0"/>
              <a:t> （具体状态类）</a:t>
            </a:r>
            <a:endParaRPr lang="en-US" smtClean="0"/>
          </a:p>
          <a:p>
            <a:pPr lvl="1" eaLnBrk="1" hangingPunct="1"/>
            <a:r>
              <a:rPr lang="zh-CN" altLang="en-US" smtClean="0"/>
              <a:t>四倍状态类：</a:t>
            </a:r>
            <a:r>
              <a:rPr lang="en-US" altLang="zh-CN" smtClean="0"/>
              <a:t>LargestState</a:t>
            </a:r>
            <a:r>
              <a:rPr lang="zh-CN" altLang="en-US" smtClean="0"/>
              <a:t> （具体状态类）</a:t>
            </a:r>
            <a:endParaRPr lang="en-US" smtClean="0"/>
          </a:p>
          <a:p>
            <a:pPr lvl="1" eaLnBrk="1" hangingPunct="1"/>
            <a:r>
              <a:rPr lang="zh-CN" altLang="en-US" smtClean="0"/>
              <a:t>客户端测试类：</a:t>
            </a:r>
            <a:r>
              <a:rPr lang="en-US" altLang="zh-CN" smtClean="0"/>
              <a:t>Client</a:t>
            </a:r>
          </a:p>
          <a:p>
            <a:pPr lvl="1" eaLnBrk="1" hangingPunct="1"/>
            <a:endParaRPr lang="en-US" altLang="zh-CN" sz="2000" smtClean="0"/>
          </a:p>
        </p:txBody>
      </p:sp>
      <p:sp>
        <p:nvSpPr>
          <p:cNvPr id="218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18117" name="Group 5"/>
          <p:cNvGrpSpPr>
            <a:grpSpLocks/>
          </p:cNvGrpSpPr>
          <p:nvPr/>
        </p:nvGrpSpPr>
        <p:grpSpPr bwMode="auto">
          <a:xfrm>
            <a:off x="3352800" y="5421313"/>
            <a:ext cx="2160588" cy="809625"/>
            <a:chOff x="2381" y="3283"/>
            <a:chExt cx="1361" cy="510"/>
          </a:xfrm>
        </p:grpSpPr>
        <p:pic>
          <p:nvPicPr>
            <p:cNvPr id="21811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2595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designpatterns.state.screen</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801758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838200" y="914400"/>
            <a:ext cx="7010400" cy="685800"/>
          </a:xfrm>
        </p:spPr>
        <p:txBody>
          <a:bodyPr/>
          <a:lstStyle/>
          <a:p>
            <a:r>
              <a:rPr lang="zh-CN" altLang="en-US" smtClean="0"/>
              <a:t>状态模式的优缺点与适用环境</a:t>
            </a:r>
          </a:p>
        </p:txBody>
      </p:sp>
      <p:sp>
        <p:nvSpPr>
          <p:cNvPr id="219139" name="Rectangle 3"/>
          <p:cNvSpPr>
            <a:spLocks noGrp="1" noChangeArrowheads="1"/>
          </p:cNvSpPr>
          <p:nvPr>
            <p:ph type="body" sz="half" idx="1"/>
          </p:nvPr>
        </p:nvSpPr>
        <p:spPr>
          <a:xfrm>
            <a:off x="381000" y="1752600"/>
            <a:ext cx="5867400" cy="4419600"/>
          </a:xfrm>
        </p:spPr>
        <p:txBody>
          <a:bodyPr/>
          <a:lstStyle/>
          <a:p>
            <a:pPr eaLnBrk="1" hangingPunct="1"/>
            <a:r>
              <a:rPr lang="zh-CN" altLang="en-US" smtClean="0"/>
              <a:t>模式优点</a:t>
            </a:r>
            <a:endParaRPr lang="en-US" altLang="zh-CN" smtClean="0"/>
          </a:p>
          <a:p>
            <a:pPr lvl="1" eaLnBrk="1" hangingPunct="1"/>
            <a:r>
              <a:rPr lang="zh-CN" altLang="en-US" sz="1800" smtClean="0">
                <a:solidFill>
                  <a:srgbClr val="FF3300"/>
                </a:solidFill>
              </a:rPr>
              <a:t>封装了状态的转换规则</a:t>
            </a:r>
            <a:r>
              <a:rPr lang="zh-CN" altLang="en-US" sz="1800" smtClean="0"/>
              <a:t>，可以对状态转换代码进行</a:t>
            </a:r>
            <a:r>
              <a:rPr lang="zh-CN" altLang="en-US" sz="1800" smtClean="0">
                <a:solidFill>
                  <a:srgbClr val="FF3300"/>
                </a:solidFill>
              </a:rPr>
              <a:t>集中管理</a:t>
            </a:r>
            <a:r>
              <a:rPr lang="zh-CN" altLang="en-US" sz="1800" smtClean="0"/>
              <a:t>，而不是分散在一个个业务方法中</a:t>
            </a:r>
            <a:endParaRPr lang="en-US" altLang="zh-CN" sz="1800" smtClean="0"/>
          </a:p>
          <a:p>
            <a:pPr lvl="1" eaLnBrk="1" hangingPunct="1"/>
            <a:r>
              <a:rPr lang="zh-CN" altLang="en-US" sz="1800" smtClean="0">
                <a:solidFill>
                  <a:srgbClr val="FF3300"/>
                </a:solidFill>
              </a:rPr>
              <a:t>将所有与某个状态有关的行为放到一个类中</a:t>
            </a:r>
            <a:r>
              <a:rPr lang="zh-CN" altLang="en-US" sz="1800" smtClean="0"/>
              <a:t>，只需要注入一个不同的状态对象即可使环境对象拥有不同的行为</a:t>
            </a:r>
          </a:p>
          <a:p>
            <a:pPr lvl="1" eaLnBrk="1" hangingPunct="1"/>
            <a:r>
              <a:rPr lang="zh-CN" altLang="en-US" sz="1800" smtClean="0">
                <a:solidFill>
                  <a:srgbClr val="FF3300"/>
                </a:solidFill>
              </a:rPr>
              <a:t>允许状态转换逻辑与状态对象合成一体，而不是提供一个巨大的条件语句块</a:t>
            </a:r>
            <a:r>
              <a:rPr lang="zh-CN" altLang="en-US" sz="1800" smtClean="0"/>
              <a:t>，可以避免使用庞大的条件语句来将业务方法和状态转换代码交织在一起</a:t>
            </a:r>
          </a:p>
          <a:p>
            <a:pPr lvl="1" eaLnBrk="1" hangingPunct="1"/>
            <a:r>
              <a:rPr lang="zh-CN" altLang="en-US" sz="1800" smtClean="0"/>
              <a:t>可以让多个环境对象</a:t>
            </a:r>
            <a:r>
              <a:rPr lang="zh-CN" altLang="en-US" sz="1800" smtClean="0">
                <a:solidFill>
                  <a:srgbClr val="FF3300"/>
                </a:solidFill>
              </a:rPr>
              <a:t>共享一个状态对象</a:t>
            </a:r>
            <a:r>
              <a:rPr lang="zh-CN" altLang="en-US" sz="1800" smtClean="0"/>
              <a:t>，从而</a:t>
            </a:r>
            <a:r>
              <a:rPr lang="zh-CN" altLang="en-US" sz="1800" smtClean="0">
                <a:solidFill>
                  <a:srgbClr val="FF3300"/>
                </a:solidFill>
              </a:rPr>
              <a:t>减少系统中对象的个数</a:t>
            </a:r>
          </a:p>
        </p:txBody>
      </p:sp>
      <p:sp>
        <p:nvSpPr>
          <p:cNvPr id="219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191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39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838200" y="914400"/>
            <a:ext cx="7315200" cy="685800"/>
          </a:xfrm>
        </p:spPr>
        <p:txBody>
          <a:bodyPr/>
          <a:lstStyle/>
          <a:p>
            <a:r>
              <a:rPr lang="zh-CN" altLang="en-US" smtClean="0"/>
              <a:t>状态模式的优缺点与适用环境</a:t>
            </a:r>
          </a:p>
        </p:txBody>
      </p:sp>
      <p:sp>
        <p:nvSpPr>
          <p:cNvPr id="220163"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z="2100" smtClean="0"/>
              <a:t>会</a:t>
            </a:r>
            <a:r>
              <a:rPr lang="zh-CN" altLang="en-US" sz="2100" smtClean="0">
                <a:solidFill>
                  <a:srgbClr val="FF3300"/>
                </a:solidFill>
              </a:rPr>
              <a:t>增加系统中类和对象的个数</a:t>
            </a:r>
            <a:r>
              <a:rPr lang="zh-CN" altLang="en-US" sz="2100" smtClean="0"/>
              <a:t>，</a:t>
            </a:r>
            <a:r>
              <a:rPr lang="zh-CN" altLang="en-US" sz="2100" smtClean="0">
                <a:solidFill>
                  <a:srgbClr val="FF3300"/>
                </a:solidFill>
              </a:rPr>
              <a:t>导致系统运行开销增大</a:t>
            </a:r>
            <a:endParaRPr lang="en-US" altLang="zh-CN" sz="2100" smtClean="0">
              <a:solidFill>
                <a:srgbClr val="FF3300"/>
              </a:solidFill>
            </a:endParaRPr>
          </a:p>
          <a:p>
            <a:pPr lvl="1" eaLnBrk="1" hangingPunct="1"/>
            <a:r>
              <a:rPr lang="zh-CN" altLang="en-US" sz="2100" smtClean="0"/>
              <a:t>结构与实现都较为复杂，</a:t>
            </a:r>
            <a:r>
              <a:rPr lang="zh-CN" altLang="en-US" sz="2100" smtClean="0">
                <a:solidFill>
                  <a:srgbClr val="FF3300"/>
                </a:solidFill>
              </a:rPr>
              <a:t>如果使用不当将导致程序结构和代码混乱，增加系统设计的难度</a:t>
            </a:r>
          </a:p>
          <a:p>
            <a:pPr lvl="1" eaLnBrk="1" hangingPunct="1"/>
            <a:r>
              <a:rPr lang="zh-CN" altLang="en-US" sz="2100" smtClean="0">
                <a:solidFill>
                  <a:srgbClr val="FF3300"/>
                </a:solidFill>
              </a:rPr>
              <a:t>对开闭原则的支持并不太好</a:t>
            </a:r>
            <a:r>
              <a:rPr lang="zh-CN" altLang="en-US" sz="2100" smtClean="0"/>
              <a:t>，增加新的状态类需要修改负责状态转换的源代码，否则无法转换到新增状态；而且修改某个状态类的行为也需要修改对应类的源代码</a:t>
            </a:r>
            <a:endParaRPr lang="en-US" altLang="zh-CN" sz="2100" smtClean="0"/>
          </a:p>
        </p:txBody>
      </p:sp>
      <p:sp>
        <p:nvSpPr>
          <p:cNvPr id="2201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201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948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838200" y="914400"/>
            <a:ext cx="7086600" cy="685800"/>
          </a:xfrm>
        </p:spPr>
        <p:txBody>
          <a:bodyPr/>
          <a:lstStyle/>
          <a:p>
            <a:r>
              <a:rPr lang="zh-CN" altLang="en-US" smtClean="0"/>
              <a:t>状态模式的优缺点与适用环境</a:t>
            </a:r>
          </a:p>
        </p:txBody>
      </p:sp>
      <p:sp>
        <p:nvSpPr>
          <p:cNvPr id="221187"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对象的</a:t>
            </a:r>
            <a:r>
              <a:rPr lang="zh-CN" altLang="en-US" smtClean="0">
                <a:solidFill>
                  <a:srgbClr val="FF3300"/>
                </a:solidFill>
              </a:rPr>
              <a:t>行为依赖于</a:t>
            </a:r>
            <a:r>
              <a:rPr lang="zh-CN" altLang="en-US" smtClean="0"/>
              <a:t>它的</a:t>
            </a:r>
            <a:r>
              <a:rPr lang="zh-CN" altLang="en-US" smtClean="0">
                <a:solidFill>
                  <a:srgbClr val="FF3300"/>
                </a:solidFill>
              </a:rPr>
              <a:t>状态</a:t>
            </a:r>
            <a:r>
              <a:rPr lang="zh-CN" altLang="en-US" smtClean="0"/>
              <a:t>（例如某些属性值），</a:t>
            </a:r>
            <a:r>
              <a:rPr lang="zh-CN" altLang="en-US" smtClean="0">
                <a:solidFill>
                  <a:srgbClr val="FF3300"/>
                </a:solidFill>
              </a:rPr>
              <a:t>状态的改变将导致行为的变化</a:t>
            </a:r>
            <a:endParaRPr lang="en-US" altLang="zh-CN" smtClean="0">
              <a:solidFill>
                <a:srgbClr val="FF3300"/>
              </a:solidFill>
            </a:endParaRPr>
          </a:p>
          <a:p>
            <a:pPr lvl="1" eaLnBrk="1" hangingPunct="1"/>
            <a:r>
              <a:rPr lang="zh-CN" altLang="en-US" smtClean="0">
                <a:solidFill>
                  <a:srgbClr val="FF3300"/>
                </a:solidFill>
              </a:rPr>
              <a:t>在代码中包含大量与对象状态有关的条件语句</a:t>
            </a:r>
            <a:r>
              <a:rPr lang="zh-CN" altLang="en-US" smtClean="0"/>
              <a:t>，这些条件语句的出现会导致代码的可维护性和灵活性变差，不能方便地增加和删除状态，并且导致客户类与类库之间的耦合增强</a:t>
            </a:r>
          </a:p>
          <a:p>
            <a:pPr lvl="1" eaLnBrk="1" hangingPunct="1"/>
            <a:endParaRPr lang="en-US" altLang="zh-CN" smtClean="0"/>
          </a:p>
        </p:txBody>
      </p:sp>
      <p:sp>
        <p:nvSpPr>
          <p:cNvPr id="2211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211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214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3850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状态模式概述</a:t>
            </a:r>
          </a:p>
        </p:txBody>
      </p:sp>
      <p:sp>
        <p:nvSpPr>
          <p:cNvPr id="195587"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H</a:t>
            </a:r>
            <a:r>
              <a:rPr lang="en-US" altLang="zh-CN" baseline="-25000" smtClean="0"/>
              <a:t>2</a:t>
            </a:r>
            <a:r>
              <a:rPr lang="en-US" altLang="zh-CN" smtClean="0"/>
              <a:t>O</a:t>
            </a:r>
            <a:r>
              <a:rPr lang="zh-CN" altLang="en-US" smtClean="0"/>
              <a:t>的三种状态（未考虑临界点）</a:t>
            </a:r>
          </a:p>
        </p:txBody>
      </p:sp>
      <p:sp>
        <p:nvSpPr>
          <p:cNvPr id="195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558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5344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01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状态模式概述</a:t>
            </a:r>
          </a:p>
        </p:txBody>
      </p:sp>
      <p:sp>
        <p:nvSpPr>
          <p:cNvPr id="1966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t>在软件系统中：</a:t>
            </a:r>
            <a:endParaRPr lang="en-US" altLang="zh-CN" smtClean="0"/>
          </a:p>
          <a:p>
            <a:pPr lvl="2" eaLnBrk="1" hangingPunct="1">
              <a:buFont typeface="Tahoma" panose="020B0604030504040204" pitchFamily="34" charset="0"/>
              <a:buChar char="•"/>
            </a:pPr>
            <a:r>
              <a:rPr lang="zh-CN" altLang="en-US" sz="2400" smtClean="0">
                <a:ea typeface="黑体" panose="02010609060101010101" pitchFamily="49" charset="-122"/>
              </a:rPr>
              <a:t>有些对象具有</a:t>
            </a:r>
            <a:r>
              <a:rPr lang="zh-CN" altLang="en-US" sz="2400" smtClean="0">
                <a:solidFill>
                  <a:srgbClr val="FF3300"/>
                </a:solidFill>
                <a:ea typeface="黑体" panose="02010609060101010101" pitchFamily="49" charset="-122"/>
              </a:rPr>
              <a:t>多种状态</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这些状态在某些情况下</a:t>
            </a:r>
            <a:r>
              <a:rPr lang="zh-CN" altLang="en-US" sz="2400" smtClean="0">
                <a:solidFill>
                  <a:srgbClr val="FF3300"/>
                </a:solidFill>
                <a:ea typeface="黑体" panose="02010609060101010101" pitchFamily="49" charset="-122"/>
              </a:rPr>
              <a:t>能够相互转换</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对象在不同的状态下将</a:t>
            </a:r>
            <a:r>
              <a:rPr lang="zh-CN" altLang="en-US" sz="2400" smtClean="0">
                <a:solidFill>
                  <a:srgbClr val="FF3300"/>
                </a:solidFill>
                <a:ea typeface="黑体" panose="02010609060101010101" pitchFamily="49" charset="-122"/>
              </a:rPr>
              <a:t>具有不同的行为</a:t>
            </a:r>
            <a:endParaRPr lang="en-US" altLang="zh-CN" sz="2400" smtClean="0">
              <a:solidFill>
                <a:srgbClr val="FF3300"/>
              </a:solidFill>
              <a:ea typeface="黑体" panose="02010609060101010101" pitchFamily="49" charset="-122"/>
            </a:endParaRPr>
          </a:p>
          <a:p>
            <a:pPr lvl="1" eaLnBrk="1" hangingPunct="1"/>
            <a:r>
              <a:rPr lang="zh-CN" altLang="en-US" smtClean="0"/>
              <a:t>复杂的</a:t>
            </a:r>
            <a:r>
              <a:rPr lang="zh-CN" altLang="en-US" smtClean="0">
                <a:solidFill>
                  <a:srgbClr val="FF3300"/>
                </a:solidFill>
              </a:rPr>
              <a:t>条件判断语句</a:t>
            </a:r>
            <a:r>
              <a:rPr lang="zh-CN" altLang="en-US" smtClean="0"/>
              <a:t>来进行状态的判断和转换操作 </a:t>
            </a:r>
            <a:r>
              <a:rPr lang="en-US" altLang="zh-CN" smtClean="0">
                <a:sym typeface="Wingdings" panose="05000000000000000000" pitchFamily="2" charset="2"/>
              </a:rPr>
              <a:t> </a:t>
            </a:r>
            <a:r>
              <a:rPr lang="zh-CN" altLang="en-US" smtClean="0">
                <a:solidFill>
                  <a:srgbClr val="FF3300"/>
                </a:solidFill>
              </a:rPr>
              <a:t>导致代码的可维护性和灵活性下降 </a:t>
            </a:r>
            <a:r>
              <a:rPr lang="en-US" altLang="zh-CN" smtClean="0">
                <a:sym typeface="Wingdings" panose="05000000000000000000" pitchFamily="2" charset="2"/>
              </a:rPr>
              <a:t> </a:t>
            </a:r>
            <a:r>
              <a:rPr lang="zh-CN" altLang="en-US" smtClean="0"/>
              <a:t>出现新的状态时，代码的扩展性很差，客户端代码也需要进行相应的修改，</a:t>
            </a:r>
            <a:r>
              <a:rPr lang="zh-CN" altLang="en-US" smtClean="0">
                <a:solidFill>
                  <a:srgbClr val="FF3300"/>
                </a:solidFill>
              </a:rPr>
              <a:t>违背了开闭原则</a:t>
            </a:r>
            <a:endParaRPr lang="en-US" altLang="zh-CN" smtClean="0">
              <a:solidFill>
                <a:srgbClr val="FF3300"/>
              </a:solidFill>
            </a:endParaRPr>
          </a:p>
        </p:txBody>
      </p:sp>
      <p:sp>
        <p:nvSpPr>
          <p:cNvPr id="196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463227068"/>
              </p:ext>
            </p:extLst>
          </p:nvPr>
        </p:nvGraphicFramePr>
        <p:xfrm>
          <a:off x="533400" y="1524000"/>
          <a:ext cx="7924800" cy="4876800"/>
        </p:xfrm>
        <a:graphic>
          <a:graphicData uri="http://schemas.openxmlformats.org/drawingml/2006/table">
            <a:tbl>
              <a:tblPr/>
              <a:tblGrid>
                <a:gridCol w="7924800"/>
              </a:tblGrid>
              <a:tr h="0">
                <a:tc>
                  <a:txBody>
                    <a:bodyPr/>
                    <a:lstStyle/>
                    <a:p>
                      <a:pPr algn="just">
                        <a:spcAft>
                          <a:spcPts val="0"/>
                        </a:spcAft>
                      </a:pPr>
                      <a:r>
                        <a:rPr lang="en-US" altLang="zh-CN" sz="2000" kern="100" dirty="0" smtClean="0">
                          <a:latin typeface="Times New Roman"/>
                          <a:ea typeface="宋体"/>
                          <a:cs typeface="Times New Roman"/>
                        </a:rPr>
                        <a:t>public class </a:t>
                      </a:r>
                      <a:r>
                        <a:rPr lang="en-US" altLang="zh-CN" sz="2000" kern="100" dirty="0" err="1" smtClean="0">
                          <a:latin typeface="Times New Roman"/>
                          <a:ea typeface="宋体"/>
                          <a:cs typeface="Times New Roman"/>
                        </a:rPr>
                        <a:t>TestXYZ</a:t>
                      </a:r>
                      <a:r>
                        <a:rPr lang="en-US" altLang="zh-CN" sz="2000" kern="100" dirty="0" smtClean="0">
                          <a:latin typeface="Times New Roman"/>
                          <a:ea typeface="宋体"/>
                          <a:cs typeface="Times New Roman"/>
                        </a:rPr>
                        <a:t> {</a:t>
                      </a:r>
                      <a:endParaRPr lang="zh-CN" altLang="zh-CN" sz="2000" kern="100" dirty="0" smtClean="0">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    </a:t>
                      </a:r>
                      <a:r>
                        <a:rPr lang="en-US" altLang="zh-CN" sz="2000" kern="100" dirty="0" err="1" smtClean="0">
                          <a:latin typeface="Times New Roman"/>
                          <a:ea typeface="宋体"/>
                          <a:cs typeface="Times New Roman"/>
                        </a:rPr>
                        <a:t>int</a:t>
                      </a:r>
                      <a:r>
                        <a:rPr lang="en-US" altLang="zh-CN" sz="2000" kern="100" dirty="0" smtClean="0">
                          <a:latin typeface="Times New Roman"/>
                          <a:ea typeface="宋体"/>
                          <a:cs typeface="Times New Roman"/>
                        </a:rPr>
                        <a:t> </a:t>
                      </a:r>
                      <a:r>
                        <a:rPr lang="en-US" altLang="zh-CN" sz="2000" kern="100" dirty="0" err="1" smtClean="0">
                          <a:latin typeface="Times New Roman"/>
                          <a:ea typeface="宋体"/>
                          <a:cs typeface="Times New Roman"/>
                        </a:rPr>
                        <a:t>behaviour</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kern="100" dirty="0" smtClean="0">
                          <a:solidFill>
                            <a:schemeClr val="tx1"/>
                          </a:solidFill>
                          <a:latin typeface="Times New Roman"/>
                          <a:ea typeface="宋体"/>
                          <a:cs typeface="Times New Roman"/>
                        </a:rPr>
                        <a:t>    //</a:t>
                      </a:r>
                      <a:r>
                        <a:rPr lang="zh-CN" altLang="en-US" sz="2000" kern="100" dirty="0" smtClean="0">
                          <a:solidFill>
                            <a:schemeClr val="tx1"/>
                          </a:solidFill>
                          <a:latin typeface="Times New Roman"/>
                          <a:ea typeface="宋体"/>
                          <a:cs typeface="Times New Roman"/>
                        </a:rPr>
                        <a:t>省略</a:t>
                      </a:r>
                      <a:r>
                        <a:rPr lang="en-US" altLang="zh-CN" sz="2000" kern="100" dirty="0" smtClean="0">
                          <a:solidFill>
                            <a:schemeClr val="tx1"/>
                          </a:solidFill>
                          <a:latin typeface="Times New Roman"/>
                          <a:ea typeface="宋体"/>
                          <a:cs typeface="Times New Roman"/>
                        </a:rPr>
                        <a:t>Getter</a:t>
                      </a:r>
                      <a:r>
                        <a:rPr lang="zh-CN" altLang="en-US" sz="2000" kern="100" dirty="0" smtClean="0">
                          <a:solidFill>
                            <a:schemeClr val="tx1"/>
                          </a:solidFill>
                          <a:latin typeface="Times New Roman"/>
                          <a:ea typeface="宋体"/>
                          <a:cs typeface="Times New Roman"/>
                        </a:rPr>
                        <a:t>和</a:t>
                      </a:r>
                      <a:r>
                        <a:rPr lang="en-US" altLang="zh-CN" sz="2000" kern="100" dirty="0" smtClean="0">
                          <a:solidFill>
                            <a:schemeClr val="tx1"/>
                          </a:solidFill>
                          <a:latin typeface="Times New Roman"/>
                          <a:ea typeface="宋体"/>
                          <a:cs typeface="Times New Roman"/>
                        </a:rPr>
                        <a:t>Setter</a:t>
                      </a:r>
                      <a:r>
                        <a:rPr lang="zh-CN" altLang="en-US" sz="2000" kern="100" dirty="0" smtClean="0">
                          <a:solidFill>
                            <a:schemeClr val="tx1"/>
                          </a:solidFill>
                          <a:latin typeface="Times New Roman"/>
                          <a:ea typeface="宋体"/>
                          <a:cs typeface="Times New Roman"/>
                        </a:rPr>
                        <a:t>方法</a:t>
                      </a:r>
                      <a:endParaRPr lang="zh-CN" altLang="zh-CN" sz="2000" kern="100" dirty="0" smtClean="0">
                        <a:solidFill>
                          <a:schemeClr val="tx1"/>
                        </a:solidFill>
                        <a:latin typeface="Times New Roman"/>
                        <a:ea typeface="宋体"/>
                        <a:cs typeface="Times New Roman"/>
                      </a:endParaRPr>
                    </a:p>
                    <a:p>
                      <a:pPr algn="just">
                        <a:spcAft>
                          <a:spcPts val="0"/>
                        </a:spcAft>
                      </a:pPr>
                      <a:r>
                        <a:rPr lang="en-US" altLang="zh-CN" sz="2000" kern="100" dirty="0" smtClean="0">
                          <a:solidFill>
                            <a:schemeClr val="tx1"/>
                          </a:solidFill>
                          <a:latin typeface="Times New Roman"/>
                          <a:ea typeface="宋体"/>
                          <a:cs typeface="Times New Roman"/>
                        </a:rPr>
                        <a:t>    ......</a:t>
                      </a:r>
                      <a:endParaRPr lang="zh-CN" altLang="zh-CN" sz="2000" kern="100" dirty="0" smtClean="0">
                        <a:solidFill>
                          <a:schemeClr val="tx1"/>
                        </a:solidFill>
                        <a:latin typeface="Times New Roman"/>
                        <a:ea typeface="宋体"/>
                        <a:cs typeface="Times New Roman"/>
                      </a:endParaRPr>
                    </a:p>
                    <a:p>
                      <a:pPr algn="just">
                        <a:spcAft>
                          <a:spcPts val="0"/>
                        </a:spcAft>
                      </a:pPr>
                      <a:r>
                        <a:rPr lang="en-US" altLang="zh-CN" sz="2000" kern="100" dirty="0" smtClean="0">
                          <a:solidFill>
                            <a:schemeClr val="tx1"/>
                          </a:solidFill>
                          <a:latin typeface="Times New Roman"/>
                          <a:ea typeface="宋体"/>
                          <a:cs typeface="Times New Roman"/>
                        </a:rPr>
                        <a:t>    public void </a:t>
                      </a:r>
                      <a:r>
                        <a:rPr lang="en-US" altLang="zh-CN" sz="2000" kern="100" dirty="0" err="1" smtClean="0">
                          <a:solidFill>
                            <a:schemeClr val="tx1"/>
                          </a:solidFill>
                          <a:latin typeface="Times New Roman"/>
                          <a:ea typeface="宋体"/>
                          <a:cs typeface="Times New Roman"/>
                        </a:rPr>
                        <a:t>handleAll</a:t>
                      </a:r>
                      <a:r>
                        <a:rPr lang="en-US" altLang="zh-CN" sz="2000" kern="100" dirty="0" smtClean="0">
                          <a:solidFill>
                            <a:schemeClr val="tx1"/>
                          </a:solidFill>
                          <a:latin typeface="Times New Roman"/>
                          <a:ea typeface="宋体"/>
                          <a:cs typeface="Times New Roman"/>
                        </a:rPr>
                        <a:t>() {</a:t>
                      </a:r>
                      <a:endParaRPr lang="zh-CN" altLang="zh-CN" sz="2000" kern="100" dirty="0" smtClean="0">
                        <a:solidFill>
                          <a:schemeClr val="tx1"/>
                        </a:solidFill>
                        <a:latin typeface="Times New Roman"/>
                        <a:ea typeface="宋体"/>
                        <a:cs typeface="Times New Roman"/>
                      </a:endParaRPr>
                    </a:p>
                    <a:p>
                      <a:pPr algn="just">
                        <a:spcAft>
                          <a:spcPts val="0"/>
                        </a:spcAft>
                      </a:pPr>
                      <a:r>
                        <a:rPr lang="en-US" altLang="zh-CN" sz="2000" b="1" kern="100" dirty="0" smtClean="0">
                          <a:solidFill>
                            <a:srgbClr val="FF6600"/>
                          </a:solidFill>
                          <a:latin typeface="Times New Roman"/>
                          <a:ea typeface="宋体"/>
                          <a:cs typeface="Times New Roman"/>
                        </a:rPr>
                        <a:t>        if (</a:t>
                      </a:r>
                      <a:r>
                        <a:rPr lang="en-US" altLang="zh-CN" sz="2000" b="1" kern="100" dirty="0" err="1" smtClean="0">
                          <a:solidFill>
                            <a:srgbClr val="FF6600"/>
                          </a:solidFill>
                          <a:latin typeface="Times New Roman"/>
                          <a:ea typeface="宋体"/>
                          <a:cs typeface="Times New Roman"/>
                        </a:rPr>
                        <a:t>behaviour</a:t>
                      </a:r>
                      <a:r>
                        <a:rPr lang="en-US" altLang="zh-CN" sz="2000" b="1" kern="100" dirty="0" smtClean="0">
                          <a:solidFill>
                            <a:srgbClr val="FF6600"/>
                          </a:solidFill>
                          <a:latin typeface="Times New Roman"/>
                          <a:ea typeface="宋体"/>
                          <a:cs typeface="Times New Roman"/>
                        </a:rPr>
                        <a:t> == 0)  { </a:t>
                      </a:r>
                    </a:p>
                    <a:p>
                      <a:pPr algn="just">
                        <a:spcAft>
                          <a:spcPts val="0"/>
                        </a:spcAft>
                      </a:pPr>
                      <a:r>
                        <a:rPr lang="en-US" altLang="zh-CN" sz="2000" b="1" kern="100" dirty="0" smtClean="0">
                          <a:solidFill>
                            <a:srgbClr val="FF6600"/>
                          </a:solidFill>
                          <a:latin typeface="Times New Roman"/>
                          <a:ea typeface="宋体"/>
                          <a:cs typeface="Times New Roman"/>
                        </a:rPr>
                        <a:t>            //do something  }</a:t>
                      </a:r>
                      <a:endParaRPr lang="zh-CN" altLang="zh-CN" sz="2000" b="1" kern="100" dirty="0" smtClean="0">
                        <a:solidFill>
                          <a:srgbClr val="FF6600"/>
                        </a:solidFill>
                        <a:latin typeface="Times New Roman"/>
                        <a:ea typeface="宋体"/>
                        <a:cs typeface="Times New Roman"/>
                      </a:endParaRPr>
                    </a:p>
                    <a:p>
                      <a:pPr algn="just">
                        <a:spcAft>
                          <a:spcPts val="0"/>
                        </a:spcAft>
                      </a:pPr>
                      <a:r>
                        <a:rPr lang="en-US" altLang="zh-CN" sz="2000" b="1" kern="100" dirty="0" smtClean="0">
                          <a:solidFill>
                            <a:srgbClr val="FF6600"/>
                          </a:solidFill>
                          <a:latin typeface="Times New Roman"/>
                          <a:ea typeface="宋体"/>
                          <a:cs typeface="Times New Roman"/>
                        </a:rPr>
                        <a:t>        else if (</a:t>
                      </a:r>
                      <a:r>
                        <a:rPr lang="en-US" altLang="zh-CN" sz="2000" b="1" kern="100" dirty="0" err="1" smtClean="0">
                          <a:solidFill>
                            <a:srgbClr val="FF6600"/>
                          </a:solidFill>
                          <a:latin typeface="Times New Roman"/>
                          <a:ea typeface="宋体"/>
                          <a:cs typeface="Times New Roman"/>
                        </a:rPr>
                        <a:t>behaviour</a:t>
                      </a:r>
                      <a:r>
                        <a:rPr lang="en-US" altLang="zh-CN" sz="2000" b="1" kern="100" dirty="0" smtClean="0">
                          <a:solidFill>
                            <a:srgbClr val="FF6600"/>
                          </a:solidFill>
                          <a:latin typeface="Times New Roman"/>
                          <a:ea typeface="宋体"/>
                          <a:cs typeface="Times New Roman"/>
                        </a:rPr>
                        <a:t> == 1) { </a:t>
                      </a:r>
                    </a:p>
                    <a:p>
                      <a:pPr algn="just">
                        <a:spcAft>
                          <a:spcPts val="0"/>
                        </a:spcAft>
                      </a:pPr>
                      <a:r>
                        <a:rPr lang="en-US" altLang="zh-CN" sz="2000" b="1" kern="100" dirty="0" smtClean="0">
                          <a:solidFill>
                            <a:srgbClr val="FF6600"/>
                          </a:solidFill>
                          <a:latin typeface="Times New Roman"/>
                          <a:ea typeface="宋体"/>
                          <a:cs typeface="Times New Roman"/>
                        </a:rPr>
                        <a:t>            //do something  }</a:t>
                      </a:r>
                      <a:endParaRPr lang="zh-CN" altLang="zh-CN" sz="2000" b="1" kern="100" dirty="0" smtClean="0">
                        <a:solidFill>
                          <a:srgbClr val="FF6600"/>
                        </a:solidFill>
                        <a:latin typeface="Times New Roman"/>
                        <a:ea typeface="宋体"/>
                        <a:cs typeface="Times New Roman"/>
                      </a:endParaRPr>
                    </a:p>
                    <a:p>
                      <a:pPr algn="just">
                        <a:spcAft>
                          <a:spcPts val="0"/>
                        </a:spcAft>
                      </a:pPr>
                      <a:r>
                        <a:rPr lang="en-US" altLang="zh-CN" sz="2000" b="1" kern="100" dirty="0" smtClean="0">
                          <a:solidFill>
                            <a:srgbClr val="FF6600"/>
                          </a:solidFill>
                          <a:latin typeface="Times New Roman"/>
                          <a:ea typeface="宋体"/>
                          <a:cs typeface="Times New Roman"/>
                        </a:rPr>
                        <a:t>        else if (</a:t>
                      </a:r>
                      <a:r>
                        <a:rPr lang="en-US" altLang="zh-CN" sz="2000" b="1" kern="100" dirty="0" err="1" smtClean="0">
                          <a:solidFill>
                            <a:srgbClr val="FF6600"/>
                          </a:solidFill>
                          <a:latin typeface="Times New Roman"/>
                          <a:ea typeface="宋体"/>
                          <a:cs typeface="Times New Roman"/>
                        </a:rPr>
                        <a:t>behaviour</a:t>
                      </a:r>
                      <a:r>
                        <a:rPr lang="en-US" altLang="zh-CN" sz="2000" b="1" kern="100" dirty="0" smtClean="0">
                          <a:solidFill>
                            <a:srgbClr val="FF6600"/>
                          </a:solidFill>
                          <a:latin typeface="Times New Roman"/>
                          <a:ea typeface="宋体"/>
                          <a:cs typeface="Times New Roman"/>
                        </a:rPr>
                        <a:t> == 2) { </a:t>
                      </a:r>
                    </a:p>
                    <a:p>
                      <a:pPr algn="just">
                        <a:spcAft>
                          <a:spcPts val="0"/>
                        </a:spcAft>
                      </a:pPr>
                      <a:r>
                        <a:rPr lang="en-US" altLang="zh-CN" sz="2000" b="1" kern="100" dirty="0" smtClean="0">
                          <a:solidFill>
                            <a:srgbClr val="FF6600"/>
                          </a:solidFill>
                          <a:latin typeface="Times New Roman"/>
                          <a:ea typeface="宋体"/>
                          <a:cs typeface="Times New Roman"/>
                        </a:rPr>
                        <a:t>            //do something  }</a:t>
                      </a:r>
                      <a:endParaRPr lang="zh-CN" altLang="zh-CN" sz="2000" b="1" kern="100" dirty="0" smtClean="0">
                        <a:solidFill>
                          <a:srgbClr val="FF6600"/>
                        </a:solidFill>
                        <a:latin typeface="Times New Roman"/>
                        <a:ea typeface="宋体"/>
                        <a:cs typeface="Times New Roman"/>
                      </a:endParaRPr>
                    </a:p>
                    <a:p>
                      <a:pPr algn="just">
                        <a:spcAft>
                          <a:spcPts val="0"/>
                        </a:spcAft>
                      </a:pPr>
                      <a:r>
                        <a:rPr lang="en-US" altLang="zh-CN" sz="2000" b="1" kern="100" dirty="0" smtClean="0">
                          <a:solidFill>
                            <a:srgbClr val="FF6600"/>
                          </a:solidFill>
                          <a:latin typeface="Times New Roman"/>
                          <a:ea typeface="宋体"/>
                          <a:cs typeface="Times New Roman"/>
                        </a:rPr>
                        <a:t>        else if (</a:t>
                      </a:r>
                      <a:r>
                        <a:rPr lang="en-US" altLang="zh-CN" sz="2000" b="1" kern="100" dirty="0" err="1" smtClean="0">
                          <a:solidFill>
                            <a:srgbClr val="FF6600"/>
                          </a:solidFill>
                          <a:latin typeface="Times New Roman"/>
                          <a:ea typeface="宋体"/>
                          <a:cs typeface="Times New Roman"/>
                        </a:rPr>
                        <a:t>behaviour</a:t>
                      </a:r>
                      <a:r>
                        <a:rPr lang="en-US" altLang="zh-CN" sz="2000" b="1" kern="100" dirty="0" smtClean="0">
                          <a:solidFill>
                            <a:srgbClr val="FF6600"/>
                          </a:solidFill>
                          <a:latin typeface="Times New Roman"/>
                          <a:ea typeface="宋体"/>
                          <a:cs typeface="Times New Roman"/>
                        </a:rPr>
                        <a:t> == 3) { </a:t>
                      </a:r>
                    </a:p>
                    <a:p>
                      <a:pPr algn="just">
                        <a:spcAft>
                          <a:spcPts val="0"/>
                        </a:spcAft>
                      </a:pPr>
                      <a:r>
                        <a:rPr lang="en-US" altLang="zh-CN" sz="2000" b="1" kern="100" dirty="0" smtClean="0">
                          <a:solidFill>
                            <a:srgbClr val="FF6600"/>
                          </a:solidFill>
                          <a:latin typeface="Times New Roman"/>
                          <a:ea typeface="宋体"/>
                          <a:cs typeface="Times New Roman"/>
                        </a:rPr>
                        <a:t>            //do something }</a:t>
                      </a:r>
                      <a:endParaRPr lang="zh-CN" altLang="zh-CN" sz="2000" b="1" kern="100" dirty="0" smtClean="0">
                        <a:solidFill>
                          <a:srgbClr val="FF6600"/>
                        </a:solidFill>
                        <a:latin typeface="Times New Roman"/>
                        <a:ea typeface="宋体"/>
                        <a:cs typeface="Times New Roman"/>
                      </a:endParaRPr>
                    </a:p>
                    <a:p>
                      <a:pPr algn="just">
                        <a:spcAft>
                          <a:spcPts val="0"/>
                        </a:spcAft>
                      </a:pPr>
                      <a:r>
                        <a:rPr lang="en-US" altLang="zh-CN" sz="2000" b="1" kern="100" dirty="0" smtClean="0">
                          <a:solidFill>
                            <a:srgbClr val="FF6600"/>
                          </a:solidFill>
                          <a:latin typeface="Times New Roman"/>
                          <a:ea typeface="宋体"/>
                          <a:cs typeface="Times New Roman"/>
                        </a:rPr>
                        <a:t>        ... some more else if ...</a:t>
                      </a:r>
                      <a:endParaRPr lang="zh-CN" altLang="zh-CN" sz="2000" b="1" kern="100" dirty="0" smtClean="0">
                        <a:solidFill>
                          <a:srgbClr val="FF6600"/>
                        </a:solidFill>
                        <a:latin typeface="Times New Roman"/>
                        <a:ea typeface="宋体"/>
                        <a:cs typeface="Times New Roman"/>
                      </a:endParaRPr>
                    </a:p>
                    <a:p>
                      <a:pPr algn="just">
                        <a:spcAft>
                          <a:spcPts val="0"/>
                        </a:spcAft>
                      </a:pPr>
                      <a:r>
                        <a:rPr lang="en-US" altLang="zh-CN" sz="2000" kern="100" dirty="0" smtClean="0">
                          <a:solidFill>
                            <a:schemeClr val="tx1"/>
                          </a:solidFill>
                          <a:latin typeface="Times New Roman"/>
                          <a:ea typeface="宋体"/>
                          <a:cs typeface="Times New Roman"/>
                        </a:rPr>
                        <a:t>    }</a:t>
                      </a:r>
                      <a:endParaRPr lang="zh-CN" altLang="zh-CN" sz="2000" kern="100" dirty="0" smtClean="0">
                        <a:solidFill>
                          <a:schemeClr val="tx1"/>
                        </a:solidFill>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F6F7"/>
                    </a:solidFill>
                  </a:tcPr>
                </a:tc>
              </a:tr>
            </a:tbl>
          </a:graphicData>
        </a:graphic>
      </p:graphicFrame>
      <p:pic>
        <p:nvPicPr>
          <p:cNvPr id="14" name="图片 13" descr="80e24e57df266a3b015fc7ca0fa2834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5638" y="2759075"/>
            <a:ext cx="22098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777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状态模式概述</a:t>
            </a:r>
          </a:p>
        </p:txBody>
      </p:sp>
      <p:sp>
        <p:nvSpPr>
          <p:cNvPr id="1976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r>
              <a:rPr lang="zh-CN" altLang="en-US" smtClean="0">
                <a:solidFill>
                  <a:srgbClr val="FF3300"/>
                </a:solidFill>
              </a:rPr>
              <a:t>对象行为型</a:t>
            </a:r>
            <a:r>
              <a:rPr lang="zh-CN" altLang="en-US" smtClean="0"/>
              <a:t>模式</a:t>
            </a:r>
          </a:p>
        </p:txBody>
      </p:sp>
      <p:sp>
        <p:nvSpPr>
          <p:cNvPr id="197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194560"/>
        </p:xfrm>
        <a:graphic>
          <a:graphicData uri="http://schemas.openxmlformats.org/drawingml/2006/table">
            <a:tbl>
              <a:tblPr/>
              <a:tblGrid>
                <a:gridCol w="8305800"/>
              </a:tblGrid>
              <a:tr h="2193925">
                <a:tc>
                  <a:txBody>
                    <a:bodyPr/>
                    <a:lstStyle/>
                    <a:p>
                      <a:pPr indent="262255" algn="just">
                        <a:spcAft>
                          <a:spcPts val="0"/>
                        </a:spcAft>
                      </a:pPr>
                      <a:r>
                        <a:rPr lang="zh-CN" altLang="en-US" sz="2400" b="1" kern="100" dirty="0" smtClean="0">
                          <a:latin typeface="Times New Roman"/>
                          <a:ea typeface="宋体"/>
                          <a:cs typeface="Times New Roman"/>
                        </a:rPr>
                        <a:t>状态模式：</a:t>
                      </a:r>
                      <a:r>
                        <a:rPr lang="zh-CN" altLang="en-US" sz="2400" b="0" kern="100" dirty="0" smtClean="0">
                          <a:latin typeface="Times New Roman"/>
                          <a:ea typeface="宋体"/>
                          <a:cs typeface="Times New Roman"/>
                        </a:rPr>
                        <a:t>允许一个对象在其</a:t>
                      </a:r>
                      <a:r>
                        <a:rPr lang="zh-CN" altLang="en-US" sz="2400" b="1" kern="100" dirty="0" smtClean="0">
                          <a:solidFill>
                            <a:srgbClr val="FF3300"/>
                          </a:solidFill>
                          <a:latin typeface="Times New Roman"/>
                          <a:ea typeface="宋体"/>
                          <a:cs typeface="Times New Roman"/>
                        </a:rPr>
                        <a:t>内部状态改变时改变它的行为</a:t>
                      </a:r>
                      <a:r>
                        <a:rPr lang="zh-CN" altLang="en-US" sz="2400" b="0" kern="100" dirty="0" smtClean="0">
                          <a:latin typeface="Times New Roman"/>
                          <a:ea typeface="宋体"/>
                          <a:cs typeface="Times New Roman"/>
                        </a:rPr>
                        <a:t>。</a:t>
                      </a:r>
                      <a:r>
                        <a:rPr lang="zh-CN" altLang="en-US" sz="2400" b="1" kern="100" dirty="0" smtClean="0">
                          <a:solidFill>
                            <a:srgbClr val="FF3300"/>
                          </a:solidFill>
                          <a:latin typeface="Times New Roman"/>
                          <a:ea typeface="宋体"/>
                          <a:cs typeface="Times New Roman"/>
                        </a:rPr>
                        <a:t>对象看起来似乎修改了它的类。</a:t>
                      </a:r>
                      <a:endParaRPr lang="en-US" altLang="zh-CN" sz="2400" b="1" kern="100" dirty="0" smtClean="0">
                        <a:solidFill>
                          <a:srgbClr val="FF3300"/>
                        </a:solidFill>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State Pattern: </a:t>
                      </a:r>
                      <a:r>
                        <a:rPr lang="en-US" sz="2400" b="0" kern="100" dirty="0" smtClean="0">
                          <a:latin typeface="Times New Roman"/>
                          <a:ea typeface="宋体"/>
                          <a:cs typeface="Times New Roman"/>
                        </a:rPr>
                        <a:t>Allow an object to </a:t>
                      </a:r>
                      <a:r>
                        <a:rPr lang="en-US" sz="2400" b="1" kern="100" dirty="0" smtClean="0">
                          <a:solidFill>
                            <a:srgbClr val="FF3300"/>
                          </a:solidFill>
                          <a:latin typeface="Times New Roman"/>
                          <a:ea typeface="宋体"/>
                          <a:cs typeface="Times New Roman"/>
                        </a:rPr>
                        <a:t>alter its behavior when its internal state changes</a:t>
                      </a:r>
                      <a:r>
                        <a:rPr lang="en-US" sz="2400" b="0" kern="100" dirty="0" smtClean="0">
                          <a:latin typeface="Times New Roman"/>
                          <a:ea typeface="宋体"/>
                          <a:cs typeface="Times New Roman"/>
                        </a:rPr>
                        <a:t>. </a:t>
                      </a:r>
                      <a:r>
                        <a:rPr lang="en-US" sz="2400" b="1" kern="100" dirty="0" smtClean="0">
                          <a:solidFill>
                            <a:srgbClr val="FF3300"/>
                          </a:solidFill>
                          <a:latin typeface="Times New Roman"/>
                          <a:ea typeface="宋体"/>
                          <a:cs typeface="Times New Roman"/>
                        </a:rPr>
                        <a:t>The object will appear to change its class.</a:t>
                      </a:r>
                      <a:endParaRPr lang="zh-CN" sz="2400" b="1"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8083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状态模式概述</a:t>
            </a:r>
          </a:p>
        </p:txBody>
      </p:sp>
      <p:sp>
        <p:nvSpPr>
          <p:cNvPr id="1986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状态模式的定义</a:t>
            </a:r>
            <a:endParaRPr lang="en-US" altLang="zh-CN" smtClean="0"/>
          </a:p>
          <a:p>
            <a:pPr lvl="1" eaLnBrk="1" hangingPunct="1"/>
            <a:r>
              <a:rPr lang="zh-CN" altLang="en-US" smtClean="0"/>
              <a:t>又名</a:t>
            </a:r>
            <a:r>
              <a:rPr lang="zh-CN" altLang="en-US" smtClean="0">
                <a:solidFill>
                  <a:srgbClr val="FF3300"/>
                </a:solidFill>
              </a:rPr>
              <a:t>状态对象</a:t>
            </a:r>
            <a:r>
              <a:rPr lang="en-US" altLang="zh-CN" smtClean="0">
                <a:solidFill>
                  <a:srgbClr val="FF3300"/>
                </a:solidFill>
              </a:rPr>
              <a:t>(Objects for States)</a:t>
            </a:r>
          </a:p>
          <a:p>
            <a:pPr lvl="1" eaLnBrk="1" hangingPunct="1"/>
            <a:r>
              <a:rPr lang="zh-CN" altLang="en-US" smtClean="0"/>
              <a:t>用于解决系统中</a:t>
            </a:r>
            <a:r>
              <a:rPr lang="zh-CN" altLang="en-US" smtClean="0">
                <a:solidFill>
                  <a:srgbClr val="FF3300"/>
                </a:solidFill>
              </a:rPr>
              <a:t>复杂对象的状态转换以及不同状态下行为的封装问题</a:t>
            </a:r>
            <a:endParaRPr lang="en-US" altLang="zh-CN" smtClean="0">
              <a:solidFill>
                <a:srgbClr val="FF3300"/>
              </a:solidFill>
            </a:endParaRPr>
          </a:p>
          <a:p>
            <a:pPr lvl="1" eaLnBrk="1" hangingPunct="1"/>
            <a:r>
              <a:rPr lang="zh-CN" altLang="en-US" smtClean="0">
                <a:solidFill>
                  <a:srgbClr val="FF3300"/>
                </a:solidFill>
              </a:rPr>
              <a:t>将</a:t>
            </a:r>
            <a:r>
              <a:rPr lang="zh-CN" altLang="en-US" smtClean="0"/>
              <a:t>一个对象的</a:t>
            </a:r>
            <a:r>
              <a:rPr lang="zh-CN" altLang="en-US" smtClean="0">
                <a:solidFill>
                  <a:srgbClr val="FF3300"/>
                </a:solidFill>
              </a:rPr>
              <a:t>状态从该对象中分离</a:t>
            </a:r>
            <a:r>
              <a:rPr lang="zh-CN" altLang="en-US" smtClean="0"/>
              <a:t>出来，封装到专门的</a:t>
            </a:r>
            <a:r>
              <a:rPr lang="zh-CN" altLang="en-US" smtClean="0">
                <a:solidFill>
                  <a:srgbClr val="FF3300"/>
                </a:solidFill>
              </a:rPr>
              <a:t>状态类</a:t>
            </a:r>
            <a:r>
              <a:rPr lang="zh-CN" altLang="en-US" smtClean="0"/>
              <a:t>中，使得对象状态可以灵活变化</a:t>
            </a:r>
            <a:endParaRPr lang="en-US" altLang="zh-CN" smtClean="0"/>
          </a:p>
          <a:p>
            <a:pPr lvl="1" eaLnBrk="1" hangingPunct="1"/>
            <a:r>
              <a:rPr lang="zh-CN" altLang="en-US" smtClean="0"/>
              <a:t>对于</a:t>
            </a:r>
            <a:r>
              <a:rPr lang="zh-CN" altLang="en-US" smtClean="0">
                <a:solidFill>
                  <a:srgbClr val="FF3300"/>
                </a:solidFill>
              </a:rPr>
              <a:t>客户端</a:t>
            </a:r>
            <a:r>
              <a:rPr lang="zh-CN" altLang="en-US" smtClean="0"/>
              <a:t>而言，</a:t>
            </a:r>
            <a:r>
              <a:rPr lang="zh-CN" altLang="en-US" smtClean="0">
                <a:solidFill>
                  <a:srgbClr val="FF3300"/>
                </a:solidFill>
              </a:rPr>
              <a:t>无须关心对象状态的转换以及对象所处的当前状态</a:t>
            </a:r>
            <a:r>
              <a:rPr lang="zh-CN" altLang="en-US" smtClean="0"/>
              <a:t>，无论对于何种状态的对象，客户端都可以一致处理</a:t>
            </a:r>
            <a:endParaRPr lang="en-US" altLang="zh-CN" smtClean="0">
              <a:solidFill>
                <a:srgbClr val="FF3300"/>
              </a:solidFill>
            </a:endParaRPr>
          </a:p>
        </p:txBody>
      </p:sp>
      <p:sp>
        <p:nvSpPr>
          <p:cNvPr id="198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866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49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1996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状态模式的结构</a:t>
            </a:r>
            <a:endParaRPr lang="en-US" altLang="zh-CN" smtClean="0"/>
          </a:p>
          <a:p>
            <a:pPr lvl="1" eaLnBrk="1" hangingPunct="1"/>
            <a:endParaRPr lang="en-US" altLang="zh-CN" smtClean="0"/>
          </a:p>
          <a:p>
            <a:pPr lvl="1" eaLnBrk="1" hangingPunct="1"/>
            <a:endParaRPr lang="en-US" altLang="zh-CN" smtClean="0"/>
          </a:p>
        </p:txBody>
      </p:sp>
      <p:sp>
        <p:nvSpPr>
          <p:cNvPr id="199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968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438400"/>
            <a:ext cx="85598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989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07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状态模式的结构</a:t>
            </a:r>
            <a:endParaRPr lang="en-US" altLang="zh-CN" smtClean="0"/>
          </a:p>
          <a:p>
            <a:pPr lvl="1" eaLnBrk="1" hangingPunct="1"/>
            <a:r>
              <a:rPr lang="zh-CN" altLang="en-US" smtClean="0"/>
              <a:t>状态模式包含以下</a:t>
            </a:r>
            <a:r>
              <a:rPr lang="en-US" altLang="zh-CN" smtClean="0"/>
              <a:t>3</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Context</a:t>
            </a:r>
            <a:r>
              <a:rPr lang="zh-CN" altLang="en-US" sz="2400" smtClean="0">
                <a:ea typeface="黑体" panose="02010609060101010101" pitchFamily="49" charset="-122"/>
              </a:rPr>
              <a:t>（环境类）</a:t>
            </a:r>
          </a:p>
          <a:p>
            <a:pPr lvl="2" eaLnBrk="1" hangingPunct="1">
              <a:buFont typeface="Tahoma" panose="020B0604030504040204" pitchFamily="34" charset="0"/>
              <a:buChar char="•"/>
            </a:pPr>
            <a:r>
              <a:rPr lang="en-US" altLang="zh-CN" sz="2400" smtClean="0">
                <a:ea typeface="黑体" panose="02010609060101010101" pitchFamily="49" charset="-122"/>
              </a:rPr>
              <a:t>State</a:t>
            </a:r>
            <a:r>
              <a:rPr lang="zh-CN" altLang="en-US" sz="2400" smtClean="0">
                <a:ea typeface="黑体" panose="02010609060101010101" pitchFamily="49" charset="-122"/>
              </a:rPr>
              <a:t>（抽象状态类）</a:t>
            </a:r>
          </a:p>
          <a:p>
            <a:pPr lvl="2" eaLnBrk="1" hangingPunct="1">
              <a:buFont typeface="Tahoma" panose="020B0604030504040204" pitchFamily="34" charset="0"/>
              <a:buChar char="•"/>
            </a:pPr>
            <a:r>
              <a:rPr lang="en-US" altLang="zh-CN" sz="2400" smtClean="0">
                <a:ea typeface="黑体" panose="02010609060101010101" pitchFamily="49" charset="-122"/>
              </a:rPr>
              <a:t>ConcreteState</a:t>
            </a:r>
            <a:r>
              <a:rPr lang="zh-CN" altLang="en-US" sz="2400" smtClean="0">
                <a:ea typeface="黑体" panose="02010609060101010101" pitchFamily="49" charset="-122"/>
              </a:rPr>
              <a:t>（具体状态类）</a:t>
            </a:r>
            <a:endParaRPr lang="en-US" altLang="zh-CN" smtClean="0">
              <a:ea typeface="黑体" panose="02010609060101010101" pitchFamily="49" charset="-122"/>
            </a:endParaRPr>
          </a:p>
        </p:txBody>
      </p:sp>
      <p:sp>
        <p:nvSpPr>
          <p:cNvPr id="200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0070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215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38200" y="914400"/>
            <a:ext cx="6324600" cy="685800"/>
          </a:xfrm>
        </p:spPr>
        <p:txBody>
          <a:bodyPr/>
          <a:lstStyle/>
          <a:p>
            <a:pPr eaLnBrk="1" hangingPunct="1"/>
            <a:r>
              <a:rPr lang="zh-CN" altLang="en-US" smtClean="0"/>
              <a:t>状态模式的结构与实现</a:t>
            </a:r>
          </a:p>
        </p:txBody>
      </p:sp>
      <p:sp>
        <p:nvSpPr>
          <p:cNvPr id="2017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状态模式的实现</a:t>
            </a:r>
          </a:p>
          <a:p>
            <a:pPr lvl="1" eaLnBrk="1" hangingPunct="1"/>
            <a:r>
              <a:rPr lang="zh-CN" altLang="en-US" smtClean="0"/>
              <a:t>典型的</a:t>
            </a:r>
            <a:r>
              <a:rPr lang="zh-CN" altLang="en-US" smtClean="0">
                <a:solidFill>
                  <a:srgbClr val="FF0000"/>
                </a:solidFill>
              </a:rPr>
              <a:t>抽象状态类</a:t>
            </a:r>
            <a:r>
              <a:rPr lang="zh-CN" altLang="en-US" smtClean="0"/>
              <a:t>代码：</a:t>
            </a:r>
            <a:endParaRPr lang="en-US" altLang="zh-CN" smtClean="0"/>
          </a:p>
        </p:txBody>
      </p:sp>
      <p:sp>
        <p:nvSpPr>
          <p:cNvPr id="201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166452464"/>
              </p:ext>
            </p:extLst>
          </p:nvPr>
        </p:nvGraphicFramePr>
        <p:xfrm>
          <a:off x="609600" y="3048000"/>
          <a:ext cx="7924800" cy="1219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State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声明抽象业务方法，不同的具体状态类可以有不同的实现</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handle();</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61634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1892</TotalTime>
  <Words>1959</Words>
  <Application>Microsoft Office PowerPoint</Application>
  <PresentationFormat>全屏显示(4:3)</PresentationFormat>
  <Paragraphs>270</Paragraphs>
  <Slides>29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状态模式概述</vt:lpstr>
      <vt:lpstr>状态模式概述</vt:lpstr>
      <vt:lpstr>状态模式概述</vt:lpstr>
      <vt:lpstr>状态模式概述</vt:lpstr>
      <vt:lpstr>状态模式的结构与实现</vt:lpstr>
      <vt:lpstr>状态模式的结构与实现</vt:lpstr>
      <vt:lpstr>状态模式的结构与实现</vt:lpstr>
      <vt:lpstr>状态模式的结构与实现</vt:lpstr>
      <vt:lpstr>状态模式的结构与实现</vt:lpstr>
      <vt:lpstr>状态模式的结构与实现</vt:lpstr>
      <vt:lpstr>状态模式的结构与实现</vt:lpstr>
      <vt:lpstr>状态模式的应用实例</vt:lpstr>
      <vt:lpstr>状态模式的应用实例</vt:lpstr>
      <vt:lpstr>状态模式的应用实例</vt:lpstr>
      <vt:lpstr>状态模式的应用实例</vt:lpstr>
      <vt:lpstr>状态模式的应用实例</vt:lpstr>
      <vt:lpstr>共享状态</vt:lpstr>
      <vt:lpstr>共享状态</vt:lpstr>
      <vt:lpstr>共享状态</vt:lpstr>
      <vt:lpstr>使用环境类实现状态转换</vt:lpstr>
      <vt:lpstr>使用环境类实现状态转换</vt:lpstr>
      <vt:lpstr>使用环境类实现状态转换</vt:lpstr>
      <vt:lpstr>使用环境类实现状态转换</vt:lpstr>
      <vt:lpstr>状态模式的优缺点与适用环境</vt:lpstr>
      <vt:lpstr>状态模式的优缺点与适用环境</vt:lpstr>
      <vt:lpstr>状态模式的优缺点与适用环境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831</cp:revision>
  <cp:lastPrinted>1601-01-01T00:00:00Z</cp:lastPrinted>
  <dcterms:created xsi:type="dcterms:W3CDTF">1601-01-01T00:00:00Z</dcterms:created>
  <dcterms:modified xsi:type="dcterms:W3CDTF">2018-04-06T13:27:08Z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