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8" r:id="rId18"/>
    <p:sldId id="309" r:id="rId19"/>
    <p:sldId id="310" r:id="rId20"/>
    <p:sldId id="311" r:id="rId21"/>
    <p:sldId id="312" r:id="rId22"/>
    <p:sldId id="31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3" autoAdjust="0"/>
  </p:normalViewPr>
  <p:slideViewPr>
    <p:cSldViewPr>
      <p:cViewPr varScale="1">
        <p:scale>
          <a:sx n="84" d="100"/>
          <a:sy n="84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2018/4/6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449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6600"/>
                </a:solidFill>
              </a:rPr>
              <a:t>D</a:t>
            </a:r>
            <a:r>
              <a:rPr lang="en-US" altLang="zh-CN" b="1" dirty="0" smtClean="0"/>
              <a:t>esign </a:t>
            </a:r>
            <a:r>
              <a:rPr lang="en-US" altLang="zh-CN" b="1" dirty="0" smtClean="0">
                <a:solidFill>
                  <a:srgbClr val="FF6600"/>
                </a:solidFill>
              </a:rPr>
              <a:t>P</a:t>
            </a:r>
            <a:r>
              <a:rPr lang="en-US" altLang="zh-CN" b="1" dirty="0" smtClean="0"/>
              <a:t>atterns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050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 smtClean="0">
                <a:ea typeface="黑体" panose="02010609060101010101" pitchFamily="49" charset="-122"/>
              </a:rPr>
              <a:t>策略</a:t>
            </a:r>
            <a:r>
              <a:rPr lang="zh-CN" altLang="en-US" sz="4800" b="1" dirty="0" smtClean="0"/>
              <a:t>模式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19400" y="5468938"/>
            <a:ext cx="2895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刘    伟 </a:t>
            </a:r>
            <a:r>
              <a:rPr lang="en-US" altLang="zh-CN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(Sunny)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weiliu_china@163.com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策略模式的结构与实现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策略模式的实现</a:t>
            </a:r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0000"/>
                </a:solidFill>
              </a:rPr>
              <a:t>具体策略类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2314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92770"/>
              </p:ext>
            </p:extLst>
          </p:nvPr>
        </p:nvGraphicFramePr>
        <p:xfrm>
          <a:off x="609600" y="3001963"/>
          <a:ext cx="7924800" cy="18288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ConcreteStrategyA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Strategy {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算法的具体实现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algorithm() {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算法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7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策略模式的结构与实现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策略模式的实现</a:t>
            </a:r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0000"/>
                </a:solidFill>
              </a:rPr>
              <a:t>环境类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2324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29137"/>
              </p:ext>
            </p:extLst>
          </p:nvPr>
        </p:nvGraphicFramePr>
        <p:xfrm>
          <a:off x="609600" y="2438400"/>
          <a:ext cx="7924800" cy="39624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6274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Context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Strategy strategy; 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维持一个对抽象策略类的引用</a:t>
                      </a:r>
                      <a:endParaRPr lang="en-US" altLang="zh-CN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注入策略对象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setStrategy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(Strategy strategy)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this.strategy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strategy;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调用策略类中的算法</a:t>
                      </a:r>
                      <a:endParaRPr lang="zh-CN" altLang="en-US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algorithm()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strategy.algorithm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策略模式的结构与实现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策略模式的实现</a:t>
            </a:r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0000"/>
                </a:solidFill>
              </a:rPr>
              <a:t>客户端</a:t>
            </a:r>
            <a:r>
              <a:rPr lang="zh-CN" altLang="en-US" smtClean="0"/>
              <a:t>代码片段：</a:t>
            </a:r>
            <a:endParaRPr lang="en-US" altLang="zh-CN" smtClean="0"/>
          </a:p>
        </p:txBody>
      </p:sp>
      <p:sp>
        <p:nvSpPr>
          <p:cNvPr id="2334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81210"/>
              </p:ext>
            </p:extLst>
          </p:nvPr>
        </p:nvGraphicFramePr>
        <p:xfrm>
          <a:off x="609600" y="2971800"/>
          <a:ext cx="7924800" cy="24384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new Context();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Strategy strategy;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strategy = new </a:t>
                      </a:r>
                      <a:r>
                        <a:rPr lang="en-US" altLang="zh-CN" sz="20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ConcreteStrategyA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 </a:t>
                      </a:r>
                      <a:r>
                        <a:rPr lang="en-US" altLang="zh-CN" sz="20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可在运行时指定类型，通过配置文件和反射机制实现</a:t>
                      </a:r>
                      <a:endParaRPr lang="zh-CN" altLang="zh-CN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context.setStrategy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(strategy);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context.algorithm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策略模式的应用实例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实例说明</a:t>
            </a:r>
            <a:endParaRPr lang="en-US" altLang="zh-CN" smtClean="0"/>
          </a:p>
        </p:txBody>
      </p:sp>
      <p:sp>
        <p:nvSpPr>
          <p:cNvPr id="2345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4501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234508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7200" y="2514600"/>
          <a:ext cx="8229600" cy="31242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1242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某软件公司为某电影院开发了一套影院售票系统，在该系统中需要为不同类型的用户提供不同的电影票打折方式，具体打折方案如下：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(1) 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学生凭学生证可享受票价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折优惠。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(2) 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年龄在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周岁及以下的儿童可享受每张票减免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元的优惠（原始票价需大于等于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元）。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(3) 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影院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VIP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用户除享受票价半价优惠外还可进行积分，积分累计到一定额度可换取电影院赠送的奖品。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该系统在将来可能还要根据需要引入新的打折方式。现使用策略模式设计该影院售票系统的打折方案。</a:t>
                      </a:r>
                      <a:endParaRPr lang="zh-CN" alt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91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策略模式的应用实例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实例类图</a:t>
            </a:r>
            <a:endParaRPr lang="en-US" altLang="zh-CN" smtClean="0"/>
          </a:p>
        </p:txBody>
      </p:sp>
      <p:sp>
        <p:nvSpPr>
          <p:cNvPr id="2355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4800" y="6046788"/>
            <a:ext cx="3022600" cy="430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电影票打折方案结构图</a:t>
            </a:r>
            <a:endParaRPr lang="zh-CN" altLang="en-US" sz="2200" dirty="0"/>
          </a:p>
        </p:txBody>
      </p:sp>
      <p:pic>
        <p:nvPicPr>
          <p:cNvPr id="2355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70138"/>
            <a:ext cx="8553450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8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策略模式的应用实例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实例代码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(1) MovieTicket</a:t>
            </a:r>
            <a:r>
              <a:rPr lang="zh-CN" altLang="en-US" sz="2000" smtClean="0"/>
              <a:t>：电影票类，充当环境类</a:t>
            </a:r>
          </a:p>
          <a:p>
            <a:pPr lvl="1" eaLnBrk="1" hangingPunct="1"/>
            <a:r>
              <a:rPr lang="en-US" altLang="zh-CN" sz="2000" smtClean="0"/>
              <a:t>(2) Discount</a:t>
            </a:r>
            <a:r>
              <a:rPr lang="zh-CN" altLang="en-US" sz="2000" smtClean="0"/>
              <a:t>：折扣类，充当抽象策略类</a:t>
            </a:r>
          </a:p>
          <a:p>
            <a:pPr lvl="1" eaLnBrk="1" hangingPunct="1"/>
            <a:r>
              <a:rPr lang="en-US" altLang="zh-CN" sz="2000" smtClean="0"/>
              <a:t>(3) StudentDiscount</a:t>
            </a:r>
            <a:r>
              <a:rPr lang="zh-CN" altLang="en-US" sz="2000" smtClean="0"/>
              <a:t>：学生票折扣类，充当具体策略类</a:t>
            </a:r>
          </a:p>
          <a:p>
            <a:pPr lvl="1" eaLnBrk="1" hangingPunct="1"/>
            <a:r>
              <a:rPr lang="en-US" altLang="zh-CN" sz="2000" smtClean="0"/>
              <a:t>(4) ChildrenDiscount</a:t>
            </a:r>
            <a:r>
              <a:rPr lang="zh-CN" altLang="en-US" sz="2000" smtClean="0"/>
              <a:t>：儿童票折扣类，充当具体策略类</a:t>
            </a:r>
          </a:p>
          <a:p>
            <a:pPr lvl="1" eaLnBrk="1" hangingPunct="1"/>
            <a:r>
              <a:rPr lang="en-US" altLang="zh-CN" sz="2000" smtClean="0"/>
              <a:t>(5) VIPDiscount</a:t>
            </a:r>
            <a:r>
              <a:rPr lang="zh-CN" altLang="en-US" sz="2000" smtClean="0"/>
              <a:t>：</a:t>
            </a:r>
            <a:r>
              <a:rPr lang="en-US" altLang="zh-CN" sz="2000" smtClean="0"/>
              <a:t>VIP</a:t>
            </a:r>
            <a:r>
              <a:rPr lang="zh-CN" altLang="en-US" sz="2000" smtClean="0"/>
              <a:t>会员票折扣类，充当具体策略类</a:t>
            </a:r>
          </a:p>
          <a:p>
            <a:pPr lvl="1" eaLnBrk="1" hangingPunct="1"/>
            <a:r>
              <a:rPr lang="en-US" altLang="zh-CN" sz="2000" smtClean="0"/>
              <a:t>(6) Client</a:t>
            </a:r>
            <a:r>
              <a:rPr lang="zh-CN" altLang="en-US" sz="2000" smtClean="0"/>
              <a:t>：客户端测试类</a:t>
            </a:r>
            <a:endParaRPr lang="en-US" altLang="zh-CN" sz="2000" smtClean="0"/>
          </a:p>
          <a:p>
            <a:pPr lvl="1" eaLnBrk="1" hangingPunct="1"/>
            <a:endParaRPr lang="en-US" altLang="zh-CN" sz="2000" smtClean="0"/>
          </a:p>
        </p:txBody>
      </p:sp>
      <p:sp>
        <p:nvSpPr>
          <p:cNvPr id="2365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6549" name="Group 5"/>
          <p:cNvGrpSpPr>
            <a:grpSpLocks/>
          </p:cNvGrpSpPr>
          <p:nvPr/>
        </p:nvGrpSpPr>
        <p:grpSpPr bwMode="auto">
          <a:xfrm>
            <a:off x="3276600" y="4953000"/>
            <a:ext cx="2160588" cy="809625"/>
            <a:chOff x="2381" y="3283"/>
            <a:chExt cx="1361" cy="510"/>
          </a:xfrm>
        </p:grpSpPr>
        <p:pic>
          <p:nvPicPr>
            <p:cNvPr id="236551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552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9" name="TextBox 11"/>
          <p:cNvSpPr txBox="1"/>
          <p:nvPr/>
        </p:nvSpPr>
        <p:spPr>
          <a:xfrm>
            <a:off x="2054225" y="5878513"/>
            <a:ext cx="4953000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designpatterns.strategy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5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策略模式的应用实例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结果及分析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如果需要更换具体策略类，无须修改源代码，只需修改</a:t>
            </a:r>
            <a:r>
              <a:rPr lang="zh-CN" altLang="en-US" smtClean="0">
                <a:solidFill>
                  <a:srgbClr val="FF3300"/>
                </a:solidFill>
              </a:rPr>
              <a:t>配置文件</a:t>
            </a:r>
            <a:r>
              <a:rPr lang="zh-CN" altLang="en-US" smtClean="0"/>
              <a:t>即可，完全</a:t>
            </a:r>
            <a:r>
              <a:rPr lang="zh-CN" altLang="en-US" smtClean="0">
                <a:solidFill>
                  <a:srgbClr val="FF3300"/>
                </a:solidFill>
              </a:rPr>
              <a:t>符合开闭原则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375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7573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4876800"/>
            <a:ext cx="22860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3400" y="3581400"/>
          <a:ext cx="8077200" cy="12192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219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&lt;?xml version="1.0"?&gt;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lang="en-US" altLang="zh-CN" sz="20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zh-CN" sz="20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designpatterns.strategy.StudentDiscount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altLang="zh-CN" sz="20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altLang="zh-CN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Java SE</a:t>
            </a:r>
            <a:r>
              <a:rPr lang="zh-CN" altLang="en-US" dirty="0"/>
              <a:t>中的布局管理</a:t>
            </a:r>
            <a:endParaRPr lang="zh-CN" altLang="en-US" dirty="0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CN" sz="2000" dirty="0" smtClean="0"/>
          </a:p>
          <a:p>
            <a:pPr lvl="1" eaLnBrk="1" hangingPunct="1">
              <a:defRPr/>
            </a:pPr>
            <a:endParaRPr lang="en-US" altLang="zh-CN" sz="2000" dirty="0" smtClean="0"/>
          </a:p>
          <a:p>
            <a:pPr lvl="1" eaLnBrk="1" hangingPunct="1">
              <a:defRPr/>
            </a:pPr>
            <a:endParaRPr lang="en-US" altLang="zh-CN" sz="2000" dirty="0" smtClean="0"/>
          </a:p>
          <a:p>
            <a:pPr lvl="1" eaLnBrk="1" hangingPunct="1">
              <a:defRPr/>
            </a:pPr>
            <a:endParaRPr lang="zh-CN" altLang="en-US" sz="2000" dirty="0" smtClean="0"/>
          </a:p>
          <a:p>
            <a:pPr lvl="1" eaLnBrk="1" hangingPunct="1">
              <a:defRPr/>
            </a:pPr>
            <a:endParaRPr lang="en-US" altLang="zh-CN" dirty="0" smtClean="0"/>
          </a:p>
        </p:txBody>
      </p:sp>
      <p:sp>
        <p:nvSpPr>
          <p:cNvPr id="2406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06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6913"/>
            <a:ext cx="7791450" cy="4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6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467600" cy="685800"/>
          </a:xfrm>
        </p:spPr>
        <p:txBody>
          <a:bodyPr/>
          <a:lstStyle/>
          <a:p>
            <a:r>
              <a:rPr lang="zh-CN" altLang="en-US" smtClean="0"/>
              <a:t>策略模式的优缺点与适用环境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模式优点</a:t>
            </a:r>
            <a:endParaRPr lang="en-US" altLang="zh-CN" smtClean="0"/>
          </a:p>
          <a:p>
            <a:pPr lvl="1" eaLnBrk="1" hangingPunct="1"/>
            <a:r>
              <a:rPr lang="zh-CN" altLang="en-US" sz="2000" smtClean="0"/>
              <a:t>提供了</a:t>
            </a:r>
            <a:r>
              <a:rPr lang="zh-CN" altLang="en-US" sz="2000" smtClean="0">
                <a:solidFill>
                  <a:srgbClr val="FF3300"/>
                </a:solidFill>
              </a:rPr>
              <a:t>对开闭原则的完美支持</a:t>
            </a:r>
            <a:r>
              <a:rPr lang="zh-CN" altLang="en-US" sz="2000" smtClean="0"/>
              <a:t>，用户可以在不修改原有系统的基础上选择算法或行为，也可以灵活地增加新的算法或行为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提供了</a:t>
            </a:r>
            <a:r>
              <a:rPr lang="zh-CN" altLang="en-US" sz="2000" smtClean="0">
                <a:solidFill>
                  <a:srgbClr val="FF3300"/>
                </a:solidFill>
              </a:rPr>
              <a:t>管理相关的算法族的办法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000" smtClean="0"/>
              <a:t>提供了一种</a:t>
            </a:r>
            <a:r>
              <a:rPr lang="zh-CN" altLang="en-US" sz="2000" smtClean="0">
                <a:solidFill>
                  <a:srgbClr val="FF3300"/>
                </a:solidFill>
              </a:rPr>
              <a:t>可以替换继承关系的办法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000" smtClean="0"/>
              <a:t>可以</a:t>
            </a:r>
            <a:r>
              <a:rPr lang="zh-CN" altLang="en-US" sz="2000" smtClean="0">
                <a:solidFill>
                  <a:srgbClr val="FF3300"/>
                </a:solidFill>
              </a:rPr>
              <a:t>避免多重条件选择语句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000" smtClean="0"/>
              <a:t>提供了一种</a:t>
            </a:r>
            <a:r>
              <a:rPr lang="zh-CN" altLang="en-US" sz="2000" smtClean="0">
                <a:solidFill>
                  <a:srgbClr val="FF3300"/>
                </a:solidFill>
              </a:rPr>
              <a:t>算法的复用机制</a:t>
            </a:r>
            <a:r>
              <a:rPr lang="zh-CN" altLang="en-US" sz="2000" smtClean="0"/>
              <a:t>，不同的环境类可以方便地复用策略类</a:t>
            </a:r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4166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16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034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315200" cy="685800"/>
          </a:xfrm>
        </p:spPr>
        <p:txBody>
          <a:bodyPr/>
          <a:lstStyle/>
          <a:p>
            <a:r>
              <a:rPr lang="zh-CN" altLang="en-US" smtClean="0"/>
              <a:t>策略模式的优缺点与适用环境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模式缺点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客户端</a:t>
            </a:r>
            <a:r>
              <a:rPr lang="zh-CN" altLang="en-US" smtClean="0">
                <a:solidFill>
                  <a:srgbClr val="FF3300"/>
                </a:solidFill>
              </a:rPr>
              <a:t>必须知道所有的策略类</a:t>
            </a:r>
            <a:r>
              <a:rPr lang="zh-CN" altLang="en-US" smtClean="0"/>
              <a:t>，并自行决定使用哪一个策略类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将造成系统</a:t>
            </a:r>
            <a:r>
              <a:rPr lang="zh-CN" altLang="en-US" smtClean="0">
                <a:solidFill>
                  <a:srgbClr val="FF3300"/>
                </a:solidFill>
              </a:rPr>
              <a:t>产生很多具体策略类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无法同时在客户端使用多个策略类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426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26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21177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2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大纲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策略模式概述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策略模式的结构与实现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策略模式的应用实例</a:t>
            </a:r>
            <a:endParaRPr lang="en-US" altLang="zh-CN" sz="2800" dirty="0"/>
          </a:p>
          <a:p>
            <a:pPr eaLnBrk="1" hangingPunct="1"/>
            <a:r>
              <a:rPr lang="en-US" altLang="zh-CN" sz="2800" dirty="0" smtClean="0"/>
              <a:t>Java </a:t>
            </a:r>
            <a:r>
              <a:rPr lang="en-US" altLang="zh-CN" sz="2800" dirty="0"/>
              <a:t>SE</a:t>
            </a:r>
            <a:r>
              <a:rPr lang="zh-CN" altLang="en-US" sz="2800" dirty="0"/>
              <a:t>中的布局管理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策略模式的优缺点与适用环境</a:t>
            </a:r>
            <a:endParaRPr lang="en-US" altLang="zh-CN" sz="28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22323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4189413"/>
            <a:ext cx="3103562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2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55800"/>
            <a:ext cx="381158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7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r>
              <a:rPr lang="zh-CN" altLang="en-US" smtClean="0"/>
              <a:t>策略模式的优缺点与适用环境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模式适用环境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一个系统需要</a:t>
            </a:r>
            <a:r>
              <a:rPr lang="zh-CN" altLang="en-US" smtClean="0">
                <a:solidFill>
                  <a:srgbClr val="FF3300"/>
                </a:solidFill>
              </a:rPr>
              <a:t>动态地在几种算法中选择一种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避免使用难以维护的多重条件选择语句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不希望客户端知道复杂的、与算法相关的数据结构，</a:t>
            </a:r>
            <a:r>
              <a:rPr lang="zh-CN" altLang="en-US" smtClean="0">
                <a:solidFill>
                  <a:srgbClr val="FF3300"/>
                </a:solidFill>
              </a:rPr>
              <a:t>提高算法的保密性与安全性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43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37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676400"/>
            <a:ext cx="17700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1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562600" cy="4114800"/>
          </a:xfrm>
        </p:spPr>
        <p:txBody>
          <a:bodyPr/>
          <a:lstStyle/>
          <a:p>
            <a:r>
              <a:rPr lang="zh-CN" altLang="en-US" sz="2800" smtClean="0"/>
              <a:t>在策略模式中，一个环境类</a:t>
            </a:r>
            <a:r>
              <a:rPr lang="en-US" altLang="zh-CN" sz="2800" smtClean="0"/>
              <a:t>Context</a:t>
            </a:r>
            <a:r>
              <a:rPr lang="zh-CN" altLang="en-US" sz="2800" smtClean="0"/>
              <a:t>能否对应多个不同的策略等级结构？如何设计？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447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4741" name="图片 7" descr="20114201686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r="23232"/>
          <a:stretch>
            <a:fillRect/>
          </a:stretch>
        </p:blipFill>
        <p:spPr bwMode="auto">
          <a:xfrm>
            <a:off x="6324600" y="1371600"/>
            <a:ext cx="22240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S UI Gothic" pitchFamily="34" charset="-128"/>
                <a:ea typeface="MS UI Gothic" pitchFamily="34" charset="-128"/>
              </a:rPr>
              <a:t>END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457200" y="3276600"/>
            <a:ext cx="5029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Thanks!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71" y="1676400"/>
            <a:ext cx="3225029" cy="45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83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策略模式概述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旅游出行方式示意图</a:t>
            </a:r>
          </a:p>
        </p:txBody>
      </p:sp>
      <p:sp>
        <p:nvSpPr>
          <p:cNvPr id="2242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4261" name="Picture 10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286000"/>
            <a:ext cx="503555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7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策略模式概述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实现某个目标的途径不止一条，可根据实际情况选择一条合适的途径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软件开发：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mtClean="0">
                <a:ea typeface="黑体" panose="02010609060101010101" pitchFamily="49" charset="-122"/>
              </a:rPr>
              <a:t>多种算法，例如排序、查找、打折等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mtClean="0">
                <a:ea typeface="黑体" panose="02010609060101010101" pitchFamily="49" charset="-122"/>
              </a:rPr>
              <a:t>使用</a:t>
            </a:r>
            <a:r>
              <a:rPr lang="zh-CN" altLang="en-US" smtClean="0">
                <a:solidFill>
                  <a:srgbClr val="FF3300"/>
                </a:solidFill>
                <a:ea typeface="黑体" panose="02010609060101010101" pitchFamily="49" charset="-122"/>
              </a:rPr>
              <a:t>硬编码</a:t>
            </a:r>
            <a:r>
              <a:rPr lang="en-US" altLang="zh-CN" smtClean="0">
                <a:solidFill>
                  <a:srgbClr val="FF3300"/>
                </a:solidFill>
                <a:ea typeface="黑体" panose="02010609060101010101" pitchFamily="49" charset="-122"/>
              </a:rPr>
              <a:t>(Hard Coding</a:t>
            </a:r>
            <a:r>
              <a:rPr lang="en-US" altLang="en-US" smtClean="0">
                <a:solidFill>
                  <a:srgbClr val="FF3300"/>
                </a:solidFill>
                <a:ea typeface="黑体" panose="02010609060101010101" pitchFamily="49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实现将导致系统违背开闭原则，扩展性差，且维护困难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mtClean="0">
                <a:ea typeface="黑体" panose="02010609060101010101" pitchFamily="49" charset="-122"/>
              </a:rPr>
              <a:t>可以定义一些独立的类来封装不同的算法，</a:t>
            </a:r>
            <a:r>
              <a:rPr lang="zh-CN" altLang="en-US" smtClean="0">
                <a:solidFill>
                  <a:srgbClr val="0070C0"/>
                </a:solidFill>
                <a:ea typeface="黑体" panose="02010609060101010101" pitchFamily="49" charset="-122"/>
              </a:rPr>
              <a:t>每一个类封装一种具体的算法</a:t>
            </a:r>
            <a:r>
              <a:rPr lang="en-US" altLang="zh-CN" smtClean="0"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1" smtClean="0">
                <a:solidFill>
                  <a:srgbClr val="FF33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策略类</a:t>
            </a:r>
          </a:p>
        </p:txBody>
      </p:sp>
      <p:sp>
        <p:nvSpPr>
          <p:cNvPr id="2252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733800"/>
            <a:ext cx="4572000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charset="0"/>
              </a:rPr>
              <a:t>策略模式</a:t>
            </a:r>
          </a:p>
        </p:txBody>
      </p:sp>
    </p:spTree>
    <p:extLst>
      <p:ext uri="{BB962C8B-B14F-4D97-AF65-F5344CB8AC3E}">
        <p14:creationId xmlns:p14="http://schemas.microsoft.com/office/powerpoint/2010/main" val="23190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策略模式概述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策略模式的定义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对象行为型</a:t>
            </a:r>
            <a:r>
              <a:rPr lang="zh-CN" altLang="en-US" smtClean="0"/>
              <a:t>模式</a:t>
            </a:r>
          </a:p>
        </p:txBody>
      </p:sp>
      <p:sp>
        <p:nvSpPr>
          <p:cNvPr id="2263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2514600"/>
          <a:ext cx="8305800" cy="2560638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560638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策略</a:t>
                      </a:r>
                      <a:r>
                        <a:rPr lang="zh-CN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模式：</a:t>
                      </a: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定义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一系列算法</a:t>
                      </a:r>
                      <a:r>
                        <a:rPr lang="zh-CN" altLang="en-US" sz="2400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将每一个算法封装起来</a:t>
                      </a: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，并让它们可以相互替换。策略模式让算法可以独立于使用它的客户变化。</a:t>
                      </a:r>
                      <a:endParaRPr lang="en-US" altLang="zh-CN" sz="24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Strategy Pattern: </a:t>
                      </a:r>
                      <a:r>
                        <a:rPr 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Define a family of algorithms</a:t>
                      </a:r>
                      <a:r>
                        <a:rPr 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encapsulate each one</a:t>
                      </a:r>
                      <a:r>
                        <a:rPr 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, and make them interchangeable. Strategy lets the algorithm vary independently from clients that use it.</a:t>
                      </a:r>
                      <a:endParaRPr lang="zh-CN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3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策略模式概述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策略模式的定义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又称为</a:t>
            </a:r>
            <a:r>
              <a:rPr lang="zh-CN" altLang="en-US" smtClean="0">
                <a:solidFill>
                  <a:srgbClr val="FF3300"/>
                </a:solidFill>
              </a:rPr>
              <a:t>政策</a:t>
            </a:r>
            <a:r>
              <a:rPr lang="en-US" altLang="zh-CN" smtClean="0">
                <a:solidFill>
                  <a:srgbClr val="FF3300"/>
                </a:solidFill>
              </a:rPr>
              <a:t>(Policy)</a:t>
            </a:r>
            <a:r>
              <a:rPr lang="zh-CN" altLang="en-US" smtClean="0">
                <a:solidFill>
                  <a:srgbClr val="FF3300"/>
                </a:solidFill>
              </a:rPr>
              <a:t>模式</a:t>
            </a:r>
            <a:endParaRPr lang="en-US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每一个封装算法的类称之为</a:t>
            </a:r>
            <a:r>
              <a:rPr lang="zh-CN" altLang="en-US" smtClean="0">
                <a:solidFill>
                  <a:srgbClr val="FF3300"/>
                </a:solidFill>
              </a:rPr>
              <a:t>策略</a:t>
            </a:r>
            <a:r>
              <a:rPr lang="en-US" altLang="zh-CN" smtClean="0">
                <a:solidFill>
                  <a:srgbClr val="FF3300"/>
                </a:solidFill>
              </a:rPr>
              <a:t>(Strategy)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策略模式提供了一种</a:t>
            </a:r>
            <a:r>
              <a:rPr lang="zh-CN" altLang="en-US" smtClean="0">
                <a:solidFill>
                  <a:srgbClr val="FF3300"/>
                </a:solidFill>
              </a:rPr>
              <a:t>可插入式</a:t>
            </a:r>
            <a:r>
              <a:rPr lang="en-US" altLang="zh-CN" smtClean="0">
                <a:solidFill>
                  <a:srgbClr val="FF3300"/>
                </a:solidFill>
              </a:rPr>
              <a:t>(Pluggable)</a:t>
            </a:r>
            <a:r>
              <a:rPr lang="zh-CN" altLang="en-US" smtClean="0">
                <a:solidFill>
                  <a:srgbClr val="FF3300"/>
                </a:solidFill>
              </a:rPr>
              <a:t>算法</a:t>
            </a:r>
            <a:r>
              <a:rPr lang="zh-CN" altLang="en-US" smtClean="0"/>
              <a:t>的实现方案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273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7333" name="图片 5" descr="013000003043281226979042171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176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策略模式的结构与实现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策略模式的结构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2283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83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86038"/>
            <a:ext cx="845820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9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策略模式的结构与实现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策略模式包含以下</a:t>
            </a:r>
            <a:r>
              <a:rPr lang="en-US" altLang="zh-CN" smtClean="0"/>
              <a:t>3</a:t>
            </a:r>
            <a:r>
              <a:rPr lang="zh-CN" altLang="en-US" smtClean="0"/>
              <a:t>个角色：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Context</a:t>
            </a:r>
            <a:r>
              <a:rPr lang="zh-CN" altLang="en-US" sz="2400" smtClean="0">
                <a:ea typeface="黑体" panose="02010609060101010101" pitchFamily="49" charset="-122"/>
              </a:rPr>
              <a:t>（环境类）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Strategy</a:t>
            </a:r>
            <a:r>
              <a:rPr lang="zh-CN" altLang="en-US" sz="2400" smtClean="0">
                <a:ea typeface="黑体" panose="02010609060101010101" pitchFamily="49" charset="-122"/>
              </a:rPr>
              <a:t>（抽象策略类）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ConcreteStrategy</a:t>
            </a:r>
            <a:r>
              <a:rPr lang="zh-CN" altLang="en-US" sz="2400" smtClean="0">
                <a:ea typeface="黑体" panose="02010609060101010101" pitchFamily="49" charset="-122"/>
              </a:rPr>
              <a:t>（具体策略类）</a:t>
            </a:r>
            <a:endParaRPr lang="en-US" altLang="zh-CN" sz="2400" smtClean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smtClean="0"/>
          </a:p>
        </p:txBody>
      </p:sp>
      <p:sp>
        <p:nvSpPr>
          <p:cNvPr id="2293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9381" name="图片 5" descr="ETABS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476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6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策略模式的结构与实现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策略模式的实现</a:t>
            </a:r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0000"/>
                </a:solidFill>
              </a:rPr>
              <a:t>抽象策略类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2304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61886"/>
              </p:ext>
            </p:extLst>
          </p:nvPr>
        </p:nvGraphicFramePr>
        <p:xfrm>
          <a:off x="609600" y="3078163"/>
          <a:ext cx="7924800" cy="1036637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class Strategy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abstract void algorithm(); 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声明抽象算法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989</Words>
  <Application>Microsoft Office PowerPoint</Application>
  <PresentationFormat>全屏显示(4:3)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MS UI Gothic</vt:lpstr>
      <vt:lpstr>黑体</vt:lpstr>
      <vt:lpstr>华文行楷</vt:lpstr>
      <vt:lpstr>楷体_GB2312</vt:lpstr>
      <vt:lpstr>隶书</vt:lpstr>
      <vt:lpstr>宋体</vt:lpstr>
      <vt:lpstr>Arial</vt:lpstr>
      <vt:lpstr>Arial Black</vt:lpstr>
      <vt:lpstr>Calibri</vt:lpstr>
      <vt:lpstr>Tahoma</vt:lpstr>
      <vt:lpstr>Times New Roman</vt:lpstr>
      <vt:lpstr>Wingdings</vt:lpstr>
      <vt:lpstr>默认设计模板</vt:lpstr>
      <vt:lpstr>Design Patterns</vt:lpstr>
      <vt:lpstr>大纲</vt:lpstr>
      <vt:lpstr>策略模式概述</vt:lpstr>
      <vt:lpstr>策略模式概述</vt:lpstr>
      <vt:lpstr>策略模式概述</vt:lpstr>
      <vt:lpstr>策略模式概述</vt:lpstr>
      <vt:lpstr>策略模式的结构与实现</vt:lpstr>
      <vt:lpstr>策略模式的结构与实现</vt:lpstr>
      <vt:lpstr>策略模式的结构与实现</vt:lpstr>
      <vt:lpstr>策略模式的结构与实现</vt:lpstr>
      <vt:lpstr>策略模式的结构与实现</vt:lpstr>
      <vt:lpstr>策略模式的结构与实现</vt:lpstr>
      <vt:lpstr>策略模式的应用实例</vt:lpstr>
      <vt:lpstr>策略模式的应用实例</vt:lpstr>
      <vt:lpstr>策略模式的应用实例</vt:lpstr>
      <vt:lpstr>策略模式的应用实例</vt:lpstr>
      <vt:lpstr>Java SE中的布局管理</vt:lpstr>
      <vt:lpstr>策略模式的优缺点与适用环境</vt:lpstr>
      <vt:lpstr>策略模式的优缺点与适用环境</vt:lpstr>
      <vt:lpstr>策略模式的优缺点与适用环境</vt:lpstr>
      <vt:lpstr>思考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806</cp:revision>
  <cp:lastPrinted>1601-01-01T00:00:00Z</cp:lastPrinted>
  <dcterms:created xsi:type="dcterms:W3CDTF">1601-01-01T00:00:00Z</dcterms:created>
  <dcterms:modified xsi:type="dcterms:W3CDTF">2018-04-06T15:14:51Z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