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33"/>
  </p:notesMasterIdLst>
  <p:sldIdLst>
    <p:sldId id="256" r:id="rId2"/>
    <p:sldId id="258" r:id="rId3"/>
    <p:sldId id="381" r:id="rId4"/>
    <p:sldId id="382" r:id="rId5"/>
    <p:sldId id="261" r:id="rId6"/>
    <p:sldId id="390" r:id="rId7"/>
    <p:sldId id="262" r:id="rId8"/>
    <p:sldId id="265" r:id="rId9"/>
    <p:sldId id="354" r:id="rId10"/>
    <p:sldId id="263" r:id="rId11"/>
    <p:sldId id="353" r:id="rId12"/>
    <p:sldId id="352" r:id="rId13"/>
    <p:sldId id="379" r:id="rId14"/>
    <p:sldId id="380" r:id="rId15"/>
    <p:sldId id="388" r:id="rId16"/>
    <p:sldId id="384" r:id="rId17"/>
    <p:sldId id="385" r:id="rId18"/>
    <p:sldId id="389" r:id="rId19"/>
    <p:sldId id="391" r:id="rId20"/>
    <p:sldId id="367" r:id="rId21"/>
    <p:sldId id="368" r:id="rId22"/>
    <p:sldId id="369" r:id="rId23"/>
    <p:sldId id="370" r:id="rId24"/>
    <p:sldId id="371" r:id="rId25"/>
    <p:sldId id="268" r:id="rId26"/>
    <p:sldId id="351" r:id="rId27"/>
    <p:sldId id="274" r:id="rId28"/>
    <p:sldId id="275" r:id="rId29"/>
    <p:sldId id="280" r:id="rId30"/>
    <p:sldId id="387" r:id="rId31"/>
    <p:sldId id="386" r:id="rId32"/>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73" autoAdjust="0"/>
    <p:restoredTop sz="86448" autoAdjust="0"/>
  </p:normalViewPr>
  <p:slideViewPr>
    <p:cSldViewPr>
      <p:cViewPr varScale="1">
        <p:scale>
          <a:sx n="72" d="100"/>
          <a:sy n="72" d="100"/>
        </p:scale>
        <p:origin x="994" y="51"/>
      </p:cViewPr>
      <p:guideLst>
        <p:guide orient="horz" pos="2160"/>
        <p:guide pos="2880"/>
      </p:guideLst>
    </p:cSldViewPr>
  </p:slideViewPr>
  <p:outlineViewPr>
    <p:cViewPr>
      <p:scale>
        <a:sx n="33" d="100"/>
        <a:sy n="33" d="100"/>
      </p:scale>
      <p:origin x="0" y="-10908"/>
    </p:cViewPr>
  </p:outlineViewPr>
  <p:notesTextViewPr>
    <p:cViewPr>
      <p:scale>
        <a:sx n="1" d="1"/>
        <a:sy n="1" d="1"/>
      </p:scale>
      <p:origin x="0" y="0"/>
    </p:cViewPr>
  </p:notesTextViewPr>
  <p:sorterViewPr>
    <p:cViewPr varScale="1">
      <p:scale>
        <a:sx n="1" d="1"/>
        <a:sy n="1" d="1"/>
      </p:scale>
      <p:origin x="0" y="-6185"/>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87C3A8F-4C67-4FC5-8394-C75D9DBCE5AA}" type="doc">
      <dgm:prSet loTypeId="urn:microsoft.com/office/officeart/2005/8/layout/pyramid4" loCatId="relationship" qsTypeId="urn:microsoft.com/office/officeart/2005/8/quickstyle/simple1" qsCatId="simple" csTypeId="urn:microsoft.com/office/officeart/2005/8/colors/accent1_2" csCatId="accent1" phldr="1"/>
      <dgm:spPr/>
      <dgm:t>
        <a:bodyPr/>
        <a:lstStyle/>
        <a:p>
          <a:endParaRPr lang="en-US"/>
        </a:p>
      </dgm:t>
    </dgm:pt>
    <dgm:pt modelId="{B7AF50E0-7628-40A6-97C6-5F9F6FA75CF4}">
      <dgm:prSet phldrT="[Text]"/>
      <dgm:spPr/>
      <dgm:t>
        <a:bodyPr/>
        <a:lstStyle/>
        <a:p>
          <a:r>
            <a:rPr lang="en-US" dirty="0" smtClean="0"/>
            <a:t>Strategic Objectives</a:t>
          </a:r>
          <a:endParaRPr lang="en-US" dirty="0"/>
        </a:p>
      </dgm:t>
    </dgm:pt>
    <dgm:pt modelId="{9A8A1CCF-0CD4-4DF3-B0EA-5A2AD4E23E0B}" type="parTrans" cxnId="{16137929-C9F1-42A9-8851-0851C7ABB002}">
      <dgm:prSet/>
      <dgm:spPr/>
      <dgm:t>
        <a:bodyPr/>
        <a:lstStyle/>
        <a:p>
          <a:endParaRPr lang="en-US"/>
        </a:p>
      </dgm:t>
    </dgm:pt>
    <dgm:pt modelId="{631C396B-7C49-471E-BC98-5F6DA4A3931D}" type="sibTrans" cxnId="{16137929-C9F1-42A9-8851-0851C7ABB002}">
      <dgm:prSet/>
      <dgm:spPr/>
      <dgm:t>
        <a:bodyPr/>
        <a:lstStyle/>
        <a:p>
          <a:endParaRPr lang="en-US"/>
        </a:p>
      </dgm:t>
    </dgm:pt>
    <dgm:pt modelId="{FDF5AC79-2FD5-4DC4-BDC4-A3DD76DBCE6E}">
      <dgm:prSet phldrT="[Text]"/>
      <dgm:spPr/>
      <dgm:t>
        <a:bodyPr/>
        <a:lstStyle/>
        <a:p>
          <a:r>
            <a:rPr lang="en-US" dirty="0" smtClean="0"/>
            <a:t>Asset</a:t>
          </a:r>
        </a:p>
        <a:p>
          <a:r>
            <a:rPr lang="en-US" dirty="0" smtClean="0"/>
            <a:t>Management</a:t>
          </a:r>
          <a:endParaRPr lang="en-US" dirty="0"/>
        </a:p>
      </dgm:t>
    </dgm:pt>
    <dgm:pt modelId="{096C4DF6-C9B3-4249-B2D6-4315E5C14D7C}" type="parTrans" cxnId="{1C3FFFD1-53B7-4A25-B5A3-369D4608D647}">
      <dgm:prSet/>
      <dgm:spPr/>
      <dgm:t>
        <a:bodyPr/>
        <a:lstStyle/>
        <a:p>
          <a:endParaRPr lang="en-US"/>
        </a:p>
      </dgm:t>
    </dgm:pt>
    <dgm:pt modelId="{E0FE7D12-BE48-45E3-ADED-7A5248FFA6FF}" type="sibTrans" cxnId="{1C3FFFD1-53B7-4A25-B5A3-369D4608D647}">
      <dgm:prSet/>
      <dgm:spPr/>
      <dgm:t>
        <a:bodyPr/>
        <a:lstStyle/>
        <a:p>
          <a:endParaRPr lang="en-US"/>
        </a:p>
      </dgm:t>
    </dgm:pt>
    <dgm:pt modelId="{6731764B-5843-4D3D-87B9-A619F56215F7}">
      <dgm:prSet phldrT="[Text]"/>
      <dgm:spPr/>
      <dgm:t>
        <a:bodyPr/>
        <a:lstStyle/>
        <a:p>
          <a:r>
            <a:rPr lang="en-US" dirty="0" smtClean="0"/>
            <a:t>Risk Management</a:t>
          </a:r>
          <a:endParaRPr lang="en-US" dirty="0"/>
        </a:p>
      </dgm:t>
    </dgm:pt>
    <dgm:pt modelId="{DFF5653A-2A30-48DD-B42C-86734DDD1D33}" type="parTrans" cxnId="{7670FCB4-2F0C-4E28-B5D6-2E548840C0FA}">
      <dgm:prSet/>
      <dgm:spPr/>
      <dgm:t>
        <a:bodyPr/>
        <a:lstStyle/>
        <a:p>
          <a:endParaRPr lang="en-US"/>
        </a:p>
      </dgm:t>
    </dgm:pt>
    <dgm:pt modelId="{DB3E2481-D99E-45C4-83D0-73FB8E1EDC64}" type="sibTrans" cxnId="{7670FCB4-2F0C-4E28-B5D6-2E548840C0FA}">
      <dgm:prSet/>
      <dgm:spPr/>
      <dgm:t>
        <a:bodyPr/>
        <a:lstStyle/>
        <a:p>
          <a:endParaRPr lang="en-US"/>
        </a:p>
      </dgm:t>
    </dgm:pt>
    <dgm:pt modelId="{C4655E2D-F310-4B4D-B6D7-6FD970B3EE1F}">
      <dgm:prSet phldrT="[Text]"/>
      <dgm:spPr/>
      <dgm:t>
        <a:bodyPr/>
        <a:lstStyle/>
        <a:p>
          <a:r>
            <a:rPr lang="en-US" dirty="0" smtClean="0"/>
            <a:t>Performance Management</a:t>
          </a:r>
          <a:endParaRPr lang="en-US" dirty="0"/>
        </a:p>
      </dgm:t>
    </dgm:pt>
    <dgm:pt modelId="{D8C25BA0-CD43-4646-9AA3-889841E92897}" type="parTrans" cxnId="{70C2F1FD-2C01-493F-A3E5-1283F0EAC4EC}">
      <dgm:prSet/>
      <dgm:spPr/>
      <dgm:t>
        <a:bodyPr/>
        <a:lstStyle/>
        <a:p>
          <a:endParaRPr lang="en-US"/>
        </a:p>
      </dgm:t>
    </dgm:pt>
    <dgm:pt modelId="{9F179DA9-A49D-49F2-8168-05BF5CD2ABD4}" type="sibTrans" cxnId="{70C2F1FD-2C01-493F-A3E5-1283F0EAC4EC}">
      <dgm:prSet/>
      <dgm:spPr/>
      <dgm:t>
        <a:bodyPr/>
        <a:lstStyle/>
        <a:p>
          <a:endParaRPr lang="en-US"/>
        </a:p>
      </dgm:t>
    </dgm:pt>
    <dgm:pt modelId="{A5A3CECA-1642-4C92-A891-5C28C8B8E2EA}" type="pres">
      <dgm:prSet presAssocID="{F87C3A8F-4C67-4FC5-8394-C75D9DBCE5AA}" presName="compositeShape" presStyleCnt="0">
        <dgm:presLayoutVars>
          <dgm:chMax val="9"/>
          <dgm:dir/>
          <dgm:resizeHandles val="exact"/>
        </dgm:presLayoutVars>
      </dgm:prSet>
      <dgm:spPr/>
      <dgm:t>
        <a:bodyPr/>
        <a:lstStyle/>
        <a:p>
          <a:endParaRPr lang="en-US"/>
        </a:p>
      </dgm:t>
    </dgm:pt>
    <dgm:pt modelId="{CA1AD317-586D-49B8-9C35-9804092B2377}" type="pres">
      <dgm:prSet presAssocID="{F87C3A8F-4C67-4FC5-8394-C75D9DBCE5AA}" presName="triangle1" presStyleLbl="node1" presStyleIdx="0" presStyleCnt="4">
        <dgm:presLayoutVars>
          <dgm:bulletEnabled val="1"/>
        </dgm:presLayoutVars>
      </dgm:prSet>
      <dgm:spPr/>
      <dgm:t>
        <a:bodyPr/>
        <a:lstStyle/>
        <a:p>
          <a:endParaRPr lang="en-US"/>
        </a:p>
      </dgm:t>
    </dgm:pt>
    <dgm:pt modelId="{D4921A53-326E-4D2F-877C-B2318B146AE1}" type="pres">
      <dgm:prSet presAssocID="{F87C3A8F-4C67-4FC5-8394-C75D9DBCE5AA}" presName="triangle2" presStyleLbl="node1" presStyleIdx="1" presStyleCnt="4">
        <dgm:presLayoutVars>
          <dgm:bulletEnabled val="1"/>
        </dgm:presLayoutVars>
      </dgm:prSet>
      <dgm:spPr/>
      <dgm:t>
        <a:bodyPr/>
        <a:lstStyle/>
        <a:p>
          <a:endParaRPr lang="en-US"/>
        </a:p>
      </dgm:t>
    </dgm:pt>
    <dgm:pt modelId="{2A4788F7-BD84-45B5-8536-024701A08724}" type="pres">
      <dgm:prSet presAssocID="{F87C3A8F-4C67-4FC5-8394-C75D9DBCE5AA}" presName="triangle3" presStyleLbl="node1" presStyleIdx="2" presStyleCnt="4" custLinFactNeighborX="-98" custLinFactNeighborY="-2637">
        <dgm:presLayoutVars>
          <dgm:bulletEnabled val="1"/>
        </dgm:presLayoutVars>
      </dgm:prSet>
      <dgm:spPr/>
      <dgm:t>
        <a:bodyPr/>
        <a:lstStyle/>
        <a:p>
          <a:endParaRPr lang="en-US"/>
        </a:p>
      </dgm:t>
    </dgm:pt>
    <dgm:pt modelId="{24D0BDEA-C92E-4065-A2B2-9E679D80D448}" type="pres">
      <dgm:prSet presAssocID="{F87C3A8F-4C67-4FC5-8394-C75D9DBCE5AA}" presName="triangle4" presStyleLbl="node1" presStyleIdx="3" presStyleCnt="4">
        <dgm:presLayoutVars>
          <dgm:bulletEnabled val="1"/>
        </dgm:presLayoutVars>
      </dgm:prSet>
      <dgm:spPr/>
      <dgm:t>
        <a:bodyPr/>
        <a:lstStyle/>
        <a:p>
          <a:endParaRPr lang="en-US"/>
        </a:p>
      </dgm:t>
    </dgm:pt>
  </dgm:ptLst>
  <dgm:cxnLst>
    <dgm:cxn modelId="{09873FB9-EE98-4ED2-9A5B-63AFC148FBDC}" type="presOf" srcId="{FDF5AC79-2FD5-4DC4-BDC4-A3DD76DBCE6E}" destId="{D4921A53-326E-4D2F-877C-B2318B146AE1}" srcOrd="0" destOrd="0" presId="urn:microsoft.com/office/officeart/2005/8/layout/pyramid4"/>
    <dgm:cxn modelId="{16137929-C9F1-42A9-8851-0851C7ABB002}" srcId="{F87C3A8F-4C67-4FC5-8394-C75D9DBCE5AA}" destId="{B7AF50E0-7628-40A6-97C6-5F9F6FA75CF4}" srcOrd="0" destOrd="0" parTransId="{9A8A1CCF-0CD4-4DF3-B0EA-5A2AD4E23E0B}" sibTransId="{631C396B-7C49-471E-BC98-5F6DA4A3931D}"/>
    <dgm:cxn modelId="{BE9838DF-2E14-4710-9328-5737319647DA}" type="presOf" srcId="{6731764B-5843-4D3D-87B9-A619F56215F7}" destId="{2A4788F7-BD84-45B5-8536-024701A08724}" srcOrd="0" destOrd="0" presId="urn:microsoft.com/office/officeart/2005/8/layout/pyramid4"/>
    <dgm:cxn modelId="{9CE9786C-F26A-4FD7-BB9A-21A3FA6E9A33}" type="presOf" srcId="{F87C3A8F-4C67-4FC5-8394-C75D9DBCE5AA}" destId="{A5A3CECA-1642-4C92-A891-5C28C8B8E2EA}" srcOrd="0" destOrd="0" presId="urn:microsoft.com/office/officeart/2005/8/layout/pyramid4"/>
    <dgm:cxn modelId="{70C2F1FD-2C01-493F-A3E5-1283F0EAC4EC}" srcId="{F87C3A8F-4C67-4FC5-8394-C75D9DBCE5AA}" destId="{C4655E2D-F310-4B4D-B6D7-6FD970B3EE1F}" srcOrd="3" destOrd="0" parTransId="{D8C25BA0-CD43-4646-9AA3-889841E92897}" sibTransId="{9F179DA9-A49D-49F2-8168-05BF5CD2ABD4}"/>
    <dgm:cxn modelId="{ED53FC3E-2E54-4F5B-B35A-664FDF798FB9}" type="presOf" srcId="{C4655E2D-F310-4B4D-B6D7-6FD970B3EE1F}" destId="{24D0BDEA-C92E-4065-A2B2-9E679D80D448}" srcOrd="0" destOrd="0" presId="urn:microsoft.com/office/officeart/2005/8/layout/pyramid4"/>
    <dgm:cxn modelId="{7670FCB4-2F0C-4E28-B5D6-2E548840C0FA}" srcId="{F87C3A8F-4C67-4FC5-8394-C75D9DBCE5AA}" destId="{6731764B-5843-4D3D-87B9-A619F56215F7}" srcOrd="2" destOrd="0" parTransId="{DFF5653A-2A30-48DD-B42C-86734DDD1D33}" sibTransId="{DB3E2481-D99E-45C4-83D0-73FB8E1EDC64}"/>
    <dgm:cxn modelId="{1C3FFFD1-53B7-4A25-B5A3-369D4608D647}" srcId="{F87C3A8F-4C67-4FC5-8394-C75D9DBCE5AA}" destId="{FDF5AC79-2FD5-4DC4-BDC4-A3DD76DBCE6E}" srcOrd="1" destOrd="0" parTransId="{096C4DF6-C9B3-4249-B2D6-4315E5C14D7C}" sibTransId="{E0FE7D12-BE48-45E3-ADED-7A5248FFA6FF}"/>
    <dgm:cxn modelId="{9267C715-A96D-4934-AFC2-31A79161EA57}" type="presOf" srcId="{B7AF50E0-7628-40A6-97C6-5F9F6FA75CF4}" destId="{CA1AD317-586D-49B8-9C35-9804092B2377}" srcOrd="0" destOrd="0" presId="urn:microsoft.com/office/officeart/2005/8/layout/pyramid4"/>
    <dgm:cxn modelId="{C5EDFDBD-25A3-4EA5-99B2-204110A8428F}" type="presParOf" srcId="{A5A3CECA-1642-4C92-A891-5C28C8B8E2EA}" destId="{CA1AD317-586D-49B8-9C35-9804092B2377}" srcOrd="0" destOrd="0" presId="urn:microsoft.com/office/officeart/2005/8/layout/pyramid4"/>
    <dgm:cxn modelId="{F390403E-4F3E-46A8-B961-4565BDDCF42D}" type="presParOf" srcId="{A5A3CECA-1642-4C92-A891-5C28C8B8E2EA}" destId="{D4921A53-326E-4D2F-877C-B2318B146AE1}" srcOrd="1" destOrd="0" presId="urn:microsoft.com/office/officeart/2005/8/layout/pyramid4"/>
    <dgm:cxn modelId="{C51A2A77-EB96-4345-BC9C-A2CDCBA8389F}" type="presParOf" srcId="{A5A3CECA-1642-4C92-A891-5C28C8B8E2EA}" destId="{2A4788F7-BD84-45B5-8536-024701A08724}" srcOrd="2" destOrd="0" presId="urn:microsoft.com/office/officeart/2005/8/layout/pyramid4"/>
    <dgm:cxn modelId="{457C4399-7240-49B6-B963-6274B60BFA98}" type="presParOf" srcId="{A5A3CECA-1642-4C92-A891-5C28C8B8E2EA}" destId="{24D0BDEA-C92E-4065-A2B2-9E679D80D448}" srcOrd="3" destOrd="0" presId="urn:microsoft.com/office/officeart/2005/8/layout/pyramid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AD317-586D-49B8-9C35-9804092B2377}">
      <dsp:nvSpPr>
        <dsp:cNvPr id="0" name=""/>
        <dsp:cNvSpPr/>
      </dsp:nvSpPr>
      <dsp:spPr>
        <a:xfrm>
          <a:off x="2491382" y="0"/>
          <a:ext cx="2357437" cy="2357437"/>
        </a:xfrm>
        <a:prstGeom prst="triangle">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Strategic Objectives</a:t>
          </a:r>
          <a:endParaRPr lang="en-US" sz="1500" kern="1200" dirty="0"/>
        </a:p>
      </dsp:txBody>
      <dsp:txXfrm>
        <a:off x="3080741" y="1178719"/>
        <a:ext cx="1178719" cy="1178718"/>
      </dsp:txXfrm>
    </dsp:sp>
    <dsp:sp modelId="{D4921A53-326E-4D2F-877C-B2318B146AE1}">
      <dsp:nvSpPr>
        <dsp:cNvPr id="0" name=""/>
        <dsp:cNvSpPr/>
      </dsp:nvSpPr>
      <dsp:spPr>
        <a:xfrm>
          <a:off x="1312663" y="2357437"/>
          <a:ext cx="2357437" cy="2357437"/>
        </a:xfrm>
        <a:prstGeom prst="triangle">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Asset</a:t>
          </a:r>
        </a:p>
        <a:p>
          <a:pPr lvl="0" algn="ctr" defTabSz="666750">
            <a:lnSpc>
              <a:spcPct val="90000"/>
            </a:lnSpc>
            <a:spcBef>
              <a:spcPct val="0"/>
            </a:spcBef>
            <a:spcAft>
              <a:spcPct val="35000"/>
            </a:spcAft>
          </a:pPr>
          <a:r>
            <a:rPr lang="en-US" sz="1500" kern="1200" dirty="0" smtClean="0"/>
            <a:t>Management</a:t>
          </a:r>
          <a:endParaRPr lang="en-US" sz="1500" kern="1200" dirty="0"/>
        </a:p>
      </dsp:txBody>
      <dsp:txXfrm>
        <a:off x="1902022" y="3536156"/>
        <a:ext cx="1178719" cy="1178718"/>
      </dsp:txXfrm>
    </dsp:sp>
    <dsp:sp modelId="{2A4788F7-BD84-45B5-8536-024701A08724}">
      <dsp:nvSpPr>
        <dsp:cNvPr id="0" name=""/>
        <dsp:cNvSpPr/>
      </dsp:nvSpPr>
      <dsp:spPr>
        <a:xfrm rot="10800000">
          <a:off x="2489072" y="2295271"/>
          <a:ext cx="2357437" cy="2357437"/>
        </a:xfrm>
        <a:prstGeom prst="triangle">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Risk Management</a:t>
          </a:r>
          <a:endParaRPr lang="en-US" sz="1500" kern="1200" dirty="0"/>
        </a:p>
      </dsp:txBody>
      <dsp:txXfrm rot="10800000">
        <a:off x="3078431" y="2295271"/>
        <a:ext cx="1178719" cy="1178718"/>
      </dsp:txXfrm>
    </dsp:sp>
    <dsp:sp modelId="{24D0BDEA-C92E-4065-A2B2-9E679D80D448}">
      <dsp:nvSpPr>
        <dsp:cNvPr id="0" name=""/>
        <dsp:cNvSpPr/>
      </dsp:nvSpPr>
      <dsp:spPr>
        <a:xfrm>
          <a:off x="3670101" y="2357437"/>
          <a:ext cx="2357437" cy="2357437"/>
        </a:xfrm>
        <a:prstGeom prst="triangle">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Performance Management</a:t>
          </a:r>
          <a:endParaRPr lang="en-US" sz="1500" kern="1200" dirty="0"/>
        </a:p>
      </dsp:txBody>
      <dsp:txXfrm>
        <a:off x="4259460" y="3536156"/>
        <a:ext cx="1178719" cy="1178718"/>
      </dsp:txXfrm>
    </dsp:sp>
  </dsp:spTree>
</dsp:drawing>
</file>

<file path=ppt/diagrams/layout1.xml><?xml version="1.0" encoding="utf-8"?>
<dgm:layoutDef xmlns:dgm="http://schemas.openxmlformats.org/drawingml/2006/diagram" xmlns:a="http://schemas.openxmlformats.org/drawingml/2006/main" uniqueId="urn:microsoft.com/office/officeart/2005/8/layout/pyramid4">
  <dgm:title val=""/>
  <dgm:desc val=""/>
  <dgm:catLst>
    <dgm:cat type="pyramid" pri="4000"/>
    <dgm:cat type="relationship" pri="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useDef="1">
    <dgm:dataModel>
      <dgm:ptLst/>
      <dgm:bg/>
      <dgm:whole/>
    </dgm:dataModel>
  </dgm:styleData>
  <dgm:clrData useDef="1">
    <dgm:dataModel>
      <dgm:ptLst/>
      <dgm:bg/>
      <dgm:whole/>
    </dgm:dataModel>
  </dgm:clrData>
  <dgm:layoutNode name="compositeShape">
    <dgm:varLst>
      <dgm:chMax val="9"/>
      <dgm:dir/>
      <dgm:resizeHandles val="exact"/>
    </dgm:varLst>
    <dgm:alg type="composite">
      <dgm:param type="ar" val="1"/>
    </dgm:alg>
    <dgm:shape xmlns:r="http://schemas.openxmlformats.org/officeDocument/2006/relationships" r:blip="">
      <dgm:adjLst/>
    </dgm:shape>
    <dgm:presOf/>
    <dgm:choose name="Name0">
      <dgm:if name="Name1" axis="ch" ptType="node" func="cnt" op="lte" val="4">
        <dgm:choose name="Name2">
          <dgm:if name="Name3" axis="ch" ptType="node" func="cnt" op="equ" val="1">
            <dgm:constrLst>
              <dgm:constr type="primFontSz" for="ch" ptType="node" op="equ" val="65"/>
              <dgm:constr type="t" for="ch" forName="triangle1"/>
              <dgm:constr type="l" for="ch" forName="triangle1"/>
              <dgm:constr type="h" for="ch" forName="triangle1" refType="h"/>
              <dgm:constr type="w" for="ch" forName="triangle1" refType="h"/>
            </dgm:constrLst>
          </dgm:if>
          <dgm:else name="Name4">
            <dgm:constrLst>
              <dgm:constr type="primFontSz" for="ch" ptType="node" op="equ" val="65"/>
              <dgm:constr type="t" for="ch" forName="triangle1"/>
              <dgm:constr type="l" for="ch" forName="triangle1" refType="h" fact="0.25"/>
              <dgm:constr type="h" for="ch" forName="triangle1" refType="h" fact="0.5"/>
              <dgm:constr type="w" for="ch" forName="triangle1" refType="h" fact="0.5"/>
              <dgm:constr type="t" for="ch" forName="triangle2" refType="h" fact="0.5"/>
              <dgm:constr type="l" for="ch" forName="triangle2"/>
              <dgm:constr type="h" for="ch" forName="triangle2" refType="h" fact="0.5"/>
              <dgm:constr type="w" for="ch" forName="triangle2" refType="h" fact="0.5"/>
              <dgm:constr type="t" for="ch" forName="triangle3" refType="h" fact="0.5"/>
              <dgm:constr type="l" for="ch" forName="triangle3" refType="h" fact="0.25"/>
              <dgm:constr type="h" for="ch" forName="triangle3" refType="h" fact="0.5"/>
              <dgm:constr type="w" for="ch" forName="triangle3" refType="h" fact="0.5"/>
              <dgm:constr type="t" for="ch" forName="triangle4" refType="h" fact="0.5"/>
              <dgm:constr type="l" for="ch" forName="triangle4" refType="h" fact="0.5"/>
              <dgm:constr type="h" for="ch" forName="triangle4" refType="h" fact="0.5"/>
              <dgm:constr type="w" for="ch" forName="triangle4" refType="h" fact="0.5"/>
            </dgm:constrLst>
          </dgm:else>
        </dgm:choose>
      </dgm:if>
      <dgm:else name="Name5">
        <dgm:constrLst>
          <dgm:constr type="primFontSz" for="ch" ptType="node" op="equ" val="65"/>
          <dgm:constr type="t" for="ch" forName="triangle1"/>
          <dgm:constr type="l" for="ch" forName="triangle1" refType="h" fact="0.33"/>
          <dgm:constr type="h" for="ch" forName="triangle1" refType="h" fact="0.33"/>
          <dgm:constr type="w" for="ch" forName="triangle1" refType="h" fact="0.33"/>
          <dgm:constr type="t" for="ch" forName="triangle2" refType="h" fact="0.33"/>
          <dgm:constr type="l" for="ch" forName="triangle2" refType="h" fact="0.165"/>
          <dgm:constr type="h" for="ch" forName="triangle2" refType="h" fact="0.33"/>
          <dgm:constr type="w" for="ch" forName="triangle2" refType="h" fact="0.33"/>
          <dgm:constr type="t" for="ch" forName="triangle3" refType="h" fact="0.33"/>
          <dgm:constr type="l" for="ch" forName="triangle3" refType="h" fact="0.33"/>
          <dgm:constr type="h" for="ch" forName="triangle3" refType="h" fact="0.33"/>
          <dgm:constr type="w" for="ch" forName="triangle3" refType="h" fact="0.33"/>
          <dgm:constr type="t" for="ch" forName="triangle4" refType="h" fact="0.33"/>
          <dgm:constr type="l" for="ch" forName="triangle4" refType="h" fact="0.495"/>
          <dgm:constr type="h" for="ch" forName="triangle4" refType="h" fact="0.33"/>
          <dgm:constr type="w" for="ch" forName="triangle4" refType="h" fact="0.33"/>
          <dgm:constr type="t" for="ch" forName="triangle5" refType="h" fact="0.66"/>
          <dgm:constr type="l" for="ch" forName="triangle5"/>
          <dgm:constr type="h" for="ch" forName="triangle5" refType="h" fact="0.33"/>
          <dgm:constr type="w" for="ch" forName="triangle5" refType="h" fact="0.33"/>
          <dgm:constr type="t" for="ch" forName="triangle6" refType="h" fact="0.66"/>
          <dgm:constr type="l" for="ch" forName="triangle6" refType="h" fact="0.165"/>
          <dgm:constr type="h" for="ch" forName="triangle6" refType="h" fact="0.33"/>
          <dgm:constr type="w" for="ch" forName="triangle6" refType="h" fact="0.33"/>
          <dgm:constr type="t" for="ch" forName="triangle7" refType="h" fact="0.66"/>
          <dgm:constr type="l" for="ch" forName="triangle7" refType="h" fact="0.33"/>
          <dgm:constr type="h" for="ch" forName="triangle7" refType="h" fact="0.33"/>
          <dgm:constr type="w" for="ch" forName="triangle7" refType="h" fact="0.33"/>
          <dgm:constr type="t" for="ch" forName="triangle8" refType="h" fact="0.66"/>
          <dgm:constr type="l" for="ch" forName="triangle8" refType="h" fact="0.495"/>
          <dgm:constr type="h" for="ch" forName="triangle8" refType="h" fact="0.33"/>
          <dgm:constr type="w" for="ch" forName="triangle8" refType="h" fact="0.33"/>
          <dgm:constr type="t" for="ch" forName="triangle9" refType="h" fact="0.66"/>
          <dgm:constr type="l" for="ch" forName="triangle9" refType="h" fact="0.66"/>
          <dgm:constr type="h" for="ch" forName="triangle9" refType="h" fact="0.33"/>
          <dgm:constr type="w" for="ch" forName="triangle9" refType="h" fact="0.33"/>
        </dgm:constrLst>
      </dgm:else>
    </dgm:choose>
    <dgm:ruleLst/>
    <dgm:choose name="Name6">
      <dgm:if name="Name7" axis="ch" ptType="node" func="cnt" op="gte" val="1">
        <dgm:layoutNode name="triangle1" styleLbl="node1">
          <dgm:varLst>
            <dgm:bulletEnabled val="1"/>
          </dgm:varLst>
          <dgm:alg type="tx">
            <dgm:param type="txAnchorVertCh" val="mid"/>
          </dgm:alg>
          <dgm:shape xmlns:r="http://schemas.openxmlformats.org/officeDocument/2006/relationships" type="triangle"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8"/>
    </dgm:choose>
    <dgm:choose name="Name9">
      <dgm:if name="Name10" axis="ch" ptType="node" func="cnt" op="gte" val="2">
        <dgm:layoutNode name="triangle2" styleLbl="node1">
          <dgm:varLst>
            <dgm:bulletEnabled val="1"/>
          </dgm:varLst>
          <dgm:alg type="tx">
            <dgm:param type="txAnchorVertCh" val="mid"/>
          </dgm:alg>
          <dgm:shape xmlns:r="http://schemas.openxmlformats.org/officeDocument/2006/relationships" type="triangle" r:blip="">
            <dgm:adjLst/>
          </dgm:shape>
          <dgm:choose name="Name11">
            <dgm:if name="Name12" func="var" arg="dir" op="equ" val="norm">
              <dgm:presOf axis="ch desOrSelf" ptType="node node" st="2 1" cnt="1 0"/>
            </dgm:if>
            <dgm:else name="Name13">
              <dgm:presOf axis="ch desOrSelf" ptType="node node" st="4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3" styleLbl="node1">
          <dgm:varLst>
            <dgm:bulletEnabled val="1"/>
          </dgm:varLst>
          <dgm:alg type="tx">
            <dgm:param type="txAnchorVertCh" val="mid"/>
          </dgm:alg>
          <dgm:shape xmlns:r="http://schemas.openxmlformats.org/officeDocument/2006/relationships" rot="180" type="triangle"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4" styleLbl="node1">
          <dgm:varLst>
            <dgm:bulletEnabled val="1"/>
          </dgm:varLst>
          <dgm:alg type="tx">
            <dgm:param type="txAnchorVertCh" val="mid"/>
          </dgm:alg>
          <dgm:shape xmlns:r="http://schemas.openxmlformats.org/officeDocument/2006/relationships" type="triangle" r:blip="">
            <dgm:adjLst/>
          </dgm:shape>
          <dgm:choose name="Name14">
            <dgm:if name="Name15" func="var" arg="dir" op="equ" val="norm">
              <dgm:presOf axis="ch desOrSelf" ptType="node node" st="4 1" cnt="1 0"/>
            </dgm:if>
            <dgm:else name="Name16">
              <dgm:presOf axis="ch desOrSelf" ptType="node node" st="2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7"/>
    </dgm:choose>
    <dgm:choose name="Name18">
      <dgm:if name="Name19" axis="ch" ptType="node" func="cnt" op="gte" val="5">
        <dgm:layoutNode name="triangle5" styleLbl="node1">
          <dgm:varLst>
            <dgm:bulletEnabled val="1"/>
          </dgm:varLst>
          <dgm:alg type="tx">
            <dgm:param type="txAnchorVertCh" val="mid"/>
          </dgm:alg>
          <dgm:shape xmlns:r="http://schemas.openxmlformats.org/officeDocument/2006/relationships" type="triangle" r:blip="">
            <dgm:adjLst/>
          </dgm:shape>
          <dgm:choose name="Name20">
            <dgm:if name="Name21" func="var" arg="dir" op="equ" val="norm">
              <dgm:presOf axis="ch desOrSelf" ptType="node node" st="5 1" cnt="1 0"/>
            </dgm:if>
            <dgm:else name="Name22">
              <dgm:presOf axis="ch desOrSelf" ptType="node node" st="9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6" styleLbl="node1">
          <dgm:varLst>
            <dgm:bulletEnabled val="1"/>
          </dgm:varLst>
          <dgm:alg type="tx">
            <dgm:param type="txAnchorVertCh" val="mid"/>
          </dgm:alg>
          <dgm:shape xmlns:r="http://schemas.openxmlformats.org/officeDocument/2006/relationships" rot="180" type="triangle" r:blip="">
            <dgm:adjLst/>
          </dgm:shape>
          <dgm:choose name="Name23">
            <dgm:if name="Name24" func="var" arg="dir" op="equ" val="norm">
              <dgm:presOf axis="ch desOrSelf" ptType="node node" st="6 1" cnt="1 0"/>
            </dgm:if>
            <dgm:else name="Name25">
              <dgm:presOf axis="ch desOrSelf" ptType="node node" st="8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7" styleLbl="node1">
          <dgm:varLst>
            <dgm:bulletEnabled val="1"/>
          </dgm:varLst>
          <dgm:alg type="tx">
            <dgm:param type="txAnchorVertCh" val="mid"/>
          </dgm:alg>
          <dgm:shape xmlns:r="http://schemas.openxmlformats.org/officeDocument/2006/relationships" type="triangle" r:blip="">
            <dgm:adjLst/>
          </dgm:shape>
          <dgm:presOf axis="ch desOrSelf" ptType="node node" st="7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8" styleLbl="node1">
          <dgm:varLst>
            <dgm:bulletEnabled val="1"/>
          </dgm:varLst>
          <dgm:alg type="tx">
            <dgm:param type="txAnchorVertCh" val="mid"/>
          </dgm:alg>
          <dgm:shape xmlns:r="http://schemas.openxmlformats.org/officeDocument/2006/relationships" rot="180" type="triangle" r:blip="">
            <dgm:adjLst/>
          </dgm:shape>
          <dgm:choose name="Name26">
            <dgm:if name="Name27" func="var" arg="dir" op="equ" val="norm">
              <dgm:presOf axis="ch desOrSelf" ptType="node node" st="8 1" cnt="1 0"/>
            </dgm:if>
            <dgm:else name="Name28">
              <dgm:presOf axis="ch desOrSelf" ptType="node node" st="6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9" styleLbl="node1">
          <dgm:varLst>
            <dgm:bulletEnabled val="1"/>
          </dgm:varLst>
          <dgm:alg type="tx">
            <dgm:param type="txAnchorVertCh" val="mid"/>
          </dgm:alg>
          <dgm:shape xmlns:r="http://schemas.openxmlformats.org/officeDocument/2006/relationships" type="triangle" r:blip="">
            <dgm:adjLst/>
          </dgm:shape>
          <dgm:choose name="Name29">
            <dgm:if name="Name30" func="var" arg="dir" op="equ" val="norm">
              <dgm:presOf axis="ch desOrSelf" ptType="node node" st="9 1" cnt="1 0"/>
            </dgm:if>
            <dgm:else name="Name31">
              <dgm:presOf axis="ch desOrSelf" ptType="node node" st="5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2"/>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1F7A0880-B0DE-4028-9567-542086311969}" type="datetimeFigureOut">
              <a:rPr lang="en-US" smtClean="0"/>
              <a:t>9/28/2016</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55EF3281-9B48-4928-862C-5569729F0A6B}" type="slidenum">
              <a:rPr lang="en-US" smtClean="0"/>
              <a:t>‹#›</a:t>
            </a:fld>
            <a:endParaRPr lang="en-US"/>
          </a:p>
        </p:txBody>
      </p:sp>
    </p:spTree>
    <p:extLst>
      <p:ext uri="{BB962C8B-B14F-4D97-AF65-F5344CB8AC3E}">
        <p14:creationId xmlns:p14="http://schemas.microsoft.com/office/powerpoint/2010/main" val="151899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BFD57D3-86BF-4855-8129-1EB73262168F}" type="datetime1">
              <a:rPr lang="en-US" smtClean="0"/>
              <a:t>9/28/2016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DAE8FA-B312-4075-9EEE-35C5C6E81A91}"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93EE52-6342-4FFC-B1D6-E1FB9C338E75}" type="datetime1">
              <a:rPr lang="en-US" smtClean="0"/>
              <a:t>9/28/2016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DAE8FA-B312-4075-9EEE-35C5C6E81A9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28F5C66-E8AF-4875-81F7-9B8617D775C4}" type="datetime1">
              <a:rPr lang="en-US" smtClean="0"/>
              <a:t>9/28/2016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DAE8FA-B312-4075-9EEE-35C5C6E81A91}"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2A6B47-9F2A-44EE-A404-DD3AD4CB96AB}" type="datetime1">
              <a:rPr lang="en-US" smtClean="0"/>
              <a:t>9/28/2016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C29358-4954-456F-8D4C-38185EC56768}" type="slidenum">
              <a:rPr lang="en-US" smtClean="0"/>
              <a:pPr/>
              <a:t>‹#›</a:t>
            </a:fld>
            <a:endParaRPr lang="en-US"/>
          </a:p>
        </p:txBody>
      </p:sp>
    </p:spTree>
    <p:extLst>
      <p:ext uri="{BB962C8B-B14F-4D97-AF65-F5344CB8AC3E}">
        <p14:creationId xmlns:p14="http://schemas.microsoft.com/office/powerpoint/2010/main" val="302328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F7C4AC-3DE7-47C3-8708-5F5A2185F79B}" type="datetime1">
              <a:rPr lang="en-US" smtClean="0"/>
              <a:t>9/28/2016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DAE8FA-B312-4075-9EEE-35C5C6E81A9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6378B2-6F2C-4B75-8963-1EAAC520DCEF}" type="datetime1">
              <a:rPr lang="en-US" smtClean="0"/>
              <a:t>9/28/2016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DAE8FA-B312-4075-9EEE-35C5C6E81A91}"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904ADB-5AC4-4F23-A881-76251CF69A69}" type="datetime1">
              <a:rPr lang="en-US" smtClean="0"/>
              <a:t>9/28/2016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DAE8FA-B312-4075-9EEE-35C5C6E81A9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B7BBE54-AF75-41BA-B3FF-CE090518BE98}" type="datetime1">
              <a:rPr lang="en-US" smtClean="0"/>
              <a:t>9/28/2016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DAE8FA-B312-4075-9EEE-35C5C6E81A91}"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2B64119-29BF-46B0-AD3F-96990ABDF6F0}" type="datetime1">
              <a:rPr lang="en-US" smtClean="0"/>
              <a:t>9/28/2016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DAE8FA-B312-4075-9EEE-35C5C6E81A9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F2BB38-10C8-4CCE-96F5-E10D87B105D3}" type="datetime1">
              <a:rPr lang="en-US" smtClean="0"/>
              <a:t>9/28/2016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DAE8FA-B312-4075-9EEE-35C5C6E81A9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BE3C2A-7D8E-416C-8736-E831865DFBBA}" type="datetime1">
              <a:rPr lang="en-US" smtClean="0"/>
              <a:t>9/28/2016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DAE8FA-B312-4075-9EEE-35C5C6E81A91}"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933F69-52F2-427C-AA12-75C6FB4A7460}" type="datetime1">
              <a:rPr lang="en-US" smtClean="0"/>
              <a:t>9/28/2016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DAE8FA-B312-4075-9EEE-35C5C6E81A9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5A5D53F6-12B4-479B-BB46-B57BCA81AFFA}" type="datetime1">
              <a:rPr lang="en-US" smtClean="0"/>
              <a:t>9/28/2016</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6EDAE8FA-B312-4075-9EEE-35C5C6E81A9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hf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facebook.com/Annie-Searle-Associates-LLC-160459733992530/" TargetMode="External"/><Relationship Id="rId2" Type="http://schemas.openxmlformats.org/officeDocument/2006/relationships/hyperlink" Target="mailto:asearle@uw.edu"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200" dirty="0" smtClean="0"/>
              <a:t>Enterprise risk management</a:t>
            </a:r>
          </a:p>
        </p:txBody>
      </p:sp>
      <p:sp>
        <p:nvSpPr>
          <p:cNvPr id="3" name="Subtitle 2"/>
          <p:cNvSpPr>
            <a:spLocks noGrp="1"/>
          </p:cNvSpPr>
          <p:nvPr>
            <p:ph type="subTitle" idx="1"/>
          </p:nvPr>
        </p:nvSpPr>
        <p:spPr>
          <a:xfrm>
            <a:off x="685800" y="3505200"/>
            <a:ext cx="8001000" cy="1752600"/>
          </a:xfrm>
        </p:spPr>
        <p:txBody>
          <a:bodyPr>
            <a:normAutofit fontScale="85000" lnSpcReduction="20000"/>
          </a:bodyPr>
          <a:lstStyle/>
          <a:p>
            <a:r>
              <a:rPr lang="en-US" sz="1800" dirty="0" smtClean="0"/>
              <a:t>INFO 312 		</a:t>
            </a:r>
          </a:p>
          <a:p>
            <a:r>
              <a:rPr lang="en-US" sz="1800" dirty="0" smtClean="0"/>
              <a:t>AUTUMN 2016</a:t>
            </a:r>
          </a:p>
          <a:p>
            <a:r>
              <a:rPr lang="en-US" sz="1800" dirty="0" smtClean="0"/>
              <a:t>UNIVERSITY OF WASHINGTON INFORMATION SCHOOL</a:t>
            </a:r>
          </a:p>
          <a:p>
            <a:endParaRPr lang="en-US" sz="1800" dirty="0" smtClean="0"/>
          </a:p>
          <a:p>
            <a:endParaRPr lang="en-US" sz="1800" dirty="0"/>
          </a:p>
          <a:p>
            <a:r>
              <a:rPr lang="en-US" sz="1800" dirty="0" smtClean="0"/>
              <a:t>WEEK #1		</a:t>
            </a:r>
          </a:p>
          <a:p>
            <a:r>
              <a:rPr lang="en-US" sz="1800" dirty="0" smtClean="0"/>
              <a:t>SEPTEMBER 28, 2015</a:t>
            </a:r>
          </a:p>
        </p:txBody>
      </p:sp>
    </p:spTree>
    <p:extLst>
      <p:ext uri="{BB962C8B-B14F-4D97-AF65-F5344CB8AC3E}">
        <p14:creationId xmlns:p14="http://schemas.microsoft.com/office/powerpoint/2010/main" val="30601439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Lectures and Discussion</a:t>
            </a:r>
            <a:endParaRPr lang="en-US" dirty="0"/>
          </a:p>
        </p:txBody>
      </p:sp>
      <p:sp>
        <p:nvSpPr>
          <p:cNvPr id="3" name="Content Placeholder 2"/>
          <p:cNvSpPr>
            <a:spLocks noGrp="1"/>
          </p:cNvSpPr>
          <p:nvPr>
            <p:ph idx="1"/>
          </p:nvPr>
        </p:nvSpPr>
        <p:spPr/>
        <p:txBody>
          <a:bodyPr>
            <a:normAutofit/>
          </a:bodyPr>
          <a:lstStyle/>
          <a:p>
            <a:r>
              <a:rPr lang="en-US" dirty="0" smtClean="0"/>
              <a:t>The lectures make sense if you have read the assignment in advance of the class.</a:t>
            </a:r>
          </a:p>
          <a:p>
            <a:r>
              <a:rPr lang="en-US" dirty="0" smtClean="0"/>
              <a:t>The material is often dense. Leave yourself enough time to do the readings.</a:t>
            </a:r>
          </a:p>
          <a:p>
            <a:r>
              <a:rPr lang="en-US" dirty="0" smtClean="0"/>
              <a:t>Majority of your grade for “participation” comes from being prepared to discuss issues when called upon.  </a:t>
            </a:r>
          </a:p>
          <a:p>
            <a:r>
              <a:rPr lang="en-US" dirty="0" smtClean="0"/>
              <a:t>Don’t forget to sign in each week. Clipboard near door.</a:t>
            </a:r>
          </a:p>
          <a:p>
            <a:r>
              <a:rPr lang="en-US" dirty="0" smtClean="0"/>
              <a:t>You’ll form into teams next Monday to pick the topic and date for your class presentation.</a:t>
            </a:r>
          </a:p>
        </p:txBody>
      </p:sp>
      <p:sp>
        <p:nvSpPr>
          <p:cNvPr id="4" name="Slide Number Placeholder 3"/>
          <p:cNvSpPr>
            <a:spLocks noGrp="1"/>
          </p:cNvSpPr>
          <p:nvPr>
            <p:ph type="sldNum" sz="quarter" idx="12"/>
          </p:nvPr>
        </p:nvSpPr>
        <p:spPr/>
        <p:txBody>
          <a:bodyPr/>
          <a:lstStyle/>
          <a:p>
            <a:fld id="{5A0E10BA-E1F0-49AF-B087-C2A3A7DE6951}" type="slidenum">
              <a:rPr lang="en-US" smtClean="0"/>
              <a:t>10</a:t>
            </a:fld>
            <a:endParaRPr lang="en-US"/>
          </a:p>
        </p:txBody>
      </p:sp>
    </p:spTree>
    <p:extLst>
      <p:ext uri="{BB962C8B-B14F-4D97-AF65-F5344CB8AC3E}">
        <p14:creationId xmlns:p14="http://schemas.microsoft.com/office/powerpoint/2010/main" val="5149941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Group Presentations</a:t>
            </a:r>
            <a:endParaRPr lang="en-US" dirty="0"/>
          </a:p>
        </p:txBody>
      </p:sp>
      <p:sp>
        <p:nvSpPr>
          <p:cNvPr id="3" name="Content Placeholder 2"/>
          <p:cNvSpPr>
            <a:spLocks noGrp="1"/>
          </p:cNvSpPr>
          <p:nvPr>
            <p:ph idx="1"/>
          </p:nvPr>
        </p:nvSpPr>
        <p:spPr>
          <a:xfrm>
            <a:off x="457200" y="1600200"/>
            <a:ext cx="8229600" cy="4876800"/>
          </a:xfrm>
        </p:spPr>
        <p:txBody>
          <a:bodyPr>
            <a:normAutofit/>
          </a:bodyPr>
          <a:lstStyle/>
          <a:p>
            <a:pPr marL="0" indent="0">
              <a:buNone/>
            </a:pPr>
            <a:r>
              <a:rPr lang="en-US" dirty="0" smtClean="0"/>
              <a:t>Your group will </a:t>
            </a:r>
            <a:r>
              <a:rPr lang="en-US" dirty="0"/>
              <a:t>create a </a:t>
            </a:r>
            <a:r>
              <a:rPr lang="en-US" dirty="0" smtClean="0"/>
              <a:t>15 </a:t>
            </a:r>
            <a:r>
              <a:rPr lang="en-US" dirty="0"/>
              <a:t>minute presentation </a:t>
            </a:r>
            <a:r>
              <a:rPr lang="en-US" dirty="0" smtClean="0"/>
              <a:t>on one of these current or historic events within the </a:t>
            </a:r>
            <a:r>
              <a:rPr lang="en-US" dirty="0"/>
              <a:t>time </a:t>
            </a:r>
            <a:r>
              <a:rPr lang="en-US" dirty="0" smtClean="0"/>
              <a:t>constraints.</a:t>
            </a:r>
          </a:p>
          <a:p>
            <a:pPr marL="0" indent="0">
              <a:buNone/>
            </a:pPr>
            <a:endParaRPr lang="en-US" dirty="0" smtClean="0"/>
          </a:p>
          <a:p>
            <a:r>
              <a:rPr lang="en-US" dirty="0"/>
              <a:t>Shadow Brokers NSA Tools Leak (2016)</a:t>
            </a:r>
          </a:p>
          <a:p>
            <a:r>
              <a:rPr lang="en-US" dirty="0"/>
              <a:t>Panama Papers Data Leak (2016)</a:t>
            </a:r>
          </a:p>
          <a:p>
            <a:r>
              <a:rPr lang="en-US" dirty="0" smtClean="0"/>
              <a:t>Wells </a:t>
            </a:r>
            <a:r>
              <a:rPr lang="en-US" dirty="0"/>
              <a:t>Fargo $185 million fraud fine (2016)</a:t>
            </a:r>
          </a:p>
          <a:p>
            <a:r>
              <a:rPr lang="en-US" dirty="0"/>
              <a:t>Japanese earthquake/tsunami/nuclear reactor (2011)</a:t>
            </a:r>
          </a:p>
          <a:p>
            <a:r>
              <a:rPr lang="en-US" dirty="0"/>
              <a:t>U.S. Office of Personnel Management data breach (2015)</a:t>
            </a:r>
          </a:p>
          <a:p>
            <a:r>
              <a:rPr lang="en-US" dirty="0"/>
              <a:t>Volkswagen's Emissions Scandal (2016)</a:t>
            </a:r>
          </a:p>
          <a:p>
            <a:r>
              <a:rPr lang="en-US" dirty="0"/>
              <a:t>Destruction of the World Trade Center (9/11/2011)</a:t>
            </a:r>
          </a:p>
          <a:p>
            <a:pPr marL="0" indent="0">
              <a:buNone/>
            </a:pPr>
            <a:endParaRPr lang="en-US" dirty="0"/>
          </a:p>
        </p:txBody>
      </p:sp>
      <p:sp>
        <p:nvSpPr>
          <p:cNvPr id="4" name="Slide Number Placeholder 3"/>
          <p:cNvSpPr>
            <a:spLocks noGrp="1"/>
          </p:cNvSpPr>
          <p:nvPr>
            <p:ph type="sldNum" sz="quarter" idx="12"/>
          </p:nvPr>
        </p:nvSpPr>
        <p:spPr/>
        <p:txBody>
          <a:bodyPr/>
          <a:lstStyle/>
          <a:p>
            <a:fld id="{6EDAE8FA-B312-4075-9EEE-35C5C6E81A91}" type="slidenum">
              <a:rPr lang="en-US" smtClean="0"/>
              <a:t>11</a:t>
            </a:fld>
            <a:endParaRPr lang="en-US"/>
          </a:p>
        </p:txBody>
      </p:sp>
    </p:spTree>
    <p:extLst>
      <p:ext uri="{BB962C8B-B14F-4D97-AF65-F5344CB8AC3E}">
        <p14:creationId xmlns:p14="http://schemas.microsoft.com/office/powerpoint/2010/main" val="1845575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rgbClr val="00B0F0"/>
                </a:solidFill>
              </a:rPr>
              <a:t>introductions</a:t>
            </a:r>
            <a:endParaRPr lang="en-US" dirty="0">
              <a:solidFill>
                <a:srgbClr val="00B0F0"/>
              </a:solidFill>
            </a:endParaRPr>
          </a:p>
        </p:txBody>
      </p:sp>
      <p:sp>
        <p:nvSpPr>
          <p:cNvPr id="6" name="Text Placeholder 5"/>
          <p:cNvSpPr>
            <a:spLocks noGrp="1"/>
          </p:cNvSpPr>
          <p:nvPr>
            <p:ph type="body" idx="1"/>
          </p:nvPr>
        </p:nvSpPr>
        <p:spPr/>
        <p:txBody>
          <a:bodyPr>
            <a:normAutofit/>
          </a:bodyPr>
          <a:lstStyle/>
          <a:p>
            <a:r>
              <a:rPr lang="en-US" dirty="0" smtClean="0"/>
              <a:t>Your name</a:t>
            </a:r>
            <a:endParaRPr lang="en-US" dirty="0"/>
          </a:p>
          <a:p>
            <a:r>
              <a:rPr lang="en-US" dirty="0" smtClean="0"/>
              <a:t>Your major</a:t>
            </a:r>
          </a:p>
          <a:p>
            <a:r>
              <a:rPr lang="en-US" dirty="0" smtClean="0"/>
              <a:t>What would you like to be doing in five years?</a:t>
            </a:r>
            <a:endParaRPr lang="en-US" dirty="0"/>
          </a:p>
        </p:txBody>
      </p:sp>
      <p:sp>
        <p:nvSpPr>
          <p:cNvPr id="4" name="Slide Number Placeholder 3"/>
          <p:cNvSpPr>
            <a:spLocks noGrp="1"/>
          </p:cNvSpPr>
          <p:nvPr>
            <p:ph type="sldNum" sz="quarter" idx="12"/>
          </p:nvPr>
        </p:nvSpPr>
        <p:spPr/>
        <p:txBody>
          <a:bodyPr/>
          <a:lstStyle/>
          <a:p>
            <a:fld id="{6EDAE8FA-B312-4075-9EEE-35C5C6E81A91}" type="slidenum">
              <a:rPr lang="en-US" smtClean="0"/>
              <a:t>12</a:t>
            </a:fld>
            <a:endParaRPr lang="en-US"/>
          </a:p>
        </p:txBody>
      </p:sp>
    </p:spTree>
    <p:extLst>
      <p:ext uri="{BB962C8B-B14F-4D97-AF65-F5344CB8AC3E}">
        <p14:creationId xmlns:p14="http://schemas.microsoft.com/office/powerpoint/2010/main" val="41694177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 “enterprise?”</a:t>
            </a:r>
            <a:endParaRPr lang="en-US" dirty="0"/>
          </a:p>
        </p:txBody>
      </p:sp>
      <p:sp>
        <p:nvSpPr>
          <p:cNvPr id="3" name="Content Placeholder 2"/>
          <p:cNvSpPr>
            <a:spLocks noGrp="1"/>
          </p:cNvSpPr>
          <p:nvPr>
            <p:ph idx="1"/>
          </p:nvPr>
        </p:nvSpPr>
        <p:spPr/>
        <p:txBody>
          <a:bodyPr>
            <a:normAutofit/>
          </a:bodyPr>
          <a:lstStyle/>
          <a:p>
            <a:r>
              <a:rPr lang="en-US" dirty="0" smtClean="0"/>
              <a:t>Another name would be “business” or “corporation” when we are talking about the private sector, and companies like Starbucks, Nordstrom, Microsoft, Target, or Volkswagen.</a:t>
            </a:r>
          </a:p>
          <a:p>
            <a:r>
              <a:rPr lang="en-US" dirty="0" smtClean="0"/>
              <a:t>When we are talking about government agencies or non-profit institutions, we could be talking about the Department of Homeland Security or the University of Washington or the Gates Foundation.</a:t>
            </a:r>
          </a:p>
          <a:p>
            <a:r>
              <a:rPr lang="en-US" dirty="0" smtClean="0"/>
              <a:t>Such enterprises are built out to include basic functions that you would find inside any business once it started to grow into a large company.  A good example is the ERM Report from the University of Washington that you read this week, that provides a context for all the guest speakers we’ll hear from.</a:t>
            </a:r>
            <a:endParaRPr lang="en-US" dirty="0"/>
          </a:p>
        </p:txBody>
      </p:sp>
      <p:sp>
        <p:nvSpPr>
          <p:cNvPr id="4" name="Slide Number Placeholder 3"/>
          <p:cNvSpPr>
            <a:spLocks noGrp="1"/>
          </p:cNvSpPr>
          <p:nvPr>
            <p:ph type="sldNum" sz="quarter" idx="12"/>
          </p:nvPr>
        </p:nvSpPr>
        <p:spPr/>
        <p:txBody>
          <a:bodyPr/>
          <a:lstStyle/>
          <a:p>
            <a:fld id="{6EDAE8FA-B312-4075-9EEE-35C5C6E81A91}" type="slidenum">
              <a:rPr lang="en-US" smtClean="0"/>
              <a:t>13</a:t>
            </a:fld>
            <a:endParaRPr lang="en-US"/>
          </a:p>
        </p:txBody>
      </p:sp>
    </p:spTree>
    <p:extLst>
      <p:ext uri="{BB962C8B-B14F-4D97-AF65-F5344CB8AC3E}">
        <p14:creationId xmlns:p14="http://schemas.microsoft.com/office/powerpoint/2010/main" val="203578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inside an enterprise?</a:t>
            </a:r>
            <a:endParaRPr lang="en-US" dirty="0"/>
          </a:p>
        </p:txBody>
      </p:sp>
      <p:sp>
        <p:nvSpPr>
          <p:cNvPr id="3" name="Content Placeholder 2"/>
          <p:cNvSpPr>
            <a:spLocks noGrp="1"/>
          </p:cNvSpPr>
          <p:nvPr>
            <p:ph idx="1"/>
          </p:nvPr>
        </p:nvSpPr>
        <p:spPr/>
        <p:txBody>
          <a:bodyPr/>
          <a:lstStyle/>
          <a:p>
            <a:r>
              <a:rPr lang="en-US" dirty="0" smtClean="0"/>
              <a:t>Companies like Starbucks or even the UW itself have developed back end structures to create “enterprise” level support that may be required to do business or for legal or regulatory reasons.</a:t>
            </a:r>
            <a:r>
              <a:rPr lang="en-US" dirty="0"/>
              <a:t> </a:t>
            </a:r>
            <a:r>
              <a:rPr lang="en-US" dirty="0" smtClean="0"/>
              <a:t>  They include:</a:t>
            </a:r>
          </a:p>
          <a:p>
            <a:pPr lvl="2"/>
            <a:r>
              <a:rPr lang="en-US" b="1" dirty="0" smtClean="0">
                <a:solidFill>
                  <a:schemeClr val="accent1"/>
                </a:solidFill>
              </a:rPr>
              <a:t>Finance</a:t>
            </a:r>
            <a:r>
              <a:rPr lang="en-US" dirty="0" smtClean="0"/>
              <a:t> – accounting for both expense and revenue and for providing true reports of the financial condition of a business to their regulators. </a:t>
            </a:r>
            <a:r>
              <a:rPr lang="en-US" b="1" dirty="0" smtClean="0">
                <a:solidFill>
                  <a:schemeClr val="accent1"/>
                </a:solidFill>
              </a:rPr>
              <a:t>Human Resources </a:t>
            </a:r>
            <a:r>
              <a:rPr lang="en-US" dirty="0" smtClean="0"/>
              <a:t>– managing people front to end: “recruitment, orientation, job descriptions, job grading, payroll, compensation plans, benefit plans, performance management programs, succession plans, employment-related policies and employment verification” [ERM: Straight to Point, p.57]</a:t>
            </a:r>
          </a:p>
          <a:p>
            <a:pPr lvl="2"/>
            <a:r>
              <a:rPr lang="en-US" b="1" dirty="0" smtClean="0">
                <a:solidFill>
                  <a:schemeClr val="accent1"/>
                </a:solidFill>
              </a:rPr>
              <a:t>Information Technology </a:t>
            </a:r>
            <a:r>
              <a:rPr lang="en-US" dirty="0" smtClean="0"/>
              <a:t>– external and internal face of the enterprise, carrying significant amounts of risk.  [ERM: Straight to Point, p. 79]</a:t>
            </a:r>
          </a:p>
          <a:p>
            <a:pPr lvl="2"/>
            <a:r>
              <a:rPr lang="en-US" b="1" dirty="0" smtClean="0">
                <a:solidFill>
                  <a:schemeClr val="accent1"/>
                </a:solidFill>
              </a:rPr>
              <a:t>Marketing</a:t>
            </a:r>
            <a:r>
              <a:rPr lang="en-US" dirty="0" smtClean="0"/>
              <a:t> – “advertising, merchandising, sales promotions, website and social media, special events, and all marketing materials.”  [p.68]</a:t>
            </a:r>
          </a:p>
        </p:txBody>
      </p:sp>
      <p:sp>
        <p:nvSpPr>
          <p:cNvPr id="4" name="Slide Number Placeholder 3"/>
          <p:cNvSpPr>
            <a:spLocks noGrp="1"/>
          </p:cNvSpPr>
          <p:nvPr>
            <p:ph type="sldNum" sz="quarter" idx="12"/>
          </p:nvPr>
        </p:nvSpPr>
        <p:spPr/>
        <p:txBody>
          <a:bodyPr/>
          <a:lstStyle/>
          <a:p>
            <a:fld id="{6EDAE8FA-B312-4075-9EEE-35C5C6E81A91}" type="slidenum">
              <a:rPr lang="en-US" smtClean="0"/>
              <a:t>14</a:t>
            </a:fld>
            <a:endParaRPr lang="en-US"/>
          </a:p>
        </p:txBody>
      </p:sp>
    </p:spTree>
    <p:extLst>
      <p:ext uri="{BB962C8B-B14F-4D97-AF65-F5344CB8AC3E}">
        <p14:creationId xmlns:p14="http://schemas.microsoft.com/office/powerpoint/2010/main" val="2160798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What type of enterprises have you worked in?</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6EDAE8FA-B312-4075-9EEE-35C5C6E81A91}" type="slidenum">
              <a:rPr lang="en-US" smtClean="0"/>
              <a:t>15</a:t>
            </a:fld>
            <a:endParaRPr lang="en-US"/>
          </a:p>
        </p:txBody>
      </p:sp>
    </p:spTree>
    <p:extLst>
      <p:ext uri="{BB962C8B-B14F-4D97-AF65-F5344CB8AC3E}">
        <p14:creationId xmlns:p14="http://schemas.microsoft.com/office/powerpoint/2010/main" val="8490265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“Against the Gods:”  Quick history of risk</a:t>
            </a:r>
            <a:endParaRPr lang="en-US" dirty="0"/>
          </a:p>
        </p:txBody>
      </p:sp>
      <p:sp>
        <p:nvSpPr>
          <p:cNvPr id="3" name="Content Placeholder 2"/>
          <p:cNvSpPr>
            <a:spLocks noGrp="1"/>
          </p:cNvSpPr>
          <p:nvPr>
            <p:ph idx="1"/>
          </p:nvPr>
        </p:nvSpPr>
        <p:spPr/>
        <p:txBody>
          <a:bodyPr>
            <a:normAutofit lnSpcReduction="10000"/>
          </a:bodyPr>
          <a:lstStyle/>
          <a:p>
            <a:r>
              <a:rPr lang="en-US" dirty="0" smtClean="0"/>
              <a:t>“By showing the world how to understand risk, measure it,, and weigh its consequences, they converted risk-taking into one of the prime catalysts that drives modern Western society.” (1)</a:t>
            </a:r>
          </a:p>
          <a:p>
            <a:r>
              <a:rPr lang="en-US" dirty="0" smtClean="0"/>
              <a:t>“The word ‘risk’ derives from the early Italian </a:t>
            </a:r>
            <a:r>
              <a:rPr lang="en-US" i="1" dirty="0" err="1" smtClean="0"/>
              <a:t>risicare</a:t>
            </a:r>
            <a:r>
              <a:rPr lang="en-US" dirty="0" smtClean="0"/>
              <a:t>, which means “to dare.” In this sense, risk is a choice rather than a fate.” (8)</a:t>
            </a:r>
          </a:p>
          <a:p>
            <a:r>
              <a:rPr lang="en-US" dirty="0" smtClean="0"/>
              <a:t>Before 1200: </a:t>
            </a:r>
          </a:p>
          <a:p>
            <a:pPr lvl="1"/>
            <a:r>
              <a:rPr lang="en-US" dirty="0" smtClean="0"/>
              <a:t>“Earliest known work in Arabic arithmetic was written by al-</a:t>
            </a:r>
            <a:r>
              <a:rPr lang="en-US" dirty="0" err="1" smtClean="0"/>
              <a:t>Khowarizmi</a:t>
            </a:r>
            <a:r>
              <a:rPr lang="en-US" dirty="0" smtClean="0"/>
              <a:t>, a mathematician who lived around 825, some 400 years before Fibonacci.”</a:t>
            </a:r>
          </a:p>
          <a:p>
            <a:pPr lvl="2"/>
            <a:r>
              <a:rPr lang="en-US" dirty="0" smtClean="0"/>
              <a:t>Established “rules for adding, subtracting, multiplying and dividing with the new Hindu numerals.”  Algorithms = rules for computing.</a:t>
            </a:r>
          </a:p>
          <a:p>
            <a:pPr lvl="1"/>
            <a:r>
              <a:rPr lang="en-US" dirty="0" smtClean="0"/>
              <a:t>Omar Khayyam (1050-1130) “used the new numbering system to develop a language of calculation that…served as a basis for the more complicated language of algebra.”</a:t>
            </a:r>
            <a:endParaRPr lang="en-US" dirty="0"/>
          </a:p>
        </p:txBody>
      </p:sp>
      <p:sp>
        <p:nvSpPr>
          <p:cNvPr id="4" name="Slide Number Placeholder 3"/>
          <p:cNvSpPr>
            <a:spLocks noGrp="1"/>
          </p:cNvSpPr>
          <p:nvPr>
            <p:ph type="sldNum" sz="quarter" idx="12"/>
          </p:nvPr>
        </p:nvSpPr>
        <p:spPr/>
        <p:txBody>
          <a:bodyPr/>
          <a:lstStyle/>
          <a:p>
            <a:fld id="{6EDAE8FA-B312-4075-9EEE-35C5C6E81A91}" type="slidenum">
              <a:rPr lang="en-US" smtClean="0"/>
              <a:t>16</a:t>
            </a:fld>
            <a:endParaRPr lang="en-US"/>
          </a:p>
        </p:txBody>
      </p:sp>
    </p:spTree>
    <p:extLst>
      <p:ext uri="{BB962C8B-B14F-4D97-AF65-F5344CB8AC3E}">
        <p14:creationId xmlns:p14="http://schemas.microsoft.com/office/powerpoint/2010/main" val="22018958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should we care about risk &amp; inquiry?</a:t>
            </a:r>
            <a:endParaRPr lang="en-US" dirty="0"/>
          </a:p>
        </p:txBody>
      </p:sp>
      <p:sp>
        <p:nvSpPr>
          <p:cNvPr id="3" name="Content Placeholder 2"/>
          <p:cNvSpPr>
            <a:spLocks noGrp="1"/>
          </p:cNvSpPr>
          <p:nvPr>
            <p:ph idx="1"/>
          </p:nvPr>
        </p:nvSpPr>
        <p:spPr/>
        <p:txBody>
          <a:bodyPr/>
          <a:lstStyle/>
          <a:p>
            <a:r>
              <a:rPr lang="en-US" dirty="0" smtClean="0"/>
              <a:t>“The ability to define what may happen in the future and to choose among alternatives lies at the heart of contemporary societies.  Risk management guides us over a vast range of decision-making, from allocating wealth to safeguarding public health, from waging war to planning a family, from paying insurance premiums to wearing a seatbelt, from planting corn to marketing cornflakes.”  (2)</a:t>
            </a:r>
          </a:p>
          <a:p>
            <a:endParaRPr lang="en-US" dirty="0"/>
          </a:p>
          <a:p>
            <a:r>
              <a:rPr lang="en-US" dirty="0" smtClean="0"/>
              <a:t>“The revolutionary idea that defines the boundary between modern times and the past is the mastery of risk:  the notion that the future is more than a whim of the gods and that men and women are not passive before nature.” (1)</a:t>
            </a:r>
            <a:endParaRPr lang="en-US" dirty="0"/>
          </a:p>
        </p:txBody>
      </p:sp>
      <p:sp>
        <p:nvSpPr>
          <p:cNvPr id="4" name="Slide Number Placeholder 3"/>
          <p:cNvSpPr>
            <a:spLocks noGrp="1"/>
          </p:cNvSpPr>
          <p:nvPr>
            <p:ph type="sldNum" sz="quarter" idx="12"/>
          </p:nvPr>
        </p:nvSpPr>
        <p:spPr/>
        <p:txBody>
          <a:bodyPr/>
          <a:lstStyle/>
          <a:p>
            <a:fld id="{6EDAE8FA-B312-4075-9EEE-35C5C6E81A91}" type="slidenum">
              <a:rPr lang="en-US" smtClean="0"/>
              <a:t>17</a:t>
            </a:fld>
            <a:endParaRPr lang="en-US"/>
          </a:p>
        </p:txBody>
      </p:sp>
    </p:spTree>
    <p:extLst>
      <p:ext uri="{BB962C8B-B14F-4D97-AF65-F5344CB8AC3E}">
        <p14:creationId xmlns:p14="http://schemas.microsoft.com/office/powerpoint/2010/main" val="3503646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“They’re not asking enough questions.”</a:t>
            </a:r>
            <a:endParaRPr lang="en-US" dirty="0"/>
          </a:p>
        </p:txBody>
      </p:sp>
      <p:sp>
        <p:nvSpPr>
          <p:cNvPr id="3" name="Content Placeholder 2"/>
          <p:cNvSpPr>
            <a:spLocks noGrp="1"/>
          </p:cNvSpPr>
          <p:nvPr>
            <p:ph idx="1"/>
          </p:nvPr>
        </p:nvSpPr>
        <p:spPr/>
        <p:txBody>
          <a:bodyPr/>
          <a:lstStyle/>
          <a:p>
            <a:r>
              <a:rPr lang="en-US" dirty="0" smtClean="0"/>
              <a:t>Warren Berger suggests that employers are looking for more curious employees in his NY Times opinion piece.</a:t>
            </a:r>
          </a:p>
          <a:p>
            <a:r>
              <a:rPr lang="en-US" dirty="0" smtClean="0"/>
              <a:t>Organize inquiry around what we do not know.</a:t>
            </a:r>
          </a:p>
          <a:p>
            <a:pPr lvl="2"/>
            <a:r>
              <a:rPr lang="en-US" dirty="0" smtClean="0"/>
              <a:t>Why does the problem exist?</a:t>
            </a:r>
          </a:p>
          <a:p>
            <a:pPr lvl="2"/>
            <a:r>
              <a:rPr lang="en-US" dirty="0" smtClean="0"/>
              <a:t>How could it be handled?</a:t>
            </a:r>
          </a:p>
          <a:p>
            <a:r>
              <a:rPr lang="en-US" dirty="0" smtClean="0"/>
              <a:t>Employees may worry that they will appear ignorant or slow things down.</a:t>
            </a:r>
          </a:p>
          <a:p>
            <a:r>
              <a:rPr lang="en-US" dirty="0" smtClean="0"/>
              <a:t>Encouraging a culture of question askers may be quite hard on senior management.</a:t>
            </a:r>
          </a:p>
          <a:p>
            <a:r>
              <a:rPr lang="en-US" dirty="0" smtClean="0"/>
              <a:t>But this quarter we’ll have 7 UW senior risk execs answering your questions.</a:t>
            </a:r>
          </a:p>
          <a:p>
            <a:r>
              <a:rPr lang="en-US" dirty="0" smtClean="0"/>
              <a:t>We want them to be good questions.  (Examples?)</a:t>
            </a:r>
            <a:endParaRPr lang="en-US" dirty="0"/>
          </a:p>
        </p:txBody>
      </p:sp>
      <p:sp>
        <p:nvSpPr>
          <p:cNvPr id="4" name="Slide Number Placeholder 3"/>
          <p:cNvSpPr>
            <a:spLocks noGrp="1"/>
          </p:cNvSpPr>
          <p:nvPr>
            <p:ph type="sldNum" sz="quarter" idx="12"/>
          </p:nvPr>
        </p:nvSpPr>
        <p:spPr/>
        <p:txBody>
          <a:bodyPr/>
          <a:lstStyle/>
          <a:p>
            <a:fld id="{6EDAE8FA-B312-4075-9EEE-35C5C6E81A91}" type="slidenum">
              <a:rPr lang="en-US" smtClean="0"/>
              <a:t>18</a:t>
            </a:fld>
            <a:endParaRPr lang="en-US"/>
          </a:p>
        </p:txBody>
      </p:sp>
    </p:spTree>
    <p:extLst>
      <p:ext uri="{BB962C8B-B14F-4D97-AF65-F5344CB8AC3E}">
        <p14:creationId xmlns:p14="http://schemas.microsoft.com/office/powerpoint/2010/main" val="37969158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risk?</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6EDAE8FA-B312-4075-9EEE-35C5C6E81A91}" type="slidenum">
              <a:rPr lang="en-US" smtClean="0"/>
              <a:t>19</a:t>
            </a:fld>
            <a:endParaRPr lang="en-US"/>
          </a:p>
        </p:txBody>
      </p:sp>
    </p:spTree>
    <p:extLst>
      <p:ext uri="{BB962C8B-B14F-4D97-AF65-F5344CB8AC3E}">
        <p14:creationId xmlns:p14="http://schemas.microsoft.com/office/powerpoint/2010/main" val="2646172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t>
            </a:r>
            <a:r>
              <a:rPr lang="en-US" dirty="0" smtClean="0"/>
              <a:t>elcome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Office hours are Wednesdays and Fridays from 3:30-4:30pm in MGH330J or by special arrangement</a:t>
            </a:r>
          </a:p>
          <a:p>
            <a:r>
              <a:rPr lang="en-US" dirty="0" smtClean="0"/>
              <a:t>Please review syllabus carefully for academic policies on</a:t>
            </a:r>
          </a:p>
          <a:p>
            <a:pPr lvl="1"/>
            <a:r>
              <a:rPr lang="en-US" sz="2400" dirty="0" smtClean="0"/>
              <a:t>Academic Integrity and Proper Citations</a:t>
            </a:r>
          </a:p>
          <a:p>
            <a:pPr lvl="1"/>
            <a:r>
              <a:rPr lang="en-US" sz="2400" dirty="0" smtClean="0"/>
              <a:t>Copyright</a:t>
            </a:r>
          </a:p>
          <a:p>
            <a:pPr lvl="1"/>
            <a:r>
              <a:rPr lang="en-US" sz="2400" dirty="0" smtClean="0"/>
              <a:t>Privacy</a:t>
            </a:r>
          </a:p>
          <a:p>
            <a:pPr lvl="1"/>
            <a:r>
              <a:rPr lang="en-US" sz="2400" dirty="0" smtClean="0"/>
              <a:t>Code of Conduct</a:t>
            </a:r>
          </a:p>
          <a:p>
            <a:pPr lvl="1"/>
            <a:r>
              <a:rPr lang="en-US" sz="2400" dirty="0" smtClean="0"/>
              <a:t>Standard Manuscript Format (on home page)</a:t>
            </a:r>
          </a:p>
          <a:p>
            <a:pPr lvl="1"/>
            <a:r>
              <a:rPr lang="en-US" sz="2400" dirty="0" smtClean="0"/>
              <a:t>Retrieving Canvas Assignments Feedback (home page)</a:t>
            </a:r>
          </a:p>
          <a:p>
            <a:pPr lvl="1"/>
            <a:endParaRPr lang="en-US" sz="1400" dirty="0" smtClean="0"/>
          </a:p>
          <a:p>
            <a:r>
              <a:rPr lang="en-US" dirty="0" smtClean="0"/>
              <a:t>All assignments should be submitted from Canvas.  </a:t>
            </a:r>
            <a:r>
              <a:rPr lang="en-US" dirty="0"/>
              <a:t>A</a:t>
            </a:r>
            <a:r>
              <a:rPr lang="en-US" dirty="0" smtClean="0"/>
              <a:t>nnouncements or discussions are also handled from Canvas.</a:t>
            </a:r>
          </a:p>
          <a:p>
            <a:r>
              <a:rPr lang="en-US" dirty="0" smtClean="0"/>
              <a:t>Please set your alerts in Canvas for immediate notification of announcements.</a:t>
            </a:r>
          </a:p>
          <a:p>
            <a:endParaRPr lang="en-US" dirty="0"/>
          </a:p>
        </p:txBody>
      </p:sp>
      <p:sp>
        <p:nvSpPr>
          <p:cNvPr id="4" name="Slide Number Placeholder 3"/>
          <p:cNvSpPr>
            <a:spLocks noGrp="1"/>
          </p:cNvSpPr>
          <p:nvPr>
            <p:ph type="sldNum" sz="quarter" idx="12"/>
          </p:nvPr>
        </p:nvSpPr>
        <p:spPr/>
        <p:txBody>
          <a:bodyPr/>
          <a:lstStyle/>
          <a:p>
            <a:fld id="{5A0E10BA-E1F0-49AF-B087-C2A3A7DE6951}" type="slidenum">
              <a:rPr lang="en-US" smtClean="0"/>
              <a:t>2</a:t>
            </a:fld>
            <a:endParaRPr lang="en-US"/>
          </a:p>
        </p:txBody>
      </p:sp>
    </p:spTree>
    <p:extLst>
      <p:ext uri="{BB962C8B-B14F-4D97-AF65-F5344CB8AC3E}">
        <p14:creationId xmlns:p14="http://schemas.microsoft.com/office/powerpoint/2010/main" val="4198909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Shape 66"/>
          <p:cNvSpPr/>
          <p:nvPr/>
        </p:nvSpPr>
        <p:spPr>
          <a:xfrm>
            <a:off x="357188" y="919285"/>
            <a:ext cx="3991570" cy="64325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b">
            <a:spAutoFit/>
          </a:bodyPr>
          <a:lstStyle>
            <a:lvl1pPr algn="l">
              <a:lnSpc>
                <a:spcPct val="110000"/>
              </a:lnSpc>
              <a:defRPr i="1"/>
            </a:lvl1pPr>
          </a:lstStyle>
          <a:p>
            <a:pPr lvl="0">
              <a:defRPr sz="1800" i="0">
                <a:solidFill>
                  <a:srgbClr val="000000"/>
                </a:solidFill>
              </a:defRPr>
            </a:pPr>
            <a:r>
              <a:rPr lang="en-US" sz="2000" dirty="0"/>
              <a:t>“</a:t>
            </a:r>
            <a:r>
              <a:rPr lang="en-US" dirty="0" smtClean="0">
                <a:latin typeface="Palatino Linotype" panose="02040502050505030304" pitchFamily="18" charset="0"/>
              </a:rPr>
              <a:t>The effect of uncertainty on objectives</a:t>
            </a:r>
            <a:r>
              <a:rPr dirty="0" smtClean="0">
                <a:latin typeface="Palatino Linotype" panose="02040502050505030304" pitchFamily="18" charset="0"/>
              </a:rPr>
              <a:t>.</a:t>
            </a:r>
            <a:r>
              <a:rPr lang="en-US" dirty="0" smtClean="0">
                <a:latin typeface="Palatino Linotype" panose="02040502050505030304" pitchFamily="18" charset="0"/>
              </a:rPr>
              <a:t>“  (ISO)</a:t>
            </a:r>
            <a:endParaRPr dirty="0">
              <a:latin typeface="Palatino Linotype" panose="02040502050505030304" pitchFamily="18" charset="0"/>
            </a:endParaRPr>
          </a:p>
        </p:txBody>
      </p:sp>
      <p:grpSp>
        <p:nvGrpSpPr>
          <p:cNvPr id="69" name="Group 69"/>
          <p:cNvGrpSpPr/>
          <p:nvPr/>
        </p:nvGrpSpPr>
        <p:grpSpPr>
          <a:xfrm>
            <a:off x="4704766" y="392906"/>
            <a:ext cx="4107657" cy="6090048"/>
            <a:chOff x="-127000" y="-88900"/>
            <a:chExt cx="5842000" cy="8661400"/>
          </a:xfrm>
        </p:grpSpPr>
        <p:pic>
          <p:nvPicPr>
            <p:cNvPr id="68" name="154894431_1197x1775.jpeg"/>
            <p:cNvPicPr/>
            <p:nvPr/>
          </p:nvPicPr>
          <p:blipFill>
            <a:blip r:embed="rId2">
              <a:extLst/>
            </a:blip>
            <a:srcRect l="1954" t="671" r="1814" b="1417"/>
            <a:stretch>
              <a:fillRect/>
            </a:stretch>
          </p:blipFill>
          <p:spPr>
            <a:xfrm>
              <a:off x="0" y="0"/>
              <a:ext cx="5588000" cy="8331200"/>
            </a:xfrm>
            <a:prstGeom prst="rect">
              <a:avLst/>
            </a:prstGeom>
            <a:ln>
              <a:noFill/>
            </a:ln>
            <a:effectLst/>
          </p:spPr>
        </p:pic>
        <p:pic>
          <p:nvPicPr>
            <p:cNvPr id="67" name="Picture 66"/>
            <p:cNvPicPr/>
            <p:nvPr/>
          </p:nvPicPr>
          <p:blipFill>
            <a:blip r:embed="rId3">
              <a:extLst/>
            </a:blip>
            <a:stretch>
              <a:fillRect/>
            </a:stretch>
          </p:blipFill>
          <p:spPr>
            <a:xfrm>
              <a:off x="-127000" y="-88900"/>
              <a:ext cx="5842000" cy="8661400"/>
            </a:xfrm>
            <a:prstGeom prst="rect">
              <a:avLst/>
            </a:prstGeom>
            <a:effectLst/>
          </p:spPr>
        </p:pic>
      </p:grpSp>
      <p:sp>
        <p:nvSpPr>
          <p:cNvPr id="70" name="Shape 70"/>
          <p:cNvSpPr>
            <a:spLocks noGrp="1"/>
          </p:cNvSpPr>
          <p:nvPr>
            <p:ph type="title"/>
          </p:nvPr>
        </p:nvSpPr>
        <p:spPr>
          <a:xfrm>
            <a:off x="357188" y="1676400"/>
            <a:ext cx="3300412" cy="1219200"/>
          </a:xfrm>
          <a:prstGeom prst="rect">
            <a:avLst/>
          </a:prstGeom>
        </p:spPr>
        <p:txBody>
          <a:bodyPr>
            <a:normAutofit/>
          </a:bodyPr>
          <a:lstStyle/>
          <a:p>
            <a:pPr lvl="0">
              <a:defRPr sz="1800">
                <a:solidFill>
                  <a:srgbClr val="000000"/>
                </a:solidFill>
              </a:defRPr>
            </a:pPr>
            <a:r>
              <a:rPr lang="en-US" sz="2500" dirty="0">
                <a:solidFill>
                  <a:srgbClr val="FF0000"/>
                </a:solidFill>
              </a:rPr>
              <a:t>W</a:t>
            </a:r>
            <a:r>
              <a:rPr sz="2500" dirty="0" smtClean="0">
                <a:solidFill>
                  <a:srgbClr val="FF0000"/>
                </a:solidFill>
              </a:rPr>
              <a:t>hat </a:t>
            </a:r>
            <a:r>
              <a:rPr sz="2500" dirty="0">
                <a:solidFill>
                  <a:srgbClr val="FF0000"/>
                </a:solidFill>
              </a:rPr>
              <a:t>is Risk?</a:t>
            </a:r>
          </a:p>
        </p:txBody>
      </p:sp>
      <p:sp>
        <p:nvSpPr>
          <p:cNvPr id="71" name="Shape 71"/>
          <p:cNvSpPr>
            <a:spLocks noGrp="1"/>
          </p:cNvSpPr>
          <p:nvPr>
            <p:ph type="body" idx="1"/>
          </p:nvPr>
        </p:nvSpPr>
        <p:spPr>
          <a:xfrm>
            <a:off x="350448" y="2590800"/>
            <a:ext cx="3991570" cy="3726533"/>
          </a:xfrm>
          <a:prstGeom prst="rect">
            <a:avLst/>
          </a:prstGeom>
        </p:spPr>
        <p:txBody>
          <a:bodyPr>
            <a:noAutofit/>
          </a:bodyPr>
          <a:lstStyle/>
          <a:p>
            <a:pPr lvl="0">
              <a:defRPr sz="1800">
                <a:solidFill>
                  <a:srgbClr val="000000"/>
                </a:solidFill>
              </a:defRPr>
            </a:pPr>
            <a:r>
              <a:rPr sz="2000" dirty="0">
                <a:latin typeface="Big Caslon Medium"/>
              </a:rPr>
              <a:t>Risks can be positive or negative events, actions, threats, gaps or </a:t>
            </a:r>
            <a:r>
              <a:rPr sz="2000" dirty="0">
                <a:latin typeface="Big Caslon Medium"/>
                <a:ea typeface="Big Caslon Medium"/>
                <a:cs typeface="Big Caslon Medium"/>
                <a:sym typeface="Big Caslon Medium"/>
              </a:rPr>
              <a:t>variability</a:t>
            </a:r>
            <a:r>
              <a:rPr sz="2000" dirty="0">
                <a:latin typeface="Big Caslon Medium"/>
              </a:rPr>
              <a:t> that create</a:t>
            </a:r>
            <a:r>
              <a:rPr lang="en-US" sz="2000" dirty="0">
                <a:latin typeface="Big Caslon Medium"/>
              </a:rPr>
              <a:t>s</a:t>
            </a:r>
            <a:r>
              <a:rPr sz="2000" dirty="0">
                <a:latin typeface="Big Caslon Medium"/>
              </a:rPr>
              <a:t> uncertainty for </a:t>
            </a:r>
            <a:r>
              <a:rPr lang="en-US" sz="2000" dirty="0" smtClean="0">
                <a:latin typeface="Big Caslon Medium"/>
              </a:rPr>
              <a:t>business or institutional </a:t>
            </a:r>
            <a:r>
              <a:rPr sz="2000" dirty="0" smtClean="0">
                <a:latin typeface="Big Caslon Medium"/>
              </a:rPr>
              <a:t>objectives</a:t>
            </a:r>
            <a:r>
              <a:rPr sz="2000" dirty="0">
                <a:latin typeface="Big Caslon Medium"/>
              </a:rPr>
              <a:t>.</a:t>
            </a:r>
          </a:p>
          <a:p>
            <a:pPr lvl="0">
              <a:defRPr sz="1800">
                <a:solidFill>
                  <a:srgbClr val="000000"/>
                </a:solidFill>
              </a:defRPr>
            </a:pPr>
            <a:r>
              <a:rPr sz="2000" dirty="0" smtClean="0">
                <a:latin typeface="Big Caslon Medium"/>
              </a:rPr>
              <a:t>Risk </a:t>
            </a:r>
            <a:r>
              <a:rPr sz="2000" dirty="0">
                <a:latin typeface="Big Caslon Medium"/>
              </a:rPr>
              <a:t>management is the architecture for managing risks.</a:t>
            </a:r>
          </a:p>
          <a:p>
            <a:pPr lvl="0">
              <a:defRPr sz="1800">
                <a:solidFill>
                  <a:srgbClr val="000000"/>
                </a:solidFill>
              </a:defRPr>
            </a:pPr>
            <a:r>
              <a:rPr sz="2000" dirty="0" smtClean="0">
                <a:latin typeface="Big Caslon Medium"/>
              </a:rPr>
              <a:t>The </a:t>
            </a:r>
            <a:r>
              <a:rPr sz="2000" dirty="0">
                <a:latin typeface="Big Caslon Medium"/>
              </a:rPr>
              <a:t>risk management process is the active use of the architecture.</a:t>
            </a:r>
          </a:p>
        </p:txBody>
      </p:sp>
    </p:spTree>
    <p:extLst>
      <p:ext uri="{BB962C8B-B14F-4D97-AF65-F5344CB8AC3E}">
        <p14:creationId xmlns:p14="http://schemas.microsoft.com/office/powerpoint/2010/main" val="1176869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 name="Group 75"/>
          <p:cNvGrpSpPr/>
          <p:nvPr/>
        </p:nvGrpSpPr>
        <p:grpSpPr>
          <a:xfrm>
            <a:off x="3581400" y="4876801"/>
            <a:ext cx="5065643" cy="1219199"/>
            <a:chOff x="-127000" y="-88900"/>
            <a:chExt cx="5842000" cy="6680200"/>
          </a:xfrm>
        </p:grpSpPr>
        <p:pic>
          <p:nvPicPr>
            <p:cNvPr id="74" name="154894431_1197x1775.jpeg"/>
            <p:cNvPicPr/>
            <p:nvPr/>
          </p:nvPicPr>
          <p:blipFill>
            <a:blip r:embed="rId2">
              <a:extLst/>
            </a:blip>
            <a:srcRect t="11192" b="11080"/>
            <a:stretch>
              <a:fillRect/>
            </a:stretch>
          </p:blipFill>
          <p:spPr>
            <a:xfrm>
              <a:off x="0" y="0"/>
              <a:ext cx="5575300" cy="6350000"/>
            </a:xfrm>
            <a:prstGeom prst="rect">
              <a:avLst/>
            </a:prstGeom>
            <a:ln>
              <a:noFill/>
            </a:ln>
            <a:effectLst/>
          </p:spPr>
        </p:pic>
        <p:pic>
          <p:nvPicPr>
            <p:cNvPr id="73" name="Picture 72"/>
            <p:cNvPicPr/>
            <p:nvPr/>
          </p:nvPicPr>
          <p:blipFill>
            <a:blip r:embed="rId3">
              <a:extLst/>
            </a:blip>
            <a:stretch>
              <a:fillRect/>
            </a:stretch>
          </p:blipFill>
          <p:spPr>
            <a:xfrm>
              <a:off x="-127000" y="-88900"/>
              <a:ext cx="5842000" cy="6680200"/>
            </a:xfrm>
            <a:prstGeom prst="rect">
              <a:avLst/>
            </a:prstGeom>
            <a:effectLst/>
          </p:spPr>
        </p:pic>
      </p:grpSp>
      <p:sp>
        <p:nvSpPr>
          <p:cNvPr id="76" name="Shape 76"/>
          <p:cNvSpPr>
            <a:spLocks noGrp="1"/>
          </p:cNvSpPr>
          <p:nvPr>
            <p:ph type="title"/>
          </p:nvPr>
        </p:nvSpPr>
        <p:spPr>
          <a:prstGeom prst="rect">
            <a:avLst/>
          </a:prstGeom>
        </p:spPr>
        <p:txBody>
          <a:bodyPr>
            <a:normAutofit/>
          </a:bodyPr>
          <a:lstStyle/>
          <a:p>
            <a:pPr lvl="0">
              <a:defRPr sz="1800">
                <a:solidFill>
                  <a:srgbClr val="000000"/>
                </a:solidFill>
              </a:defRPr>
            </a:pPr>
            <a:r>
              <a:rPr sz="2500" dirty="0">
                <a:solidFill>
                  <a:srgbClr val="FF0000"/>
                </a:solidFill>
              </a:rPr>
              <a:t>Operational Risk Definition</a:t>
            </a:r>
          </a:p>
        </p:txBody>
      </p:sp>
      <p:sp>
        <p:nvSpPr>
          <p:cNvPr id="77" name="Shape 77"/>
          <p:cNvSpPr>
            <a:spLocks noGrp="1"/>
          </p:cNvSpPr>
          <p:nvPr>
            <p:ph type="body" idx="1"/>
          </p:nvPr>
        </p:nvSpPr>
        <p:spPr>
          <a:xfrm>
            <a:off x="457200" y="1219200"/>
            <a:ext cx="8229600" cy="4876800"/>
          </a:xfrm>
          <a:prstGeom prst="rect">
            <a:avLst/>
          </a:prstGeom>
        </p:spPr>
        <p:txBody>
          <a:bodyPr/>
          <a:lstStyle/>
          <a:p>
            <a:r>
              <a:rPr sz="1700" dirty="0">
                <a:latin typeface="Tahoma" panose="020B0604030504040204" pitchFamily="34" charset="0"/>
                <a:ea typeface="Tahoma" panose="020B0604030504040204" pitchFamily="34" charset="0"/>
                <a:cs typeface="Tahoma" panose="020B0604030504040204" pitchFamily="34" charset="0"/>
                <a:sym typeface="Big Caslon Medium"/>
              </a:rPr>
              <a:t>Operational risk defined by Basel financial consortium </a:t>
            </a:r>
            <a:r>
              <a:rPr lang="en-US" sz="1700" dirty="0" smtClean="0">
                <a:latin typeface="Tahoma" panose="020B0604030504040204" pitchFamily="34" charset="0"/>
                <a:ea typeface="Tahoma" panose="020B0604030504040204" pitchFamily="34" charset="0"/>
                <a:cs typeface="Tahoma" panose="020B0604030504040204" pitchFamily="34" charset="0"/>
                <a:sym typeface="Big Caslon Medium"/>
              </a:rPr>
              <a:t>in 2001 </a:t>
            </a:r>
            <a:r>
              <a:rPr sz="1700" dirty="0" smtClean="0">
                <a:latin typeface="Tahoma" panose="020B0604030504040204" pitchFamily="34" charset="0"/>
                <a:ea typeface="Tahoma" panose="020B0604030504040204" pitchFamily="34" charset="0"/>
                <a:cs typeface="Tahoma" panose="020B0604030504040204" pitchFamily="34" charset="0"/>
                <a:sym typeface="Big Caslon Medium"/>
              </a:rPr>
              <a:t>as “</a:t>
            </a:r>
            <a:r>
              <a:rPr lang="en-US" sz="1800" dirty="0" smtClean="0">
                <a:latin typeface="Tahoma" panose="020B0604030504040204" pitchFamily="34" charset="0"/>
                <a:ea typeface="Tahoma" panose="020B0604030504040204" pitchFamily="34" charset="0"/>
                <a:cs typeface="Tahoma" panose="020B0604030504040204" pitchFamily="34" charset="0"/>
              </a:rPr>
              <a:t>the </a:t>
            </a:r>
            <a:r>
              <a:rPr lang="en-US" sz="1800" dirty="0">
                <a:latin typeface="Tahoma" panose="020B0604030504040204" pitchFamily="34" charset="0"/>
                <a:ea typeface="Tahoma" panose="020B0604030504040204" pitchFamily="34" charset="0"/>
                <a:cs typeface="Tahoma" panose="020B0604030504040204" pitchFamily="34" charset="0"/>
              </a:rPr>
              <a:t>risk of direct or indirect loss resulting from inadequate </a:t>
            </a:r>
            <a:r>
              <a:rPr lang="en-US" sz="1800" dirty="0" smtClean="0">
                <a:latin typeface="Tahoma" panose="020B0604030504040204" pitchFamily="34" charset="0"/>
                <a:ea typeface="Tahoma" panose="020B0604030504040204" pitchFamily="34" charset="0"/>
                <a:cs typeface="Tahoma" panose="020B0604030504040204" pitchFamily="34" charset="0"/>
              </a:rPr>
              <a:t>or failed </a:t>
            </a:r>
            <a:r>
              <a:rPr lang="en-US" sz="1800" dirty="0">
                <a:latin typeface="Tahoma" panose="020B0604030504040204" pitchFamily="34" charset="0"/>
                <a:ea typeface="Tahoma" panose="020B0604030504040204" pitchFamily="34" charset="0"/>
                <a:cs typeface="Tahoma" panose="020B0604030504040204" pitchFamily="34" charset="0"/>
              </a:rPr>
              <a:t>internal processes, people and systems or from external </a:t>
            </a:r>
            <a:r>
              <a:rPr lang="en-US" sz="1800" dirty="0" smtClean="0">
                <a:latin typeface="Tahoma" panose="020B0604030504040204" pitchFamily="34" charset="0"/>
                <a:ea typeface="Tahoma" panose="020B0604030504040204" pitchFamily="34" charset="0"/>
                <a:cs typeface="Tahoma" panose="020B0604030504040204" pitchFamily="34" charset="0"/>
              </a:rPr>
              <a:t>events.”</a:t>
            </a:r>
            <a:endParaRPr lang="en-US" sz="1800" dirty="0">
              <a:latin typeface="Tahoma" panose="020B0604030504040204" pitchFamily="34" charset="0"/>
              <a:ea typeface="Tahoma" panose="020B0604030504040204" pitchFamily="34" charset="0"/>
              <a:cs typeface="Tahoma" panose="020B0604030504040204" pitchFamily="34" charset="0"/>
            </a:endParaRPr>
          </a:p>
          <a:p>
            <a:pPr>
              <a:defRPr sz="1800">
                <a:solidFill>
                  <a:srgbClr val="000000"/>
                </a:solidFill>
              </a:defRPr>
            </a:pPr>
            <a:r>
              <a:rPr sz="1700" dirty="0" smtClean="0">
                <a:latin typeface="Tahoma" panose="020B0604030504040204" pitchFamily="34" charset="0"/>
                <a:ea typeface="Tahoma" panose="020B0604030504040204" pitchFamily="34" charset="0"/>
                <a:cs typeface="Tahoma" panose="020B0604030504040204" pitchFamily="34" charset="0"/>
                <a:sym typeface="Big Caslon Medium"/>
              </a:rPr>
              <a:t>First </a:t>
            </a:r>
            <a:r>
              <a:rPr sz="1700" dirty="0">
                <a:latin typeface="Tahoma" panose="020B0604030504040204" pitchFamily="34" charset="0"/>
                <a:ea typeface="Tahoma" panose="020B0604030504040204" pitchFamily="34" charset="0"/>
                <a:cs typeface="Tahoma" panose="020B0604030504040204" pitchFamily="34" charset="0"/>
                <a:sym typeface="Big Caslon Medium"/>
              </a:rPr>
              <a:t>mandate for leaders to adopt sound risk management and disclosure practices to shareholders came after Enron and Worldcom debacles via Sarbanes-Oxley Act in 2002</a:t>
            </a:r>
            <a:r>
              <a:rPr sz="1700" dirty="0" smtClean="0">
                <a:latin typeface="Tahoma" panose="020B0604030504040204" pitchFamily="34" charset="0"/>
                <a:ea typeface="Tahoma" panose="020B0604030504040204" pitchFamily="34" charset="0"/>
                <a:cs typeface="Tahoma" panose="020B0604030504040204" pitchFamily="34" charset="0"/>
                <a:sym typeface="Big Caslon Medium"/>
              </a:rPr>
              <a:t>.</a:t>
            </a:r>
            <a:endParaRPr lang="en-US" sz="1700" dirty="0" smtClean="0">
              <a:latin typeface="Tahoma" panose="020B0604030504040204" pitchFamily="34" charset="0"/>
              <a:ea typeface="Tahoma" panose="020B0604030504040204" pitchFamily="34" charset="0"/>
              <a:cs typeface="Tahoma" panose="020B0604030504040204" pitchFamily="34" charset="0"/>
              <a:sym typeface="Big Caslon Medium"/>
            </a:endParaRPr>
          </a:p>
          <a:p>
            <a:pPr>
              <a:defRPr sz="1800">
                <a:solidFill>
                  <a:srgbClr val="000000"/>
                </a:solidFill>
              </a:defRPr>
            </a:pPr>
            <a:r>
              <a:rPr lang="en-US" sz="1700" dirty="0" smtClean="0">
                <a:latin typeface="Tahoma" panose="020B0604030504040204" pitchFamily="34" charset="0"/>
                <a:ea typeface="Tahoma" panose="020B0604030504040204" pitchFamily="34" charset="0"/>
                <a:cs typeface="Tahoma" panose="020B0604030504040204" pitchFamily="34" charset="0"/>
                <a:sym typeface="Big Caslon Medium"/>
              </a:rPr>
              <a:t>Publicly traded companies must report quarterly to the Securities &amp; Exchange Commission (SEC) and list significant risks they are managing or failures they are correcting.</a:t>
            </a:r>
          </a:p>
          <a:p>
            <a:pPr>
              <a:defRPr sz="1800">
                <a:solidFill>
                  <a:srgbClr val="000000"/>
                </a:solidFill>
              </a:defRPr>
            </a:pPr>
            <a:r>
              <a:rPr lang="en-US" sz="1700" dirty="0" smtClean="0">
                <a:latin typeface="Tahoma" panose="020B0604030504040204" pitchFamily="34" charset="0"/>
                <a:ea typeface="Tahoma" panose="020B0604030504040204" pitchFamily="34" charset="0"/>
                <a:cs typeface="Tahoma" panose="020B0604030504040204" pitchFamily="34" charset="0"/>
                <a:sym typeface="Big Caslon Medium"/>
              </a:rPr>
              <a:t>Current examples in the news?</a:t>
            </a:r>
            <a:endParaRPr sz="1700" dirty="0">
              <a:latin typeface="Tahoma" panose="020B0604030504040204" pitchFamily="34" charset="0"/>
              <a:ea typeface="Tahoma" panose="020B0604030504040204" pitchFamily="34" charset="0"/>
              <a:cs typeface="Tahoma" panose="020B0604030504040204" pitchFamily="34" charset="0"/>
              <a:sym typeface="Big Caslon Medium"/>
            </a:endParaRPr>
          </a:p>
        </p:txBody>
      </p:sp>
    </p:spTree>
    <p:extLst>
      <p:ext uri="{BB962C8B-B14F-4D97-AF65-F5344CB8AC3E}">
        <p14:creationId xmlns:p14="http://schemas.microsoft.com/office/powerpoint/2010/main" val="20677109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 name="Group 81"/>
          <p:cNvGrpSpPr/>
          <p:nvPr/>
        </p:nvGrpSpPr>
        <p:grpSpPr>
          <a:xfrm>
            <a:off x="4705945" y="1803797"/>
            <a:ext cx="4107656" cy="4697016"/>
            <a:chOff x="-127000" y="-88900"/>
            <a:chExt cx="5842000" cy="6680200"/>
          </a:xfrm>
        </p:grpSpPr>
        <p:pic>
          <p:nvPicPr>
            <p:cNvPr id="80" name="154894431_1197x1775.jpeg"/>
            <p:cNvPicPr/>
            <p:nvPr/>
          </p:nvPicPr>
          <p:blipFill>
            <a:blip r:embed="rId2">
              <a:extLst/>
            </a:blip>
            <a:srcRect t="11192" b="11080"/>
            <a:stretch>
              <a:fillRect/>
            </a:stretch>
          </p:blipFill>
          <p:spPr>
            <a:xfrm>
              <a:off x="0" y="0"/>
              <a:ext cx="5575300" cy="6350000"/>
            </a:xfrm>
            <a:prstGeom prst="rect">
              <a:avLst/>
            </a:prstGeom>
            <a:ln>
              <a:noFill/>
            </a:ln>
            <a:effectLst/>
          </p:spPr>
        </p:pic>
        <p:pic>
          <p:nvPicPr>
            <p:cNvPr id="79" name="Picture 78"/>
            <p:cNvPicPr/>
            <p:nvPr/>
          </p:nvPicPr>
          <p:blipFill>
            <a:blip r:embed="rId3">
              <a:extLst/>
            </a:blip>
            <a:stretch>
              <a:fillRect/>
            </a:stretch>
          </p:blipFill>
          <p:spPr>
            <a:xfrm>
              <a:off x="-127000" y="-88900"/>
              <a:ext cx="5842000" cy="6680200"/>
            </a:xfrm>
            <a:prstGeom prst="rect">
              <a:avLst/>
            </a:prstGeom>
            <a:effectLst/>
          </p:spPr>
        </p:pic>
      </p:grpSp>
      <p:sp>
        <p:nvSpPr>
          <p:cNvPr id="82" name="Shape 82"/>
          <p:cNvSpPr>
            <a:spLocks noGrp="1"/>
          </p:cNvSpPr>
          <p:nvPr>
            <p:ph type="title"/>
          </p:nvPr>
        </p:nvSpPr>
        <p:spPr>
          <a:prstGeom prst="rect">
            <a:avLst/>
          </a:prstGeom>
        </p:spPr>
        <p:txBody>
          <a:bodyPr>
            <a:normAutofit/>
          </a:bodyPr>
          <a:lstStyle/>
          <a:p>
            <a:pPr lvl="0">
              <a:defRPr sz="1800">
                <a:solidFill>
                  <a:srgbClr val="000000"/>
                </a:solidFill>
              </a:defRPr>
            </a:pPr>
            <a:r>
              <a:rPr sz="2500" dirty="0" smtClean="0">
                <a:solidFill>
                  <a:srgbClr val="FF0000"/>
                </a:solidFill>
              </a:rPr>
              <a:t>Manag</a:t>
            </a:r>
            <a:r>
              <a:rPr lang="en-US" sz="2500" dirty="0" smtClean="0">
                <a:solidFill>
                  <a:srgbClr val="FF0000"/>
                </a:solidFill>
              </a:rPr>
              <a:t>e Risk Five Ways</a:t>
            </a:r>
            <a:endParaRPr sz="2500" dirty="0">
              <a:solidFill>
                <a:srgbClr val="FF0000"/>
              </a:solidFill>
            </a:endParaRPr>
          </a:p>
        </p:txBody>
      </p:sp>
      <p:sp>
        <p:nvSpPr>
          <p:cNvPr id="83" name="Shape 83"/>
          <p:cNvSpPr>
            <a:spLocks noGrp="1"/>
          </p:cNvSpPr>
          <p:nvPr>
            <p:ph type="body" idx="1"/>
          </p:nvPr>
        </p:nvSpPr>
        <p:spPr>
          <a:prstGeom prst="rect">
            <a:avLst/>
          </a:prstGeom>
        </p:spPr>
        <p:txBody>
          <a:bodyPr>
            <a:normAutofit/>
          </a:bodyPr>
          <a:lstStyle/>
          <a:p>
            <a:pPr lvl="0">
              <a:defRPr sz="1800">
                <a:solidFill>
                  <a:srgbClr val="000000"/>
                </a:solidFill>
              </a:defRPr>
            </a:pPr>
            <a:r>
              <a:rPr sz="2500" b="1" dirty="0">
                <a:latin typeface="Big Caslon Medium"/>
              </a:rPr>
              <a:t>Tolerate</a:t>
            </a:r>
          </a:p>
          <a:p>
            <a:pPr lvl="0">
              <a:defRPr sz="1800">
                <a:solidFill>
                  <a:srgbClr val="000000"/>
                </a:solidFill>
              </a:defRPr>
            </a:pPr>
            <a:r>
              <a:rPr sz="2500" b="1" dirty="0">
                <a:latin typeface="Big Caslon Medium"/>
              </a:rPr>
              <a:t>Treat</a:t>
            </a:r>
          </a:p>
          <a:p>
            <a:pPr lvl="0">
              <a:defRPr sz="1800">
                <a:solidFill>
                  <a:srgbClr val="000000"/>
                </a:solidFill>
              </a:defRPr>
            </a:pPr>
            <a:r>
              <a:rPr sz="2500" b="1" dirty="0">
                <a:latin typeface="Big Caslon Medium"/>
              </a:rPr>
              <a:t>Transfer</a:t>
            </a:r>
          </a:p>
          <a:p>
            <a:pPr lvl="0">
              <a:defRPr sz="1800">
                <a:solidFill>
                  <a:srgbClr val="000000"/>
                </a:solidFill>
              </a:defRPr>
            </a:pPr>
            <a:r>
              <a:rPr sz="2500" b="1" dirty="0">
                <a:latin typeface="Big Caslon Medium"/>
              </a:rPr>
              <a:t>Terminate</a:t>
            </a:r>
          </a:p>
          <a:p>
            <a:pPr lvl="0">
              <a:defRPr sz="1800">
                <a:solidFill>
                  <a:srgbClr val="000000"/>
                </a:solidFill>
              </a:defRPr>
            </a:pPr>
            <a:r>
              <a:rPr sz="2500" b="1" dirty="0">
                <a:latin typeface="Big Caslon Medium"/>
              </a:rPr>
              <a:t>Take Advantage</a:t>
            </a:r>
          </a:p>
        </p:txBody>
      </p:sp>
      <p:sp>
        <p:nvSpPr>
          <p:cNvPr id="84" name="Shape 84"/>
          <p:cNvSpPr>
            <a:spLocks noGrp="1"/>
          </p:cNvSpPr>
          <p:nvPr>
            <p:ph type="sldNum" sz="quarter" idx="4294967295"/>
          </p:nvPr>
        </p:nvSpPr>
        <p:spPr>
          <a:xfrm>
            <a:off x="4521048" y="6509744"/>
            <a:ext cx="84960" cy="200055"/>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1300">
                <a:solidFill>
                  <a:srgbClr val="4C4946"/>
                </a:solidFill>
              </a:defRPr>
            </a:lvl1pPr>
          </a:lstStyle>
          <a:p>
            <a:pPr lvl="0">
              <a:defRPr>
                <a:solidFill>
                  <a:srgbClr val="000000"/>
                </a:solidFill>
              </a:defRPr>
            </a:pPr>
            <a:fld id="{86CB4B4D-7CA3-9044-876B-883B54F8677D}" type="slidenum">
              <a:rPr>
                <a:solidFill>
                  <a:srgbClr val="4C4946"/>
                </a:solidFill>
              </a:rPr>
              <a:t>22</a:t>
            </a:fld>
            <a:endParaRPr>
              <a:solidFill>
                <a:srgbClr val="4C4946"/>
              </a:solidFill>
            </a:endParaRPr>
          </a:p>
        </p:txBody>
      </p:sp>
    </p:spTree>
    <p:extLst>
      <p:ext uri="{BB962C8B-B14F-4D97-AF65-F5344CB8AC3E}">
        <p14:creationId xmlns:p14="http://schemas.microsoft.com/office/powerpoint/2010/main" val="8820218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Shape 86"/>
          <p:cNvSpPr/>
          <p:nvPr/>
        </p:nvSpPr>
        <p:spPr>
          <a:xfrm>
            <a:off x="357187" y="4334278"/>
            <a:ext cx="5063133" cy="304699"/>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lvl1pPr algn="l">
              <a:lnSpc>
                <a:spcPct val="110000"/>
              </a:lnSpc>
              <a:defRPr i="1"/>
            </a:lvl1pPr>
          </a:lstStyle>
          <a:p>
            <a:pPr lvl="0">
              <a:defRPr sz="1800" i="0">
                <a:solidFill>
                  <a:srgbClr val="000000"/>
                </a:solidFill>
              </a:defRPr>
            </a:pPr>
            <a:endParaRPr dirty="0"/>
          </a:p>
        </p:txBody>
      </p:sp>
      <p:grpSp>
        <p:nvGrpSpPr>
          <p:cNvPr id="89" name="Group 89"/>
          <p:cNvGrpSpPr/>
          <p:nvPr/>
        </p:nvGrpSpPr>
        <p:grpSpPr>
          <a:xfrm>
            <a:off x="327029" y="516384"/>
            <a:ext cx="8209752" cy="3501977"/>
            <a:chOff x="-127000" y="-88900"/>
            <a:chExt cx="12065000" cy="5537200"/>
          </a:xfrm>
        </p:grpSpPr>
        <p:pic>
          <p:nvPicPr>
            <p:cNvPr id="88" name="146470268_2709x2709.jpeg"/>
            <p:cNvPicPr/>
            <p:nvPr/>
          </p:nvPicPr>
          <p:blipFill>
            <a:blip r:embed="rId2">
              <a:extLst/>
            </a:blip>
            <a:srcRect l="107" t="1053" b="25469"/>
            <a:stretch>
              <a:fillRect/>
            </a:stretch>
          </p:blipFill>
          <p:spPr>
            <a:xfrm>
              <a:off x="0" y="0"/>
              <a:ext cx="11811000" cy="5207000"/>
            </a:xfrm>
            <a:prstGeom prst="rect">
              <a:avLst/>
            </a:prstGeom>
            <a:ln>
              <a:noFill/>
            </a:ln>
            <a:effectLst/>
          </p:spPr>
        </p:pic>
        <p:pic>
          <p:nvPicPr>
            <p:cNvPr id="87" name="Picture 86"/>
            <p:cNvPicPr/>
            <p:nvPr/>
          </p:nvPicPr>
          <p:blipFill>
            <a:blip r:embed="rId3">
              <a:extLst/>
            </a:blip>
            <a:stretch>
              <a:fillRect/>
            </a:stretch>
          </p:blipFill>
          <p:spPr>
            <a:xfrm>
              <a:off x="-127000" y="-88900"/>
              <a:ext cx="12065000" cy="5537200"/>
            </a:xfrm>
            <a:prstGeom prst="rect">
              <a:avLst/>
            </a:prstGeom>
            <a:effectLst/>
          </p:spPr>
        </p:pic>
      </p:grpSp>
      <p:sp>
        <p:nvSpPr>
          <p:cNvPr id="90" name="Shape 90"/>
          <p:cNvSpPr>
            <a:spLocks noGrp="1"/>
          </p:cNvSpPr>
          <p:nvPr>
            <p:ph type="title"/>
          </p:nvPr>
        </p:nvSpPr>
        <p:spPr>
          <a:xfrm>
            <a:off x="553641" y="4714875"/>
            <a:ext cx="4866680" cy="1821656"/>
          </a:xfrm>
          <a:prstGeom prst="rect">
            <a:avLst/>
          </a:prstGeom>
        </p:spPr>
        <p:txBody>
          <a:bodyPr>
            <a:normAutofit fontScale="90000"/>
          </a:bodyPr>
          <a:lstStyle/>
          <a:p>
            <a:pPr lvl="0">
              <a:defRPr sz="1800">
                <a:solidFill>
                  <a:srgbClr val="000000"/>
                </a:solidFill>
              </a:defRPr>
            </a:pPr>
            <a:r>
              <a:rPr sz="1700" b="1" dirty="0">
                <a:solidFill>
                  <a:schemeClr val="tx1"/>
                </a:solidFill>
                <a:latin typeface="Big Caslon Medium"/>
                <a:ea typeface="Big Caslon Medium"/>
                <a:cs typeface="Big Caslon Medium"/>
                <a:sym typeface="Big Caslon Medium"/>
              </a:rPr>
              <a:t>Enterprise</a:t>
            </a:r>
            <a:r>
              <a:rPr sz="1700" dirty="0">
                <a:solidFill>
                  <a:srgbClr val="140302"/>
                </a:solidFill>
                <a:latin typeface="Big Caslon Medium"/>
                <a:ea typeface="Big Caslon Medium"/>
                <a:cs typeface="Big Caslon Medium"/>
                <a:sym typeface="Big Caslon Medium"/>
              </a:rPr>
              <a:t> </a:t>
            </a:r>
            <a:r>
              <a:rPr sz="1700" dirty="0">
                <a:solidFill>
                  <a:srgbClr val="090201"/>
                </a:solidFill>
                <a:latin typeface="Big Caslon Medium"/>
                <a:ea typeface="Big Caslon Medium"/>
                <a:cs typeface="Big Caslon Medium"/>
                <a:sym typeface="Big Caslon Medium"/>
              </a:rPr>
              <a:t>= Risk to strategic objectives</a:t>
            </a:r>
            <a:r>
              <a:rPr lang="en-US" sz="1700" dirty="0">
                <a:solidFill>
                  <a:srgbClr val="090201"/>
                </a:solidFill>
                <a:latin typeface="Big Caslon Medium"/>
                <a:ea typeface="Big Caslon Medium"/>
                <a:cs typeface="Big Caslon Medium"/>
                <a:sym typeface="Big Caslon Medium"/>
              </a:rPr>
              <a:t> or multiple levels.</a:t>
            </a:r>
            <a:endParaRPr sz="1700" dirty="0">
              <a:solidFill>
                <a:srgbClr val="090201"/>
              </a:solidFill>
              <a:latin typeface="Big Caslon Medium"/>
              <a:ea typeface="Big Caslon Medium"/>
              <a:cs typeface="Big Caslon Medium"/>
              <a:sym typeface="Big Caslon Medium"/>
            </a:endParaRPr>
          </a:p>
          <a:p>
            <a:pPr lvl="0">
              <a:defRPr sz="1800">
                <a:solidFill>
                  <a:srgbClr val="000000"/>
                </a:solidFill>
              </a:defRPr>
            </a:pPr>
            <a:r>
              <a:rPr sz="1700" b="1" dirty="0">
                <a:solidFill>
                  <a:schemeClr val="tx1"/>
                </a:solidFill>
                <a:latin typeface="Big Caslon Medium"/>
                <a:ea typeface="Big Caslon Medium"/>
                <a:cs typeface="Big Caslon Medium"/>
                <a:sym typeface="Big Caslon Medium"/>
              </a:rPr>
              <a:t>Program </a:t>
            </a:r>
            <a:r>
              <a:rPr sz="1700" dirty="0">
                <a:solidFill>
                  <a:srgbClr val="090201"/>
                </a:solidFill>
                <a:latin typeface="Big Caslon Medium"/>
                <a:ea typeface="Big Caslon Medium"/>
                <a:cs typeface="Big Caslon Medium"/>
                <a:sym typeface="Big Caslon Medium"/>
              </a:rPr>
              <a:t>= </a:t>
            </a:r>
            <a:r>
              <a:rPr lang="en-US" sz="1700" dirty="0">
                <a:solidFill>
                  <a:srgbClr val="090201"/>
                </a:solidFill>
                <a:latin typeface="Big Caslon Medium"/>
                <a:ea typeface="Big Caslon Medium"/>
                <a:cs typeface="Big Caslon Medium"/>
                <a:sym typeface="Big Caslon Medium"/>
              </a:rPr>
              <a:t> Group of related</a:t>
            </a:r>
            <a:r>
              <a:rPr sz="1700" dirty="0">
                <a:solidFill>
                  <a:srgbClr val="090201"/>
                </a:solidFill>
                <a:latin typeface="Big Caslon Medium"/>
                <a:ea typeface="Big Caslon Medium"/>
                <a:cs typeface="Big Caslon Medium"/>
                <a:sym typeface="Big Caslon Medium"/>
              </a:rPr>
              <a:t> strategic projects</a:t>
            </a:r>
            <a:r>
              <a:rPr lang="en-US" sz="1700" dirty="0">
                <a:solidFill>
                  <a:srgbClr val="090201"/>
                </a:solidFill>
                <a:latin typeface="Big Caslon Medium"/>
                <a:ea typeface="Big Caslon Medium"/>
                <a:cs typeface="Big Caslon Medium"/>
                <a:sym typeface="Big Caslon Medium"/>
              </a:rPr>
              <a:t> managed together to obtain benefits and control. (PMI)</a:t>
            </a:r>
            <a:r>
              <a:rPr sz="1700" dirty="0">
                <a:solidFill>
                  <a:srgbClr val="090201"/>
                </a:solidFill>
                <a:latin typeface="Big Caslon Medium"/>
                <a:ea typeface="Big Caslon Medium"/>
                <a:cs typeface="Big Caslon Medium"/>
                <a:sym typeface="Big Caslon Medium"/>
              </a:rPr>
              <a:t>.</a:t>
            </a:r>
          </a:p>
          <a:p>
            <a:pPr lvl="0">
              <a:defRPr sz="1800">
                <a:solidFill>
                  <a:srgbClr val="000000"/>
                </a:solidFill>
              </a:defRPr>
            </a:pPr>
            <a:r>
              <a:rPr sz="1700" b="1" dirty="0">
                <a:solidFill>
                  <a:schemeClr val="tx1"/>
                </a:solidFill>
                <a:latin typeface="Big Caslon Medium"/>
                <a:ea typeface="Big Caslon Medium"/>
                <a:cs typeface="Big Caslon Medium"/>
                <a:sym typeface="Big Caslon Medium"/>
              </a:rPr>
              <a:t>Project</a:t>
            </a:r>
            <a:r>
              <a:rPr sz="1700" dirty="0">
                <a:solidFill>
                  <a:srgbClr val="090201"/>
                </a:solidFill>
                <a:latin typeface="Big Caslon Medium"/>
                <a:ea typeface="Big Caslon Medium"/>
                <a:cs typeface="Big Caslon Medium"/>
                <a:sym typeface="Big Caslon Medium"/>
              </a:rPr>
              <a:t> = Specific to individual projects.</a:t>
            </a:r>
          </a:p>
          <a:p>
            <a:pPr lvl="0">
              <a:defRPr sz="1800">
                <a:solidFill>
                  <a:srgbClr val="000000"/>
                </a:solidFill>
              </a:defRPr>
            </a:pPr>
            <a:r>
              <a:rPr sz="1700" b="1" dirty="0">
                <a:solidFill>
                  <a:schemeClr val="tx1"/>
                </a:solidFill>
                <a:latin typeface="Big Caslon Medium"/>
                <a:ea typeface="Big Caslon Medium"/>
                <a:cs typeface="Big Caslon Medium"/>
                <a:sym typeface="Big Caslon Medium"/>
              </a:rPr>
              <a:t>Activity</a:t>
            </a:r>
            <a:r>
              <a:rPr sz="1700" dirty="0">
                <a:solidFill>
                  <a:srgbClr val="090201"/>
                </a:solidFill>
                <a:latin typeface="Big Caslon Medium"/>
                <a:ea typeface="Big Caslon Medium"/>
                <a:cs typeface="Big Caslon Medium"/>
                <a:sym typeface="Big Caslon Medium"/>
              </a:rPr>
              <a:t> = </a:t>
            </a:r>
            <a:r>
              <a:rPr lang="en-US" sz="1700" dirty="0">
                <a:solidFill>
                  <a:srgbClr val="090201"/>
                </a:solidFill>
                <a:latin typeface="Big Caslon Medium"/>
                <a:ea typeface="Big Caslon Medium"/>
                <a:cs typeface="Big Caslon Medium"/>
                <a:sym typeface="Big Caslon Medium"/>
              </a:rPr>
              <a:t>Coordinated, </a:t>
            </a:r>
            <a:r>
              <a:rPr sz="1700" dirty="0">
                <a:solidFill>
                  <a:srgbClr val="090201"/>
                </a:solidFill>
                <a:latin typeface="Big Caslon Medium"/>
                <a:ea typeface="Big Caslon Medium"/>
                <a:cs typeface="Big Caslon Medium"/>
                <a:sym typeface="Big Caslon Medium"/>
              </a:rPr>
              <a:t>ongoing </a:t>
            </a:r>
            <a:r>
              <a:rPr lang="en-US" sz="1700" dirty="0">
                <a:solidFill>
                  <a:srgbClr val="090201"/>
                </a:solidFill>
                <a:latin typeface="Big Caslon Medium"/>
                <a:ea typeface="Big Caslon Medium"/>
                <a:cs typeface="Big Caslon Medium"/>
                <a:sym typeface="Big Caslon Medium"/>
              </a:rPr>
              <a:t>actions</a:t>
            </a:r>
            <a:r>
              <a:rPr sz="1700" dirty="0">
                <a:solidFill>
                  <a:srgbClr val="090201"/>
                </a:solidFill>
                <a:latin typeface="Big Caslon Medium"/>
                <a:ea typeface="Big Caslon Medium"/>
                <a:cs typeface="Big Caslon Medium"/>
                <a:sym typeface="Big Caslon Medium"/>
              </a:rPr>
              <a:t> that support programs or projects.</a:t>
            </a:r>
          </a:p>
        </p:txBody>
      </p:sp>
      <p:sp>
        <p:nvSpPr>
          <p:cNvPr id="91" name="Shape 91"/>
          <p:cNvSpPr>
            <a:spLocks noGrp="1"/>
          </p:cNvSpPr>
          <p:nvPr>
            <p:ph type="body" idx="1"/>
          </p:nvPr>
        </p:nvSpPr>
        <p:spPr>
          <a:xfrm>
            <a:off x="5600767" y="4618366"/>
            <a:ext cx="2946797" cy="1775293"/>
          </a:xfrm>
          <a:prstGeom prst="rect">
            <a:avLst/>
          </a:prstGeom>
        </p:spPr>
        <p:txBody>
          <a:bodyPr>
            <a:normAutofit/>
          </a:bodyPr>
          <a:lstStyle/>
          <a:p>
            <a:pPr lvl="0"/>
            <a:r>
              <a:rPr lang="en-US" sz="2000" dirty="0">
                <a:solidFill>
                  <a:srgbClr val="FF0000"/>
                </a:solidFill>
                <a:latin typeface="+mj-lt"/>
              </a:rPr>
              <a:t>Risk lies in stratified levels inside a company.</a:t>
            </a:r>
            <a:endParaRPr sz="2000" dirty="0">
              <a:solidFill>
                <a:srgbClr val="FF0000"/>
              </a:solidFill>
              <a:latin typeface="+mj-lt"/>
            </a:endParaRPr>
          </a:p>
        </p:txBody>
      </p:sp>
    </p:spTree>
    <p:extLst>
      <p:ext uri="{BB962C8B-B14F-4D97-AF65-F5344CB8AC3E}">
        <p14:creationId xmlns:p14="http://schemas.microsoft.com/office/powerpoint/2010/main" val="31763209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2500" dirty="0">
                <a:solidFill>
                  <a:schemeClr val="tx1"/>
                </a:solidFill>
                <a:latin typeface="Bodoni SvtyTwo ITC TT-Book"/>
              </a:rPr>
              <a:t>Most critical infrastructure sectors use this model.</a:t>
            </a:r>
          </a:p>
        </p:txBody>
      </p:sp>
      <p:sp>
        <p:nvSpPr>
          <p:cNvPr id="6" name="Text Placeholder 5"/>
          <p:cNvSpPr>
            <a:spLocks noGrp="1"/>
          </p:cNvSpPr>
          <p:nvPr>
            <p:ph type="body" idx="1"/>
          </p:nvPr>
        </p:nvSpPr>
        <p:spPr/>
        <p:txBody>
          <a:bodyPr>
            <a:normAutofit/>
          </a:bodyPr>
          <a:lstStyle/>
          <a:p>
            <a:pPr marL="0" indent="0">
              <a:buNone/>
            </a:pPr>
            <a:r>
              <a:rPr lang="en-US" sz="2200" dirty="0">
                <a:latin typeface="Big Caslon Medium"/>
              </a:rPr>
              <a:t>Risk management	</a:t>
            </a:r>
          </a:p>
          <a:p>
            <a:pPr marL="0" indent="0">
              <a:buNone/>
            </a:pPr>
            <a:r>
              <a:rPr lang="en-US" sz="2200" dirty="0">
                <a:latin typeface="Big Caslon Medium"/>
              </a:rPr>
              <a:t>as an enabler.</a:t>
            </a:r>
          </a:p>
        </p:txBody>
      </p:sp>
      <p:graphicFrame>
        <p:nvGraphicFramePr>
          <p:cNvPr id="4" name="Diagram 3"/>
          <p:cNvGraphicFramePr/>
          <p:nvPr>
            <p:extLst>
              <p:ext uri="{D42A27DB-BD31-4B8C-83A1-F6EECF244321}">
                <p14:modId xmlns:p14="http://schemas.microsoft.com/office/powerpoint/2010/main" val="1627378087"/>
              </p:ext>
            </p:extLst>
          </p:nvPr>
        </p:nvGraphicFramePr>
        <p:xfrm>
          <a:off x="767953" y="1446609"/>
          <a:ext cx="7340203" cy="4714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111304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Operational risk failures = one or more of these areas = financial loss is probable</a:t>
            </a:r>
            <a:br>
              <a:rPr lang="en-US" dirty="0" smtClean="0"/>
            </a:br>
            <a:endParaRPr lang="en-US" dirty="0"/>
          </a:p>
        </p:txBody>
      </p:sp>
      <p:sp>
        <p:nvSpPr>
          <p:cNvPr id="3" name="Content Placeholder 2"/>
          <p:cNvSpPr>
            <a:spLocks noGrp="1"/>
          </p:cNvSpPr>
          <p:nvPr>
            <p:ph idx="1"/>
          </p:nvPr>
        </p:nvSpPr>
        <p:spPr/>
        <p:txBody>
          <a:bodyPr>
            <a:normAutofit fontScale="92500" lnSpcReduction="10000"/>
          </a:bodyPr>
          <a:lstStyle/>
          <a:p>
            <a:endParaRPr lang="en-US" dirty="0" smtClean="0">
              <a:solidFill>
                <a:schemeClr val="accent2"/>
              </a:solidFill>
            </a:endParaRPr>
          </a:p>
          <a:p>
            <a:r>
              <a:rPr lang="en-US" dirty="0" smtClean="0">
                <a:solidFill>
                  <a:schemeClr val="accent2"/>
                </a:solidFill>
              </a:rPr>
              <a:t>People </a:t>
            </a:r>
            <a:r>
              <a:rPr lang="en-US" dirty="0" smtClean="0"/>
              <a:t>– human error, failure to follow procedures</a:t>
            </a:r>
          </a:p>
          <a:p>
            <a:r>
              <a:rPr lang="en-US" dirty="0" smtClean="0">
                <a:solidFill>
                  <a:schemeClr val="accent2"/>
                </a:solidFill>
              </a:rPr>
              <a:t>Process</a:t>
            </a:r>
            <a:r>
              <a:rPr lang="en-US" dirty="0" smtClean="0"/>
              <a:t> – inadequate or failed processes and procedures</a:t>
            </a:r>
          </a:p>
          <a:p>
            <a:r>
              <a:rPr lang="en-US" dirty="0" smtClean="0">
                <a:solidFill>
                  <a:schemeClr val="accent2"/>
                </a:solidFill>
              </a:rPr>
              <a:t>Systems</a:t>
            </a:r>
            <a:r>
              <a:rPr lang="en-US" dirty="0" smtClean="0"/>
              <a:t> – inadequate systems or breakdown of automated systems, especially in technology infrastructure</a:t>
            </a:r>
          </a:p>
          <a:p>
            <a:r>
              <a:rPr lang="en-US" dirty="0" smtClean="0">
                <a:solidFill>
                  <a:schemeClr val="accent2"/>
                </a:solidFill>
              </a:rPr>
              <a:t>External</a:t>
            </a:r>
            <a:r>
              <a:rPr lang="en-US" dirty="0" smtClean="0"/>
              <a:t> – Mother Nature, critical dependencies on other sectors, vendors</a:t>
            </a:r>
          </a:p>
          <a:p>
            <a:r>
              <a:rPr lang="en-US" dirty="0" smtClean="0"/>
              <a:t>We’re also going to look at legal and reputation risk in this class.</a:t>
            </a:r>
            <a:endParaRPr lang="en-US" dirty="0"/>
          </a:p>
          <a:p>
            <a:pPr marL="114300" indent="0">
              <a:buNone/>
            </a:pPr>
            <a:r>
              <a:rPr lang="en-US" dirty="0" smtClean="0"/>
              <a:t>Enterprise risk management sets tone from the top via the risk control environment, then it’s a cycle:</a:t>
            </a:r>
          </a:p>
          <a:p>
            <a:pPr marL="114300" indent="0">
              <a:buNone/>
            </a:pPr>
            <a:r>
              <a:rPr lang="en-US" dirty="0"/>
              <a:t>	</a:t>
            </a:r>
            <a:r>
              <a:rPr lang="en-US" dirty="0" smtClean="0">
                <a:solidFill>
                  <a:schemeClr val="accent2"/>
                </a:solidFill>
              </a:rPr>
              <a:t>Actively manage </a:t>
            </a:r>
            <a:r>
              <a:rPr lang="en-US" dirty="0" smtClean="0"/>
              <a:t>(identify, assess, mitigate)</a:t>
            </a:r>
          </a:p>
          <a:p>
            <a:pPr marL="114300" indent="0">
              <a:buNone/>
            </a:pPr>
            <a:r>
              <a:rPr lang="en-US" dirty="0"/>
              <a:t>	</a:t>
            </a:r>
            <a:r>
              <a:rPr lang="en-US" dirty="0" smtClean="0">
                <a:solidFill>
                  <a:schemeClr val="accent2"/>
                </a:solidFill>
              </a:rPr>
              <a:t>Monitor</a:t>
            </a:r>
            <a:r>
              <a:rPr lang="en-US" dirty="0" smtClean="0"/>
              <a:t> on ongoing basis</a:t>
            </a:r>
          </a:p>
          <a:p>
            <a:pPr marL="114300" indent="0">
              <a:buNone/>
            </a:pPr>
            <a:r>
              <a:rPr lang="en-US" dirty="0"/>
              <a:t>	</a:t>
            </a:r>
            <a:r>
              <a:rPr lang="en-US" dirty="0" smtClean="0">
                <a:solidFill>
                  <a:schemeClr val="accent2"/>
                </a:solidFill>
              </a:rPr>
              <a:t>Disclose</a:t>
            </a:r>
            <a:r>
              <a:rPr lang="en-US" dirty="0" smtClean="0"/>
              <a:t> issues or control failures or gaps (39)</a:t>
            </a:r>
            <a:endParaRPr lang="en-US" dirty="0"/>
          </a:p>
        </p:txBody>
      </p:sp>
      <p:sp>
        <p:nvSpPr>
          <p:cNvPr id="4" name="Slide Number Placeholder 3"/>
          <p:cNvSpPr>
            <a:spLocks noGrp="1"/>
          </p:cNvSpPr>
          <p:nvPr>
            <p:ph type="sldNum" sz="quarter" idx="12"/>
          </p:nvPr>
        </p:nvSpPr>
        <p:spPr/>
        <p:txBody>
          <a:bodyPr/>
          <a:lstStyle/>
          <a:p>
            <a:fld id="{5A0E10BA-E1F0-49AF-B087-C2A3A7DE6951}" type="slidenum">
              <a:rPr lang="en-US" smtClean="0"/>
              <a:t>25</a:t>
            </a:fld>
            <a:endParaRPr lang="en-US"/>
          </a:p>
        </p:txBody>
      </p:sp>
    </p:spTree>
    <p:extLst>
      <p:ext uri="{BB962C8B-B14F-4D97-AF65-F5344CB8AC3E}">
        <p14:creationId xmlns:p14="http://schemas.microsoft.com/office/powerpoint/2010/main" val="34084278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400" dirty="0" smtClean="0"/>
              <a:t>example:  JPMorgan Chase</a:t>
            </a:r>
            <a:endParaRPr lang="en-US" sz="4400" dirty="0"/>
          </a:p>
        </p:txBody>
      </p:sp>
      <p:sp>
        <p:nvSpPr>
          <p:cNvPr id="5" name="Text Placeholder 4"/>
          <p:cNvSpPr>
            <a:spLocks noGrp="1"/>
          </p:cNvSpPr>
          <p:nvPr>
            <p:ph type="body" idx="1"/>
          </p:nvPr>
        </p:nvSpPr>
        <p:spPr/>
        <p:txBody>
          <a:bodyPr/>
          <a:lstStyle/>
          <a:p>
            <a:r>
              <a:rPr lang="en-US" dirty="0" smtClean="0"/>
              <a:t>The London Whale Event of 2012</a:t>
            </a:r>
            <a:endParaRPr lang="en-US" dirty="0"/>
          </a:p>
        </p:txBody>
      </p:sp>
      <p:sp>
        <p:nvSpPr>
          <p:cNvPr id="6" name="Slide Number Placeholder 5"/>
          <p:cNvSpPr>
            <a:spLocks noGrp="1"/>
          </p:cNvSpPr>
          <p:nvPr>
            <p:ph type="sldNum" sz="quarter" idx="12"/>
          </p:nvPr>
        </p:nvSpPr>
        <p:spPr/>
        <p:txBody>
          <a:bodyPr/>
          <a:lstStyle/>
          <a:p>
            <a:fld id="{6EDAE8FA-B312-4075-9EEE-35C5C6E81A91}" type="slidenum">
              <a:rPr lang="en-US" smtClean="0"/>
              <a:t>26</a:t>
            </a:fld>
            <a:endParaRPr lang="en-US"/>
          </a:p>
        </p:txBody>
      </p:sp>
    </p:spTree>
    <p:extLst>
      <p:ext uri="{BB962C8B-B14F-4D97-AF65-F5344CB8AC3E}">
        <p14:creationId xmlns:p14="http://schemas.microsoft.com/office/powerpoint/2010/main" val="35032233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JPMorgan Chase: 2012</a:t>
            </a:r>
            <a:endParaRPr lang="en-US" dirty="0"/>
          </a:p>
        </p:txBody>
      </p:sp>
      <p:sp>
        <p:nvSpPr>
          <p:cNvPr id="3" name="Content Placeholder 2"/>
          <p:cNvSpPr>
            <a:spLocks noGrp="1"/>
          </p:cNvSpPr>
          <p:nvPr>
            <p:ph idx="1"/>
          </p:nvPr>
        </p:nvSpPr>
        <p:spPr/>
        <p:txBody>
          <a:bodyPr>
            <a:normAutofit fontScale="92500" lnSpcReduction="10000"/>
          </a:bodyPr>
          <a:lstStyle/>
          <a:p>
            <a:r>
              <a:rPr lang="en-US" dirty="0"/>
              <a:t>JPMC had no treasurer in place to oversee the Chief Investment Office for five months…previous treasurer had expressed concern about size of the bets (NYT, FT, Bloomberg)</a:t>
            </a:r>
          </a:p>
          <a:p>
            <a:r>
              <a:rPr lang="en-US" dirty="0"/>
              <a:t>Chief Investment Officer contracted Lyme Disease and was out of office on sick leave – in house fighting in her absence (NYT)</a:t>
            </a:r>
          </a:p>
          <a:p>
            <a:r>
              <a:rPr lang="en-US" dirty="0"/>
              <a:t>Irvin Goldman, who was installed as chief risk officer for the Chief Investment Office this past February before being relieved of his duties this month, suffered between $10 million and $15 million in losses on one bet in 2008 in his prior role as a trader for the bank, these people said. J.P. Morgan halted Mr. Goldman's trading in late 2008 and put him on leave when it learned that regulators were separately probing trading practices at Cantor Fitzgerald, where Mr. Goldman had served as an executive until late 2007, the people said (</a:t>
            </a:r>
            <a:r>
              <a:rPr lang="en-US" dirty="0" smtClean="0"/>
              <a:t>WSJ, 2013).</a:t>
            </a:r>
          </a:p>
          <a:p>
            <a:r>
              <a:rPr lang="en-US" dirty="0" smtClean="0"/>
              <a:t>Large gaps in oversight of critical risk areas.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5A0E10BA-E1F0-49AF-B087-C2A3A7DE6951}" type="slidenum">
              <a:rPr lang="en-US" smtClean="0"/>
              <a:t>27</a:t>
            </a:fld>
            <a:endParaRPr lang="en-US"/>
          </a:p>
        </p:txBody>
      </p:sp>
    </p:spTree>
    <p:extLst>
      <p:ext uri="{BB962C8B-B14F-4D97-AF65-F5344CB8AC3E}">
        <p14:creationId xmlns:p14="http://schemas.microsoft.com/office/powerpoint/2010/main" val="25223426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JPMorgan </a:t>
            </a:r>
            <a:r>
              <a:rPr lang="en-US" dirty="0"/>
              <a:t>C</a:t>
            </a:r>
            <a:r>
              <a:rPr lang="en-US" dirty="0" smtClean="0"/>
              <a:t>hase 2012, continued</a:t>
            </a:r>
            <a:endParaRPr lang="en-US" dirty="0"/>
          </a:p>
        </p:txBody>
      </p:sp>
      <p:sp>
        <p:nvSpPr>
          <p:cNvPr id="3" name="Content Placeholder 2"/>
          <p:cNvSpPr>
            <a:spLocks noGrp="1"/>
          </p:cNvSpPr>
          <p:nvPr>
            <p:ph idx="1"/>
          </p:nvPr>
        </p:nvSpPr>
        <p:spPr/>
        <p:txBody>
          <a:bodyPr>
            <a:normAutofit fontScale="85000" lnSpcReduction="20000"/>
          </a:bodyPr>
          <a:lstStyle/>
          <a:p>
            <a:r>
              <a:rPr lang="en-US" dirty="0"/>
              <a:t>It </a:t>
            </a:r>
            <a:r>
              <a:rPr lang="en-US" dirty="0" smtClean="0"/>
              <a:t>caused </a:t>
            </a:r>
            <a:r>
              <a:rPr lang="en-US" dirty="0"/>
              <a:t>a crisis of confidence in CEO Jamie Dimon, which </a:t>
            </a:r>
            <a:r>
              <a:rPr lang="en-US" dirty="0" smtClean="0"/>
              <a:t> </a:t>
            </a:r>
            <a:r>
              <a:rPr lang="en-US" dirty="0"/>
              <a:t>caused the stock to </a:t>
            </a:r>
            <a:r>
              <a:rPr lang="en-US" dirty="0" smtClean="0"/>
              <a:t>fluctuate.</a:t>
            </a:r>
            <a:endParaRPr lang="en-US" dirty="0"/>
          </a:p>
          <a:p>
            <a:r>
              <a:rPr lang="en-US" dirty="0"/>
              <a:t>It </a:t>
            </a:r>
            <a:r>
              <a:rPr lang="en-US" dirty="0" smtClean="0"/>
              <a:t>shook </a:t>
            </a:r>
            <a:r>
              <a:rPr lang="en-US" dirty="0"/>
              <a:t>the banking sector as well as regulators, since JPMC has been opposed to </a:t>
            </a:r>
            <a:r>
              <a:rPr lang="en-US" dirty="0" smtClean="0"/>
              <a:t>additional regulation.</a:t>
            </a:r>
            <a:endParaRPr lang="en-US" dirty="0"/>
          </a:p>
          <a:p>
            <a:r>
              <a:rPr lang="en-US" dirty="0"/>
              <a:t>It shows dramatically how operational risk can burst into flames, particularly when executives (Dimon, Ina Drew) take their eyes off operations – she moved up to the 42nd floor, a good metaphor for what happened</a:t>
            </a:r>
            <a:r>
              <a:rPr lang="en-US" dirty="0" smtClean="0"/>
              <a:t>.</a:t>
            </a:r>
          </a:p>
          <a:p>
            <a:r>
              <a:rPr lang="en-US" dirty="0" smtClean="0"/>
              <a:t>As of the end of 2013, JPMC had $6.2 billion loss and paid $920 million in penalties.</a:t>
            </a:r>
            <a:endParaRPr lang="en-US" dirty="0"/>
          </a:p>
          <a:p>
            <a:r>
              <a:rPr lang="en-US" dirty="0" smtClean="0"/>
              <a:t>Regulators continue to find other problems to fine or settle with  the bank on, even though JPMC has deployed new tools.</a:t>
            </a:r>
          </a:p>
          <a:p>
            <a:pPr lvl="1"/>
            <a:r>
              <a:rPr lang="en-US" dirty="0" smtClean="0">
                <a:solidFill>
                  <a:schemeClr val="tx1"/>
                </a:solidFill>
              </a:rPr>
              <a:t>Establish and communicate risk management principles and objectives</a:t>
            </a:r>
          </a:p>
          <a:p>
            <a:pPr lvl="1"/>
            <a:r>
              <a:rPr lang="en-US" dirty="0" smtClean="0">
                <a:solidFill>
                  <a:schemeClr val="tx1"/>
                </a:solidFill>
              </a:rPr>
              <a:t>Approve an Operational Risk Management (ORM) structure with policies, procedure and governance</a:t>
            </a:r>
          </a:p>
          <a:p>
            <a:pPr lvl="1"/>
            <a:r>
              <a:rPr lang="en-US" dirty="0" smtClean="0">
                <a:solidFill>
                  <a:schemeClr val="accent1"/>
                </a:solidFill>
              </a:rPr>
              <a:t>“Operational risk is the risk of loss resulting from inadequate or failed processes or systems, human factors, or external events.”</a:t>
            </a:r>
          </a:p>
          <a:p>
            <a:pPr lvl="2"/>
            <a:r>
              <a:rPr lang="en-US" dirty="0" smtClean="0">
                <a:solidFill>
                  <a:schemeClr val="accent1"/>
                </a:solidFill>
              </a:rPr>
              <a:t> JPMorgan Chase &amp; Co., Annual Report, 2008, p. 117</a:t>
            </a:r>
          </a:p>
          <a:p>
            <a:pPr lvl="1"/>
            <a:r>
              <a:rPr lang="en-US" dirty="0" smtClean="0">
                <a:solidFill>
                  <a:schemeClr val="tx1"/>
                </a:solidFill>
              </a:rPr>
              <a:t>Set risk appetite – </a:t>
            </a:r>
            <a:r>
              <a:rPr lang="en-US" i="1" dirty="0" smtClean="0">
                <a:solidFill>
                  <a:schemeClr val="tx1"/>
                </a:solidFill>
              </a:rPr>
              <a:t>what will the company not do is as important as what it will do</a:t>
            </a:r>
            <a:endParaRPr lang="en-US" dirty="0"/>
          </a:p>
        </p:txBody>
      </p:sp>
      <p:sp>
        <p:nvSpPr>
          <p:cNvPr id="4" name="Slide Number Placeholder 3"/>
          <p:cNvSpPr>
            <a:spLocks noGrp="1"/>
          </p:cNvSpPr>
          <p:nvPr>
            <p:ph type="sldNum" sz="quarter" idx="12"/>
          </p:nvPr>
        </p:nvSpPr>
        <p:spPr/>
        <p:txBody>
          <a:bodyPr/>
          <a:lstStyle/>
          <a:p>
            <a:fld id="{5A0E10BA-E1F0-49AF-B087-C2A3A7DE6951}" type="slidenum">
              <a:rPr lang="en-US" smtClean="0"/>
              <a:t>28</a:t>
            </a:fld>
            <a:endParaRPr lang="en-US"/>
          </a:p>
        </p:txBody>
      </p:sp>
    </p:spTree>
    <p:extLst>
      <p:ext uri="{BB962C8B-B14F-4D97-AF65-F5344CB8AC3E}">
        <p14:creationId xmlns:p14="http://schemas.microsoft.com/office/powerpoint/2010/main" val="31721337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457200" y="828675"/>
            <a:ext cx="8001000" cy="1057275"/>
          </a:xfrm>
        </p:spPr>
        <p:txBody>
          <a:bodyPr>
            <a:noAutofit/>
          </a:bodyPr>
          <a:lstStyle/>
          <a:p>
            <a:pPr marL="90488" eaLnBrk="1" hangingPunct="1"/>
            <a:r>
              <a:rPr lang="en-US" sz="3600" dirty="0" smtClean="0">
                <a:solidFill>
                  <a:schemeClr val="tx1"/>
                </a:solidFill>
                <a:effectLst/>
              </a:rPr>
              <a:t>Why do we care about how large firms like banks behave?</a:t>
            </a:r>
          </a:p>
        </p:txBody>
      </p:sp>
      <p:sp>
        <p:nvSpPr>
          <p:cNvPr id="19459" name="Content Placeholder 2"/>
          <p:cNvSpPr>
            <a:spLocks noGrp="1"/>
          </p:cNvSpPr>
          <p:nvPr>
            <p:ph sz="quarter" idx="1"/>
          </p:nvPr>
        </p:nvSpPr>
        <p:spPr>
          <a:xfrm>
            <a:off x="647700" y="2171700"/>
            <a:ext cx="8077200" cy="3886200"/>
          </a:xfrm>
        </p:spPr>
        <p:txBody>
          <a:bodyPr>
            <a:normAutofit lnSpcReduction="10000"/>
          </a:bodyPr>
          <a:lstStyle/>
          <a:p>
            <a:pPr eaLnBrk="1" hangingPunct="1"/>
            <a:r>
              <a:rPr lang="en-US" sz="2400" dirty="0" smtClean="0"/>
              <a:t>Our government handles general safety &amp; security, including public health and emergency services</a:t>
            </a:r>
          </a:p>
          <a:p>
            <a:pPr eaLnBrk="1" hangingPunct="1"/>
            <a:r>
              <a:rPr lang="en-US" sz="2400" dirty="0" smtClean="0"/>
              <a:t>Expectation = that government will ensure that critical infrastructure works via oversight or regulation</a:t>
            </a:r>
          </a:p>
          <a:p>
            <a:pPr eaLnBrk="1" hangingPunct="1"/>
            <a:r>
              <a:rPr lang="en-US" sz="2400" dirty="0" smtClean="0"/>
              <a:t>But private sector owns or controls 85% of the critical infrastructure, therein the conundrum</a:t>
            </a:r>
          </a:p>
          <a:p>
            <a:pPr lvl="2" eaLnBrk="1" hangingPunct="1"/>
            <a:r>
              <a:rPr lang="en-US" dirty="0" smtClean="0"/>
              <a:t>Electricity, natural gas, oil</a:t>
            </a:r>
          </a:p>
          <a:p>
            <a:pPr lvl="2" eaLnBrk="1" hangingPunct="1"/>
            <a:r>
              <a:rPr lang="en-US" dirty="0" smtClean="0"/>
              <a:t>Water, waste, sanitation</a:t>
            </a:r>
          </a:p>
          <a:p>
            <a:pPr lvl="2" eaLnBrk="1" hangingPunct="1"/>
            <a:r>
              <a:rPr lang="en-US" dirty="0" smtClean="0"/>
              <a:t>Telecom &amp; IT</a:t>
            </a:r>
          </a:p>
          <a:p>
            <a:pPr lvl="2" eaLnBrk="1" hangingPunct="1"/>
            <a:r>
              <a:rPr lang="en-US" dirty="0" smtClean="0"/>
              <a:t>Shelter and food</a:t>
            </a:r>
          </a:p>
          <a:p>
            <a:pPr lvl="2" eaLnBrk="1" hangingPunct="1"/>
            <a:r>
              <a:rPr lang="en-US" dirty="0" smtClean="0"/>
              <a:t>Financial services</a:t>
            </a:r>
          </a:p>
          <a:p>
            <a:pPr lvl="2" eaLnBrk="1" hangingPunct="1"/>
            <a:endParaRPr lang="en-US" dirty="0" smtClean="0"/>
          </a:p>
          <a:p>
            <a:pPr lvl="2" eaLnBrk="1" hangingPunct="1"/>
            <a:endParaRPr lang="en-US" dirty="0" smtClean="0"/>
          </a:p>
        </p:txBody>
      </p:sp>
      <p:sp>
        <p:nvSpPr>
          <p:cNvPr id="2" name="Slide Number Placeholder 1"/>
          <p:cNvSpPr>
            <a:spLocks noGrp="1"/>
          </p:cNvSpPr>
          <p:nvPr>
            <p:ph type="sldNum" sz="quarter" idx="12"/>
          </p:nvPr>
        </p:nvSpPr>
        <p:spPr/>
        <p:txBody>
          <a:bodyPr/>
          <a:lstStyle/>
          <a:p>
            <a:fld id="{6EDAE8FA-B312-4075-9EEE-35C5C6E81A91}" type="slidenum">
              <a:rPr lang="en-US" smtClean="0"/>
              <a:t>29</a:t>
            </a:fld>
            <a:endParaRPr lang="en-US"/>
          </a:p>
        </p:txBody>
      </p:sp>
    </p:spTree>
    <p:extLst>
      <p:ext uri="{BB962C8B-B14F-4D97-AF65-F5344CB8AC3E}">
        <p14:creationId xmlns:p14="http://schemas.microsoft.com/office/powerpoint/2010/main" val="1313189920"/>
      </p:ext>
    </p:extLst>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Annie’s Background</a:t>
            </a:r>
            <a:endParaRPr lang="en-US" b="1" dirty="0"/>
          </a:p>
        </p:txBody>
      </p:sp>
      <p:sp>
        <p:nvSpPr>
          <p:cNvPr id="3" name="Content Placeholder 2"/>
          <p:cNvSpPr>
            <a:spLocks noGrp="1"/>
          </p:cNvSpPr>
          <p:nvPr>
            <p:ph idx="1"/>
          </p:nvPr>
        </p:nvSpPr>
        <p:spPr/>
        <p:txBody>
          <a:bodyPr>
            <a:normAutofit fontScale="92500" lnSpcReduction="20000"/>
          </a:bodyPr>
          <a:lstStyle/>
          <a:p>
            <a:r>
              <a:rPr lang="en-US" dirty="0" smtClean="0"/>
              <a:t>15 years as co-founder and CEO of Delphi Computers</a:t>
            </a:r>
          </a:p>
          <a:p>
            <a:pPr lvl="1"/>
            <a:r>
              <a:rPr lang="en-US" dirty="0" smtClean="0"/>
              <a:t>Lifetime member, American Institute of Entrepreneurs</a:t>
            </a:r>
          </a:p>
          <a:p>
            <a:pPr lvl="1"/>
            <a:r>
              <a:rPr lang="en-US" dirty="0" smtClean="0"/>
              <a:t>Northwest Entrepreneur of the Year</a:t>
            </a:r>
          </a:p>
          <a:p>
            <a:pPr lvl="1"/>
            <a:r>
              <a:rPr lang="en-US" dirty="0" smtClean="0"/>
              <a:t>Matrix Table Woman of Achievement</a:t>
            </a:r>
          </a:p>
          <a:p>
            <a:r>
              <a:rPr lang="en-US" dirty="0" smtClean="0"/>
              <a:t>10 years divisional executive at Washington Mutual</a:t>
            </a:r>
          </a:p>
          <a:p>
            <a:pPr lvl="1"/>
            <a:r>
              <a:rPr lang="en-US" dirty="0" smtClean="0"/>
              <a:t>Research &amp; planning, technology architecture, crisis management</a:t>
            </a:r>
          </a:p>
          <a:p>
            <a:pPr lvl="1"/>
            <a:r>
              <a:rPr lang="en-US" dirty="0" smtClean="0"/>
              <a:t>Technology audit &amp; regulatory assurance, technology change management, continuity assurance, some aspects of InfoSec.</a:t>
            </a:r>
          </a:p>
          <a:p>
            <a:pPr lvl="1"/>
            <a:r>
              <a:rPr lang="en-US" dirty="0"/>
              <a:t>Loaned to Departments of Treasury and Homeland </a:t>
            </a:r>
            <a:r>
              <a:rPr lang="en-US" dirty="0" smtClean="0"/>
              <a:t>Security; also to </a:t>
            </a:r>
            <a:r>
              <a:rPr lang="en-US" dirty="0"/>
              <a:t>the Financial Services Roundtable for national and international public-private sector work efforts.</a:t>
            </a:r>
          </a:p>
          <a:p>
            <a:r>
              <a:rPr lang="en-US" dirty="0" smtClean="0"/>
              <a:t>6 years at ASA: research, consulting</a:t>
            </a:r>
            <a:r>
              <a:rPr lang="en-US" dirty="0"/>
              <a:t> </a:t>
            </a:r>
            <a:r>
              <a:rPr lang="en-US" dirty="0" smtClean="0"/>
              <a:t>and publications</a:t>
            </a:r>
          </a:p>
          <a:p>
            <a:pPr lvl="1"/>
            <a:r>
              <a:rPr lang="en-US" i="1" dirty="0" smtClean="0"/>
              <a:t>ASA News &amp; Notes </a:t>
            </a:r>
            <a:r>
              <a:rPr lang="en-US" dirty="0" smtClean="0"/>
              <a:t>monthly; quarterly column for </a:t>
            </a:r>
            <a:r>
              <a:rPr lang="en-US" i="1" dirty="0" smtClean="0"/>
              <a:t>Risk Universe</a:t>
            </a:r>
            <a:r>
              <a:rPr lang="en-US" dirty="0" smtClean="0"/>
              <a:t>.</a:t>
            </a:r>
          </a:p>
          <a:p>
            <a:r>
              <a:rPr lang="en-US" dirty="0" smtClean="0"/>
              <a:t>Pro bono work with the City of Seattle and FEMA.</a:t>
            </a:r>
          </a:p>
          <a:p>
            <a:r>
              <a:rPr lang="en-US" dirty="0" smtClean="0"/>
              <a:t>Author, commentator, public speaker,  full time UW Lecturer</a:t>
            </a:r>
          </a:p>
          <a:p>
            <a:pPr lvl="1"/>
            <a:endParaRPr lang="en-US" dirty="0"/>
          </a:p>
        </p:txBody>
      </p:sp>
    </p:spTree>
    <p:extLst>
      <p:ext uri="{BB962C8B-B14F-4D97-AF65-F5344CB8AC3E}">
        <p14:creationId xmlns:p14="http://schemas.microsoft.com/office/powerpoint/2010/main" val="33332862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Don’t forget to do the readings for next week</a:t>
            </a:r>
            <a:endParaRPr lang="en-US" dirty="0"/>
          </a:p>
        </p:txBody>
      </p:sp>
      <p:sp>
        <p:nvSpPr>
          <p:cNvPr id="3" name="Content Placeholder 2"/>
          <p:cNvSpPr>
            <a:spLocks noGrp="1"/>
          </p:cNvSpPr>
          <p:nvPr>
            <p:ph idx="1"/>
          </p:nvPr>
        </p:nvSpPr>
        <p:spPr/>
        <p:txBody>
          <a:bodyPr/>
          <a:lstStyle/>
          <a:p>
            <a:r>
              <a:rPr lang="en-US" dirty="0" smtClean="0"/>
              <a:t>Best if you do the readings over the weekend so that you are ready on Monday to discuss them.</a:t>
            </a:r>
          </a:p>
          <a:p>
            <a:r>
              <a:rPr lang="en-US" dirty="0" smtClean="0"/>
              <a:t>Both the UW ERM Report and the 2014 Report of the Chief Information Security Officer will be relevant to our Monday discussion, even though Kirk Bailey will not appear until Wednesday.</a:t>
            </a:r>
          </a:p>
          <a:p>
            <a:r>
              <a:rPr lang="en-US" dirty="0" smtClean="0"/>
              <a:t>I’ll set up more context for understanding both the enterprise and where risk management can fit within it next week</a:t>
            </a:r>
            <a:r>
              <a:rPr lang="en-US" dirty="0" smtClean="0"/>
              <a:t>.</a:t>
            </a:r>
          </a:p>
          <a:p>
            <a:r>
              <a:rPr lang="en-US" dirty="0" smtClean="0"/>
              <a:t>In the meantime, keep an eye on the news since we’ll reference current events in </a:t>
            </a:r>
            <a:r>
              <a:rPr lang="en-US" smtClean="0"/>
              <a:t>our discussions.</a:t>
            </a:r>
            <a:endParaRPr lang="en-US" dirty="0" smtClean="0"/>
          </a:p>
        </p:txBody>
      </p:sp>
      <p:sp>
        <p:nvSpPr>
          <p:cNvPr id="4" name="Slide Number Placeholder 3"/>
          <p:cNvSpPr>
            <a:spLocks noGrp="1"/>
          </p:cNvSpPr>
          <p:nvPr>
            <p:ph type="sldNum" sz="quarter" idx="12"/>
          </p:nvPr>
        </p:nvSpPr>
        <p:spPr/>
        <p:txBody>
          <a:bodyPr/>
          <a:lstStyle/>
          <a:p>
            <a:fld id="{6EDAE8FA-B312-4075-9EEE-35C5C6E81A91}" type="slidenum">
              <a:rPr lang="en-US" smtClean="0"/>
              <a:t>30</a:t>
            </a:fld>
            <a:endParaRPr lang="en-US"/>
          </a:p>
        </p:txBody>
      </p:sp>
    </p:spTree>
    <p:extLst>
      <p:ext uri="{BB962C8B-B14F-4D97-AF65-F5344CB8AC3E}">
        <p14:creationId xmlns:p14="http://schemas.microsoft.com/office/powerpoint/2010/main" val="18546397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Questions?  </a:t>
            </a:r>
            <a:endParaRPr lang="en-US" dirty="0"/>
          </a:p>
        </p:txBody>
      </p:sp>
      <p:sp>
        <p:nvSpPr>
          <p:cNvPr id="6" name="Text Placeholder 5"/>
          <p:cNvSpPr>
            <a:spLocks noGrp="1"/>
          </p:cNvSpPr>
          <p:nvPr>
            <p:ph type="body" idx="1"/>
          </p:nvPr>
        </p:nvSpPr>
        <p:spPr/>
        <p:txBody>
          <a:bodyPr>
            <a:normAutofit fontScale="92500" lnSpcReduction="10000"/>
          </a:bodyPr>
          <a:lstStyle/>
          <a:p>
            <a:r>
              <a:rPr lang="en-US" dirty="0" smtClean="0">
                <a:hlinkClick r:id="rId2"/>
              </a:rPr>
              <a:t>asearle@uw.edu</a:t>
            </a:r>
            <a:endParaRPr lang="en-US" dirty="0" smtClean="0"/>
          </a:p>
          <a:p>
            <a:r>
              <a:rPr lang="en-US" dirty="0" smtClean="0"/>
              <a:t>@</a:t>
            </a:r>
            <a:r>
              <a:rPr lang="en-US" dirty="0" err="1" smtClean="0"/>
              <a:t>anniesearle</a:t>
            </a:r>
            <a:r>
              <a:rPr lang="en-US" dirty="0" smtClean="0"/>
              <a:t> = Twitter</a:t>
            </a:r>
          </a:p>
          <a:p>
            <a:r>
              <a:rPr lang="en-US" dirty="0">
                <a:hlinkClick r:id="rId3"/>
              </a:rPr>
              <a:t>https://www.facebook.com/Annie-Searle-Associates-LLC-160459733992530</a:t>
            </a:r>
            <a:r>
              <a:rPr lang="en-US" dirty="0" smtClean="0">
                <a:hlinkClick r:id="rId3"/>
              </a:rPr>
              <a:t>/</a:t>
            </a:r>
            <a:r>
              <a:rPr lang="en-US" dirty="0" smtClean="0"/>
              <a:t> = Facebook business page</a:t>
            </a:r>
            <a:endParaRPr lang="en-US" dirty="0" smtClean="0"/>
          </a:p>
        </p:txBody>
      </p:sp>
      <p:sp>
        <p:nvSpPr>
          <p:cNvPr id="4" name="Slide Number Placeholder 3"/>
          <p:cNvSpPr>
            <a:spLocks noGrp="1"/>
          </p:cNvSpPr>
          <p:nvPr>
            <p:ph type="sldNum" sz="quarter" idx="12"/>
          </p:nvPr>
        </p:nvSpPr>
        <p:spPr/>
        <p:txBody>
          <a:bodyPr/>
          <a:lstStyle/>
          <a:p>
            <a:fld id="{6EDAE8FA-B312-4075-9EEE-35C5C6E81A91}" type="slidenum">
              <a:rPr lang="en-US" smtClean="0"/>
              <a:t>31</a:t>
            </a:fld>
            <a:endParaRPr lang="en-US"/>
          </a:p>
        </p:txBody>
      </p:sp>
    </p:spTree>
    <p:extLst>
      <p:ext uri="{BB962C8B-B14F-4D97-AF65-F5344CB8AC3E}">
        <p14:creationId xmlns:p14="http://schemas.microsoft.com/office/powerpoint/2010/main" val="403573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Books</a:t>
            </a:r>
            <a:endParaRPr lang="en-US" b="1" dirty="0"/>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016237" y="1275969"/>
            <a:ext cx="5451363" cy="5201032"/>
          </a:xfrm>
        </p:spPr>
      </p:pic>
    </p:spTree>
    <p:extLst>
      <p:ext uri="{BB962C8B-B14F-4D97-AF65-F5344CB8AC3E}">
        <p14:creationId xmlns:p14="http://schemas.microsoft.com/office/powerpoint/2010/main" val="1733468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expectations</a:t>
            </a:r>
            <a:endParaRPr lang="en-US" dirty="0"/>
          </a:p>
        </p:txBody>
      </p:sp>
      <p:sp>
        <p:nvSpPr>
          <p:cNvPr id="3" name="Content Placeholder 2"/>
          <p:cNvSpPr>
            <a:spLocks noGrp="1"/>
          </p:cNvSpPr>
          <p:nvPr>
            <p:ph idx="1"/>
          </p:nvPr>
        </p:nvSpPr>
        <p:spPr/>
        <p:txBody>
          <a:bodyPr>
            <a:normAutofit/>
          </a:bodyPr>
          <a:lstStyle/>
          <a:p>
            <a:r>
              <a:rPr lang="en-US" dirty="0" smtClean="0"/>
              <a:t>That you will be present in class and participate actively, without the use of electronic devices.  </a:t>
            </a:r>
          </a:p>
          <a:p>
            <a:r>
              <a:rPr lang="en-US" dirty="0" smtClean="0"/>
              <a:t>That you’ll monitor the world over the next 10 weeks and bring in examples of enterprise risk you see or read about.</a:t>
            </a:r>
          </a:p>
          <a:p>
            <a:r>
              <a:rPr lang="en-US" dirty="0" smtClean="0"/>
              <a:t>That your papers will not simply be an assemblage of research you have done, but will have your own conclusions and recommendations as well.</a:t>
            </a:r>
          </a:p>
          <a:p>
            <a:r>
              <a:rPr lang="en-US" dirty="0" smtClean="0"/>
              <a:t>That your final written presentation will be of such quality and so polished that it could be published.</a:t>
            </a:r>
          </a:p>
          <a:p>
            <a:r>
              <a:rPr lang="en-US" dirty="0" smtClean="0"/>
              <a:t>That the work we do in this course could be passed along to public organizations or private sector companies.</a:t>
            </a:r>
            <a:endParaRPr lang="en-US" dirty="0"/>
          </a:p>
        </p:txBody>
      </p:sp>
      <p:sp>
        <p:nvSpPr>
          <p:cNvPr id="4" name="Slide Number Placeholder 3"/>
          <p:cNvSpPr>
            <a:spLocks noGrp="1"/>
          </p:cNvSpPr>
          <p:nvPr>
            <p:ph type="sldNum" sz="quarter" idx="12"/>
          </p:nvPr>
        </p:nvSpPr>
        <p:spPr/>
        <p:txBody>
          <a:bodyPr/>
          <a:lstStyle/>
          <a:p>
            <a:fld id="{5A0E10BA-E1F0-49AF-B087-C2A3A7DE6951}" type="slidenum">
              <a:rPr lang="en-US" smtClean="0"/>
              <a:t>5</a:t>
            </a:fld>
            <a:endParaRPr lang="en-US"/>
          </a:p>
        </p:txBody>
      </p:sp>
    </p:spTree>
    <p:extLst>
      <p:ext uri="{BB962C8B-B14F-4D97-AF65-F5344CB8AC3E}">
        <p14:creationId xmlns:p14="http://schemas.microsoft.com/office/powerpoint/2010/main" val="1390464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Bloomberg MBA Job Skills Report</a:t>
            </a:r>
            <a:endParaRPr lang="en-US" dirty="0"/>
          </a:p>
        </p:txBody>
      </p:sp>
      <p:sp>
        <p:nvSpPr>
          <p:cNvPr id="3" name="Content Placeholder 2"/>
          <p:cNvSpPr>
            <a:spLocks noGrp="1"/>
          </p:cNvSpPr>
          <p:nvPr>
            <p:ph idx="1"/>
          </p:nvPr>
        </p:nvSpPr>
        <p:spPr/>
        <p:txBody>
          <a:bodyPr/>
          <a:lstStyle/>
          <a:p>
            <a:r>
              <a:rPr lang="en-US" dirty="0" smtClean="0"/>
              <a:t>It’s interactive, so you can play with it.</a:t>
            </a:r>
          </a:p>
          <a:p>
            <a:r>
              <a:rPr lang="en-US" dirty="0" smtClean="0"/>
              <a:t>Please note that, no matter which industry you pick, here are the less common, more desired skills:</a:t>
            </a:r>
          </a:p>
          <a:p>
            <a:pPr lvl="1"/>
            <a:r>
              <a:rPr lang="en-US" dirty="0" smtClean="0"/>
              <a:t>Strategic thinking</a:t>
            </a:r>
          </a:p>
          <a:p>
            <a:pPr lvl="1"/>
            <a:r>
              <a:rPr lang="en-US" dirty="0" smtClean="0"/>
              <a:t>Creative problem solving</a:t>
            </a:r>
          </a:p>
          <a:p>
            <a:pPr lvl="1"/>
            <a:r>
              <a:rPr lang="en-US" dirty="0" smtClean="0"/>
              <a:t>Leadership skills</a:t>
            </a:r>
          </a:p>
          <a:p>
            <a:pPr lvl="1"/>
            <a:r>
              <a:rPr lang="en-US" dirty="0" smtClean="0"/>
              <a:t>Communications skills</a:t>
            </a:r>
          </a:p>
          <a:p>
            <a:r>
              <a:rPr lang="en-US" dirty="0" smtClean="0"/>
              <a:t>Here are the more common, more desired skills</a:t>
            </a:r>
          </a:p>
          <a:p>
            <a:pPr lvl="1"/>
            <a:r>
              <a:rPr lang="en-US" dirty="0" smtClean="0"/>
              <a:t>Analytical thinking</a:t>
            </a:r>
          </a:p>
          <a:p>
            <a:pPr lvl="1"/>
            <a:r>
              <a:rPr lang="en-US" dirty="0" smtClean="0"/>
              <a:t>Ability to work collaboratively</a:t>
            </a:r>
          </a:p>
          <a:p>
            <a:pPr lvl="1"/>
            <a:r>
              <a:rPr lang="en-US" dirty="0" smtClean="0"/>
              <a:t>Motivation/drive</a:t>
            </a:r>
          </a:p>
          <a:p>
            <a:r>
              <a:rPr lang="en-US" b="1" dirty="0" smtClean="0"/>
              <a:t>We will be working on all those skills in this course.</a:t>
            </a:r>
            <a:endParaRPr lang="en-US" b="1" dirty="0"/>
          </a:p>
        </p:txBody>
      </p:sp>
      <p:sp>
        <p:nvSpPr>
          <p:cNvPr id="4" name="Slide Number Placeholder 3"/>
          <p:cNvSpPr>
            <a:spLocks noGrp="1"/>
          </p:cNvSpPr>
          <p:nvPr>
            <p:ph type="sldNum" sz="quarter" idx="12"/>
          </p:nvPr>
        </p:nvSpPr>
        <p:spPr/>
        <p:txBody>
          <a:bodyPr/>
          <a:lstStyle/>
          <a:p>
            <a:fld id="{6EDAE8FA-B312-4075-9EEE-35C5C6E81A91}" type="slidenum">
              <a:rPr lang="en-US" smtClean="0"/>
              <a:t>6</a:t>
            </a:fld>
            <a:endParaRPr lang="en-US"/>
          </a:p>
        </p:txBody>
      </p:sp>
    </p:spTree>
    <p:extLst>
      <p:ext uri="{BB962C8B-B14F-4D97-AF65-F5344CB8AC3E}">
        <p14:creationId xmlns:p14="http://schemas.microsoft.com/office/powerpoint/2010/main" val="2178752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format</a:t>
            </a:r>
            <a:endParaRPr lang="en-US" dirty="0"/>
          </a:p>
        </p:txBody>
      </p:sp>
      <p:sp>
        <p:nvSpPr>
          <p:cNvPr id="3" name="Content Placeholder 2"/>
          <p:cNvSpPr>
            <a:spLocks noGrp="1"/>
          </p:cNvSpPr>
          <p:nvPr>
            <p:ph idx="1"/>
          </p:nvPr>
        </p:nvSpPr>
        <p:spPr/>
        <p:txBody>
          <a:bodyPr>
            <a:normAutofit lnSpcReduction="10000"/>
          </a:bodyPr>
          <a:lstStyle/>
          <a:p>
            <a:pPr marL="114300" indent="0">
              <a:buNone/>
            </a:pPr>
            <a:r>
              <a:rPr lang="en-US" dirty="0" smtClean="0"/>
              <a:t>Mondays and Wednesdays will each have their own rhythm.</a:t>
            </a:r>
          </a:p>
          <a:p>
            <a:r>
              <a:rPr lang="en-US" b="1" dirty="0" smtClean="0">
                <a:solidFill>
                  <a:schemeClr val="accent2"/>
                </a:solidFill>
              </a:rPr>
              <a:t>Mondays -- </a:t>
            </a:r>
            <a:r>
              <a:rPr lang="en-US" dirty="0" smtClean="0"/>
              <a:t> Lecture/discussion</a:t>
            </a:r>
            <a:r>
              <a:rPr lang="en-US" dirty="0"/>
              <a:t>, during which I expect to be asked questions and engage in discussion with you.  The lecture </a:t>
            </a:r>
            <a:r>
              <a:rPr lang="en-US" dirty="0" smtClean="0"/>
              <a:t>may or may not be focused </a:t>
            </a:r>
            <a:r>
              <a:rPr lang="en-US" dirty="0"/>
              <a:t>primarily on the reading assignments. Its PowerPoint will be posted after class on the website</a:t>
            </a:r>
            <a:r>
              <a:rPr lang="en-US" dirty="0" smtClean="0"/>
              <a:t>.  This is also the day we will hear presentations from groups in the class on a current or historic risk event.</a:t>
            </a:r>
            <a:endParaRPr lang="en-US" dirty="0"/>
          </a:p>
          <a:p>
            <a:r>
              <a:rPr lang="en-US" b="1" dirty="0" smtClean="0">
                <a:solidFill>
                  <a:schemeClr val="accent2"/>
                </a:solidFill>
              </a:rPr>
              <a:t>Wednesdays – </a:t>
            </a:r>
            <a:r>
              <a:rPr lang="en-US" dirty="0" smtClean="0"/>
              <a:t>A</a:t>
            </a:r>
            <a:r>
              <a:rPr lang="en-US" b="1" dirty="0" smtClean="0">
                <a:solidFill>
                  <a:schemeClr val="accent2"/>
                </a:solidFill>
              </a:rPr>
              <a:t> </a:t>
            </a:r>
            <a:r>
              <a:rPr lang="en-US" dirty="0" smtClean="0"/>
              <a:t>UW risk leader is our guest each week. You read about them before class and submit at least one question about their work by Wednesday noon.  </a:t>
            </a:r>
            <a:r>
              <a:rPr lang="en-US" dirty="0"/>
              <a:t>Where possible, speaker aligns to topics being discussed that week. We will take a 10 minute break after the </a:t>
            </a:r>
            <a:r>
              <a:rPr lang="en-US" dirty="0" smtClean="0"/>
              <a:t>speaker,  then discuss readings for week.</a:t>
            </a:r>
            <a:endParaRPr lang="en-US" dirty="0"/>
          </a:p>
        </p:txBody>
      </p:sp>
      <p:sp>
        <p:nvSpPr>
          <p:cNvPr id="4" name="Slide Number Placeholder 3"/>
          <p:cNvSpPr>
            <a:spLocks noGrp="1"/>
          </p:cNvSpPr>
          <p:nvPr>
            <p:ph type="sldNum" sz="quarter" idx="12"/>
          </p:nvPr>
        </p:nvSpPr>
        <p:spPr/>
        <p:txBody>
          <a:bodyPr/>
          <a:lstStyle/>
          <a:p>
            <a:fld id="{5A0E10BA-E1F0-49AF-B087-C2A3A7DE6951}" type="slidenum">
              <a:rPr lang="en-US" smtClean="0"/>
              <a:t>7</a:t>
            </a:fld>
            <a:endParaRPr lang="en-US"/>
          </a:p>
        </p:txBody>
      </p:sp>
    </p:spTree>
    <p:extLst>
      <p:ext uri="{BB962C8B-B14F-4D97-AF65-F5344CB8AC3E}">
        <p14:creationId xmlns:p14="http://schemas.microsoft.com/office/powerpoint/2010/main" val="29600578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Weekly assignments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There are readings each week.</a:t>
            </a:r>
          </a:p>
          <a:p>
            <a:r>
              <a:rPr lang="en-US" dirty="0" smtClean="0"/>
              <a:t>At least one group will present each week on Mondays, starting in Week #3.  We’ll draw out of a hat next Monday.</a:t>
            </a:r>
          </a:p>
          <a:p>
            <a:r>
              <a:rPr lang="en-US" dirty="0" smtClean="0"/>
              <a:t>You need to submit a question each week that you are ready to ask the guest speaker.  Due by Wednesday noon.</a:t>
            </a:r>
          </a:p>
          <a:p>
            <a:r>
              <a:rPr lang="en-US" dirty="0" smtClean="0"/>
              <a:t>We’ll have pop quizzes during the course that will be multiple choice.  They’ll be graded by the person sitting to your right.  If the grade is incorrect, the grader will also take a hit.</a:t>
            </a:r>
          </a:p>
          <a:p>
            <a:endParaRPr lang="en-US" dirty="0"/>
          </a:p>
          <a:p>
            <a:pPr marL="0" indent="0">
              <a:buNone/>
            </a:pPr>
            <a:r>
              <a:rPr lang="en-US" dirty="0" smtClean="0"/>
              <a:t>Also:</a:t>
            </a:r>
          </a:p>
          <a:p>
            <a:r>
              <a:rPr lang="en-US" dirty="0" smtClean="0"/>
              <a:t>Review the writing assignments carefully and ask questions if not clear.  There is also an oral presentation based on your final long paper.</a:t>
            </a:r>
          </a:p>
          <a:p>
            <a:r>
              <a:rPr lang="en-US" dirty="0" smtClean="0"/>
              <a:t>Please note Wikipedia not a valid source for research. Go to the footnotes in Wikipedia to find and cite actual source material.</a:t>
            </a:r>
          </a:p>
          <a:p>
            <a:pPr marL="0" indent="0">
              <a:buNone/>
            </a:pPr>
            <a:endParaRPr lang="en-US" dirty="0"/>
          </a:p>
        </p:txBody>
      </p:sp>
      <p:sp>
        <p:nvSpPr>
          <p:cNvPr id="4" name="Slide Number Placeholder 3"/>
          <p:cNvSpPr>
            <a:spLocks noGrp="1"/>
          </p:cNvSpPr>
          <p:nvPr>
            <p:ph type="sldNum" sz="quarter" idx="12"/>
          </p:nvPr>
        </p:nvSpPr>
        <p:spPr/>
        <p:txBody>
          <a:bodyPr/>
          <a:lstStyle/>
          <a:p>
            <a:fld id="{5A0E10BA-E1F0-49AF-B087-C2A3A7DE6951}" type="slidenum">
              <a:rPr lang="en-US" smtClean="0"/>
              <a:t>8</a:t>
            </a:fld>
            <a:endParaRPr lang="en-US"/>
          </a:p>
        </p:txBody>
      </p:sp>
    </p:spTree>
    <p:extLst>
      <p:ext uri="{BB962C8B-B14F-4D97-AF65-F5344CB8AC3E}">
        <p14:creationId xmlns:p14="http://schemas.microsoft.com/office/powerpoint/2010/main" val="13433150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UW Guest Speakers</a:t>
            </a:r>
            <a:endParaRPr lang="en-US" dirty="0"/>
          </a:p>
        </p:txBody>
      </p:sp>
      <p:sp>
        <p:nvSpPr>
          <p:cNvPr id="3" name="Content Placeholder 2"/>
          <p:cNvSpPr>
            <a:spLocks noGrp="1"/>
          </p:cNvSpPr>
          <p:nvPr>
            <p:ph idx="1"/>
          </p:nvPr>
        </p:nvSpPr>
        <p:spPr/>
        <p:txBody>
          <a:bodyPr>
            <a:noAutofit/>
          </a:bodyPr>
          <a:lstStyle/>
          <a:p>
            <a:r>
              <a:rPr lang="en-US" sz="1600" dirty="0" smtClean="0"/>
              <a:t>October 5  	Kirk Bailey, UW Chief of Information Security</a:t>
            </a:r>
            <a:endParaRPr lang="en-US" sz="1600" dirty="0"/>
          </a:p>
          <a:p>
            <a:pPr marL="0" indent="0">
              <a:buNone/>
            </a:pPr>
            <a:r>
              <a:rPr lang="en-US" sz="1600" dirty="0"/>
              <a:t> </a:t>
            </a:r>
            <a:endParaRPr lang="en-US" sz="1600" dirty="0" smtClean="0"/>
          </a:p>
          <a:p>
            <a:r>
              <a:rPr lang="en-US" sz="1600" dirty="0" smtClean="0"/>
              <a:t>October 12  	Chuck Benson,</a:t>
            </a:r>
            <a:r>
              <a:rPr lang="en-US" sz="1600" dirty="0"/>
              <a:t> Assistant Director for IT, UW Facilities Services</a:t>
            </a:r>
          </a:p>
          <a:p>
            <a:endParaRPr lang="en-US" sz="1600" dirty="0"/>
          </a:p>
          <a:p>
            <a:r>
              <a:rPr lang="en-US" sz="1600" dirty="0" smtClean="0"/>
              <a:t>October 19   	Sue </a:t>
            </a:r>
            <a:r>
              <a:rPr lang="en-US" sz="1600" dirty="0"/>
              <a:t>Clausen, Chief Compliance Officer, UW Medicine and Associate Vice </a:t>
            </a:r>
            <a:r>
              <a:rPr lang="en-US" sz="1600" dirty="0" smtClean="0"/>
              <a:t>		President </a:t>
            </a:r>
            <a:r>
              <a:rPr lang="en-US" sz="1600" dirty="0"/>
              <a:t>Medical Affairs, UW</a:t>
            </a:r>
          </a:p>
          <a:p>
            <a:pPr marL="0" indent="0">
              <a:buNone/>
            </a:pPr>
            <a:r>
              <a:rPr lang="en-US" sz="1600" dirty="0"/>
              <a:t> </a:t>
            </a:r>
          </a:p>
          <a:p>
            <a:r>
              <a:rPr lang="en-US" sz="1600" dirty="0" smtClean="0"/>
              <a:t>November 2   	</a:t>
            </a:r>
            <a:r>
              <a:rPr lang="en-US" sz="1600" dirty="0"/>
              <a:t> Steven Charvet, Director of UW Emergency Management </a:t>
            </a:r>
            <a:endParaRPr lang="en-US" sz="1600" dirty="0" smtClean="0"/>
          </a:p>
          <a:p>
            <a:endParaRPr lang="en-US" sz="1600" dirty="0"/>
          </a:p>
          <a:p>
            <a:r>
              <a:rPr lang="en-US" sz="1600" dirty="0" smtClean="0"/>
              <a:t>November 9   	</a:t>
            </a:r>
            <a:r>
              <a:rPr lang="en-US" sz="1600" dirty="0"/>
              <a:t>Jude Van Buren, Director of UW Environmental Health &amp; Safety</a:t>
            </a:r>
          </a:p>
          <a:p>
            <a:endParaRPr lang="en-US" sz="1600" dirty="0" smtClean="0"/>
          </a:p>
          <a:p>
            <a:r>
              <a:rPr lang="en-US" sz="1600" dirty="0" smtClean="0"/>
              <a:t>November 16 	Vikram </a:t>
            </a:r>
            <a:r>
              <a:rPr lang="en-US" sz="1600" dirty="0"/>
              <a:t>Jandhyala, </a:t>
            </a:r>
            <a:r>
              <a:rPr lang="en-US" sz="1600" dirty="0" smtClean="0"/>
              <a:t>Prof. Engineering</a:t>
            </a:r>
            <a:r>
              <a:rPr lang="en-US" sz="1600" dirty="0"/>
              <a:t>, </a:t>
            </a:r>
            <a:r>
              <a:rPr lang="en-US" sz="1600" dirty="0" smtClean="0"/>
              <a:t>UW </a:t>
            </a:r>
            <a:r>
              <a:rPr lang="en-US" sz="1600" dirty="0"/>
              <a:t>Vice President for Innovation </a:t>
            </a:r>
            <a:r>
              <a:rPr lang="en-US" sz="1600" dirty="0" smtClean="0"/>
              <a:t>		Strategy</a:t>
            </a:r>
            <a:endParaRPr lang="en-US" sz="1600" dirty="0"/>
          </a:p>
          <a:p>
            <a:endParaRPr lang="en-US" sz="1600" dirty="0" smtClean="0"/>
          </a:p>
          <a:p>
            <a:r>
              <a:rPr lang="en-US" sz="1600" dirty="0" smtClean="0"/>
              <a:t>November 23  	Dr. John Vinson, UW Chief of Police  </a:t>
            </a:r>
            <a:r>
              <a:rPr lang="en-US" sz="1600" dirty="0"/>
              <a:t>	</a:t>
            </a:r>
            <a:r>
              <a:rPr lang="en-US" sz="1600" dirty="0" smtClean="0"/>
              <a:t>	</a:t>
            </a:r>
            <a:endParaRPr lang="en-US" sz="1600" dirty="0"/>
          </a:p>
        </p:txBody>
      </p:sp>
      <p:sp>
        <p:nvSpPr>
          <p:cNvPr id="4" name="Slide Number Placeholder 3"/>
          <p:cNvSpPr>
            <a:spLocks noGrp="1"/>
          </p:cNvSpPr>
          <p:nvPr>
            <p:ph type="sldNum" sz="quarter" idx="12"/>
          </p:nvPr>
        </p:nvSpPr>
        <p:spPr/>
        <p:txBody>
          <a:bodyPr/>
          <a:lstStyle/>
          <a:p>
            <a:fld id="{6EDAE8FA-B312-4075-9EEE-35C5C6E81A91}" type="slidenum">
              <a:rPr lang="en-US" smtClean="0"/>
              <a:t>9</a:t>
            </a:fld>
            <a:endParaRPr lang="en-US"/>
          </a:p>
        </p:txBody>
      </p:sp>
    </p:spTree>
    <p:extLst>
      <p:ext uri="{BB962C8B-B14F-4D97-AF65-F5344CB8AC3E}">
        <p14:creationId xmlns:p14="http://schemas.microsoft.com/office/powerpoint/2010/main" val="335023096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1730</TotalTime>
  <Words>2488</Words>
  <Application>Microsoft Office PowerPoint</Application>
  <PresentationFormat>On-screen Show (4:3)</PresentationFormat>
  <Paragraphs>230</Paragraphs>
  <Slides>31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Big Caslon Medium</vt:lpstr>
      <vt:lpstr>Bodoni SvtyTwo ITC TT-Book</vt:lpstr>
      <vt:lpstr>Calibri</vt:lpstr>
      <vt:lpstr>Palatino Linotype</vt:lpstr>
      <vt:lpstr>Tahoma</vt:lpstr>
      <vt:lpstr>Clarity</vt:lpstr>
      <vt:lpstr>Enterprise risk management</vt:lpstr>
      <vt:lpstr>Welcome</vt:lpstr>
      <vt:lpstr>Annie’s Background</vt:lpstr>
      <vt:lpstr>Books</vt:lpstr>
      <vt:lpstr>My expectations</vt:lpstr>
      <vt:lpstr>Bloomberg MBA Job Skills Report</vt:lpstr>
      <vt:lpstr>Class format</vt:lpstr>
      <vt:lpstr>Weekly assignments</vt:lpstr>
      <vt:lpstr>UW Guest Speakers</vt:lpstr>
      <vt:lpstr>Lectures and Discussion</vt:lpstr>
      <vt:lpstr>Group Presentations</vt:lpstr>
      <vt:lpstr>introductions</vt:lpstr>
      <vt:lpstr>What is an “enterprise?”</vt:lpstr>
      <vt:lpstr>What’s inside an enterprise?</vt:lpstr>
      <vt:lpstr>What type of enterprises have you worked in?</vt:lpstr>
      <vt:lpstr>“Against the Gods:”  Quick history of risk</vt:lpstr>
      <vt:lpstr>Why should we care about risk &amp; inquiry?</vt:lpstr>
      <vt:lpstr>“They’re not asking enough questions.”</vt:lpstr>
      <vt:lpstr>What is risk?</vt:lpstr>
      <vt:lpstr>What is Risk?</vt:lpstr>
      <vt:lpstr>Operational Risk Definition</vt:lpstr>
      <vt:lpstr>Manage Risk Five Ways</vt:lpstr>
      <vt:lpstr>Enterprise = Risk to strategic objectives or multiple levels. Program =  Group of related strategic projects managed together to obtain benefits and control. (PMI). Project = Specific to individual projects. Activity = Coordinated, ongoing actions that support programs or projects.</vt:lpstr>
      <vt:lpstr>Most critical infrastructure sectors use this model.</vt:lpstr>
      <vt:lpstr> Operational risk failures = one or more of these areas = financial loss is probable </vt:lpstr>
      <vt:lpstr>example:  JPMorgan Chase</vt:lpstr>
      <vt:lpstr>JPMorgan Chase: 2012</vt:lpstr>
      <vt:lpstr>JPMorgan Chase 2012, continued</vt:lpstr>
      <vt:lpstr>Why do we care about how large firms like banks behave?</vt:lpstr>
      <vt:lpstr>Don’t forget to do the readings for next week</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Annie Searle Associates</dc:creator>
  <cp:lastModifiedBy>Annie Searle</cp:lastModifiedBy>
  <cp:revision>109</cp:revision>
  <cp:lastPrinted>2015-09-29T22:29:01Z</cp:lastPrinted>
  <dcterms:created xsi:type="dcterms:W3CDTF">2013-04-03T19:12:46Z</dcterms:created>
  <dcterms:modified xsi:type="dcterms:W3CDTF">2016-09-28T19:51:46Z</dcterms:modified>
</cp:coreProperties>
</file>