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f85e7b59a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f85e7b59a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0793c5456b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0793c5456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0793c5456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0793c5456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0793c5456b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0793c5456b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075761aec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075761aec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075761aecd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075761aecd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0793c5456b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0793c5456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0793c5456b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0793c5456b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0793c5456b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0793c5456b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0793c5456b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30793c5456b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075761aecd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075761aec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30793c5456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0793c5456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075761aecd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3075761aecd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0793c5456b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0793c5456b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075761aecd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3075761aecd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30793c5456b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30793c5456b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30793c5456b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30793c5456b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30793c5456b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30793c5456b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30793c5456b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30793c5456b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3075761aecd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3075761aecd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30793c5456b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30793c5456b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30793c5456b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30793c5456b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075761ae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075761ae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30793c5456b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30793c5456b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30793c5456b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30793c5456b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30793c5456b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30793c5456b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30793c5456b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30793c5456b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30793c5456b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30793c5456b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30793c5456b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30793c5456b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30793c5456b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30793c5456b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30793c5456b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30793c5456b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30793c5456b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30793c5456b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30793c5456b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30793c5456b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075761aec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075761aec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30793c5456b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30793c5456b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30793c5456b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30793c5456b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30793c5456b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30793c5456b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30793c5456b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30793c5456b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30793c5456b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30793c5456b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30793c5456b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30793c5456b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3075761aec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3075761aec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3075761aecd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3075761aecd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30793c5456b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30793c5456b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30793c5456b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30793c5456b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075761aecd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075761aecd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30793c5456b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30793c5456b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30793c5456b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30793c5456b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30793c5456b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30793c5456b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30793c5456b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30793c5456b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3075761aecd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3075761aec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30793c5456b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30793c5456b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30793c5456b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30793c5456b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3075761aecd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3075761aecd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30793c5456b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30793c5456b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30793c5456b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30793c5456b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0793c5456b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0793c5456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3075761aecd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3075761aec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30793c5456b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30793c5456b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3075761aecd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3075761aecd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30793c5456b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30793c5456b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30793c5456b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30793c5456b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3075761aecd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3075761aecd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3075761aecd_0_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3075761aecd_0_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30793c5456b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30793c5456b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30793c5456b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30793c5456b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30793c5456b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30793c5456b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0793c5456b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0793c5456b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3075761aec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3075761aec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075761aec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075761aec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075761aecd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075761aecd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 Id="rId3" Type="http://schemas.openxmlformats.org/officeDocument/2006/relationships/hyperlink" Target="https://en.wikipedia.org/wiki/Actor_model"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9.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4.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6.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8.png"/><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8.png"/><Relationship Id="rId4" Type="http://schemas.openxmlformats.org/officeDocument/2006/relationships/image" Target="../media/image3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8.png"/><Relationship Id="rId4" Type="http://schemas.openxmlformats.org/officeDocument/2006/relationships/image" Target="../media/image4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6.png"/><Relationship Id="rId4" Type="http://schemas.openxmlformats.org/officeDocument/2006/relationships/image" Target="../media/image3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0.png"/><Relationship Id="rId4" Type="http://schemas.openxmlformats.org/officeDocument/2006/relationships/image" Target="../media/image4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5.png"/><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4.png"/><Relationship Id="rId4" Type="http://schemas.openxmlformats.org/officeDocument/2006/relationships/image" Target="../media/image4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0.png"/><Relationship Id="rId4" Type="http://schemas.openxmlformats.org/officeDocument/2006/relationships/image" Target="../media/image4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50.png"/><Relationship Id="rId4" Type="http://schemas.openxmlformats.org/officeDocument/2006/relationships/image" Target="../media/image4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53.png"/><Relationship Id="rId4" Type="http://schemas.openxmlformats.org/officeDocument/2006/relationships/image" Target="../media/image4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51.png"/><Relationship Id="rId4" Type="http://schemas.openxmlformats.org/officeDocument/2006/relationships/image" Target="../media/image5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46.png"/><Relationship Id="rId4" Type="http://schemas.openxmlformats.org/officeDocument/2006/relationships/image" Target="../media/image4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52.png"/><Relationship Id="rId4" Type="http://schemas.openxmlformats.org/officeDocument/2006/relationships/image" Target="../media/image5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58.png"/><Relationship Id="rId4" Type="http://schemas.openxmlformats.org/officeDocument/2006/relationships/image" Target="../media/image6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59.png"/><Relationship Id="rId4" Type="http://schemas.openxmlformats.org/officeDocument/2006/relationships/image" Target="../media/image5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65.png"/><Relationship Id="rId4" Type="http://schemas.openxmlformats.org/officeDocument/2006/relationships/image" Target="../media/image5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76.png"/><Relationship Id="rId4" Type="http://schemas.openxmlformats.org/officeDocument/2006/relationships/image" Target="../media/image6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62.png"/><Relationship Id="rId4" Type="http://schemas.openxmlformats.org/officeDocument/2006/relationships/image" Target="../media/image7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71.png"/><Relationship Id="rId4" Type="http://schemas.openxmlformats.org/officeDocument/2006/relationships/image" Target="../media/image6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64.png"/><Relationship Id="rId4" Type="http://schemas.openxmlformats.org/officeDocument/2006/relationships/image" Target="../media/image6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63.png"/><Relationship Id="rId4" Type="http://schemas.openxmlformats.org/officeDocument/2006/relationships/image" Target="../media/image7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74.png"/><Relationship Id="rId4" Type="http://schemas.openxmlformats.org/officeDocument/2006/relationships/image" Target="../media/image8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67.png"/><Relationship Id="rId4" Type="http://schemas.openxmlformats.org/officeDocument/2006/relationships/image" Target="../media/image6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72.png"/><Relationship Id="rId4" Type="http://schemas.openxmlformats.org/officeDocument/2006/relationships/image" Target="../media/image7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77.png"/><Relationship Id="rId4" Type="http://schemas.openxmlformats.org/officeDocument/2006/relationships/image" Target="../media/image8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95.png"/><Relationship Id="rId4" Type="http://schemas.openxmlformats.org/officeDocument/2006/relationships/image" Target="../media/image7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png"/><Relationship Id="rId4" Type="http://schemas.openxmlformats.org/officeDocument/2006/relationships/image" Target="../media/image9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9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85.png"/><Relationship Id="rId4" Type="http://schemas.openxmlformats.org/officeDocument/2006/relationships/image" Target="../media/image8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78.png"/><Relationship Id="rId4" Type="http://schemas.openxmlformats.org/officeDocument/2006/relationships/image" Target="../media/image8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89.png"/><Relationship Id="rId4" Type="http://schemas.openxmlformats.org/officeDocument/2006/relationships/image" Target="../media/image8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80.png"/><Relationship Id="rId4" Type="http://schemas.openxmlformats.org/officeDocument/2006/relationships/image" Target="../media/image9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98.png"/><Relationship Id="rId4" Type="http://schemas.openxmlformats.org/officeDocument/2006/relationships/image" Target="../media/image8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87.png"/><Relationship Id="rId4" Type="http://schemas.openxmlformats.org/officeDocument/2006/relationships/image" Target="../media/image11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png"/><Relationship Id="rId4" Type="http://schemas.openxmlformats.org/officeDocument/2006/relationships/image" Target="../media/image11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91.png"/><Relationship Id="rId4" Type="http://schemas.openxmlformats.org/officeDocument/2006/relationships/image" Target="../media/image11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93.png"/><Relationship Id="rId4" Type="http://schemas.openxmlformats.org/officeDocument/2006/relationships/image" Target="../media/image10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9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101.png"/><Relationship Id="rId4" Type="http://schemas.openxmlformats.org/officeDocument/2006/relationships/image" Target="../media/image9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02.png"/><Relationship Id="rId4" Type="http://schemas.openxmlformats.org/officeDocument/2006/relationships/image" Target="../media/image1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png"/><Relationship Id="rId4" Type="http://schemas.openxmlformats.org/officeDocument/2006/relationships/image" Target="../media/image103.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07.png"/><Relationship Id="rId4" Type="http://schemas.openxmlformats.org/officeDocument/2006/relationships/image" Target="../media/image104.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109.png"/><Relationship Id="rId4" Type="http://schemas.openxmlformats.org/officeDocument/2006/relationships/image" Target="../media/image99.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114.png"/><Relationship Id="rId4" Type="http://schemas.openxmlformats.org/officeDocument/2006/relationships/image" Target="../media/image105.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108.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1.png"/><Relationship Id="rId4" Type="http://schemas.openxmlformats.org/officeDocument/2006/relationships/image" Target="../media/image117.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118.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115.png"/><Relationship Id="rId4" Type="http://schemas.openxmlformats.org/officeDocument/2006/relationships/image" Target="../media/image106.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111.png"/><Relationship Id="rId4" Type="http://schemas.openxmlformats.org/officeDocument/2006/relationships/image" Target="../media/image119.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122.png"/><Relationship Id="rId4" Type="http://schemas.openxmlformats.org/officeDocument/2006/relationships/image" Target="../media/image1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6.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123.png"/><Relationship Id="rId4" Type="http://schemas.openxmlformats.org/officeDocument/2006/relationships/image" Target="../media/image1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269200" y="703125"/>
            <a:ext cx="4045200" cy="2954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Actor Framework: Navigating the Framework through</a:t>
            </a:r>
            <a:endParaRPr sz="3000"/>
          </a:p>
          <a:p>
            <a:pPr indent="0" lvl="0" marL="0" rtl="0" algn="ctr">
              <a:spcBef>
                <a:spcPts val="0"/>
              </a:spcBef>
              <a:spcAft>
                <a:spcPts val="0"/>
              </a:spcAft>
              <a:buNone/>
            </a:pPr>
            <a:r>
              <a:rPr lang="en" sz="3000"/>
              <a:t>Linked Calls</a:t>
            </a:r>
            <a:endParaRPr sz="3000"/>
          </a:p>
          <a:p>
            <a:pPr indent="0" lvl="0" marL="0" rtl="0" algn="ctr">
              <a:spcBef>
                <a:spcPts val="0"/>
              </a:spcBef>
              <a:spcAft>
                <a:spcPts val="0"/>
              </a:spcAft>
              <a:buNone/>
            </a:pPr>
            <a:r>
              <a:t/>
            </a:r>
            <a:endParaRPr sz="3000"/>
          </a:p>
          <a:p>
            <a:pPr indent="0" lvl="0" marL="0" rtl="0" algn="ctr">
              <a:spcBef>
                <a:spcPts val="0"/>
              </a:spcBef>
              <a:spcAft>
                <a:spcPts val="0"/>
              </a:spcAft>
              <a:buNone/>
            </a:pPr>
            <a:r>
              <a:rPr lang="en" sz="1500"/>
              <a:t>AF created by</a:t>
            </a:r>
            <a:endParaRPr sz="1500"/>
          </a:p>
          <a:p>
            <a:pPr indent="0" lvl="0" marL="0" rtl="0" algn="ctr">
              <a:spcBef>
                <a:spcPts val="0"/>
              </a:spcBef>
              <a:spcAft>
                <a:spcPts val="0"/>
              </a:spcAft>
              <a:buNone/>
            </a:pPr>
            <a:r>
              <a:rPr lang="en" sz="1500"/>
              <a:t>Stephen Loftus-Mercer and Allen C Smith</a:t>
            </a:r>
            <a:endParaRPr sz="1500"/>
          </a:p>
        </p:txBody>
      </p:sp>
      <p:sp>
        <p:nvSpPr>
          <p:cNvPr id="55" name="Google Shape;55;p13"/>
          <p:cNvSpPr txBox="1"/>
          <p:nvPr>
            <p:ph idx="1" type="subTitle"/>
          </p:nvPr>
        </p:nvSpPr>
        <p:spPr>
          <a:xfrm>
            <a:off x="269200" y="3639375"/>
            <a:ext cx="4045200" cy="801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000"/>
              <a:t>compiled</a:t>
            </a:r>
            <a:r>
              <a:rPr lang="en" sz="1000"/>
              <a:t> by Nathan Davis</a:t>
            </a:r>
            <a:endParaRPr sz="1000"/>
          </a:p>
          <a:p>
            <a:pPr indent="0" lvl="0" marL="0" rtl="0" algn="ctr">
              <a:spcBef>
                <a:spcPts val="0"/>
              </a:spcBef>
              <a:spcAft>
                <a:spcPts val="0"/>
              </a:spcAft>
              <a:buNone/>
            </a:pPr>
            <a:r>
              <a:rPr lang="en" sz="1000"/>
              <a:t>Physics Ph.D Student</a:t>
            </a:r>
            <a:endParaRPr sz="1000"/>
          </a:p>
          <a:p>
            <a:pPr indent="0" lvl="0" marL="0" rtl="0" algn="ctr">
              <a:spcBef>
                <a:spcPts val="0"/>
              </a:spcBef>
              <a:spcAft>
                <a:spcPts val="0"/>
              </a:spcAft>
              <a:buNone/>
            </a:pPr>
            <a:r>
              <a:rPr lang="en" sz="1000"/>
              <a:t>Sánchez Nano Dev. Lab.</a:t>
            </a:r>
            <a:br>
              <a:rPr lang="en" sz="1000"/>
            </a:br>
            <a:r>
              <a:rPr lang="en" sz="1000"/>
              <a:t>Portland, Oregon</a:t>
            </a:r>
            <a:endParaRPr sz="1000"/>
          </a:p>
        </p:txBody>
      </p:sp>
      <p:sp>
        <p:nvSpPr>
          <p:cNvPr id="56" name="Google Shape;56;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7" name="Google Shape;57;p13"/>
          <p:cNvSpPr txBox="1"/>
          <p:nvPr/>
        </p:nvSpPr>
        <p:spPr>
          <a:xfrm>
            <a:off x="4891875" y="1186500"/>
            <a:ext cx="40119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solidFill>
                  <a:schemeClr val="lt2"/>
                </a:solidFill>
              </a:rPr>
              <a:t>The actor model in computer science is a mathematical model of concurrent computation that treats an actor as the basic building block of concurrent computation.</a:t>
            </a:r>
            <a:endParaRPr i="1" sz="1200">
              <a:solidFill>
                <a:schemeClr val="lt2"/>
              </a:solidFill>
            </a:endParaRPr>
          </a:p>
          <a:p>
            <a:pPr indent="0" lvl="0" marL="0" rtl="0" algn="l">
              <a:spcBef>
                <a:spcPts val="0"/>
              </a:spcBef>
              <a:spcAft>
                <a:spcPts val="0"/>
              </a:spcAft>
              <a:buNone/>
            </a:pPr>
            <a:r>
              <a:t/>
            </a:r>
            <a:endParaRPr i="1" sz="1200">
              <a:solidFill>
                <a:schemeClr val="lt2"/>
              </a:solidFill>
            </a:endParaRPr>
          </a:p>
          <a:p>
            <a:pPr indent="0" lvl="0" marL="0" rtl="0" algn="l">
              <a:spcBef>
                <a:spcPts val="0"/>
              </a:spcBef>
              <a:spcAft>
                <a:spcPts val="0"/>
              </a:spcAft>
              <a:buNone/>
            </a:pPr>
            <a:r>
              <a:rPr i="1" lang="en" sz="1200">
                <a:solidFill>
                  <a:schemeClr val="lt2"/>
                </a:solidFill>
              </a:rPr>
              <a:t>In response to a message it receives, an actor can: make local decisions, create more actors, send more messages, and determine how to respond to the next message received.</a:t>
            </a:r>
            <a:endParaRPr i="1" sz="1200">
              <a:solidFill>
                <a:schemeClr val="lt2"/>
              </a:solidFill>
            </a:endParaRPr>
          </a:p>
          <a:p>
            <a:pPr indent="0" lvl="0" marL="0" rtl="0" algn="l">
              <a:spcBef>
                <a:spcPts val="0"/>
              </a:spcBef>
              <a:spcAft>
                <a:spcPts val="0"/>
              </a:spcAft>
              <a:buNone/>
            </a:pPr>
            <a:r>
              <a:t/>
            </a:r>
            <a:endParaRPr i="1" sz="1200">
              <a:solidFill>
                <a:schemeClr val="lt2"/>
              </a:solidFill>
            </a:endParaRPr>
          </a:p>
          <a:p>
            <a:pPr indent="0" lvl="0" marL="0" rtl="0" algn="l">
              <a:spcBef>
                <a:spcPts val="0"/>
              </a:spcBef>
              <a:spcAft>
                <a:spcPts val="0"/>
              </a:spcAft>
              <a:buNone/>
            </a:pPr>
            <a:r>
              <a:rPr i="1" lang="en" sz="1200">
                <a:solidFill>
                  <a:schemeClr val="lt2"/>
                </a:solidFill>
              </a:rPr>
              <a:t>Actors may modify their own private state, but can only affect each other indirectly through messaging (removing the need for lock-based synchronization).</a:t>
            </a:r>
            <a:endParaRPr i="1" sz="1200">
              <a:solidFill>
                <a:schemeClr val="lt2"/>
              </a:solidFill>
            </a:endParaRPr>
          </a:p>
          <a:p>
            <a:pPr indent="0" lvl="0" marL="0" rtl="0" algn="l">
              <a:spcBef>
                <a:spcPts val="0"/>
              </a:spcBef>
              <a:spcAft>
                <a:spcPts val="0"/>
              </a:spcAft>
              <a:buNone/>
            </a:pPr>
            <a:r>
              <a:t/>
            </a:r>
            <a:endParaRPr i="1" sz="1200">
              <a:solidFill>
                <a:schemeClr val="lt2"/>
              </a:solidFill>
            </a:endParaRPr>
          </a:p>
          <a:p>
            <a:pPr indent="0" lvl="0" marL="0" rtl="0" algn="l">
              <a:spcBef>
                <a:spcPts val="0"/>
              </a:spcBef>
              <a:spcAft>
                <a:spcPts val="0"/>
              </a:spcAft>
              <a:buNone/>
            </a:pPr>
            <a:r>
              <a:rPr i="1" lang="en" sz="1200" u="sng">
                <a:solidFill>
                  <a:schemeClr val="lt2"/>
                </a:solidFill>
                <a:hlinkClick r:id="rId3">
                  <a:extLst>
                    <a:ext uri="{A12FA001-AC4F-418D-AE19-62706E023703}">
                      <ahyp:hlinkClr val="tx"/>
                    </a:ext>
                  </a:extLst>
                </a:hlinkClick>
              </a:rPr>
              <a:t>Actor model</a:t>
            </a:r>
            <a:endParaRPr i="1" sz="1200" u="sng">
              <a:solidFill>
                <a:schemeClr val="l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AF.lib:</a:t>
            </a:r>
            <a:r>
              <a:rPr lang="en" sz="1100"/>
              <a:t>Stop Msg.lvclass:Send Emergency Stop.vi</a:t>
            </a:r>
            <a:endParaRPr sz="1100"/>
          </a:p>
          <a:p>
            <a:pPr indent="0" lvl="0" marL="0" rtl="0" algn="l">
              <a:spcBef>
                <a:spcPts val="0"/>
              </a:spcBef>
              <a:spcAft>
                <a:spcPts val="0"/>
              </a:spcAft>
              <a:buNone/>
            </a:pPr>
            <a:r>
              <a:rPr i="1" lang="en" sz="1100"/>
              <a:t>Called directly in:</a:t>
            </a:r>
            <a:endParaRPr i="1" sz="1100"/>
          </a:p>
          <a:p>
            <a:pPr indent="0" lvl="0" marL="0" rtl="0" algn="l">
              <a:spcBef>
                <a:spcPts val="0"/>
              </a:spcBef>
              <a:spcAft>
                <a:spcPts val="0"/>
              </a:spcAft>
              <a:buNone/>
            </a:pPr>
            <a:r>
              <a:rPr lang="en" sz="1100"/>
              <a:t>AF.lib:Stop Msg.lvclass:Send Normal or Emergency Stop.vi</a:t>
            </a:r>
            <a:endParaRPr sz="1100"/>
          </a:p>
        </p:txBody>
      </p:sp>
      <p:sp>
        <p:nvSpPr>
          <p:cNvPr id="128" name="Google Shape;12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29" name="Google Shape;129;p22"/>
          <p:cNvPicPr preferRelativeResize="0"/>
          <p:nvPr/>
        </p:nvPicPr>
        <p:blipFill rotWithShape="1">
          <a:blip r:embed="rId3">
            <a:alphaModFix/>
          </a:blip>
          <a:srcRect b="7730" l="2772" r="10027" t="26978"/>
          <a:stretch/>
        </p:blipFill>
        <p:spPr>
          <a:xfrm>
            <a:off x="0" y="2917125"/>
            <a:ext cx="2898600" cy="2226375"/>
          </a:xfrm>
          <a:prstGeom prst="rect">
            <a:avLst/>
          </a:prstGeom>
          <a:noFill/>
          <a:ln>
            <a:noFill/>
          </a:ln>
        </p:spPr>
      </p:pic>
      <p:pic>
        <p:nvPicPr>
          <p:cNvPr id="130" name="Google Shape;130;p22"/>
          <p:cNvPicPr preferRelativeResize="0"/>
          <p:nvPr/>
        </p:nvPicPr>
        <p:blipFill>
          <a:blip r:embed="rId4">
            <a:alphaModFix/>
          </a:blip>
          <a:stretch>
            <a:fillRect/>
          </a:stretch>
        </p:blipFill>
        <p:spPr>
          <a:xfrm>
            <a:off x="5102025" y="0"/>
            <a:ext cx="4041965" cy="4266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AF.lib:</a:t>
            </a:r>
            <a:r>
              <a:rPr lang="en" sz="1100"/>
              <a:t>Stop Msg.lvclass:Send Normal or Emergency Stop.vi</a:t>
            </a:r>
            <a:endParaRPr sz="1100"/>
          </a:p>
          <a:p>
            <a:pPr indent="0" lvl="0" marL="0" rtl="0" algn="l">
              <a:spcBef>
                <a:spcPts val="0"/>
              </a:spcBef>
              <a:spcAft>
                <a:spcPts val="0"/>
              </a:spcAft>
              <a:buNone/>
            </a:pPr>
            <a:r>
              <a:rPr i="1" lang="en" sz="1100"/>
              <a:t>Called directly in:</a:t>
            </a:r>
            <a:endParaRPr i="1" sz="1100"/>
          </a:p>
          <a:p>
            <a:pPr indent="0" lvl="0" marL="0" rtl="0" algn="l">
              <a:spcBef>
                <a:spcPts val="0"/>
              </a:spcBef>
              <a:spcAft>
                <a:spcPts val="0"/>
              </a:spcAft>
              <a:buClr>
                <a:srgbClr val="000000"/>
              </a:buClr>
              <a:buSzPts val="990"/>
              <a:buFont typeface="Arial"/>
              <a:buNone/>
            </a:pPr>
            <a:r>
              <a:rPr lang="en" sz="1100"/>
              <a:t>AF.lvlib:Actor.lvclass:</a:t>
            </a:r>
            <a:r>
              <a:rPr lang="en" sz="1100">
                <a:solidFill>
                  <a:srgbClr val="BF9000"/>
                </a:solidFill>
              </a:rPr>
              <a:t>Stop Core.vi</a:t>
            </a:r>
            <a:endParaRPr sz="1100"/>
          </a:p>
        </p:txBody>
      </p:sp>
      <p:sp>
        <p:nvSpPr>
          <p:cNvPr id="136" name="Google Shape;136;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37" name="Google Shape;137;p23"/>
          <p:cNvPicPr preferRelativeResize="0"/>
          <p:nvPr/>
        </p:nvPicPr>
        <p:blipFill rotWithShape="1">
          <a:blip r:embed="rId3">
            <a:alphaModFix/>
          </a:blip>
          <a:srcRect b="10116" l="5595" r="9751" t="28273"/>
          <a:stretch/>
        </p:blipFill>
        <p:spPr>
          <a:xfrm>
            <a:off x="0" y="3054475"/>
            <a:ext cx="3144375" cy="2089025"/>
          </a:xfrm>
          <a:prstGeom prst="rect">
            <a:avLst/>
          </a:prstGeom>
          <a:noFill/>
          <a:ln>
            <a:noFill/>
          </a:ln>
        </p:spPr>
      </p:pic>
      <p:pic>
        <p:nvPicPr>
          <p:cNvPr id="138" name="Google Shape;138;p23"/>
          <p:cNvPicPr preferRelativeResize="0"/>
          <p:nvPr/>
        </p:nvPicPr>
        <p:blipFill>
          <a:blip r:embed="rId4">
            <a:alphaModFix/>
          </a:blip>
          <a:stretch>
            <a:fillRect/>
          </a:stretch>
        </p:blipFill>
        <p:spPr>
          <a:xfrm>
            <a:off x="5102025" y="0"/>
            <a:ext cx="4041965" cy="4266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0" y="0"/>
            <a:ext cx="8520600" cy="85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AF.lib:</a:t>
            </a:r>
            <a:r>
              <a:rPr lang="en" sz="1100"/>
              <a:t>Stop Msg.lvclass:Do.vi</a:t>
            </a:r>
            <a:endParaRPr sz="1100"/>
          </a:p>
          <a:p>
            <a:pPr indent="0" lvl="0" marL="0" rtl="0" algn="l">
              <a:spcBef>
                <a:spcPts val="0"/>
              </a:spcBef>
              <a:spcAft>
                <a:spcPts val="0"/>
              </a:spcAft>
              <a:buNone/>
            </a:pPr>
            <a:r>
              <a:rPr i="1" lang="en" sz="1100"/>
              <a:t>Called directly in:</a:t>
            </a:r>
            <a:endParaRPr i="1" sz="1100"/>
          </a:p>
          <a:p>
            <a:pPr indent="0" lvl="0" marL="0" rtl="0" algn="l">
              <a:spcBef>
                <a:spcPts val="0"/>
              </a:spcBef>
              <a:spcAft>
                <a:spcPts val="0"/>
              </a:spcAft>
              <a:buNone/>
            </a:pPr>
            <a:r>
              <a:rPr lang="en" sz="1100"/>
              <a:t>AF.lvlib:Actor.lvclass:</a:t>
            </a:r>
            <a:r>
              <a:rPr lang="en" sz="1100">
                <a:solidFill>
                  <a:srgbClr val="BF9000"/>
                </a:solidFill>
              </a:rPr>
              <a:t>Receive Message.vi</a:t>
            </a:r>
            <a:endParaRPr sz="1100">
              <a:solidFill>
                <a:srgbClr val="BF9000"/>
              </a:solidFill>
            </a:endParaRPr>
          </a:p>
          <a:p>
            <a:pPr indent="0" lvl="0" marL="0" rtl="0" algn="l">
              <a:spcBef>
                <a:spcPts val="0"/>
              </a:spcBef>
              <a:spcAft>
                <a:spcPts val="0"/>
              </a:spcAft>
              <a:buNone/>
            </a:pPr>
            <a:r>
              <a:rPr lang="en" sz="1100"/>
              <a:t>AF.lvlib:Actor.lvclass </a:t>
            </a:r>
            <a:r>
              <a:rPr lang="en" sz="1100">
                <a:solidFill>
                  <a:srgbClr val="1155CC"/>
                </a:solidFill>
              </a:rPr>
              <a:t>(is friend of this method)</a:t>
            </a:r>
            <a:endParaRPr sz="1100">
              <a:solidFill>
                <a:srgbClr val="1155CC"/>
              </a:solidFill>
            </a:endParaRPr>
          </a:p>
        </p:txBody>
      </p:sp>
      <p:sp>
        <p:nvSpPr>
          <p:cNvPr id="144" name="Google Shape;14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45" name="Google Shape;145;p24"/>
          <p:cNvPicPr preferRelativeResize="0"/>
          <p:nvPr/>
        </p:nvPicPr>
        <p:blipFill rotWithShape="1">
          <a:blip r:embed="rId3">
            <a:alphaModFix/>
          </a:blip>
          <a:srcRect b="4996" l="5113" r="6873" t="15322"/>
          <a:stretch/>
        </p:blipFill>
        <p:spPr>
          <a:xfrm>
            <a:off x="0" y="1970200"/>
            <a:ext cx="2457675" cy="3173300"/>
          </a:xfrm>
          <a:prstGeom prst="rect">
            <a:avLst/>
          </a:prstGeom>
          <a:noFill/>
          <a:ln>
            <a:noFill/>
          </a:ln>
        </p:spPr>
      </p:pic>
      <p:pic>
        <p:nvPicPr>
          <p:cNvPr id="146" name="Google Shape;146;p24"/>
          <p:cNvPicPr preferRelativeResize="0"/>
          <p:nvPr/>
        </p:nvPicPr>
        <p:blipFill>
          <a:blip r:embed="rId4">
            <a:alphaModFix/>
          </a:blip>
          <a:stretch>
            <a:fillRect/>
          </a:stretch>
        </p:blipFill>
        <p:spPr>
          <a:xfrm>
            <a:off x="3814850" y="0"/>
            <a:ext cx="5329150" cy="3945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0" y="0"/>
            <a:ext cx="8520600" cy="294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t>AF.lib:</a:t>
            </a:r>
            <a:r>
              <a:rPr lang="en" sz="1100"/>
              <a:t>Last Ack.lvclass</a:t>
            </a:r>
            <a:endParaRPr sz="1100"/>
          </a:p>
          <a:p>
            <a:pPr indent="0" lvl="0" marL="0" rtl="0" algn="l">
              <a:spcBef>
                <a:spcPts val="0"/>
              </a:spcBef>
              <a:spcAft>
                <a:spcPts val="0"/>
              </a:spcAft>
              <a:buNone/>
            </a:pPr>
            <a:r>
              <a:rPr i="1" lang="en" sz="1100"/>
              <a:t>Contained elements:</a:t>
            </a:r>
            <a:endParaRPr sz="1100"/>
          </a:p>
          <a:p>
            <a:pPr indent="0" lvl="0" marL="0" rtl="0" algn="l">
              <a:spcBef>
                <a:spcPts val="0"/>
              </a:spcBef>
              <a:spcAft>
                <a:spcPts val="0"/>
              </a:spcAft>
              <a:buNone/>
            </a:pPr>
            <a:r>
              <a:rPr lang="en" sz="1100"/>
              <a:t>AF.lib:Last Ack.lvclass:</a:t>
            </a:r>
            <a:r>
              <a:rPr lang="en" sz="1100">
                <a:solidFill>
                  <a:srgbClr val="1155CC"/>
                </a:solidFill>
              </a:rPr>
              <a:t>Send Last Ack.vi</a:t>
            </a:r>
            <a:endParaRPr sz="1100">
              <a:solidFill>
                <a:srgbClr val="1155CC"/>
              </a:solidFill>
            </a:endParaRPr>
          </a:p>
          <a:p>
            <a:pPr indent="0" lvl="0" marL="0" rtl="0" algn="l">
              <a:spcBef>
                <a:spcPts val="0"/>
              </a:spcBef>
              <a:spcAft>
                <a:spcPts val="0"/>
              </a:spcAft>
              <a:buNone/>
            </a:pPr>
            <a:r>
              <a:rPr lang="en" sz="1100"/>
              <a:t>AF.lib:Last Ack.lvclass:Do.vi</a:t>
            </a:r>
            <a:endParaRPr sz="1100"/>
          </a:p>
          <a:p>
            <a:pPr indent="0" lvl="0" marL="0" rtl="0" algn="l">
              <a:spcBef>
                <a:spcPts val="0"/>
              </a:spcBef>
              <a:spcAft>
                <a:spcPts val="0"/>
              </a:spcAft>
              <a:buNone/>
            </a:pPr>
            <a:r>
              <a:rPr lang="en" sz="1100"/>
              <a:t>AF.lib:Last Ack.lvclass:Read Actor.vi</a:t>
            </a:r>
            <a:endParaRPr sz="1100"/>
          </a:p>
          <a:p>
            <a:pPr indent="0" lvl="0" marL="0" rtl="0" algn="l">
              <a:spcBef>
                <a:spcPts val="0"/>
              </a:spcBef>
              <a:spcAft>
                <a:spcPts val="0"/>
              </a:spcAft>
              <a:buNone/>
            </a:pPr>
            <a:r>
              <a:rPr lang="en" sz="1100"/>
              <a:t>AF.lib:Last Ack.lvclass:Read Error Report.vi</a:t>
            </a:r>
            <a:endParaRPr sz="1100"/>
          </a:p>
          <a:p>
            <a:pPr indent="0" lvl="0" marL="0" rtl="0" algn="l">
              <a:spcBef>
                <a:spcPts val="0"/>
              </a:spcBef>
              <a:spcAft>
                <a:spcPts val="0"/>
              </a:spcAft>
              <a:buNone/>
            </a:pPr>
            <a:r>
              <a:rPr lang="en" sz="1100"/>
              <a:t>AF.lib:Last Ack.lvclass:Read Caller-To-Actor Enqueuer.vi</a:t>
            </a:r>
            <a:endParaRPr sz="1100"/>
          </a:p>
        </p:txBody>
      </p:sp>
      <p:sp>
        <p:nvSpPr>
          <p:cNvPr id="152" name="Google Shape;152;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53" name="Google Shape;153;p25"/>
          <p:cNvSpPr txBox="1"/>
          <p:nvPr/>
        </p:nvSpPr>
        <p:spPr>
          <a:xfrm>
            <a:off x="4769700" y="0"/>
            <a:ext cx="4374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1155CC"/>
                </a:solidFill>
              </a:rPr>
              <a:t>Friends:	</a:t>
            </a:r>
            <a:r>
              <a:rPr lang="en" sz="1100">
                <a:solidFill>
                  <a:schemeClr val="dk1"/>
                </a:solidFill>
              </a:rPr>
              <a:t>AF.lib:Actor.lvclass:</a:t>
            </a:r>
            <a:r>
              <a:rPr lang="en" sz="1100">
                <a:solidFill>
                  <a:srgbClr val="CC0000"/>
                </a:solidFill>
              </a:rPr>
              <a:t>Actor.vi</a:t>
            </a:r>
            <a:endParaRPr sz="1800">
              <a:solidFill>
                <a:schemeClr val="lt2"/>
              </a:solidFill>
            </a:endParaRPr>
          </a:p>
        </p:txBody>
      </p:sp>
      <p:pic>
        <p:nvPicPr>
          <p:cNvPr id="154" name="Google Shape;154;p25"/>
          <p:cNvPicPr preferRelativeResize="0"/>
          <p:nvPr/>
        </p:nvPicPr>
        <p:blipFill rotWithShape="1">
          <a:blip r:embed="rId3">
            <a:alphaModFix/>
          </a:blip>
          <a:srcRect b="66344" l="0" r="0" t="22785"/>
          <a:stretch/>
        </p:blipFill>
        <p:spPr>
          <a:xfrm>
            <a:off x="3611175" y="2084000"/>
            <a:ext cx="2271500" cy="1481475"/>
          </a:xfrm>
          <a:prstGeom prst="rect">
            <a:avLst/>
          </a:prstGeom>
          <a:noFill/>
          <a:ln>
            <a:noFill/>
          </a:ln>
        </p:spPr>
      </p:pic>
      <p:pic>
        <p:nvPicPr>
          <p:cNvPr id="155" name="Google Shape;155;p25"/>
          <p:cNvPicPr preferRelativeResize="0"/>
          <p:nvPr/>
        </p:nvPicPr>
        <p:blipFill>
          <a:blip r:embed="rId4">
            <a:alphaModFix/>
          </a:blip>
          <a:stretch>
            <a:fillRect/>
          </a:stretch>
        </p:blipFill>
        <p:spPr>
          <a:xfrm>
            <a:off x="5882675" y="867350"/>
            <a:ext cx="1962150" cy="3914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0" y="0"/>
            <a:ext cx="8520600" cy="89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AF.lvlib:</a:t>
            </a:r>
            <a:r>
              <a:rPr lang="en" sz="1100"/>
              <a:t>Last Ack.lvclass:</a:t>
            </a:r>
            <a:r>
              <a:rPr lang="en" sz="1100">
                <a:solidFill>
                  <a:srgbClr val="1155CC"/>
                </a:solidFill>
              </a:rPr>
              <a:t>Send Last Ack.vi</a:t>
            </a:r>
            <a:endParaRPr sz="1100">
              <a:solidFill>
                <a:srgbClr val="1155CC"/>
              </a:solidFill>
            </a:endParaRPr>
          </a:p>
          <a:p>
            <a:pPr indent="0" lvl="0" marL="0" rtl="0" algn="l">
              <a:spcBef>
                <a:spcPts val="0"/>
              </a:spcBef>
              <a:spcAft>
                <a:spcPts val="0"/>
              </a:spcAft>
              <a:buNone/>
            </a:pPr>
            <a:r>
              <a:rPr i="1" lang="en" sz="1100"/>
              <a:t>Called directly in:</a:t>
            </a:r>
            <a:endParaRPr i="1" sz="1100"/>
          </a:p>
          <a:p>
            <a:pPr indent="0" lvl="0" marL="0" rtl="0" algn="l">
              <a:spcBef>
                <a:spcPts val="0"/>
              </a:spcBef>
              <a:spcAft>
                <a:spcPts val="0"/>
              </a:spcAft>
              <a:buNone/>
            </a:pPr>
            <a:r>
              <a:rPr lang="en" sz="1100"/>
              <a:t>AF.lvlib:Actor.lvclass:</a:t>
            </a:r>
            <a:r>
              <a:rPr lang="en" sz="1100">
                <a:solidFill>
                  <a:srgbClr val="CC0000"/>
                </a:solidFill>
              </a:rPr>
              <a:t>Actor.vi</a:t>
            </a:r>
            <a:endParaRPr sz="1100">
              <a:solidFill>
                <a:srgbClr val="1155CC"/>
              </a:solidFill>
            </a:endParaRPr>
          </a:p>
          <a:p>
            <a:pPr indent="0" lvl="0" marL="0" rtl="0" algn="l">
              <a:spcBef>
                <a:spcPts val="0"/>
              </a:spcBef>
              <a:spcAft>
                <a:spcPts val="0"/>
              </a:spcAft>
              <a:buNone/>
            </a:pPr>
            <a:r>
              <a:t/>
            </a:r>
            <a:endParaRPr sz="1100">
              <a:solidFill>
                <a:srgbClr val="BF9000"/>
              </a:solidFill>
            </a:endParaRPr>
          </a:p>
        </p:txBody>
      </p:sp>
      <p:sp>
        <p:nvSpPr>
          <p:cNvPr id="161" name="Google Shape;161;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62" name="Google Shape;162;p26"/>
          <p:cNvPicPr preferRelativeResize="0"/>
          <p:nvPr/>
        </p:nvPicPr>
        <p:blipFill rotWithShape="1">
          <a:blip r:embed="rId3">
            <a:alphaModFix/>
          </a:blip>
          <a:srcRect b="7420" l="3459" r="2784" t="24561"/>
          <a:stretch/>
        </p:blipFill>
        <p:spPr>
          <a:xfrm>
            <a:off x="0" y="2461750"/>
            <a:ext cx="5827975" cy="2681750"/>
          </a:xfrm>
          <a:prstGeom prst="rect">
            <a:avLst/>
          </a:prstGeom>
          <a:noFill/>
          <a:ln>
            <a:noFill/>
          </a:ln>
        </p:spPr>
      </p:pic>
      <p:pic>
        <p:nvPicPr>
          <p:cNvPr id="163" name="Google Shape;163;p26"/>
          <p:cNvPicPr preferRelativeResize="0"/>
          <p:nvPr/>
        </p:nvPicPr>
        <p:blipFill>
          <a:blip r:embed="rId4">
            <a:alphaModFix/>
          </a:blip>
          <a:stretch>
            <a:fillRect/>
          </a:stretch>
        </p:blipFill>
        <p:spPr>
          <a:xfrm>
            <a:off x="5585825" y="0"/>
            <a:ext cx="3558175" cy="4269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0" y="0"/>
            <a:ext cx="8520600" cy="80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AF.lvlib:</a:t>
            </a:r>
            <a:r>
              <a:rPr lang="en" sz="1100"/>
              <a:t>Last Ack.lvclass:Do.vi</a:t>
            </a:r>
            <a:endParaRPr sz="1100"/>
          </a:p>
          <a:p>
            <a:pPr indent="0" lvl="0" marL="0" rtl="0" algn="l">
              <a:spcBef>
                <a:spcPts val="0"/>
              </a:spcBef>
              <a:spcAft>
                <a:spcPts val="0"/>
              </a:spcAft>
              <a:buNone/>
            </a:pPr>
            <a:r>
              <a:rPr i="1" lang="en" sz="1100"/>
              <a:t>Called directly in:</a:t>
            </a:r>
            <a:endParaRPr i="1" sz="1100"/>
          </a:p>
          <a:p>
            <a:pPr indent="0" lvl="0" marL="0" rtl="0" algn="l">
              <a:spcBef>
                <a:spcPts val="0"/>
              </a:spcBef>
              <a:spcAft>
                <a:spcPts val="0"/>
              </a:spcAft>
              <a:buNone/>
            </a:pPr>
            <a:r>
              <a:rPr lang="en" sz="1100"/>
              <a:t>AF.lvlib:Actor.lvclass:</a:t>
            </a:r>
            <a:r>
              <a:rPr lang="en" sz="1100">
                <a:solidFill>
                  <a:srgbClr val="BF9000"/>
                </a:solidFill>
              </a:rPr>
              <a:t>Receive Message.vi</a:t>
            </a:r>
            <a:endParaRPr sz="1100">
              <a:solidFill>
                <a:srgbClr val="BF9000"/>
              </a:solidFill>
            </a:endParaRPr>
          </a:p>
          <a:p>
            <a:pPr indent="0" lvl="0" marL="0" rtl="0" algn="l">
              <a:spcBef>
                <a:spcPts val="0"/>
              </a:spcBef>
              <a:spcAft>
                <a:spcPts val="0"/>
              </a:spcAft>
              <a:buNone/>
            </a:pPr>
            <a:r>
              <a:rPr lang="en" sz="1100"/>
              <a:t>AF.lvlib:Actor.lvclass </a:t>
            </a:r>
            <a:r>
              <a:rPr lang="en" sz="1100">
                <a:solidFill>
                  <a:srgbClr val="1155CC"/>
                </a:solidFill>
              </a:rPr>
              <a:t>(is friend of this method)</a:t>
            </a:r>
            <a:endParaRPr sz="1100"/>
          </a:p>
        </p:txBody>
      </p:sp>
      <p:sp>
        <p:nvSpPr>
          <p:cNvPr id="169" name="Google Shape;169;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70" name="Google Shape;170;p27"/>
          <p:cNvPicPr preferRelativeResize="0"/>
          <p:nvPr/>
        </p:nvPicPr>
        <p:blipFill rotWithShape="1">
          <a:blip r:embed="rId3">
            <a:alphaModFix/>
          </a:blip>
          <a:srcRect b="8905" l="12482" r="12549" t="30010"/>
          <a:stretch/>
        </p:blipFill>
        <p:spPr>
          <a:xfrm>
            <a:off x="0" y="3235200"/>
            <a:ext cx="2942000" cy="1908300"/>
          </a:xfrm>
          <a:prstGeom prst="rect">
            <a:avLst/>
          </a:prstGeom>
          <a:noFill/>
          <a:ln>
            <a:noFill/>
          </a:ln>
        </p:spPr>
      </p:pic>
      <p:pic>
        <p:nvPicPr>
          <p:cNvPr id="171" name="Google Shape;171;p27"/>
          <p:cNvPicPr preferRelativeResize="0"/>
          <p:nvPr/>
        </p:nvPicPr>
        <p:blipFill>
          <a:blip r:embed="rId4">
            <a:alphaModFix/>
          </a:blip>
          <a:stretch>
            <a:fillRect/>
          </a:stretch>
        </p:blipFill>
        <p:spPr>
          <a:xfrm>
            <a:off x="6002125" y="0"/>
            <a:ext cx="3141877" cy="4035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AF.lvlib:</a:t>
            </a:r>
            <a:r>
              <a:rPr lang="en" sz="1100"/>
              <a:t>Last Ack.lvclass:Read Actor.vi</a:t>
            </a:r>
            <a:endParaRPr sz="1100"/>
          </a:p>
          <a:p>
            <a:pPr indent="0" lvl="0" marL="0" rtl="0" algn="l">
              <a:spcBef>
                <a:spcPts val="0"/>
              </a:spcBef>
              <a:spcAft>
                <a:spcPts val="0"/>
              </a:spcAft>
              <a:buNone/>
            </a:pPr>
            <a:r>
              <a:rPr i="1" lang="en" sz="1100"/>
              <a:t>No direct calls</a:t>
            </a:r>
            <a:endParaRPr i="1" sz="1100"/>
          </a:p>
        </p:txBody>
      </p:sp>
      <p:sp>
        <p:nvSpPr>
          <p:cNvPr id="177" name="Google Shape;177;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78" name="Google Shape;178;p28"/>
          <p:cNvPicPr preferRelativeResize="0"/>
          <p:nvPr/>
        </p:nvPicPr>
        <p:blipFill rotWithShape="1">
          <a:blip r:embed="rId3">
            <a:alphaModFix/>
          </a:blip>
          <a:srcRect b="11776" l="7866" r="13861" t="46683"/>
          <a:stretch/>
        </p:blipFill>
        <p:spPr>
          <a:xfrm>
            <a:off x="0" y="4391725"/>
            <a:ext cx="2139625" cy="751775"/>
          </a:xfrm>
          <a:prstGeom prst="rect">
            <a:avLst/>
          </a:prstGeom>
          <a:noFill/>
          <a:ln>
            <a:noFill/>
          </a:ln>
        </p:spPr>
      </p:pic>
      <p:pic>
        <p:nvPicPr>
          <p:cNvPr id="179" name="Google Shape;179;p28"/>
          <p:cNvPicPr preferRelativeResize="0"/>
          <p:nvPr/>
        </p:nvPicPr>
        <p:blipFill>
          <a:blip r:embed="rId4">
            <a:alphaModFix/>
          </a:blip>
          <a:stretch>
            <a:fillRect/>
          </a:stretch>
        </p:blipFill>
        <p:spPr>
          <a:xfrm>
            <a:off x="7086600" y="0"/>
            <a:ext cx="2057400" cy="30956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AF.lvlib:</a:t>
            </a:r>
            <a:r>
              <a:rPr lang="en" sz="1100"/>
              <a:t>Last Ack.lvclass:Read Error Report.vi</a:t>
            </a:r>
            <a:endParaRPr sz="1100"/>
          </a:p>
          <a:p>
            <a:pPr indent="0" lvl="0" marL="0" rtl="0" algn="l">
              <a:spcBef>
                <a:spcPts val="0"/>
              </a:spcBef>
              <a:spcAft>
                <a:spcPts val="0"/>
              </a:spcAft>
              <a:buNone/>
            </a:pPr>
            <a:r>
              <a:rPr i="1" lang="en" sz="1100"/>
              <a:t>Called directly in:</a:t>
            </a:r>
            <a:endParaRPr i="1" sz="1100"/>
          </a:p>
          <a:p>
            <a:pPr indent="0" lvl="0" marL="0" rtl="0" algn="l">
              <a:spcBef>
                <a:spcPts val="0"/>
              </a:spcBef>
              <a:spcAft>
                <a:spcPts val="0"/>
              </a:spcAft>
              <a:buClr>
                <a:srgbClr val="000000"/>
              </a:buClr>
              <a:buSzPts val="990"/>
              <a:buFont typeface="Arial"/>
              <a:buNone/>
            </a:pPr>
            <a:r>
              <a:rPr lang="en" sz="1100"/>
              <a:t>AF.lvlib:Actor.lvclass:</a:t>
            </a:r>
            <a:r>
              <a:rPr lang="en" sz="1100">
                <a:solidFill>
                  <a:srgbClr val="BF9000"/>
                </a:solidFill>
              </a:rPr>
              <a:t>Handle Last Ack Core.vi</a:t>
            </a:r>
            <a:endParaRPr sz="1100">
              <a:solidFill>
                <a:srgbClr val="BF9000"/>
              </a:solidFill>
            </a:endParaRPr>
          </a:p>
          <a:p>
            <a:pPr indent="0" lvl="0" marL="0" rtl="0" algn="l">
              <a:spcBef>
                <a:spcPts val="0"/>
              </a:spcBef>
              <a:spcAft>
                <a:spcPts val="0"/>
              </a:spcAft>
              <a:buNone/>
            </a:pPr>
            <a:r>
              <a:t/>
            </a:r>
            <a:endParaRPr sz="1100"/>
          </a:p>
        </p:txBody>
      </p:sp>
      <p:sp>
        <p:nvSpPr>
          <p:cNvPr id="185" name="Google Shape;185;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86" name="Google Shape;186;p29"/>
          <p:cNvPicPr preferRelativeResize="0"/>
          <p:nvPr/>
        </p:nvPicPr>
        <p:blipFill rotWithShape="1">
          <a:blip r:embed="rId3">
            <a:alphaModFix/>
          </a:blip>
          <a:srcRect b="17521" l="7760" r="11652" t="48508"/>
          <a:stretch/>
        </p:blipFill>
        <p:spPr>
          <a:xfrm>
            <a:off x="0" y="4464025"/>
            <a:ext cx="2233600" cy="679475"/>
          </a:xfrm>
          <a:prstGeom prst="rect">
            <a:avLst/>
          </a:prstGeom>
          <a:noFill/>
          <a:ln>
            <a:noFill/>
          </a:ln>
        </p:spPr>
      </p:pic>
      <p:pic>
        <p:nvPicPr>
          <p:cNvPr id="187" name="Google Shape;187;p29"/>
          <p:cNvPicPr preferRelativeResize="0"/>
          <p:nvPr/>
        </p:nvPicPr>
        <p:blipFill>
          <a:blip r:embed="rId4">
            <a:alphaModFix/>
          </a:blip>
          <a:stretch>
            <a:fillRect/>
          </a:stretch>
        </p:blipFill>
        <p:spPr>
          <a:xfrm>
            <a:off x="6181725" y="0"/>
            <a:ext cx="2962275" cy="2762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0"/>
          <p:cNvSpPr txBox="1"/>
          <p:nvPr>
            <p:ph type="title"/>
          </p:nvPr>
        </p:nvSpPr>
        <p:spPr>
          <a:xfrm>
            <a:off x="0" y="0"/>
            <a:ext cx="8520600" cy="96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AF.lvlib:</a:t>
            </a:r>
            <a:r>
              <a:rPr lang="en" sz="1100"/>
              <a:t>Last Ack.lvclass:Read Caller-To-Actor Enqueuer.vi</a:t>
            </a:r>
            <a:endParaRPr sz="1100"/>
          </a:p>
          <a:p>
            <a:pPr indent="0" lvl="0" marL="0" rtl="0" algn="l">
              <a:spcBef>
                <a:spcPts val="0"/>
              </a:spcBef>
              <a:spcAft>
                <a:spcPts val="0"/>
              </a:spcAft>
              <a:buNone/>
            </a:pPr>
            <a:r>
              <a:rPr i="1" lang="en" sz="1100"/>
              <a:t>Called directly in:</a:t>
            </a:r>
            <a:endParaRPr i="1" sz="1100"/>
          </a:p>
          <a:p>
            <a:pPr indent="0" lvl="0" marL="0" rtl="0" algn="l">
              <a:spcBef>
                <a:spcPts val="0"/>
              </a:spcBef>
              <a:spcAft>
                <a:spcPts val="0"/>
              </a:spcAft>
              <a:buNone/>
            </a:pPr>
            <a:r>
              <a:rPr lang="en" sz="1100"/>
              <a:t>AF.lvlib:Actor.lvclass:</a:t>
            </a:r>
            <a:r>
              <a:rPr lang="en" sz="1100">
                <a:solidFill>
                  <a:srgbClr val="1155CC"/>
                </a:solidFill>
              </a:rPr>
              <a:t>Handle Last Ack.vi</a:t>
            </a:r>
            <a:endParaRPr sz="1100"/>
          </a:p>
          <a:p>
            <a:pPr indent="0" lvl="0" marL="0" rtl="0" algn="l">
              <a:spcBef>
                <a:spcPts val="0"/>
              </a:spcBef>
              <a:spcAft>
                <a:spcPts val="0"/>
              </a:spcAft>
              <a:buNone/>
            </a:pPr>
            <a:r>
              <a:t/>
            </a:r>
            <a:endParaRPr sz="1100"/>
          </a:p>
        </p:txBody>
      </p:sp>
      <p:sp>
        <p:nvSpPr>
          <p:cNvPr id="193" name="Google Shape;193;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94" name="Google Shape;194;p30"/>
          <p:cNvPicPr preferRelativeResize="0"/>
          <p:nvPr/>
        </p:nvPicPr>
        <p:blipFill rotWithShape="1">
          <a:blip r:embed="rId3">
            <a:alphaModFix/>
          </a:blip>
          <a:srcRect b="17443" l="5199" r="5146" t="48028"/>
          <a:stretch/>
        </p:blipFill>
        <p:spPr>
          <a:xfrm>
            <a:off x="0" y="4449575"/>
            <a:ext cx="3578075" cy="693925"/>
          </a:xfrm>
          <a:prstGeom prst="rect">
            <a:avLst/>
          </a:prstGeom>
          <a:noFill/>
          <a:ln>
            <a:noFill/>
          </a:ln>
        </p:spPr>
      </p:pic>
      <p:pic>
        <p:nvPicPr>
          <p:cNvPr id="195" name="Google Shape;195;p30"/>
          <p:cNvPicPr preferRelativeResize="0"/>
          <p:nvPr/>
        </p:nvPicPr>
        <p:blipFill>
          <a:blip r:embed="rId4">
            <a:alphaModFix/>
          </a:blip>
          <a:stretch>
            <a:fillRect/>
          </a:stretch>
        </p:blipFill>
        <p:spPr>
          <a:xfrm>
            <a:off x="5467350" y="0"/>
            <a:ext cx="3676650" cy="25336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1"/>
          <p:cNvSpPr txBox="1"/>
          <p:nvPr>
            <p:ph type="title"/>
          </p:nvPr>
        </p:nvSpPr>
        <p:spPr>
          <a:xfrm>
            <a:off x="0" y="0"/>
            <a:ext cx="8520600" cy="145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t>AF.lvlib:</a:t>
            </a:r>
            <a:r>
              <a:rPr lang="en" sz="1100">
                <a:solidFill>
                  <a:srgbClr val="CC0000"/>
                </a:solidFill>
              </a:rPr>
              <a:t>Launch Nested Actor Msg</a:t>
            </a:r>
            <a:r>
              <a:rPr lang="en" sz="1100">
                <a:solidFill>
                  <a:srgbClr val="CC0000"/>
                </a:solidFill>
              </a:rPr>
              <a:t>.lvclass</a:t>
            </a:r>
            <a:endParaRPr sz="1100"/>
          </a:p>
          <a:p>
            <a:pPr indent="0" lvl="0" marL="0" rtl="0" algn="l">
              <a:spcBef>
                <a:spcPts val="0"/>
              </a:spcBef>
              <a:spcAft>
                <a:spcPts val="0"/>
              </a:spcAft>
              <a:buNone/>
            </a:pPr>
            <a:r>
              <a:rPr i="1" lang="en" sz="1100"/>
              <a:t>Contained elements:</a:t>
            </a:r>
            <a:endParaRPr sz="1100"/>
          </a:p>
          <a:p>
            <a:pPr indent="0" lvl="0" marL="0" rtl="0" algn="l">
              <a:spcBef>
                <a:spcPts val="0"/>
              </a:spcBef>
              <a:spcAft>
                <a:spcPts val="0"/>
              </a:spcAft>
              <a:buNone/>
            </a:pPr>
            <a:r>
              <a:rPr lang="en" sz="1100"/>
              <a:t>AF.lvlib:</a:t>
            </a:r>
            <a:r>
              <a:rPr lang="en" sz="1100">
                <a:solidFill>
                  <a:srgbClr val="CC0000"/>
                </a:solidFill>
              </a:rPr>
              <a:t>Launch Nested Actor Msg.lvclass:</a:t>
            </a:r>
            <a:r>
              <a:rPr lang="en" sz="1100"/>
              <a:t>Do.vi</a:t>
            </a:r>
            <a:endParaRPr sz="1100"/>
          </a:p>
          <a:p>
            <a:pPr indent="0" lvl="0" marL="0" rtl="0" algn="l">
              <a:spcBef>
                <a:spcPts val="0"/>
              </a:spcBef>
              <a:spcAft>
                <a:spcPts val="0"/>
              </a:spcAft>
              <a:buNone/>
            </a:pPr>
            <a:r>
              <a:rPr lang="en" sz="1100"/>
              <a:t>AF.lvlib:</a:t>
            </a:r>
            <a:r>
              <a:rPr lang="en" sz="1100">
                <a:solidFill>
                  <a:srgbClr val="CC0000"/>
                </a:solidFill>
              </a:rPr>
              <a:t>Launch Nested Actor Msg.lvclass:</a:t>
            </a:r>
            <a:r>
              <a:rPr lang="en" sz="1100"/>
              <a:t>Initialize.vi</a:t>
            </a:r>
            <a:endParaRPr sz="1100"/>
          </a:p>
        </p:txBody>
      </p:sp>
      <p:sp>
        <p:nvSpPr>
          <p:cNvPr id="201" name="Google Shape;201;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02" name="Google Shape;202;p31"/>
          <p:cNvSpPr txBox="1"/>
          <p:nvPr/>
        </p:nvSpPr>
        <p:spPr>
          <a:xfrm>
            <a:off x="4769700" y="0"/>
            <a:ext cx="4374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1155CC"/>
                </a:solidFill>
              </a:rPr>
              <a:t>No Friends</a:t>
            </a:r>
            <a:endParaRPr sz="1800">
              <a:solidFill>
                <a:schemeClr val="lt2"/>
              </a:solidFill>
            </a:endParaRPr>
          </a:p>
        </p:txBody>
      </p:sp>
      <p:pic>
        <p:nvPicPr>
          <p:cNvPr id="203" name="Google Shape;203;p31"/>
          <p:cNvPicPr preferRelativeResize="0"/>
          <p:nvPr/>
        </p:nvPicPr>
        <p:blipFill rotWithShape="1">
          <a:blip r:embed="rId3">
            <a:alphaModFix/>
          </a:blip>
          <a:srcRect b="55331" l="0" r="0" t="33100"/>
          <a:stretch/>
        </p:blipFill>
        <p:spPr>
          <a:xfrm>
            <a:off x="3078875" y="1972249"/>
            <a:ext cx="2350152" cy="1631125"/>
          </a:xfrm>
          <a:prstGeom prst="rect">
            <a:avLst/>
          </a:prstGeom>
          <a:noFill/>
          <a:ln>
            <a:noFill/>
          </a:ln>
        </p:spPr>
      </p:pic>
      <p:pic>
        <p:nvPicPr>
          <p:cNvPr id="204" name="Google Shape;204;p31"/>
          <p:cNvPicPr preferRelativeResize="0"/>
          <p:nvPr/>
        </p:nvPicPr>
        <p:blipFill>
          <a:blip r:embed="rId4">
            <a:alphaModFix/>
          </a:blip>
          <a:stretch>
            <a:fillRect/>
          </a:stretch>
        </p:blipFill>
        <p:spPr>
          <a:xfrm>
            <a:off x="5429025" y="1101875"/>
            <a:ext cx="2171700" cy="3371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t>Method / Class scope colors</a:t>
            </a:r>
            <a:endParaRPr sz="1100"/>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solidFill>
                  <a:schemeClr val="dk1"/>
                </a:solidFill>
              </a:rPr>
              <a:t>+Public</a:t>
            </a:r>
            <a:endParaRPr sz="1100">
              <a:solidFill>
                <a:schemeClr val="dk1"/>
              </a:solidFill>
            </a:endParaRPr>
          </a:p>
          <a:p>
            <a:pPr indent="0" lvl="0" marL="0" rtl="0" algn="l">
              <a:spcBef>
                <a:spcPts val="1200"/>
              </a:spcBef>
              <a:spcAft>
                <a:spcPts val="0"/>
              </a:spcAft>
              <a:buNone/>
            </a:pPr>
            <a:r>
              <a:rPr lang="en" sz="1100">
                <a:solidFill>
                  <a:srgbClr val="CC0000"/>
                </a:solidFill>
              </a:rPr>
              <a:t>-Private</a:t>
            </a:r>
            <a:endParaRPr sz="1100">
              <a:solidFill>
                <a:srgbClr val="CC0000"/>
              </a:solidFill>
            </a:endParaRPr>
          </a:p>
          <a:p>
            <a:pPr indent="0" lvl="0" marL="0" rtl="0" algn="l">
              <a:spcBef>
                <a:spcPts val="1200"/>
              </a:spcBef>
              <a:spcAft>
                <a:spcPts val="0"/>
              </a:spcAft>
              <a:buNone/>
            </a:pPr>
            <a:r>
              <a:rPr lang="en" sz="1100">
                <a:solidFill>
                  <a:srgbClr val="1155CC"/>
                </a:solidFill>
              </a:rPr>
              <a:t>~Community</a:t>
            </a:r>
            <a:endParaRPr sz="1100">
              <a:solidFill>
                <a:srgbClr val="1155CC"/>
              </a:solidFill>
            </a:endParaRPr>
          </a:p>
          <a:p>
            <a:pPr indent="0" lvl="0" marL="0" rtl="0" algn="l">
              <a:spcBef>
                <a:spcPts val="1200"/>
              </a:spcBef>
              <a:spcAft>
                <a:spcPts val="1200"/>
              </a:spcAft>
              <a:buNone/>
            </a:pPr>
            <a:r>
              <a:rPr lang="en" sz="1100">
                <a:solidFill>
                  <a:srgbClr val="BF9000"/>
                </a:solidFill>
              </a:rPr>
              <a:t>#Protected</a:t>
            </a:r>
            <a:endParaRPr sz="1100">
              <a:solidFill>
                <a:srgbClr val="BF9000"/>
              </a:solidFill>
            </a:endParaRPr>
          </a:p>
        </p:txBody>
      </p:sp>
      <p:sp>
        <p:nvSpPr>
          <p:cNvPr id="64" name="Google Shape;64;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1100"/>
              <a:t>‹#›</a:t>
            </a:fld>
            <a:endParaRPr sz="11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2"/>
          <p:cNvSpPr txBox="1"/>
          <p:nvPr>
            <p:ph type="title"/>
          </p:nvPr>
        </p:nvSpPr>
        <p:spPr>
          <a:xfrm>
            <a:off x="0" y="0"/>
            <a:ext cx="8520600" cy="9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AF.lvlib:</a:t>
            </a:r>
            <a:r>
              <a:rPr lang="en" sz="1100">
                <a:solidFill>
                  <a:srgbClr val="CC0000"/>
                </a:solidFill>
              </a:rPr>
              <a:t>Launch Nested Actor Msg.lvclass:</a:t>
            </a:r>
            <a:r>
              <a:rPr lang="en" sz="1100"/>
              <a:t>Do.vi</a:t>
            </a:r>
            <a:endParaRPr sz="1100"/>
          </a:p>
          <a:p>
            <a:pPr indent="0" lvl="0" marL="0" rtl="0" algn="l">
              <a:spcBef>
                <a:spcPts val="0"/>
              </a:spcBef>
              <a:spcAft>
                <a:spcPts val="0"/>
              </a:spcAft>
              <a:buNone/>
            </a:pPr>
            <a:r>
              <a:rPr i="1" lang="en" sz="1100"/>
              <a:t>Called directly in:</a:t>
            </a:r>
            <a:endParaRPr i="1" sz="1100"/>
          </a:p>
          <a:p>
            <a:pPr indent="0" lvl="0" marL="0" rtl="0" algn="l">
              <a:spcBef>
                <a:spcPts val="0"/>
              </a:spcBef>
              <a:spcAft>
                <a:spcPts val="0"/>
              </a:spcAft>
              <a:buNone/>
            </a:pPr>
            <a:r>
              <a:rPr lang="en" sz="1100"/>
              <a:t>AF.lvlib:Actor.lvclass:</a:t>
            </a:r>
            <a:r>
              <a:rPr lang="en" sz="1100">
                <a:solidFill>
                  <a:srgbClr val="BF9000"/>
                </a:solidFill>
              </a:rPr>
              <a:t>Receive Message.vi</a:t>
            </a:r>
            <a:endParaRPr sz="1100">
              <a:solidFill>
                <a:srgbClr val="BF9000"/>
              </a:solidFill>
            </a:endParaRPr>
          </a:p>
          <a:p>
            <a:pPr indent="0" lvl="0" marL="0" rtl="0" algn="l">
              <a:spcBef>
                <a:spcPts val="0"/>
              </a:spcBef>
              <a:spcAft>
                <a:spcPts val="0"/>
              </a:spcAft>
              <a:buNone/>
            </a:pPr>
            <a:r>
              <a:rPr lang="en" sz="1100"/>
              <a:t>AF.lvlib:Actor.lvclass </a:t>
            </a:r>
            <a:r>
              <a:rPr lang="en" sz="1100">
                <a:solidFill>
                  <a:srgbClr val="1155CC"/>
                </a:solidFill>
              </a:rPr>
              <a:t>(is friend of this method)</a:t>
            </a:r>
            <a:endParaRPr sz="1100"/>
          </a:p>
          <a:p>
            <a:pPr indent="0" lvl="0" marL="0" rtl="0" algn="l">
              <a:spcBef>
                <a:spcPts val="0"/>
              </a:spcBef>
              <a:spcAft>
                <a:spcPts val="0"/>
              </a:spcAft>
              <a:buClr>
                <a:srgbClr val="000000"/>
              </a:buClr>
              <a:buSzPts val="990"/>
              <a:buFont typeface="Arial"/>
              <a:buNone/>
            </a:pPr>
            <a:r>
              <a:t/>
            </a:r>
            <a:endParaRPr sz="1100">
              <a:solidFill>
                <a:srgbClr val="BF9000"/>
              </a:solidFill>
            </a:endParaRPr>
          </a:p>
          <a:p>
            <a:pPr indent="0" lvl="0" marL="0" rtl="0" algn="l">
              <a:spcBef>
                <a:spcPts val="0"/>
              </a:spcBef>
              <a:spcAft>
                <a:spcPts val="0"/>
              </a:spcAft>
              <a:buNone/>
            </a:pPr>
            <a:r>
              <a:t/>
            </a:r>
            <a:endParaRPr sz="1100"/>
          </a:p>
        </p:txBody>
      </p:sp>
      <p:sp>
        <p:nvSpPr>
          <p:cNvPr id="210" name="Google Shape;210;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11" name="Google Shape;211;p32"/>
          <p:cNvPicPr preferRelativeResize="0"/>
          <p:nvPr/>
        </p:nvPicPr>
        <p:blipFill rotWithShape="1">
          <a:blip r:embed="rId3">
            <a:alphaModFix/>
          </a:blip>
          <a:srcRect b="10336" l="3906" r="6487" t="27843"/>
          <a:stretch/>
        </p:blipFill>
        <p:spPr>
          <a:xfrm>
            <a:off x="0" y="3047250"/>
            <a:ext cx="5428575" cy="2096250"/>
          </a:xfrm>
          <a:prstGeom prst="rect">
            <a:avLst/>
          </a:prstGeom>
          <a:noFill/>
          <a:ln>
            <a:noFill/>
          </a:ln>
        </p:spPr>
      </p:pic>
      <p:pic>
        <p:nvPicPr>
          <p:cNvPr id="212" name="Google Shape;212;p32"/>
          <p:cNvPicPr preferRelativeResize="0"/>
          <p:nvPr/>
        </p:nvPicPr>
        <p:blipFill>
          <a:blip r:embed="rId4">
            <a:alphaModFix/>
          </a:blip>
          <a:stretch>
            <a:fillRect/>
          </a:stretch>
        </p:blipFill>
        <p:spPr>
          <a:xfrm>
            <a:off x="5737625" y="0"/>
            <a:ext cx="3406375" cy="44423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3"/>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AF.lvlib:</a:t>
            </a:r>
            <a:r>
              <a:rPr lang="en" sz="1100">
                <a:solidFill>
                  <a:srgbClr val="CC0000"/>
                </a:solidFill>
              </a:rPr>
              <a:t>Launch Nested Actor Msg.lvclass:</a:t>
            </a:r>
            <a:r>
              <a:rPr lang="en" sz="1100"/>
              <a:t>Initialize.vi</a:t>
            </a:r>
            <a:endParaRPr sz="1100"/>
          </a:p>
          <a:p>
            <a:pPr indent="0" lvl="0" marL="0" rtl="0" algn="l">
              <a:spcBef>
                <a:spcPts val="0"/>
              </a:spcBef>
              <a:spcAft>
                <a:spcPts val="0"/>
              </a:spcAft>
              <a:buNone/>
            </a:pPr>
            <a:r>
              <a:rPr i="1" lang="en" sz="1100"/>
              <a:t>Called directly in:</a:t>
            </a:r>
            <a:endParaRPr i="1" sz="1100"/>
          </a:p>
          <a:p>
            <a:pPr indent="0" lvl="0" marL="0" rtl="0" algn="l">
              <a:spcBef>
                <a:spcPts val="0"/>
              </a:spcBef>
              <a:spcAft>
                <a:spcPts val="0"/>
              </a:spcAft>
              <a:buNone/>
            </a:pPr>
            <a:r>
              <a:rPr lang="en" sz="1100"/>
              <a:t>AF.lvlib:Actor.lvclass:</a:t>
            </a:r>
            <a:r>
              <a:rPr lang="en" sz="1100">
                <a:solidFill>
                  <a:srgbClr val="BF9000"/>
                </a:solidFill>
              </a:rPr>
              <a:t>Send Launch Nested Actor Msg.vi</a:t>
            </a:r>
            <a:endParaRPr sz="1100"/>
          </a:p>
        </p:txBody>
      </p:sp>
      <p:sp>
        <p:nvSpPr>
          <p:cNvPr id="218" name="Google Shape;218;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19" name="Google Shape;219;p33"/>
          <p:cNvPicPr preferRelativeResize="0"/>
          <p:nvPr/>
        </p:nvPicPr>
        <p:blipFill rotWithShape="1">
          <a:blip r:embed="rId3">
            <a:alphaModFix/>
          </a:blip>
          <a:srcRect b="7018" l="3303" r="3629" t="22154"/>
          <a:stretch/>
        </p:blipFill>
        <p:spPr>
          <a:xfrm>
            <a:off x="0" y="2628000"/>
            <a:ext cx="4633450" cy="2515500"/>
          </a:xfrm>
          <a:prstGeom prst="rect">
            <a:avLst/>
          </a:prstGeom>
          <a:noFill/>
          <a:ln>
            <a:noFill/>
          </a:ln>
        </p:spPr>
      </p:pic>
      <p:pic>
        <p:nvPicPr>
          <p:cNvPr id="220" name="Google Shape;220;p33"/>
          <p:cNvPicPr preferRelativeResize="0"/>
          <p:nvPr/>
        </p:nvPicPr>
        <p:blipFill>
          <a:blip r:embed="rId4">
            <a:alphaModFix/>
          </a:blip>
          <a:stretch>
            <a:fillRect/>
          </a:stretch>
        </p:blipFill>
        <p:spPr>
          <a:xfrm>
            <a:off x="5231625" y="0"/>
            <a:ext cx="3912375" cy="34595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4"/>
          <p:cNvSpPr txBox="1"/>
          <p:nvPr>
            <p:ph type="title"/>
          </p:nvPr>
        </p:nvSpPr>
        <p:spPr>
          <a:xfrm>
            <a:off x="0" y="0"/>
            <a:ext cx="9144000" cy="514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100"/>
              <a:t>AF.lvlib:</a:t>
            </a:r>
            <a:r>
              <a:rPr lang="en" sz="1100"/>
              <a:t>Actor</a:t>
            </a:r>
            <a:r>
              <a:rPr lang="en" sz="1100"/>
              <a:t>.lvclass</a:t>
            </a:r>
            <a:endParaRPr sz="1100"/>
          </a:p>
          <a:p>
            <a:pPr indent="0" lvl="0" marL="0" rtl="0" algn="l">
              <a:spcBef>
                <a:spcPts val="0"/>
              </a:spcBef>
              <a:spcAft>
                <a:spcPts val="0"/>
              </a:spcAft>
              <a:buNone/>
            </a:pPr>
            <a:r>
              <a:rPr i="1" lang="en" sz="1100"/>
              <a:t>Contained elements:</a:t>
            </a:r>
            <a:endParaRPr sz="1100"/>
          </a:p>
          <a:p>
            <a:pPr indent="0" lvl="0" marL="0" rtl="0" algn="l">
              <a:spcBef>
                <a:spcPts val="0"/>
              </a:spcBef>
              <a:spcAft>
                <a:spcPts val="0"/>
              </a:spcAft>
              <a:buSzPts val="990"/>
              <a:buNone/>
            </a:pPr>
            <a:r>
              <a:rPr lang="en" sz="1100"/>
              <a:t>AF.lvlib:Actor.lvclass:</a:t>
            </a:r>
            <a:r>
              <a:rPr lang="en" sz="1100">
                <a:solidFill>
                  <a:srgbClr val="1155CC"/>
                </a:solidFill>
              </a:rPr>
              <a:t>Handle Last Ack.vi</a:t>
            </a:r>
            <a:endParaRPr sz="1100"/>
          </a:p>
          <a:p>
            <a:pPr indent="0" lvl="0" marL="0" rtl="0" algn="l">
              <a:spcBef>
                <a:spcPts val="0"/>
              </a:spcBef>
              <a:spcAft>
                <a:spcPts val="0"/>
              </a:spcAft>
              <a:buSzPts val="990"/>
              <a:buNone/>
            </a:pPr>
            <a:r>
              <a:rPr lang="en" sz="1100"/>
              <a:t>AF.lvlib:Actor.lvclass:</a:t>
            </a:r>
            <a:r>
              <a:rPr lang="en" sz="1100">
                <a:solidFill>
                  <a:srgbClr val="1155CC"/>
                </a:solidFill>
              </a:rPr>
              <a:t>Init Check.vi</a:t>
            </a:r>
            <a:endParaRPr sz="1100"/>
          </a:p>
          <a:p>
            <a:pPr indent="0" lvl="0" marL="0" rtl="0" algn="l">
              <a:spcBef>
                <a:spcPts val="0"/>
              </a:spcBef>
              <a:spcAft>
                <a:spcPts val="0"/>
              </a:spcAft>
              <a:buSzPts val="990"/>
              <a:buNone/>
            </a:pPr>
            <a:r>
              <a:rPr lang="en" sz="1100"/>
              <a:t>AF.lvlib:Actor.lvclass:</a:t>
            </a:r>
            <a:r>
              <a:rPr lang="en" sz="1100">
                <a:solidFill>
                  <a:srgbClr val="1155CC"/>
                </a:solidFill>
              </a:rPr>
              <a:t>Init Queues.vi</a:t>
            </a:r>
            <a:endParaRPr sz="1100"/>
          </a:p>
          <a:p>
            <a:pPr indent="0" lvl="0" marL="0" rtl="0" algn="l">
              <a:spcBef>
                <a:spcPts val="0"/>
              </a:spcBef>
              <a:spcAft>
                <a:spcPts val="0"/>
              </a:spcAft>
              <a:buSzPts val="990"/>
              <a:buNone/>
            </a:pPr>
            <a:r>
              <a:rPr lang="en" sz="1100"/>
              <a:t>AF.lvlib:Actor.lvclass:</a:t>
            </a:r>
            <a:r>
              <a:rPr lang="en" sz="1100">
                <a:solidFill>
                  <a:srgbClr val="1155CC"/>
                </a:solidFill>
              </a:rPr>
              <a:t>Launch Nested Actor Friend Wrapper.vi</a:t>
            </a:r>
            <a:endParaRPr sz="1100">
              <a:solidFill>
                <a:srgbClr val="1155CC"/>
              </a:solidFill>
            </a:endParaRPr>
          </a:p>
          <a:p>
            <a:pPr indent="0" lvl="0" marL="0" rtl="0" algn="l">
              <a:spcBef>
                <a:spcPts val="0"/>
              </a:spcBef>
              <a:spcAft>
                <a:spcPts val="0"/>
              </a:spcAft>
              <a:buSzPts val="990"/>
              <a:buNone/>
            </a:pPr>
            <a:r>
              <a:rPr lang="en" sz="1100"/>
              <a:t>AF.lvlib:Actor.lvclass:</a:t>
            </a:r>
            <a:r>
              <a:rPr lang="en" sz="1100">
                <a:solidFill>
                  <a:srgbClr val="CC0000"/>
                </a:solidFill>
              </a:rPr>
              <a:t>Actor.vi</a:t>
            </a:r>
            <a:endParaRPr sz="1100">
              <a:solidFill>
                <a:srgbClr val="CC0000"/>
              </a:solidFill>
            </a:endParaRPr>
          </a:p>
          <a:p>
            <a:pPr indent="0" lvl="0" marL="0" rtl="0" algn="l">
              <a:spcBef>
                <a:spcPts val="0"/>
              </a:spcBef>
              <a:spcAft>
                <a:spcPts val="0"/>
              </a:spcAft>
              <a:buSzPts val="990"/>
              <a:buNone/>
            </a:pPr>
            <a:r>
              <a:rPr lang="en" sz="1100"/>
              <a:t>AF.lvlib:Actor.lvclass:</a:t>
            </a:r>
            <a:r>
              <a:rPr lang="en" sz="1100">
                <a:solidFill>
                  <a:srgbClr val="CC0000"/>
                </a:solidFill>
              </a:rPr>
              <a:t>Record Nested Actor.vi</a:t>
            </a:r>
            <a:endParaRPr sz="1100">
              <a:solidFill>
                <a:srgbClr val="CC0000"/>
              </a:solidFill>
            </a:endParaRPr>
          </a:p>
          <a:p>
            <a:pPr indent="0" lvl="0" marL="0" rtl="0" algn="l">
              <a:spcBef>
                <a:spcPts val="0"/>
              </a:spcBef>
              <a:spcAft>
                <a:spcPts val="0"/>
              </a:spcAft>
              <a:buSzPts val="990"/>
              <a:buNone/>
            </a:pPr>
            <a:r>
              <a:rPr lang="en" sz="1100"/>
              <a:t>AF.lvlib:Actor.lvclass:</a:t>
            </a:r>
            <a:r>
              <a:rPr lang="en" sz="1100">
                <a:solidFill>
                  <a:srgbClr val="CC0000"/>
                </a:solidFill>
              </a:rPr>
              <a:t>Stop.vi</a:t>
            </a:r>
            <a:endParaRPr sz="1100">
              <a:solidFill>
                <a:srgbClr val="CC0000"/>
              </a:solidFill>
            </a:endParaRPr>
          </a:p>
          <a:p>
            <a:pPr indent="0" lvl="0" marL="0" rtl="0" algn="l">
              <a:spcBef>
                <a:spcPts val="0"/>
              </a:spcBef>
              <a:spcAft>
                <a:spcPts val="0"/>
              </a:spcAft>
              <a:buSzPts val="990"/>
              <a:buNone/>
            </a:pPr>
            <a:r>
              <a:rPr lang="en" sz="1100"/>
              <a:t>AF.lvlib:Actor.lvclass:</a:t>
            </a:r>
            <a:r>
              <a:rPr lang="en" sz="1100">
                <a:solidFill>
                  <a:srgbClr val="CC0000"/>
                </a:solidFill>
              </a:rPr>
              <a:t>Count Actors.vi</a:t>
            </a:r>
            <a:endParaRPr sz="1100">
              <a:solidFill>
                <a:srgbClr val="CC0000"/>
              </a:solidFill>
            </a:endParaRPr>
          </a:p>
          <a:p>
            <a:pPr indent="0" lvl="0" marL="0" rtl="0" algn="l">
              <a:spcBef>
                <a:spcPts val="0"/>
              </a:spcBef>
              <a:spcAft>
                <a:spcPts val="0"/>
              </a:spcAft>
              <a:buSzPts val="990"/>
              <a:buNone/>
            </a:pPr>
            <a:r>
              <a:rPr lang="en" sz="1100"/>
              <a:t>AF.lvlib:Actor.lvclass:</a:t>
            </a:r>
            <a:r>
              <a:rPr lang="en" sz="1100">
                <a:solidFill>
                  <a:srgbClr val="CC0000"/>
                </a:solidFill>
              </a:rPr>
              <a:t>Launch Actor Core.vi</a:t>
            </a:r>
            <a:endParaRPr sz="1100">
              <a:solidFill>
                <a:srgbClr val="CC0000"/>
              </a:solidFill>
            </a:endParaRPr>
          </a:p>
          <a:p>
            <a:pPr indent="0" lvl="0" marL="0" rtl="0" algn="l">
              <a:spcBef>
                <a:spcPts val="0"/>
              </a:spcBef>
              <a:spcAft>
                <a:spcPts val="0"/>
              </a:spcAft>
              <a:buSzPts val="990"/>
              <a:buNone/>
            </a:pPr>
            <a:r>
              <a:rPr lang="en" sz="1100"/>
              <a:t>AF.lvlib:Actor.lvclass:</a:t>
            </a:r>
            <a:r>
              <a:rPr lang="en" sz="1100">
                <a:solidFill>
                  <a:srgbClr val="BF9000"/>
                </a:solidFill>
              </a:rPr>
              <a:t>Actor Core.vi</a:t>
            </a:r>
            <a:endParaRPr sz="1100">
              <a:solidFill>
                <a:srgbClr val="BF9000"/>
              </a:solidFill>
            </a:endParaRPr>
          </a:p>
          <a:p>
            <a:pPr indent="0" lvl="0" marL="0" rtl="0" algn="l">
              <a:spcBef>
                <a:spcPts val="0"/>
              </a:spcBef>
              <a:spcAft>
                <a:spcPts val="0"/>
              </a:spcAft>
              <a:buSzPts val="990"/>
              <a:buNone/>
            </a:pPr>
            <a:r>
              <a:rPr lang="en" sz="1100"/>
              <a:t>AF.lvlib:Actor.lvclass:</a:t>
            </a:r>
            <a:r>
              <a:rPr lang="en" sz="1100">
                <a:solidFill>
                  <a:srgbClr val="BF9000"/>
                </a:solidFill>
              </a:rPr>
              <a:t>Stop Core.vi</a:t>
            </a:r>
            <a:endParaRPr sz="1100">
              <a:solidFill>
                <a:srgbClr val="BF9000"/>
              </a:solidFill>
            </a:endParaRPr>
          </a:p>
          <a:p>
            <a:pPr indent="0" lvl="0" marL="0" rtl="0" algn="l">
              <a:spcBef>
                <a:spcPts val="0"/>
              </a:spcBef>
              <a:spcAft>
                <a:spcPts val="0"/>
              </a:spcAft>
              <a:buSzPts val="990"/>
              <a:buNone/>
            </a:pPr>
            <a:r>
              <a:rPr lang="en" sz="1100"/>
              <a:t>AF.lvlib:Actor.lvclass:</a:t>
            </a:r>
            <a:r>
              <a:rPr lang="en" sz="1100">
                <a:solidFill>
                  <a:srgbClr val="BF9000"/>
                </a:solidFill>
              </a:rPr>
              <a:t>Handle Last Ack Core.vi</a:t>
            </a:r>
            <a:endParaRPr sz="1100">
              <a:solidFill>
                <a:srgbClr val="BF9000"/>
              </a:solidFill>
            </a:endParaRPr>
          </a:p>
          <a:p>
            <a:pPr indent="0" lvl="0" marL="0" rtl="0" algn="l">
              <a:spcBef>
                <a:spcPts val="0"/>
              </a:spcBef>
              <a:spcAft>
                <a:spcPts val="0"/>
              </a:spcAft>
              <a:buSzPts val="990"/>
              <a:buNone/>
            </a:pPr>
            <a:r>
              <a:rPr lang="en" sz="1100"/>
              <a:t>AF.lvlib:Actor.lvclass:</a:t>
            </a:r>
            <a:r>
              <a:rPr lang="en" sz="1100">
                <a:solidFill>
                  <a:srgbClr val="BF9000"/>
                </a:solidFill>
              </a:rPr>
              <a:t>Read Self Enqueuer.vi</a:t>
            </a:r>
            <a:endParaRPr sz="1100">
              <a:solidFill>
                <a:srgbClr val="BF9000"/>
              </a:solidFill>
            </a:endParaRPr>
          </a:p>
          <a:p>
            <a:pPr indent="0" lvl="0" marL="0" rtl="0" algn="l">
              <a:spcBef>
                <a:spcPts val="0"/>
              </a:spcBef>
              <a:spcAft>
                <a:spcPts val="0"/>
              </a:spcAft>
              <a:buSzPts val="990"/>
              <a:buNone/>
            </a:pPr>
            <a:r>
              <a:rPr lang="en" sz="1100"/>
              <a:t>AF.lvlib:Actor.lvclass:</a:t>
            </a:r>
            <a:r>
              <a:rPr lang="en" sz="1100">
                <a:solidFill>
                  <a:srgbClr val="BF9000"/>
                </a:solidFill>
              </a:rPr>
              <a:t>Read Caller Enqueuer.vi</a:t>
            </a:r>
            <a:endParaRPr sz="1100">
              <a:solidFill>
                <a:srgbClr val="BF9000"/>
              </a:solidFill>
            </a:endParaRPr>
          </a:p>
          <a:p>
            <a:pPr indent="0" lvl="0" marL="0" rtl="0" algn="l">
              <a:spcBef>
                <a:spcPts val="0"/>
              </a:spcBef>
              <a:spcAft>
                <a:spcPts val="0"/>
              </a:spcAft>
              <a:buSzPts val="990"/>
              <a:buNone/>
            </a:pPr>
            <a:r>
              <a:rPr lang="en" sz="1100"/>
              <a:t>AF.lvlib:Actor.lvclass:</a:t>
            </a:r>
            <a:r>
              <a:rPr lang="en" sz="1100">
                <a:solidFill>
                  <a:srgbClr val="BF9000"/>
                </a:solidFill>
              </a:rPr>
              <a:t>Read Autostop Nested Actor Count.vi</a:t>
            </a:r>
            <a:endParaRPr sz="1100">
              <a:solidFill>
                <a:srgbClr val="BF9000"/>
              </a:solidFill>
            </a:endParaRPr>
          </a:p>
          <a:p>
            <a:pPr indent="0" lvl="0" marL="0" rtl="0" algn="l">
              <a:spcBef>
                <a:spcPts val="0"/>
              </a:spcBef>
              <a:spcAft>
                <a:spcPts val="0"/>
              </a:spcAft>
              <a:buSzPts val="990"/>
              <a:buNone/>
            </a:pPr>
            <a:r>
              <a:rPr lang="en" sz="1100"/>
              <a:t>AF.lvlib:Actor.lvclass:</a:t>
            </a:r>
            <a:r>
              <a:rPr lang="en" sz="1100">
                <a:solidFill>
                  <a:srgbClr val="BF9000"/>
                </a:solidFill>
              </a:rPr>
              <a:t>Receive Message.vi</a:t>
            </a:r>
            <a:endParaRPr sz="1100">
              <a:solidFill>
                <a:srgbClr val="BF9000"/>
              </a:solidFill>
            </a:endParaRPr>
          </a:p>
          <a:p>
            <a:pPr indent="0" lvl="0" marL="0" rtl="0" algn="l">
              <a:spcBef>
                <a:spcPts val="0"/>
              </a:spcBef>
              <a:spcAft>
                <a:spcPts val="0"/>
              </a:spcAft>
              <a:buSzPts val="990"/>
              <a:buNone/>
            </a:pPr>
            <a:r>
              <a:rPr lang="en" sz="1100"/>
              <a:t>AF.lvlib:Actor.lvclass:</a:t>
            </a:r>
            <a:r>
              <a:rPr lang="en" sz="1100">
                <a:solidFill>
                  <a:srgbClr val="BF9000"/>
                </a:solidFill>
              </a:rPr>
              <a:t>Handle Error.vi</a:t>
            </a:r>
            <a:endParaRPr sz="1100">
              <a:solidFill>
                <a:srgbClr val="BF9000"/>
              </a:solidFill>
            </a:endParaRPr>
          </a:p>
          <a:p>
            <a:pPr indent="0" lvl="0" marL="0" rtl="0" algn="l">
              <a:spcBef>
                <a:spcPts val="0"/>
              </a:spcBef>
              <a:spcAft>
                <a:spcPts val="0"/>
              </a:spcAft>
              <a:buSzPts val="990"/>
              <a:buNone/>
            </a:pPr>
            <a:r>
              <a:rPr lang="en" sz="1100"/>
              <a:t>AF.lvlib:Actor.lvclass:</a:t>
            </a:r>
            <a:r>
              <a:rPr lang="en" sz="1100">
                <a:solidFill>
                  <a:srgbClr val="BF9000"/>
                </a:solidFill>
              </a:rPr>
              <a:t>Pre Launch Init.vi</a:t>
            </a:r>
            <a:endParaRPr sz="1100">
              <a:solidFill>
                <a:srgbClr val="BF9000"/>
              </a:solidFill>
            </a:endParaRPr>
          </a:p>
          <a:p>
            <a:pPr indent="0" lvl="0" marL="0" rtl="0" algn="l">
              <a:spcBef>
                <a:spcPts val="0"/>
              </a:spcBef>
              <a:spcAft>
                <a:spcPts val="0"/>
              </a:spcAft>
              <a:buSzPts val="990"/>
              <a:buNone/>
            </a:pPr>
            <a:r>
              <a:rPr lang="en" sz="1100"/>
              <a:t>AF.lvlib:Actor.lvclass:</a:t>
            </a:r>
            <a:r>
              <a:rPr lang="en" sz="1100">
                <a:solidFill>
                  <a:srgbClr val="BF9000"/>
                </a:solidFill>
              </a:rPr>
              <a:t>Substitute Actor.vi</a:t>
            </a:r>
            <a:endParaRPr sz="1100">
              <a:solidFill>
                <a:srgbClr val="BF9000"/>
              </a:solidFill>
            </a:endParaRPr>
          </a:p>
          <a:p>
            <a:pPr indent="0" lvl="0" marL="0" rtl="0" algn="l">
              <a:spcBef>
                <a:spcPts val="0"/>
              </a:spcBef>
              <a:spcAft>
                <a:spcPts val="0"/>
              </a:spcAft>
              <a:buSzPts val="990"/>
              <a:buNone/>
            </a:pPr>
            <a:r>
              <a:rPr lang="en" sz="1100"/>
              <a:t>AF.lvlib:Actor.lvclass:</a:t>
            </a:r>
            <a:r>
              <a:rPr lang="en" sz="1100">
                <a:solidFill>
                  <a:srgbClr val="BF9000"/>
                </a:solidFill>
              </a:rPr>
              <a:t>Send Launch Nested Actor Msg.vi</a:t>
            </a:r>
            <a:endParaRPr sz="1100">
              <a:solidFill>
                <a:srgbClr val="BF9000"/>
              </a:solidFill>
            </a:endParaRPr>
          </a:p>
          <a:p>
            <a:pPr indent="0" lvl="0" marL="0" rtl="0" algn="l">
              <a:spcBef>
                <a:spcPts val="0"/>
              </a:spcBef>
              <a:spcAft>
                <a:spcPts val="0"/>
              </a:spcAft>
              <a:buSzPts val="990"/>
              <a:buNone/>
            </a:pPr>
            <a:r>
              <a:rPr lang="en" sz="1100"/>
              <a:t>AF.lvlib:Actor.lvclass:</a:t>
            </a:r>
            <a:r>
              <a:rPr lang="en" sz="1100">
                <a:solidFill>
                  <a:srgbClr val="BF9000"/>
                </a:solidFill>
              </a:rPr>
              <a:t>Launch Nested Actor.vi</a:t>
            </a:r>
            <a:endParaRPr sz="1100">
              <a:solidFill>
                <a:srgbClr val="BF9000"/>
              </a:solidFill>
            </a:endParaRPr>
          </a:p>
          <a:p>
            <a:pPr indent="0" lvl="0" marL="0" rtl="0" algn="l">
              <a:spcBef>
                <a:spcPts val="0"/>
              </a:spcBef>
              <a:spcAft>
                <a:spcPts val="0"/>
              </a:spcAft>
              <a:buSzPts val="990"/>
              <a:buNone/>
            </a:pPr>
            <a:r>
              <a:rPr lang="en" sz="1100"/>
              <a:t>AF.lvlib:Actor.lvclass:Launch Actor.vi</a:t>
            </a:r>
            <a:endParaRPr sz="1100"/>
          </a:p>
          <a:p>
            <a:pPr indent="0" lvl="0" marL="0" rtl="0" algn="l">
              <a:spcBef>
                <a:spcPts val="0"/>
              </a:spcBef>
              <a:spcAft>
                <a:spcPts val="0"/>
              </a:spcAft>
              <a:buSzPts val="990"/>
              <a:buNone/>
            </a:pPr>
            <a:r>
              <a:rPr lang="en" sz="1100"/>
              <a:t>AF.lvlib:Actor.lvclass:Launch Root Actor.vi</a:t>
            </a:r>
            <a:endParaRPr sz="1100"/>
          </a:p>
        </p:txBody>
      </p:sp>
      <p:sp>
        <p:nvSpPr>
          <p:cNvPr id="226" name="Google Shape;226;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27" name="Google Shape;227;p34"/>
          <p:cNvSpPr txBox="1"/>
          <p:nvPr/>
        </p:nvSpPr>
        <p:spPr>
          <a:xfrm>
            <a:off x="4769700" y="0"/>
            <a:ext cx="43743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1155CC"/>
                </a:solidFill>
              </a:rPr>
              <a:t>Friends: 	</a:t>
            </a:r>
            <a:r>
              <a:rPr lang="en" sz="1100">
                <a:solidFill>
                  <a:schemeClr val="dk1"/>
                </a:solidFill>
              </a:rPr>
              <a:t>AF.lvlib:Init Actor Queues FOR TESTING ONLY.vi</a:t>
            </a:r>
            <a:endParaRPr sz="1100">
              <a:solidFill>
                <a:schemeClr val="dk1"/>
              </a:solidFill>
            </a:endParaRPr>
          </a:p>
          <a:p>
            <a:pPr indent="0" lvl="0" marL="0" rtl="0" algn="l">
              <a:spcBef>
                <a:spcPts val="0"/>
              </a:spcBef>
              <a:spcAft>
                <a:spcPts val="0"/>
              </a:spcAft>
              <a:buNone/>
            </a:pPr>
            <a:r>
              <a:rPr lang="en" sz="1100">
                <a:solidFill>
                  <a:schemeClr val="dk1"/>
                </a:solidFill>
              </a:rPr>
              <a:t>		AF.lvlib:Last Ack.lvclass:Do.vi</a:t>
            </a:r>
            <a:endParaRPr sz="1100">
              <a:solidFill>
                <a:schemeClr val="dk1"/>
              </a:solidFill>
            </a:endParaRPr>
          </a:p>
          <a:p>
            <a:pPr indent="457200" lvl="0" marL="457200" rtl="0" algn="l">
              <a:spcBef>
                <a:spcPts val="0"/>
              </a:spcBef>
              <a:spcAft>
                <a:spcPts val="0"/>
              </a:spcAft>
              <a:buClr>
                <a:srgbClr val="000000"/>
              </a:buClr>
              <a:buSzPts val="990"/>
              <a:buFont typeface="Arial"/>
              <a:buNone/>
            </a:pPr>
            <a:r>
              <a:rPr lang="en" sz="1100">
                <a:solidFill>
                  <a:schemeClr val="dk1"/>
                </a:solidFill>
              </a:rPr>
              <a:t>AF.lvlib:</a:t>
            </a:r>
            <a:r>
              <a:rPr lang="en" sz="1100">
                <a:solidFill>
                  <a:srgbClr val="CC0000"/>
                </a:solidFill>
              </a:rPr>
              <a:t>Launch Nested Actor Msg.lvclass:</a:t>
            </a:r>
            <a:r>
              <a:rPr lang="en" sz="1100">
                <a:solidFill>
                  <a:schemeClr val="dk1"/>
                </a:solidFill>
              </a:rPr>
              <a:t>Do.vi</a:t>
            </a:r>
            <a:endParaRPr sz="1100">
              <a:solidFill>
                <a:schemeClr val="dk1"/>
              </a:solidFill>
            </a:endParaRPr>
          </a:p>
          <a:p>
            <a:pPr indent="457200" lvl="0" marL="457200" rtl="0" algn="l">
              <a:spcBef>
                <a:spcPts val="0"/>
              </a:spcBef>
              <a:spcAft>
                <a:spcPts val="0"/>
              </a:spcAft>
              <a:buClr>
                <a:srgbClr val="000000"/>
              </a:buClr>
              <a:buSzPts val="990"/>
              <a:buFont typeface="Arial"/>
              <a:buNone/>
            </a:pPr>
            <a:r>
              <a:rPr lang="en" sz="1100">
                <a:solidFill>
                  <a:schemeClr val="dk1"/>
                </a:solidFill>
              </a:rPr>
              <a:t>AF.lvlib:Stop Msg.lvclass:Do.vi</a:t>
            </a:r>
            <a:endParaRPr sz="1100">
              <a:solidFill>
                <a:schemeClr val="dk1"/>
              </a:solidFill>
            </a:endParaRPr>
          </a:p>
        </p:txBody>
      </p:sp>
      <p:pic>
        <p:nvPicPr>
          <p:cNvPr id="228" name="Google Shape;228;p34"/>
          <p:cNvPicPr preferRelativeResize="0"/>
          <p:nvPr/>
        </p:nvPicPr>
        <p:blipFill rotWithShape="1">
          <a:blip r:embed="rId3">
            <a:alphaModFix/>
          </a:blip>
          <a:srcRect b="44572" l="0" r="0" t="44301"/>
          <a:stretch/>
        </p:blipFill>
        <p:spPr>
          <a:xfrm>
            <a:off x="4420000" y="2245175"/>
            <a:ext cx="2009775" cy="1341674"/>
          </a:xfrm>
          <a:prstGeom prst="rect">
            <a:avLst/>
          </a:prstGeom>
          <a:noFill/>
          <a:ln>
            <a:noFill/>
          </a:ln>
        </p:spPr>
      </p:pic>
      <p:pic>
        <p:nvPicPr>
          <p:cNvPr id="229" name="Google Shape;229;p34"/>
          <p:cNvPicPr preferRelativeResize="0"/>
          <p:nvPr/>
        </p:nvPicPr>
        <p:blipFill>
          <a:blip r:embed="rId4">
            <a:alphaModFix/>
          </a:blip>
          <a:stretch>
            <a:fillRect/>
          </a:stretch>
        </p:blipFill>
        <p:spPr>
          <a:xfrm>
            <a:off x="6429763" y="1310425"/>
            <a:ext cx="2009775" cy="33528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5"/>
          <p:cNvSpPr txBox="1"/>
          <p:nvPr>
            <p:ph type="title"/>
          </p:nvPr>
        </p:nvSpPr>
        <p:spPr>
          <a:xfrm>
            <a:off x="0" y="0"/>
            <a:ext cx="8520600" cy="108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t>AF.lvlib:</a:t>
            </a:r>
            <a:r>
              <a:rPr lang="en" sz="1100"/>
              <a:t>Actor.lvclass:</a:t>
            </a:r>
            <a:r>
              <a:rPr lang="en" sz="1100">
                <a:solidFill>
                  <a:srgbClr val="1155CC"/>
                </a:solidFill>
              </a:rPr>
              <a:t>Handle Last Ack</a:t>
            </a:r>
            <a:r>
              <a:rPr lang="en" sz="1100">
                <a:solidFill>
                  <a:srgbClr val="1155CC"/>
                </a:solidFill>
              </a:rPr>
              <a:t>.vi</a:t>
            </a:r>
            <a:endParaRPr sz="1100">
              <a:solidFill>
                <a:srgbClr val="1155CC"/>
              </a:solidFill>
            </a:endParaRPr>
          </a:p>
          <a:p>
            <a:pPr indent="0" lvl="0" marL="0" rtl="0" algn="l">
              <a:spcBef>
                <a:spcPts val="0"/>
              </a:spcBef>
              <a:spcAft>
                <a:spcPts val="0"/>
              </a:spcAft>
              <a:buNone/>
            </a:pPr>
            <a:r>
              <a:rPr i="1" lang="en" sz="1100"/>
              <a:t>Called directly in:</a:t>
            </a:r>
            <a:endParaRPr i="1" sz="1100"/>
          </a:p>
          <a:p>
            <a:pPr indent="0" lvl="0" marL="0" rtl="0" algn="l">
              <a:spcBef>
                <a:spcPts val="0"/>
              </a:spcBef>
              <a:spcAft>
                <a:spcPts val="0"/>
              </a:spcAft>
              <a:buNone/>
            </a:pPr>
            <a:r>
              <a:rPr lang="en" sz="1100"/>
              <a:t>AF.lvlib:Last Ack.lvclass:Do.vi</a:t>
            </a:r>
            <a:endParaRPr sz="1100"/>
          </a:p>
          <a:p>
            <a:pPr indent="0" lvl="0" marL="0" rtl="0" algn="l">
              <a:spcBef>
                <a:spcPts val="0"/>
              </a:spcBef>
              <a:spcAft>
                <a:spcPts val="0"/>
              </a:spcAft>
              <a:buNone/>
            </a:pPr>
            <a:r>
              <a:t/>
            </a:r>
            <a:endParaRPr sz="1100">
              <a:solidFill>
                <a:srgbClr val="1155CC"/>
              </a:solidFill>
            </a:endParaRPr>
          </a:p>
        </p:txBody>
      </p:sp>
      <p:sp>
        <p:nvSpPr>
          <p:cNvPr id="235" name="Google Shape;235;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36" name="Google Shape;236;p35"/>
          <p:cNvPicPr preferRelativeResize="0"/>
          <p:nvPr/>
        </p:nvPicPr>
        <p:blipFill>
          <a:blip r:embed="rId3">
            <a:alphaModFix/>
          </a:blip>
          <a:stretch>
            <a:fillRect/>
          </a:stretch>
        </p:blipFill>
        <p:spPr>
          <a:xfrm>
            <a:off x="6099050" y="0"/>
            <a:ext cx="3044950" cy="3940526"/>
          </a:xfrm>
          <a:prstGeom prst="rect">
            <a:avLst/>
          </a:prstGeom>
          <a:noFill/>
          <a:ln>
            <a:noFill/>
          </a:ln>
        </p:spPr>
      </p:pic>
      <p:pic>
        <p:nvPicPr>
          <p:cNvPr id="237" name="Google Shape;237;p35"/>
          <p:cNvPicPr preferRelativeResize="0"/>
          <p:nvPr/>
        </p:nvPicPr>
        <p:blipFill rotWithShape="1">
          <a:blip r:embed="rId4">
            <a:alphaModFix/>
          </a:blip>
          <a:srcRect b="9090" l="4523" r="4468" t="23822"/>
          <a:stretch/>
        </p:blipFill>
        <p:spPr>
          <a:xfrm>
            <a:off x="0" y="2664150"/>
            <a:ext cx="6353825" cy="24793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6"/>
          <p:cNvSpPr txBox="1"/>
          <p:nvPr>
            <p:ph type="title"/>
          </p:nvPr>
        </p:nvSpPr>
        <p:spPr>
          <a:xfrm>
            <a:off x="0" y="0"/>
            <a:ext cx="8520600" cy="108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t>AF.lvlib:</a:t>
            </a:r>
            <a:r>
              <a:rPr lang="en" sz="1100"/>
              <a:t>Actor.lvclass</a:t>
            </a:r>
            <a:r>
              <a:rPr lang="en" sz="1100"/>
              <a:t>:</a:t>
            </a:r>
            <a:r>
              <a:rPr lang="en" sz="1100">
                <a:solidFill>
                  <a:srgbClr val="1155CC"/>
                </a:solidFill>
              </a:rPr>
              <a:t>Init Check.vi</a:t>
            </a:r>
            <a:endParaRPr sz="1100">
              <a:solidFill>
                <a:srgbClr val="1155CC"/>
              </a:solidFill>
            </a:endParaRPr>
          </a:p>
          <a:p>
            <a:pPr indent="0" lvl="0" marL="0" rtl="0" algn="l">
              <a:spcBef>
                <a:spcPts val="0"/>
              </a:spcBef>
              <a:spcAft>
                <a:spcPts val="0"/>
              </a:spcAft>
              <a:buNone/>
            </a:pPr>
            <a:r>
              <a:rPr i="1" lang="en" sz="1100"/>
              <a:t>Called directly in:</a:t>
            </a:r>
            <a:endParaRPr i="1" sz="1100"/>
          </a:p>
          <a:p>
            <a:pPr indent="0" lvl="0" marL="0" rtl="0" algn="l">
              <a:spcBef>
                <a:spcPts val="0"/>
              </a:spcBef>
              <a:spcAft>
                <a:spcPts val="0"/>
              </a:spcAft>
              <a:buNone/>
            </a:pPr>
            <a:r>
              <a:rPr lang="en" sz="1100"/>
              <a:t>AF.lvlib:Init Actor Queues FOR TESTING ONLY.vi</a:t>
            </a:r>
            <a:endParaRPr sz="1100">
              <a:solidFill>
                <a:srgbClr val="1155CC"/>
              </a:solidFill>
            </a:endParaRPr>
          </a:p>
        </p:txBody>
      </p:sp>
      <p:sp>
        <p:nvSpPr>
          <p:cNvPr id="243" name="Google Shape;243;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44" name="Google Shape;244;p36"/>
          <p:cNvPicPr preferRelativeResize="0"/>
          <p:nvPr/>
        </p:nvPicPr>
        <p:blipFill rotWithShape="1">
          <a:blip r:embed="rId3">
            <a:alphaModFix/>
          </a:blip>
          <a:srcRect b="9481" l="5131" r="7302" t="31919"/>
          <a:stretch/>
        </p:blipFill>
        <p:spPr>
          <a:xfrm>
            <a:off x="0" y="3379775"/>
            <a:ext cx="3794950" cy="1763725"/>
          </a:xfrm>
          <a:prstGeom prst="rect">
            <a:avLst/>
          </a:prstGeom>
          <a:noFill/>
          <a:ln>
            <a:noFill/>
          </a:ln>
        </p:spPr>
      </p:pic>
      <p:pic>
        <p:nvPicPr>
          <p:cNvPr id="245" name="Google Shape;245;p36"/>
          <p:cNvPicPr preferRelativeResize="0"/>
          <p:nvPr/>
        </p:nvPicPr>
        <p:blipFill>
          <a:blip r:embed="rId4">
            <a:alphaModFix/>
          </a:blip>
          <a:stretch>
            <a:fillRect/>
          </a:stretch>
        </p:blipFill>
        <p:spPr>
          <a:xfrm>
            <a:off x="6756550" y="0"/>
            <a:ext cx="2387439" cy="326851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7"/>
          <p:cNvSpPr txBox="1"/>
          <p:nvPr>
            <p:ph type="title"/>
          </p:nvPr>
        </p:nvSpPr>
        <p:spPr>
          <a:xfrm>
            <a:off x="0" y="0"/>
            <a:ext cx="8520600" cy="108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t>AF.lvlib:</a:t>
            </a:r>
            <a:r>
              <a:rPr lang="en" sz="1100"/>
              <a:t>Actor.lvclass</a:t>
            </a:r>
            <a:r>
              <a:rPr lang="en" sz="1100"/>
              <a:t>:</a:t>
            </a:r>
            <a:r>
              <a:rPr lang="en" sz="1100">
                <a:solidFill>
                  <a:srgbClr val="1155CC"/>
                </a:solidFill>
              </a:rPr>
              <a:t>Init Queues.vi</a:t>
            </a:r>
            <a:endParaRPr sz="1100">
              <a:solidFill>
                <a:srgbClr val="1155CC"/>
              </a:solidFill>
            </a:endParaRPr>
          </a:p>
          <a:p>
            <a:pPr indent="0" lvl="0" marL="0" rtl="0" algn="l">
              <a:spcBef>
                <a:spcPts val="0"/>
              </a:spcBef>
              <a:spcAft>
                <a:spcPts val="0"/>
              </a:spcAft>
              <a:buNone/>
            </a:pPr>
            <a:r>
              <a:rPr i="1" lang="en" sz="1100"/>
              <a:t>Called directly in:</a:t>
            </a:r>
            <a:endParaRPr i="1" sz="1100"/>
          </a:p>
          <a:p>
            <a:pPr indent="0" lvl="0" marL="0" rtl="0" algn="l">
              <a:spcBef>
                <a:spcPts val="0"/>
              </a:spcBef>
              <a:spcAft>
                <a:spcPts val="0"/>
              </a:spcAft>
              <a:buNone/>
            </a:pPr>
            <a:r>
              <a:rPr lang="en" sz="1100"/>
              <a:t>AF.lvlib:Init Actor Queues FOR TESTING ONLY.vi</a:t>
            </a:r>
            <a:endParaRPr sz="1100">
              <a:solidFill>
                <a:srgbClr val="1155CC"/>
              </a:solidFill>
            </a:endParaRPr>
          </a:p>
          <a:p>
            <a:pPr indent="0" lvl="0" marL="0" rtl="0" algn="l">
              <a:spcBef>
                <a:spcPts val="0"/>
              </a:spcBef>
              <a:spcAft>
                <a:spcPts val="0"/>
              </a:spcAft>
              <a:buNone/>
            </a:pPr>
            <a:r>
              <a:t/>
            </a:r>
            <a:endParaRPr sz="1100">
              <a:solidFill>
                <a:srgbClr val="1155CC"/>
              </a:solidFill>
            </a:endParaRPr>
          </a:p>
        </p:txBody>
      </p:sp>
      <p:sp>
        <p:nvSpPr>
          <p:cNvPr id="251" name="Google Shape;251;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52" name="Google Shape;252;p37"/>
          <p:cNvPicPr preferRelativeResize="0"/>
          <p:nvPr/>
        </p:nvPicPr>
        <p:blipFill rotWithShape="1">
          <a:blip r:embed="rId3">
            <a:alphaModFix/>
          </a:blip>
          <a:srcRect b="9565" l="4885" r="8188" t="28280"/>
          <a:stretch/>
        </p:blipFill>
        <p:spPr>
          <a:xfrm>
            <a:off x="0" y="3148450"/>
            <a:ext cx="3700974" cy="1995050"/>
          </a:xfrm>
          <a:prstGeom prst="rect">
            <a:avLst/>
          </a:prstGeom>
          <a:noFill/>
          <a:ln>
            <a:noFill/>
          </a:ln>
        </p:spPr>
      </p:pic>
      <p:pic>
        <p:nvPicPr>
          <p:cNvPr id="253" name="Google Shape;253;p37"/>
          <p:cNvPicPr preferRelativeResize="0"/>
          <p:nvPr/>
        </p:nvPicPr>
        <p:blipFill>
          <a:blip r:embed="rId4">
            <a:alphaModFix/>
          </a:blip>
          <a:stretch>
            <a:fillRect/>
          </a:stretch>
        </p:blipFill>
        <p:spPr>
          <a:xfrm>
            <a:off x="6663825" y="0"/>
            <a:ext cx="2480176" cy="326851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8"/>
          <p:cNvSpPr txBox="1"/>
          <p:nvPr>
            <p:ph type="title"/>
          </p:nvPr>
        </p:nvSpPr>
        <p:spPr>
          <a:xfrm>
            <a:off x="0" y="0"/>
            <a:ext cx="8520600" cy="108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t>AF.lvlib:</a:t>
            </a:r>
            <a:r>
              <a:rPr lang="en" sz="1100"/>
              <a:t>Actor.lvclass</a:t>
            </a:r>
            <a:r>
              <a:rPr lang="en" sz="1100"/>
              <a:t>:</a:t>
            </a:r>
            <a:r>
              <a:rPr lang="en" sz="1100">
                <a:solidFill>
                  <a:srgbClr val="1155CC"/>
                </a:solidFill>
              </a:rPr>
              <a:t>Launch Nested Actor Friend Wrapper.vi</a:t>
            </a:r>
            <a:endParaRPr sz="1100">
              <a:solidFill>
                <a:srgbClr val="1155CC"/>
              </a:solidFill>
            </a:endParaRPr>
          </a:p>
          <a:p>
            <a:pPr indent="0" lvl="0" marL="0" rtl="0" algn="l">
              <a:spcBef>
                <a:spcPts val="0"/>
              </a:spcBef>
              <a:spcAft>
                <a:spcPts val="0"/>
              </a:spcAft>
              <a:buNone/>
            </a:pPr>
            <a:r>
              <a:rPr i="1" lang="en" sz="1100"/>
              <a:t>Called directly in:</a:t>
            </a:r>
            <a:endParaRPr i="1" sz="1100"/>
          </a:p>
          <a:p>
            <a:pPr indent="0" lvl="0" marL="0" rtl="0" algn="l">
              <a:spcBef>
                <a:spcPts val="0"/>
              </a:spcBef>
              <a:spcAft>
                <a:spcPts val="0"/>
              </a:spcAft>
              <a:buNone/>
            </a:pPr>
            <a:r>
              <a:rPr lang="en" sz="1100"/>
              <a:t>AF.lvlib:</a:t>
            </a:r>
            <a:r>
              <a:rPr lang="en" sz="1100">
                <a:solidFill>
                  <a:srgbClr val="CC0000"/>
                </a:solidFill>
              </a:rPr>
              <a:t>Launch Nested Actor Msg.lvclass:</a:t>
            </a:r>
            <a:r>
              <a:rPr lang="en" sz="1100"/>
              <a:t>Do.vi</a:t>
            </a:r>
            <a:endParaRPr sz="1100"/>
          </a:p>
          <a:p>
            <a:pPr indent="0" lvl="0" marL="0" rtl="0" algn="l">
              <a:spcBef>
                <a:spcPts val="0"/>
              </a:spcBef>
              <a:spcAft>
                <a:spcPts val="0"/>
              </a:spcAft>
              <a:buNone/>
            </a:pPr>
            <a:r>
              <a:t/>
            </a:r>
            <a:endParaRPr sz="1100">
              <a:solidFill>
                <a:srgbClr val="1155CC"/>
              </a:solidFill>
            </a:endParaRPr>
          </a:p>
        </p:txBody>
      </p:sp>
      <p:sp>
        <p:nvSpPr>
          <p:cNvPr id="259" name="Google Shape;259;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60" name="Google Shape;260;p38"/>
          <p:cNvPicPr preferRelativeResize="0"/>
          <p:nvPr/>
        </p:nvPicPr>
        <p:blipFill rotWithShape="1">
          <a:blip r:embed="rId3">
            <a:alphaModFix/>
          </a:blip>
          <a:srcRect b="6492" l="4135" r="6162" t="16126"/>
          <a:stretch/>
        </p:blipFill>
        <p:spPr>
          <a:xfrm>
            <a:off x="0" y="2242725"/>
            <a:ext cx="3095625" cy="2900774"/>
          </a:xfrm>
          <a:prstGeom prst="rect">
            <a:avLst/>
          </a:prstGeom>
          <a:noFill/>
          <a:ln>
            <a:noFill/>
          </a:ln>
        </p:spPr>
      </p:pic>
      <p:pic>
        <p:nvPicPr>
          <p:cNvPr id="261" name="Google Shape;261;p38"/>
          <p:cNvPicPr preferRelativeResize="0"/>
          <p:nvPr/>
        </p:nvPicPr>
        <p:blipFill>
          <a:blip r:embed="rId4">
            <a:alphaModFix/>
          </a:blip>
          <a:stretch>
            <a:fillRect/>
          </a:stretch>
        </p:blipFill>
        <p:spPr>
          <a:xfrm>
            <a:off x="4572011" y="0"/>
            <a:ext cx="4564422" cy="355948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9"/>
          <p:cNvSpPr txBox="1"/>
          <p:nvPr>
            <p:ph type="title"/>
          </p:nvPr>
        </p:nvSpPr>
        <p:spPr>
          <a:xfrm>
            <a:off x="0" y="0"/>
            <a:ext cx="8520600" cy="81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AF.lvlib:Actor.lvclass:</a:t>
            </a:r>
            <a:r>
              <a:rPr lang="en" sz="1100">
                <a:solidFill>
                  <a:srgbClr val="CC0000"/>
                </a:solidFill>
              </a:rPr>
              <a:t>Actor.vi</a:t>
            </a:r>
            <a:endParaRPr sz="1100">
              <a:solidFill>
                <a:srgbClr val="CC0000"/>
              </a:solidFill>
            </a:endParaRPr>
          </a:p>
          <a:p>
            <a:pPr indent="0" lvl="0" marL="0" rtl="0" algn="l">
              <a:spcBef>
                <a:spcPts val="0"/>
              </a:spcBef>
              <a:spcAft>
                <a:spcPts val="0"/>
              </a:spcAft>
              <a:buNone/>
            </a:pPr>
            <a:r>
              <a:rPr i="1" lang="en" sz="1100"/>
              <a:t>Called directly in:</a:t>
            </a:r>
            <a:endParaRPr i="1" sz="1100"/>
          </a:p>
          <a:p>
            <a:pPr indent="0" lvl="0" marL="0" rtl="0" algn="l">
              <a:spcBef>
                <a:spcPts val="0"/>
              </a:spcBef>
              <a:spcAft>
                <a:spcPts val="0"/>
              </a:spcAft>
              <a:buNone/>
            </a:pPr>
            <a:r>
              <a:rPr lang="en" sz="1100"/>
              <a:t>AF.lvlib:Last Ack.lvclass </a:t>
            </a:r>
            <a:r>
              <a:rPr lang="en" sz="1100">
                <a:solidFill>
                  <a:srgbClr val="1155CC"/>
                </a:solidFill>
              </a:rPr>
              <a:t>(is friend of this method)</a:t>
            </a:r>
            <a:endParaRPr sz="1100">
              <a:solidFill>
                <a:srgbClr val="1155CC"/>
              </a:solidFill>
            </a:endParaRPr>
          </a:p>
          <a:p>
            <a:pPr indent="0" lvl="0" marL="0" rtl="0" algn="l">
              <a:spcBef>
                <a:spcPts val="0"/>
              </a:spcBef>
              <a:spcAft>
                <a:spcPts val="0"/>
              </a:spcAft>
              <a:buNone/>
            </a:pPr>
            <a:r>
              <a:rPr lang="en" sz="1100"/>
              <a:t>AF.lvlib:Actor.lvclass:</a:t>
            </a:r>
            <a:r>
              <a:rPr lang="en" sz="1100">
                <a:solidFill>
                  <a:srgbClr val="CC0000"/>
                </a:solidFill>
              </a:rPr>
              <a:t>Launch Actor Core.vi</a:t>
            </a:r>
            <a:endParaRPr sz="1100">
              <a:solidFill>
                <a:srgbClr val="CC0000"/>
              </a:solidFill>
            </a:endParaRPr>
          </a:p>
          <a:p>
            <a:pPr indent="0" lvl="0" marL="0" rtl="0" algn="l">
              <a:spcBef>
                <a:spcPts val="0"/>
              </a:spcBef>
              <a:spcAft>
                <a:spcPts val="0"/>
              </a:spcAft>
              <a:buNone/>
            </a:pPr>
            <a:r>
              <a:t/>
            </a:r>
            <a:endParaRPr sz="1100">
              <a:solidFill>
                <a:srgbClr val="1155CC"/>
              </a:solidFill>
            </a:endParaRPr>
          </a:p>
          <a:p>
            <a:pPr indent="0" lvl="0" marL="0" rtl="0" algn="l">
              <a:spcBef>
                <a:spcPts val="0"/>
              </a:spcBef>
              <a:spcAft>
                <a:spcPts val="0"/>
              </a:spcAft>
              <a:buNone/>
            </a:pPr>
            <a:r>
              <a:t/>
            </a:r>
            <a:endParaRPr sz="1100">
              <a:solidFill>
                <a:srgbClr val="CC0000"/>
              </a:solidFill>
            </a:endParaRPr>
          </a:p>
        </p:txBody>
      </p:sp>
      <p:sp>
        <p:nvSpPr>
          <p:cNvPr id="267" name="Google Shape;267;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68" name="Google Shape;268;p39"/>
          <p:cNvPicPr preferRelativeResize="0"/>
          <p:nvPr/>
        </p:nvPicPr>
        <p:blipFill>
          <a:blip r:embed="rId3">
            <a:alphaModFix/>
          </a:blip>
          <a:stretch>
            <a:fillRect/>
          </a:stretch>
        </p:blipFill>
        <p:spPr>
          <a:xfrm>
            <a:off x="5876950" y="0"/>
            <a:ext cx="3267051" cy="3206926"/>
          </a:xfrm>
          <a:prstGeom prst="rect">
            <a:avLst/>
          </a:prstGeom>
          <a:noFill/>
          <a:ln>
            <a:noFill/>
          </a:ln>
        </p:spPr>
      </p:pic>
      <p:pic>
        <p:nvPicPr>
          <p:cNvPr id="269" name="Google Shape;269;p39"/>
          <p:cNvPicPr preferRelativeResize="0"/>
          <p:nvPr/>
        </p:nvPicPr>
        <p:blipFill rotWithShape="1">
          <a:blip r:embed="rId4">
            <a:alphaModFix/>
          </a:blip>
          <a:srcRect b="3179" l="915" r="1742" t="12489"/>
          <a:stretch/>
        </p:blipFill>
        <p:spPr>
          <a:xfrm>
            <a:off x="0" y="1752000"/>
            <a:ext cx="6775726" cy="33915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0"/>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AF.lvlib:</a:t>
            </a:r>
            <a:r>
              <a:rPr lang="en" sz="1100"/>
              <a:t>Actor.lvclass</a:t>
            </a:r>
            <a:r>
              <a:rPr lang="en" sz="1100"/>
              <a:t>:</a:t>
            </a:r>
            <a:r>
              <a:rPr lang="en" sz="1100">
                <a:solidFill>
                  <a:srgbClr val="CC0000"/>
                </a:solidFill>
              </a:rPr>
              <a:t>Record Nested Actor.vi</a:t>
            </a:r>
            <a:endParaRPr sz="1100">
              <a:solidFill>
                <a:srgbClr val="CC0000"/>
              </a:solidFill>
            </a:endParaRPr>
          </a:p>
          <a:p>
            <a:pPr indent="0" lvl="0" marL="0" rtl="0" algn="l">
              <a:spcBef>
                <a:spcPts val="0"/>
              </a:spcBef>
              <a:spcAft>
                <a:spcPts val="0"/>
              </a:spcAft>
              <a:buNone/>
            </a:pPr>
            <a:r>
              <a:rPr i="1" lang="en" sz="1100"/>
              <a:t>Called directly in:</a:t>
            </a:r>
            <a:endParaRPr i="1" sz="1100"/>
          </a:p>
          <a:p>
            <a:pPr indent="0" lvl="0" marL="0" rtl="0" algn="l">
              <a:spcBef>
                <a:spcPts val="0"/>
              </a:spcBef>
              <a:spcAft>
                <a:spcPts val="0"/>
              </a:spcAft>
              <a:buNone/>
            </a:pPr>
            <a:r>
              <a:rPr lang="en" sz="1100"/>
              <a:t>AF.lvlib:Actor.lvclass:</a:t>
            </a:r>
            <a:r>
              <a:rPr lang="en" sz="1100">
                <a:solidFill>
                  <a:srgbClr val="BF9000"/>
                </a:solidFill>
              </a:rPr>
              <a:t>Launch Nested Actor.vi</a:t>
            </a:r>
            <a:endParaRPr sz="1100">
              <a:solidFill>
                <a:srgbClr val="CC0000"/>
              </a:solidFill>
            </a:endParaRPr>
          </a:p>
        </p:txBody>
      </p:sp>
      <p:sp>
        <p:nvSpPr>
          <p:cNvPr id="275" name="Google Shape;275;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76" name="Google Shape;276;p40"/>
          <p:cNvPicPr preferRelativeResize="0"/>
          <p:nvPr/>
        </p:nvPicPr>
        <p:blipFill>
          <a:blip r:embed="rId3">
            <a:alphaModFix/>
          </a:blip>
          <a:stretch>
            <a:fillRect/>
          </a:stretch>
        </p:blipFill>
        <p:spPr>
          <a:xfrm>
            <a:off x="3638550" y="0"/>
            <a:ext cx="5505450" cy="4210050"/>
          </a:xfrm>
          <a:prstGeom prst="rect">
            <a:avLst/>
          </a:prstGeom>
          <a:noFill/>
          <a:ln>
            <a:noFill/>
          </a:ln>
        </p:spPr>
      </p:pic>
      <p:pic>
        <p:nvPicPr>
          <p:cNvPr id="277" name="Google Shape;277;p40"/>
          <p:cNvPicPr preferRelativeResize="0"/>
          <p:nvPr/>
        </p:nvPicPr>
        <p:blipFill rotWithShape="1">
          <a:blip r:embed="rId4">
            <a:alphaModFix/>
          </a:blip>
          <a:srcRect b="10566" l="3314" r="4092" t="22642"/>
          <a:stretch/>
        </p:blipFill>
        <p:spPr>
          <a:xfrm>
            <a:off x="0" y="2509700"/>
            <a:ext cx="6191250" cy="26338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1"/>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AF.lvlib:</a:t>
            </a:r>
            <a:r>
              <a:rPr lang="en" sz="1100"/>
              <a:t>Actor.lvclass:</a:t>
            </a:r>
            <a:r>
              <a:rPr lang="en" sz="1100">
                <a:solidFill>
                  <a:srgbClr val="CC0000"/>
                </a:solidFill>
              </a:rPr>
              <a:t>Stop.vi</a:t>
            </a:r>
            <a:endParaRPr sz="1100">
              <a:solidFill>
                <a:srgbClr val="CC0000"/>
              </a:solidFill>
            </a:endParaRPr>
          </a:p>
          <a:p>
            <a:pPr indent="0" lvl="0" marL="0" rtl="0" algn="l">
              <a:spcBef>
                <a:spcPts val="0"/>
              </a:spcBef>
              <a:spcAft>
                <a:spcPts val="0"/>
              </a:spcAft>
              <a:buNone/>
            </a:pPr>
            <a:r>
              <a:rPr i="1" lang="en" sz="1100"/>
              <a:t>Called directly in:</a:t>
            </a:r>
            <a:endParaRPr i="1" sz="1100"/>
          </a:p>
          <a:p>
            <a:pPr indent="0" lvl="0" marL="0" rtl="0" algn="l">
              <a:spcBef>
                <a:spcPts val="0"/>
              </a:spcBef>
              <a:spcAft>
                <a:spcPts val="0"/>
              </a:spcAft>
              <a:buNone/>
            </a:pPr>
            <a:r>
              <a:rPr lang="en" sz="1100"/>
              <a:t>AF.lvlib:Actor.lvclass:</a:t>
            </a:r>
            <a:r>
              <a:rPr lang="en" sz="1100">
                <a:solidFill>
                  <a:srgbClr val="BF9000"/>
                </a:solidFill>
              </a:rPr>
              <a:t>Actor Core.vi</a:t>
            </a:r>
            <a:endParaRPr sz="1100">
              <a:solidFill>
                <a:srgbClr val="BF9000"/>
              </a:solidFill>
            </a:endParaRPr>
          </a:p>
          <a:p>
            <a:pPr indent="0" lvl="0" marL="0" rtl="0" algn="l">
              <a:spcBef>
                <a:spcPts val="0"/>
              </a:spcBef>
              <a:spcAft>
                <a:spcPts val="0"/>
              </a:spcAft>
              <a:buNone/>
            </a:pPr>
            <a:r>
              <a:t/>
            </a:r>
            <a:endParaRPr sz="1100">
              <a:solidFill>
                <a:srgbClr val="CC0000"/>
              </a:solidFill>
            </a:endParaRPr>
          </a:p>
        </p:txBody>
      </p:sp>
      <p:sp>
        <p:nvSpPr>
          <p:cNvPr id="283" name="Google Shape;283;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84" name="Google Shape;284;p41"/>
          <p:cNvPicPr preferRelativeResize="0"/>
          <p:nvPr/>
        </p:nvPicPr>
        <p:blipFill rotWithShape="1">
          <a:blip r:embed="rId3">
            <a:alphaModFix/>
          </a:blip>
          <a:srcRect b="11898" l="6666" r="7753" t="30981"/>
          <a:stretch/>
        </p:blipFill>
        <p:spPr>
          <a:xfrm>
            <a:off x="0" y="3108625"/>
            <a:ext cx="4149150" cy="2034875"/>
          </a:xfrm>
          <a:prstGeom prst="rect">
            <a:avLst/>
          </a:prstGeom>
          <a:noFill/>
          <a:ln>
            <a:noFill/>
          </a:ln>
        </p:spPr>
      </p:pic>
      <p:pic>
        <p:nvPicPr>
          <p:cNvPr id="285" name="Google Shape;285;p41"/>
          <p:cNvPicPr preferRelativeResize="0"/>
          <p:nvPr/>
        </p:nvPicPr>
        <p:blipFill>
          <a:blip r:embed="rId4">
            <a:alphaModFix/>
          </a:blip>
          <a:stretch>
            <a:fillRect/>
          </a:stretch>
        </p:blipFill>
        <p:spPr>
          <a:xfrm>
            <a:off x="5543550" y="0"/>
            <a:ext cx="3600450" cy="3343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0" y="0"/>
            <a:ext cx="8520600" cy="339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t>AF.lib:</a:t>
            </a:r>
            <a:endParaRPr sz="1100"/>
          </a:p>
          <a:p>
            <a:pPr indent="0" lvl="0" marL="0" rtl="0" algn="l">
              <a:spcBef>
                <a:spcPts val="0"/>
              </a:spcBef>
              <a:spcAft>
                <a:spcPts val="0"/>
              </a:spcAft>
              <a:buNone/>
            </a:pPr>
            <a:r>
              <a:rPr i="1" lang="en" sz="1100"/>
              <a:t>Contained elements:</a:t>
            </a:r>
            <a:endParaRPr i="1" sz="1100"/>
          </a:p>
          <a:p>
            <a:pPr indent="0" lvl="0" marL="0" rtl="0" algn="l">
              <a:spcBef>
                <a:spcPts val="0"/>
              </a:spcBef>
              <a:spcAft>
                <a:spcPts val="0"/>
              </a:spcAft>
              <a:buNone/>
            </a:pPr>
            <a:r>
              <a:rPr lang="en" sz="1100"/>
              <a:t>AF.lib:</a:t>
            </a:r>
            <a:r>
              <a:rPr lang="en" sz="1100"/>
              <a:t>Message.lvclass</a:t>
            </a:r>
            <a:endParaRPr sz="1100"/>
          </a:p>
          <a:p>
            <a:pPr indent="0" lvl="0" marL="0" rtl="0" algn="l">
              <a:spcBef>
                <a:spcPts val="0"/>
              </a:spcBef>
              <a:spcAft>
                <a:spcPts val="0"/>
              </a:spcAft>
              <a:buNone/>
            </a:pPr>
            <a:r>
              <a:rPr lang="en" sz="1100"/>
              <a:t>AF.lib:Stop Msg.lvclass</a:t>
            </a:r>
            <a:endParaRPr sz="1100"/>
          </a:p>
          <a:p>
            <a:pPr indent="0" lvl="0" marL="0" rtl="0" algn="l">
              <a:spcBef>
                <a:spcPts val="0"/>
              </a:spcBef>
              <a:spcAft>
                <a:spcPts val="0"/>
              </a:spcAft>
              <a:buNone/>
            </a:pPr>
            <a:r>
              <a:rPr lang="en" sz="1100"/>
              <a:t>AF.lib:Last Ack.lvclass</a:t>
            </a:r>
            <a:endParaRPr sz="1100"/>
          </a:p>
          <a:p>
            <a:pPr indent="0" lvl="0" marL="0" rtl="0" algn="l">
              <a:spcBef>
                <a:spcPts val="0"/>
              </a:spcBef>
              <a:spcAft>
                <a:spcPts val="0"/>
              </a:spcAft>
              <a:buNone/>
            </a:pPr>
            <a:r>
              <a:rPr lang="en" sz="1100"/>
              <a:t>AF.lib:</a:t>
            </a:r>
            <a:r>
              <a:rPr lang="en" sz="1100">
                <a:solidFill>
                  <a:srgbClr val="CC0000"/>
                </a:solidFill>
              </a:rPr>
              <a:t>Launch Nested Actor Msg.lvclass</a:t>
            </a:r>
            <a:endParaRPr sz="1100">
              <a:solidFill>
                <a:srgbClr val="CC0000"/>
              </a:solidFill>
            </a:endParaRPr>
          </a:p>
          <a:p>
            <a:pPr indent="0" lvl="0" marL="0" rtl="0" algn="l">
              <a:spcBef>
                <a:spcPts val="0"/>
              </a:spcBef>
              <a:spcAft>
                <a:spcPts val="0"/>
              </a:spcAft>
              <a:buNone/>
            </a:pPr>
            <a:r>
              <a:rPr lang="en" sz="1100"/>
              <a:t>AF.lib:Actor.lvclass</a:t>
            </a:r>
            <a:endParaRPr sz="1100"/>
          </a:p>
          <a:p>
            <a:pPr indent="0" lvl="0" marL="0" rtl="0" algn="l">
              <a:spcBef>
                <a:spcPts val="0"/>
              </a:spcBef>
              <a:spcAft>
                <a:spcPts val="0"/>
              </a:spcAft>
              <a:buNone/>
            </a:pPr>
            <a:r>
              <a:rPr lang="en" sz="1100"/>
              <a:t>AF.lib:</a:t>
            </a:r>
            <a:r>
              <a:rPr lang="en" sz="1100">
                <a:solidFill>
                  <a:srgbClr val="CC0000"/>
                </a:solidFill>
              </a:rPr>
              <a:t>Message Priority Queue.lvclass</a:t>
            </a:r>
            <a:endParaRPr sz="1100">
              <a:solidFill>
                <a:srgbClr val="CC0000"/>
              </a:solidFill>
            </a:endParaRPr>
          </a:p>
          <a:p>
            <a:pPr indent="0" lvl="0" marL="0" rtl="0" algn="l">
              <a:spcBef>
                <a:spcPts val="0"/>
              </a:spcBef>
              <a:spcAft>
                <a:spcPts val="0"/>
              </a:spcAft>
              <a:buNone/>
            </a:pPr>
            <a:r>
              <a:rPr lang="en" sz="1100"/>
              <a:t>AF.lib:Message Enqueuer.lvclass</a:t>
            </a:r>
            <a:endParaRPr sz="1100"/>
          </a:p>
          <a:p>
            <a:pPr indent="0" lvl="0" marL="0" rtl="0" algn="l">
              <a:spcBef>
                <a:spcPts val="0"/>
              </a:spcBef>
              <a:spcAft>
                <a:spcPts val="0"/>
              </a:spcAft>
              <a:buNone/>
            </a:pPr>
            <a:r>
              <a:rPr lang="en" sz="1100"/>
              <a:t>AF.lib:Message Dequeuer.lvclass</a:t>
            </a:r>
            <a:endParaRPr sz="1100"/>
          </a:p>
          <a:p>
            <a:pPr indent="0" lvl="0" marL="0" rtl="0" algn="l">
              <a:spcBef>
                <a:spcPts val="0"/>
              </a:spcBef>
              <a:spcAft>
                <a:spcPts val="0"/>
              </a:spcAft>
              <a:buNone/>
            </a:pPr>
            <a:r>
              <a:rPr lang="en" sz="1100"/>
              <a:t>AF.lib:Message Queue.lvclass</a:t>
            </a:r>
            <a:endParaRPr sz="1100"/>
          </a:p>
          <a:p>
            <a:pPr indent="0" lvl="0" marL="0" rtl="0" algn="l">
              <a:spcBef>
                <a:spcPts val="0"/>
              </a:spcBef>
              <a:spcAft>
                <a:spcPts val="0"/>
              </a:spcAft>
              <a:buNone/>
            </a:pPr>
            <a:r>
              <a:rPr lang="en" sz="1100"/>
              <a:t>AF.lvlib:Init Actor Queues FOR TESTING ONLY.vi</a:t>
            </a:r>
            <a:endParaRPr sz="1100"/>
          </a:p>
          <a:p>
            <a:pPr indent="0" lvl="0" marL="0" rtl="0" algn="l">
              <a:spcBef>
                <a:spcPts val="0"/>
              </a:spcBef>
              <a:spcAft>
                <a:spcPts val="0"/>
              </a:spcAft>
              <a:buNone/>
            </a:pPr>
            <a:r>
              <a:t/>
            </a:r>
            <a:endParaRPr sz="1100"/>
          </a:p>
        </p:txBody>
      </p:sp>
      <p:sp>
        <p:nvSpPr>
          <p:cNvPr id="70" name="Google Shape;7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1100"/>
              <a:t>‹#›</a:t>
            </a:fld>
            <a:endParaRPr sz="1100"/>
          </a:p>
        </p:txBody>
      </p:sp>
      <p:pic>
        <p:nvPicPr>
          <p:cNvPr id="71" name="Google Shape;71;p15"/>
          <p:cNvPicPr preferRelativeResize="0"/>
          <p:nvPr/>
        </p:nvPicPr>
        <p:blipFill>
          <a:blip r:embed="rId3">
            <a:alphaModFix/>
          </a:blip>
          <a:stretch>
            <a:fillRect/>
          </a:stretch>
        </p:blipFill>
        <p:spPr>
          <a:xfrm>
            <a:off x="3400077" y="0"/>
            <a:ext cx="5743923" cy="33915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2"/>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AF.lvlib:</a:t>
            </a:r>
            <a:r>
              <a:rPr lang="en" sz="1100"/>
              <a:t>Actor.lvclass:</a:t>
            </a:r>
            <a:r>
              <a:rPr lang="en" sz="1100">
                <a:solidFill>
                  <a:srgbClr val="CC0000"/>
                </a:solidFill>
              </a:rPr>
              <a:t>Count Actors.vi</a:t>
            </a:r>
            <a:endParaRPr sz="1100">
              <a:solidFill>
                <a:srgbClr val="CC0000"/>
              </a:solidFill>
            </a:endParaRPr>
          </a:p>
          <a:p>
            <a:pPr indent="0" lvl="0" marL="0" rtl="0" algn="l">
              <a:spcBef>
                <a:spcPts val="0"/>
              </a:spcBef>
              <a:spcAft>
                <a:spcPts val="0"/>
              </a:spcAft>
              <a:buNone/>
            </a:pPr>
            <a:r>
              <a:rPr i="1" lang="en" sz="1100"/>
              <a:t>Called directly in:</a:t>
            </a:r>
            <a:endParaRPr i="1" sz="1100"/>
          </a:p>
          <a:p>
            <a:pPr indent="0" lvl="0" marL="0" rtl="0" algn="l">
              <a:spcBef>
                <a:spcPts val="0"/>
              </a:spcBef>
              <a:spcAft>
                <a:spcPts val="0"/>
              </a:spcAft>
              <a:buNone/>
            </a:pPr>
            <a:r>
              <a:rPr lang="en" sz="1100"/>
              <a:t>AF.lvlib:Actor.lvclass:</a:t>
            </a:r>
            <a:r>
              <a:rPr lang="en" sz="1100">
                <a:solidFill>
                  <a:srgbClr val="CC0000"/>
                </a:solidFill>
              </a:rPr>
              <a:t>Actor.vi</a:t>
            </a:r>
            <a:endParaRPr sz="1100">
              <a:solidFill>
                <a:srgbClr val="CC0000"/>
              </a:solidFill>
            </a:endParaRPr>
          </a:p>
          <a:p>
            <a:pPr indent="0" lvl="0" marL="0" rtl="0" algn="l">
              <a:spcBef>
                <a:spcPts val="0"/>
              </a:spcBef>
              <a:spcAft>
                <a:spcPts val="0"/>
              </a:spcAft>
              <a:buNone/>
            </a:pPr>
            <a:r>
              <a:t/>
            </a:r>
            <a:endParaRPr sz="1100">
              <a:solidFill>
                <a:srgbClr val="CC0000"/>
              </a:solidFill>
            </a:endParaRPr>
          </a:p>
        </p:txBody>
      </p:sp>
      <p:sp>
        <p:nvSpPr>
          <p:cNvPr id="291" name="Google Shape;291;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92" name="Google Shape;292;p42"/>
          <p:cNvPicPr preferRelativeResize="0"/>
          <p:nvPr/>
        </p:nvPicPr>
        <p:blipFill rotWithShape="1">
          <a:blip r:embed="rId3">
            <a:alphaModFix/>
          </a:blip>
          <a:srcRect b="5710" l="3434" r="5474" t="15636"/>
          <a:stretch/>
        </p:blipFill>
        <p:spPr>
          <a:xfrm>
            <a:off x="0" y="1788100"/>
            <a:ext cx="4546024" cy="3355400"/>
          </a:xfrm>
          <a:prstGeom prst="rect">
            <a:avLst/>
          </a:prstGeom>
          <a:noFill/>
          <a:ln>
            <a:noFill/>
          </a:ln>
        </p:spPr>
      </p:pic>
      <p:pic>
        <p:nvPicPr>
          <p:cNvPr id="293" name="Google Shape;293;p42"/>
          <p:cNvPicPr preferRelativeResize="0"/>
          <p:nvPr/>
        </p:nvPicPr>
        <p:blipFill>
          <a:blip r:embed="rId4">
            <a:alphaModFix/>
          </a:blip>
          <a:stretch>
            <a:fillRect/>
          </a:stretch>
        </p:blipFill>
        <p:spPr>
          <a:xfrm>
            <a:off x="6896091" y="0"/>
            <a:ext cx="2247900" cy="26098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3"/>
          <p:cNvSpPr txBox="1"/>
          <p:nvPr>
            <p:ph type="title"/>
          </p:nvPr>
        </p:nvSpPr>
        <p:spPr>
          <a:xfrm>
            <a:off x="0" y="0"/>
            <a:ext cx="8520600" cy="79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AF.lvlib:</a:t>
            </a:r>
            <a:r>
              <a:rPr lang="en" sz="1100"/>
              <a:t>Actor.lvclass:</a:t>
            </a:r>
            <a:r>
              <a:rPr lang="en" sz="1100">
                <a:solidFill>
                  <a:srgbClr val="CC0000"/>
                </a:solidFill>
              </a:rPr>
              <a:t>Launch Actor Core.vi</a:t>
            </a:r>
            <a:endParaRPr sz="1100">
              <a:solidFill>
                <a:srgbClr val="CC0000"/>
              </a:solidFill>
            </a:endParaRPr>
          </a:p>
          <a:p>
            <a:pPr indent="0" lvl="0" marL="0" rtl="0" algn="l">
              <a:spcBef>
                <a:spcPts val="0"/>
              </a:spcBef>
              <a:spcAft>
                <a:spcPts val="0"/>
              </a:spcAft>
              <a:buNone/>
            </a:pPr>
            <a:r>
              <a:rPr i="1" lang="en" sz="1100"/>
              <a:t>Called directly in:</a:t>
            </a:r>
            <a:endParaRPr i="1" sz="1100"/>
          </a:p>
          <a:p>
            <a:pPr indent="0" lvl="0" marL="0" rtl="0" algn="l">
              <a:spcBef>
                <a:spcPts val="0"/>
              </a:spcBef>
              <a:spcAft>
                <a:spcPts val="0"/>
              </a:spcAft>
              <a:buNone/>
            </a:pPr>
            <a:r>
              <a:rPr lang="en" sz="1100"/>
              <a:t>AF.lvlib:Actor.lvclass:Launch Root Actor.vi</a:t>
            </a:r>
            <a:endParaRPr sz="1100"/>
          </a:p>
          <a:p>
            <a:pPr indent="0" lvl="0" marL="0" rtl="0" algn="l">
              <a:spcBef>
                <a:spcPts val="0"/>
              </a:spcBef>
              <a:spcAft>
                <a:spcPts val="0"/>
              </a:spcAft>
              <a:buNone/>
            </a:pPr>
            <a:r>
              <a:rPr lang="en" sz="1100"/>
              <a:t>AF.lvlib:Actor.lvclass:</a:t>
            </a:r>
            <a:r>
              <a:rPr lang="en" sz="1100">
                <a:solidFill>
                  <a:srgbClr val="BF9000"/>
                </a:solidFill>
              </a:rPr>
              <a:t>Launch Nested Actor.vi</a:t>
            </a:r>
            <a:endParaRPr sz="1100"/>
          </a:p>
          <a:p>
            <a:pPr indent="0" lvl="0" marL="0" rtl="0" algn="l">
              <a:spcBef>
                <a:spcPts val="0"/>
              </a:spcBef>
              <a:spcAft>
                <a:spcPts val="0"/>
              </a:spcAft>
              <a:buNone/>
            </a:pPr>
            <a:r>
              <a:rPr lang="en" sz="1100"/>
              <a:t>AF.lvlib:Actor.lvclass:Launch Actor.vi</a:t>
            </a:r>
            <a:endParaRPr sz="1100">
              <a:solidFill>
                <a:srgbClr val="CC0000"/>
              </a:solidFill>
            </a:endParaRPr>
          </a:p>
        </p:txBody>
      </p:sp>
      <p:sp>
        <p:nvSpPr>
          <p:cNvPr id="299" name="Google Shape;299;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00" name="Google Shape;300;p43"/>
          <p:cNvPicPr preferRelativeResize="0"/>
          <p:nvPr/>
        </p:nvPicPr>
        <p:blipFill>
          <a:blip r:embed="rId3">
            <a:alphaModFix/>
          </a:blip>
          <a:stretch>
            <a:fillRect/>
          </a:stretch>
        </p:blipFill>
        <p:spPr>
          <a:xfrm>
            <a:off x="5685602" y="0"/>
            <a:ext cx="3458401" cy="3319000"/>
          </a:xfrm>
          <a:prstGeom prst="rect">
            <a:avLst/>
          </a:prstGeom>
          <a:noFill/>
          <a:ln>
            <a:noFill/>
          </a:ln>
        </p:spPr>
      </p:pic>
      <p:pic>
        <p:nvPicPr>
          <p:cNvPr id="301" name="Google Shape;301;p43"/>
          <p:cNvPicPr preferRelativeResize="0"/>
          <p:nvPr/>
        </p:nvPicPr>
        <p:blipFill rotWithShape="1">
          <a:blip r:embed="rId4">
            <a:alphaModFix/>
          </a:blip>
          <a:srcRect b="3232" l="1393" r="1867" t="11464"/>
          <a:stretch/>
        </p:blipFill>
        <p:spPr>
          <a:xfrm>
            <a:off x="0" y="1766450"/>
            <a:ext cx="7901425" cy="33770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4"/>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AF.lvlib:</a:t>
            </a:r>
            <a:r>
              <a:rPr lang="en" sz="1100"/>
              <a:t>Actor.lvclass:</a:t>
            </a:r>
            <a:r>
              <a:rPr lang="en" sz="1100">
                <a:solidFill>
                  <a:srgbClr val="BF9000"/>
                </a:solidFill>
              </a:rPr>
              <a:t>Actor Core.vi</a:t>
            </a:r>
            <a:endParaRPr sz="1100">
              <a:solidFill>
                <a:srgbClr val="BF9000"/>
              </a:solidFill>
            </a:endParaRPr>
          </a:p>
          <a:p>
            <a:pPr indent="0" lvl="0" marL="0" rtl="0" algn="l">
              <a:spcBef>
                <a:spcPts val="0"/>
              </a:spcBef>
              <a:spcAft>
                <a:spcPts val="0"/>
              </a:spcAft>
              <a:buNone/>
            </a:pPr>
            <a:r>
              <a:rPr i="1" lang="en" sz="1100"/>
              <a:t>Called directly in:</a:t>
            </a:r>
            <a:endParaRPr i="1" sz="1100"/>
          </a:p>
          <a:p>
            <a:pPr indent="0" lvl="0" marL="0" rtl="0" algn="l">
              <a:spcBef>
                <a:spcPts val="0"/>
              </a:spcBef>
              <a:spcAft>
                <a:spcPts val="0"/>
              </a:spcAft>
              <a:buNone/>
            </a:pPr>
            <a:r>
              <a:rPr lang="en" sz="1100"/>
              <a:t>AF.lvlib:Actor.lvclass:</a:t>
            </a:r>
            <a:r>
              <a:rPr lang="en" sz="1100">
                <a:solidFill>
                  <a:srgbClr val="CC0000"/>
                </a:solidFill>
              </a:rPr>
              <a:t>Actor.vi</a:t>
            </a:r>
            <a:endParaRPr sz="1100">
              <a:solidFill>
                <a:srgbClr val="CC0000"/>
              </a:solidFill>
            </a:endParaRPr>
          </a:p>
          <a:p>
            <a:pPr indent="0" lvl="0" marL="0" rtl="0" algn="l">
              <a:spcBef>
                <a:spcPts val="0"/>
              </a:spcBef>
              <a:spcAft>
                <a:spcPts val="0"/>
              </a:spcAft>
              <a:buNone/>
            </a:pPr>
            <a:r>
              <a:t/>
            </a:r>
            <a:endParaRPr sz="1100">
              <a:solidFill>
                <a:srgbClr val="BF9000"/>
              </a:solidFill>
            </a:endParaRPr>
          </a:p>
        </p:txBody>
      </p:sp>
      <p:sp>
        <p:nvSpPr>
          <p:cNvPr id="307" name="Google Shape;307;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08" name="Google Shape;308;p44"/>
          <p:cNvPicPr preferRelativeResize="0"/>
          <p:nvPr/>
        </p:nvPicPr>
        <p:blipFill>
          <a:blip r:embed="rId3">
            <a:alphaModFix/>
          </a:blip>
          <a:stretch>
            <a:fillRect/>
          </a:stretch>
        </p:blipFill>
        <p:spPr>
          <a:xfrm>
            <a:off x="6320546" y="0"/>
            <a:ext cx="2823450" cy="2631675"/>
          </a:xfrm>
          <a:prstGeom prst="rect">
            <a:avLst/>
          </a:prstGeom>
          <a:noFill/>
          <a:ln>
            <a:noFill/>
          </a:ln>
        </p:spPr>
      </p:pic>
      <p:pic>
        <p:nvPicPr>
          <p:cNvPr id="309" name="Google Shape;309;p44"/>
          <p:cNvPicPr preferRelativeResize="0"/>
          <p:nvPr/>
        </p:nvPicPr>
        <p:blipFill rotWithShape="1">
          <a:blip r:embed="rId4">
            <a:alphaModFix/>
          </a:blip>
          <a:srcRect b="7233" l="974" r="2575" t="20287"/>
          <a:stretch/>
        </p:blipFill>
        <p:spPr>
          <a:xfrm>
            <a:off x="0" y="2271550"/>
            <a:ext cx="6963350" cy="28719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5"/>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AF.lvlib:</a:t>
            </a:r>
            <a:r>
              <a:rPr lang="en" sz="1100"/>
              <a:t>Actor.lvclass:</a:t>
            </a:r>
            <a:r>
              <a:rPr lang="en" sz="1100">
                <a:solidFill>
                  <a:srgbClr val="BF9000"/>
                </a:solidFill>
              </a:rPr>
              <a:t>Stop Core.vi</a:t>
            </a:r>
            <a:endParaRPr sz="1100">
              <a:solidFill>
                <a:srgbClr val="BF9000"/>
              </a:solidFill>
            </a:endParaRPr>
          </a:p>
          <a:p>
            <a:pPr indent="0" lvl="0" marL="0" rtl="0" algn="l">
              <a:spcBef>
                <a:spcPts val="0"/>
              </a:spcBef>
              <a:spcAft>
                <a:spcPts val="0"/>
              </a:spcAft>
              <a:buNone/>
            </a:pPr>
            <a:r>
              <a:rPr i="1" lang="en" sz="1100"/>
              <a:t>Called directly in:</a:t>
            </a:r>
            <a:endParaRPr i="1" sz="1100"/>
          </a:p>
          <a:p>
            <a:pPr indent="0" lvl="0" marL="0" rtl="0" algn="l">
              <a:spcBef>
                <a:spcPts val="0"/>
              </a:spcBef>
              <a:spcAft>
                <a:spcPts val="0"/>
              </a:spcAft>
              <a:buNone/>
            </a:pPr>
            <a:r>
              <a:rPr lang="en" sz="1100"/>
              <a:t>AF.lvlib:Actor.lvclass:</a:t>
            </a:r>
            <a:r>
              <a:rPr lang="en" sz="1100">
                <a:solidFill>
                  <a:srgbClr val="CC0000"/>
                </a:solidFill>
              </a:rPr>
              <a:t>Stop.vi</a:t>
            </a:r>
            <a:endParaRPr sz="1100">
              <a:solidFill>
                <a:srgbClr val="BF9000"/>
              </a:solidFill>
            </a:endParaRPr>
          </a:p>
        </p:txBody>
      </p:sp>
      <p:sp>
        <p:nvSpPr>
          <p:cNvPr id="315" name="Google Shape;315;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16" name="Google Shape;316;p45"/>
          <p:cNvPicPr preferRelativeResize="0"/>
          <p:nvPr/>
        </p:nvPicPr>
        <p:blipFill>
          <a:blip r:embed="rId3">
            <a:alphaModFix/>
          </a:blip>
          <a:stretch>
            <a:fillRect/>
          </a:stretch>
        </p:blipFill>
        <p:spPr>
          <a:xfrm>
            <a:off x="5429250" y="0"/>
            <a:ext cx="3714750" cy="3086100"/>
          </a:xfrm>
          <a:prstGeom prst="rect">
            <a:avLst/>
          </a:prstGeom>
          <a:noFill/>
          <a:ln>
            <a:noFill/>
          </a:ln>
        </p:spPr>
      </p:pic>
      <p:pic>
        <p:nvPicPr>
          <p:cNvPr id="317" name="Google Shape;317;p45"/>
          <p:cNvPicPr preferRelativeResize="0"/>
          <p:nvPr/>
        </p:nvPicPr>
        <p:blipFill rotWithShape="1">
          <a:blip r:embed="rId4">
            <a:alphaModFix/>
          </a:blip>
          <a:srcRect b="8383" l="6644" r="3934" t="23454"/>
          <a:stretch/>
        </p:blipFill>
        <p:spPr>
          <a:xfrm>
            <a:off x="0" y="2812750"/>
            <a:ext cx="7648874" cy="2330750"/>
          </a:xfrm>
          <a:prstGeom prst="rect">
            <a:avLst/>
          </a:prstGeom>
          <a:noFill/>
          <a:ln>
            <a:noFill/>
          </a:ln>
        </p:spPr>
      </p:pic>
      <p:sp>
        <p:nvSpPr>
          <p:cNvPr id="318" name="Google Shape;318;p45"/>
          <p:cNvSpPr txBox="1"/>
          <p:nvPr/>
        </p:nvSpPr>
        <p:spPr>
          <a:xfrm>
            <a:off x="7374" y="2038350"/>
            <a:ext cx="9144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2"/>
                </a:solidFill>
              </a:rPr>
              <a:t>Enter Self Actor into “Destroying” state</a:t>
            </a:r>
            <a:endParaRPr sz="1800">
              <a:solidFill>
                <a:schemeClr val="lt2"/>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6"/>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AF.lvlib:</a:t>
            </a:r>
            <a:r>
              <a:rPr lang="en" sz="1100"/>
              <a:t>Actor.lvclass:</a:t>
            </a:r>
            <a:r>
              <a:rPr lang="en" sz="1100">
                <a:solidFill>
                  <a:srgbClr val="BF9000"/>
                </a:solidFill>
              </a:rPr>
              <a:t>Handle Last Ack Core.vi</a:t>
            </a:r>
            <a:endParaRPr sz="1100">
              <a:solidFill>
                <a:srgbClr val="BF9000"/>
              </a:solidFill>
            </a:endParaRPr>
          </a:p>
          <a:p>
            <a:pPr indent="0" lvl="0" marL="0" rtl="0" algn="l">
              <a:spcBef>
                <a:spcPts val="0"/>
              </a:spcBef>
              <a:spcAft>
                <a:spcPts val="0"/>
              </a:spcAft>
              <a:buNone/>
            </a:pPr>
            <a:r>
              <a:rPr i="1" lang="en" sz="1100"/>
              <a:t>Called directly in:</a:t>
            </a:r>
            <a:endParaRPr i="1" sz="1100"/>
          </a:p>
          <a:p>
            <a:pPr indent="0" lvl="0" marL="0" rtl="0" algn="l">
              <a:spcBef>
                <a:spcPts val="0"/>
              </a:spcBef>
              <a:spcAft>
                <a:spcPts val="0"/>
              </a:spcAft>
              <a:buNone/>
            </a:pPr>
            <a:r>
              <a:rPr lang="en" sz="1100"/>
              <a:t>AF.lvlib:Actor.lvclass:</a:t>
            </a:r>
            <a:r>
              <a:rPr lang="en" sz="1100">
                <a:solidFill>
                  <a:srgbClr val="1155CC"/>
                </a:solidFill>
              </a:rPr>
              <a:t>Handle Last Ack.vi</a:t>
            </a:r>
            <a:endParaRPr sz="1100">
              <a:solidFill>
                <a:srgbClr val="BF9000"/>
              </a:solidFill>
            </a:endParaRPr>
          </a:p>
        </p:txBody>
      </p:sp>
      <p:sp>
        <p:nvSpPr>
          <p:cNvPr id="324" name="Google Shape;324;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25" name="Google Shape;325;p46"/>
          <p:cNvPicPr preferRelativeResize="0"/>
          <p:nvPr/>
        </p:nvPicPr>
        <p:blipFill rotWithShape="1">
          <a:blip r:embed="rId3">
            <a:alphaModFix/>
          </a:blip>
          <a:srcRect b="8265" l="3378" r="3805" t="27004"/>
          <a:stretch/>
        </p:blipFill>
        <p:spPr>
          <a:xfrm>
            <a:off x="0" y="2899350"/>
            <a:ext cx="6479876" cy="2244150"/>
          </a:xfrm>
          <a:prstGeom prst="rect">
            <a:avLst/>
          </a:prstGeom>
          <a:noFill/>
          <a:ln>
            <a:noFill/>
          </a:ln>
        </p:spPr>
      </p:pic>
      <p:pic>
        <p:nvPicPr>
          <p:cNvPr id="326" name="Google Shape;326;p46"/>
          <p:cNvPicPr preferRelativeResize="0"/>
          <p:nvPr/>
        </p:nvPicPr>
        <p:blipFill>
          <a:blip r:embed="rId4">
            <a:alphaModFix/>
          </a:blip>
          <a:stretch>
            <a:fillRect/>
          </a:stretch>
        </p:blipFill>
        <p:spPr>
          <a:xfrm>
            <a:off x="7439025" y="0"/>
            <a:ext cx="1704975" cy="173524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7"/>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AF.lvlib:</a:t>
            </a:r>
            <a:r>
              <a:rPr lang="en" sz="1100"/>
              <a:t>Actor.lvclass:</a:t>
            </a:r>
            <a:r>
              <a:rPr lang="en" sz="1100">
                <a:solidFill>
                  <a:srgbClr val="BF9000"/>
                </a:solidFill>
              </a:rPr>
              <a:t>Read Self Enqueuer.vi</a:t>
            </a:r>
            <a:endParaRPr sz="1100">
              <a:solidFill>
                <a:srgbClr val="BF9000"/>
              </a:solidFill>
            </a:endParaRPr>
          </a:p>
          <a:p>
            <a:pPr indent="0" lvl="0" marL="0" rtl="0" algn="l">
              <a:spcBef>
                <a:spcPts val="0"/>
              </a:spcBef>
              <a:spcAft>
                <a:spcPts val="0"/>
              </a:spcAft>
              <a:buNone/>
            </a:pPr>
            <a:r>
              <a:rPr i="1" lang="en" sz="1100"/>
              <a:t>Called directly in:</a:t>
            </a:r>
            <a:endParaRPr i="1" sz="1100"/>
          </a:p>
          <a:p>
            <a:pPr indent="0" lvl="0" marL="0" rtl="0" algn="l">
              <a:spcBef>
                <a:spcPts val="0"/>
              </a:spcBef>
              <a:spcAft>
                <a:spcPts val="0"/>
              </a:spcAft>
              <a:buNone/>
            </a:pPr>
            <a:r>
              <a:rPr lang="en" sz="1100"/>
              <a:t>AF.lvlib:Actor.lvclass:</a:t>
            </a:r>
            <a:r>
              <a:rPr lang="en" sz="1100">
                <a:solidFill>
                  <a:srgbClr val="BF9000"/>
                </a:solidFill>
              </a:rPr>
              <a:t>Launch Nested Actor.vi</a:t>
            </a:r>
            <a:endParaRPr sz="1100">
              <a:solidFill>
                <a:srgbClr val="BF9000"/>
              </a:solidFill>
            </a:endParaRPr>
          </a:p>
          <a:p>
            <a:pPr indent="0" lvl="0" marL="0" rtl="0" algn="l">
              <a:spcBef>
                <a:spcPts val="0"/>
              </a:spcBef>
              <a:spcAft>
                <a:spcPts val="0"/>
              </a:spcAft>
              <a:buNone/>
            </a:pPr>
            <a:r>
              <a:t/>
            </a:r>
            <a:endParaRPr sz="1100">
              <a:solidFill>
                <a:srgbClr val="BF9000"/>
              </a:solidFill>
            </a:endParaRPr>
          </a:p>
        </p:txBody>
      </p:sp>
      <p:sp>
        <p:nvSpPr>
          <p:cNvPr id="332" name="Google Shape;332;p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33" name="Google Shape;333;p47"/>
          <p:cNvPicPr preferRelativeResize="0"/>
          <p:nvPr/>
        </p:nvPicPr>
        <p:blipFill rotWithShape="1">
          <a:blip r:embed="rId3">
            <a:alphaModFix/>
          </a:blip>
          <a:srcRect b="21456" l="5125" r="6512" t="43670"/>
          <a:stretch/>
        </p:blipFill>
        <p:spPr>
          <a:xfrm>
            <a:off x="0" y="4362950"/>
            <a:ext cx="4199650" cy="780550"/>
          </a:xfrm>
          <a:prstGeom prst="rect">
            <a:avLst/>
          </a:prstGeom>
          <a:noFill/>
          <a:ln>
            <a:noFill/>
          </a:ln>
        </p:spPr>
      </p:pic>
      <p:pic>
        <p:nvPicPr>
          <p:cNvPr id="334" name="Google Shape;334;p47"/>
          <p:cNvPicPr preferRelativeResize="0"/>
          <p:nvPr/>
        </p:nvPicPr>
        <p:blipFill>
          <a:blip r:embed="rId4">
            <a:alphaModFix/>
          </a:blip>
          <a:stretch>
            <a:fillRect/>
          </a:stretch>
        </p:blipFill>
        <p:spPr>
          <a:xfrm>
            <a:off x="5924550" y="0"/>
            <a:ext cx="3219450" cy="30384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8"/>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AF.lvlib:</a:t>
            </a:r>
            <a:r>
              <a:rPr lang="en" sz="1100"/>
              <a:t>Actor.lvclass:</a:t>
            </a:r>
            <a:r>
              <a:rPr lang="en" sz="1100">
                <a:solidFill>
                  <a:srgbClr val="BF9000"/>
                </a:solidFill>
              </a:rPr>
              <a:t>Read Caller Enqueuer.vi</a:t>
            </a:r>
            <a:endParaRPr sz="1100">
              <a:solidFill>
                <a:srgbClr val="BF9000"/>
              </a:solidFill>
            </a:endParaRPr>
          </a:p>
          <a:p>
            <a:pPr indent="0" lvl="0" marL="0" rtl="0" algn="l">
              <a:spcBef>
                <a:spcPts val="0"/>
              </a:spcBef>
              <a:spcAft>
                <a:spcPts val="0"/>
              </a:spcAft>
              <a:buNone/>
            </a:pPr>
            <a:r>
              <a:rPr i="1" lang="en" sz="1100"/>
              <a:t>No direct calls</a:t>
            </a:r>
            <a:endParaRPr i="1" sz="1100"/>
          </a:p>
        </p:txBody>
      </p:sp>
      <p:sp>
        <p:nvSpPr>
          <p:cNvPr id="340" name="Google Shape;340;p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41" name="Google Shape;341;p48"/>
          <p:cNvPicPr preferRelativeResize="0"/>
          <p:nvPr/>
        </p:nvPicPr>
        <p:blipFill rotWithShape="1">
          <a:blip r:embed="rId3">
            <a:alphaModFix/>
          </a:blip>
          <a:srcRect b="19284" l="4891" r="6172" t="46887"/>
          <a:stretch/>
        </p:blipFill>
        <p:spPr>
          <a:xfrm>
            <a:off x="0" y="4450775"/>
            <a:ext cx="4430550" cy="692725"/>
          </a:xfrm>
          <a:prstGeom prst="rect">
            <a:avLst/>
          </a:prstGeom>
          <a:noFill/>
          <a:ln>
            <a:noFill/>
          </a:ln>
        </p:spPr>
      </p:pic>
      <p:pic>
        <p:nvPicPr>
          <p:cNvPr id="342" name="Google Shape;342;p48"/>
          <p:cNvPicPr preferRelativeResize="0"/>
          <p:nvPr/>
        </p:nvPicPr>
        <p:blipFill>
          <a:blip r:embed="rId4">
            <a:alphaModFix/>
          </a:blip>
          <a:stretch>
            <a:fillRect/>
          </a:stretch>
        </p:blipFill>
        <p:spPr>
          <a:xfrm>
            <a:off x="5724525" y="0"/>
            <a:ext cx="3419475" cy="33528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9"/>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AF.lvlib:</a:t>
            </a:r>
            <a:r>
              <a:rPr lang="en" sz="1100"/>
              <a:t>Actor.lvclass:</a:t>
            </a:r>
            <a:r>
              <a:rPr lang="en" sz="1100">
                <a:solidFill>
                  <a:srgbClr val="BF9000"/>
                </a:solidFill>
              </a:rPr>
              <a:t>Read Autostop Nested Actor Count.vi</a:t>
            </a:r>
            <a:endParaRPr sz="1100">
              <a:solidFill>
                <a:srgbClr val="BF9000"/>
              </a:solidFill>
            </a:endParaRPr>
          </a:p>
          <a:p>
            <a:pPr indent="0" lvl="0" marL="0" rtl="0" algn="l">
              <a:spcBef>
                <a:spcPts val="0"/>
              </a:spcBef>
              <a:spcAft>
                <a:spcPts val="0"/>
              </a:spcAft>
              <a:buNone/>
            </a:pPr>
            <a:r>
              <a:rPr i="1" lang="en" sz="1100"/>
              <a:t>No direct calls</a:t>
            </a:r>
            <a:endParaRPr sz="1100">
              <a:solidFill>
                <a:srgbClr val="BF9000"/>
              </a:solidFill>
            </a:endParaRPr>
          </a:p>
        </p:txBody>
      </p:sp>
      <p:sp>
        <p:nvSpPr>
          <p:cNvPr id="348" name="Google Shape;348;p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49" name="Google Shape;349;p49"/>
          <p:cNvPicPr preferRelativeResize="0"/>
          <p:nvPr/>
        </p:nvPicPr>
        <p:blipFill rotWithShape="1">
          <a:blip r:embed="rId3">
            <a:alphaModFix/>
          </a:blip>
          <a:srcRect b="19018" l="5599" r="13723" t="46578"/>
          <a:stretch/>
        </p:blipFill>
        <p:spPr>
          <a:xfrm>
            <a:off x="0" y="4429125"/>
            <a:ext cx="3196650" cy="714375"/>
          </a:xfrm>
          <a:prstGeom prst="rect">
            <a:avLst/>
          </a:prstGeom>
          <a:noFill/>
          <a:ln>
            <a:noFill/>
          </a:ln>
        </p:spPr>
      </p:pic>
      <p:pic>
        <p:nvPicPr>
          <p:cNvPr id="350" name="Google Shape;350;p49"/>
          <p:cNvPicPr preferRelativeResize="0"/>
          <p:nvPr/>
        </p:nvPicPr>
        <p:blipFill>
          <a:blip r:embed="rId4">
            <a:alphaModFix/>
          </a:blip>
          <a:stretch>
            <a:fillRect/>
          </a:stretch>
        </p:blipFill>
        <p:spPr>
          <a:xfrm>
            <a:off x="4972050" y="0"/>
            <a:ext cx="4171950" cy="20669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0"/>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AF.lvlib:</a:t>
            </a:r>
            <a:r>
              <a:rPr lang="en" sz="1100"/>
              <a:t>Actor.lvclass:</a:t>
            </a:r>
            <a:r>
              <a:rPr lang="en" sz="1100">
                <a:solidFill>
                  <a:srgbClr val="BF9000"/>
                </a:solidFill>
              </a:rPr>
              <a:t>Receive Message.vi</a:t>
            </a:r>
            <a:endParaRPr sz="1100">
              <a:solidFill>
                <a:srgbClr val="BF9000"/>
              </a:solidFill>
            </a:endParaRPr>
          </a:p>
          <a:p>
            <a:pPr indent="0" lvl="0" marL="0" rtl="0" algn="l">
              <a:spcBef>
                <a:spcPts val="0"/>
              </a:spcBef>
              <a:spcAft>
                <a:spcPts val="0"/>
              </a:spcAft>
              <a:buNone/>
            </a:pPr>
            <a:r>
              <a:rPr i="1" lang="en" sz="1100"/>
              <a:t>Called directly in:</a:t>
            </a:r>
            <a:endParaRPr i="1" sz="1100"/>
          </a:p>
          <a:p>
            <a:pPr indent="0" lvl="0" marL="0" rtl="0" algn="l">
              <a:spcBef>
                <a:spcPts val="0"/>
              </a:spcBef>
              <a:spcAft>
                <a:spcPts val="0"/>
              </a:spcAft>
              <a:buNone/>
            </a:pPr>
            <a:r>
              <a:rPr lang="en" sz="1100"/>
              <a:t>AF.lvlib:Actor.lvclass:</a:t>
            </a:r>
            <a:r>
              <a:rPr lang="en" sz="1100">
                <a:solidFill>
                  <a:srgbClr val="BF9000"/>
                </a:solidFill>
              </a:rPr>
              <a:t>Actor Core.vi</a:t>
            </a:r>
            <a:endParaRPr sz="1100">
              <a:solidFill>
                <a:srgbClr val="BF9000"/>
              </a:solidFill>
            </a:endParaRPr>
          </a:p>
          <a:p>
            <a:pPr indent="0" lvl="0" marL="0" rtl="0" algn="l">
              <a:spcBef>
                <a:spcPts val="0"/>
              </a:spcBef>
              <a:spcAft>
                <a:spcPts val="0"/>
              </a:spcAft>
              <a:buNone/>
            </a:pPr>
            <a:r>
              <a:t/>
            </a:r>
            <a:endParaRPr sz="1100">
              <a:solidFill>
                <a:srgbClr val="BF9000"/>
              </a:solidFill>
            </a:endParaRPr>
          </a:p>
        </p:txBody>
      </p:sp>
      <p:sp>
        <p:nvSpPr>
          <p:cNvPr id="356" name="Google Shape;356;p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57" name="Google Shape;357;p50"/>
          <p:cNvPicPr preferRelativeResize="0"/>
          <p:nvPr/>
        </p:nvPicPr>
        <p:blipFill>
          <a:blip r:embed="rId3">
            <a:alphaModFix/>
          </a:blip>
          <a:stretch>
            <a:fillRect/>
          </a:stretch>
        </p:blipFill>
        <p:spPr>
          <a:xfrm>
            <a:off x="4124313" y="0"/>
            <a:ext cx="5019675" cy="4133850"/>
          </a:xfrm>
          <a:prstGeom prst="rect">
            <a:avLst/>
          </a:prstGeom>
          <a:noFill/>
          <a:ln>
            <a:noFill/>
          </a:ln>
        </p:spPr>
      </p:pic>
      <p:pic>
        <p:nvPicPr>
          <p:cNvPr id="358" name="Google Shape;358;p50"/>
          <p:cNvPicPr preferRelativeResize="0"/>
          <p:nvPr/>
        </p:nvPicPr>
        <p:blipFill rotWithShape="1">
          <a:blip r:embed="rId4">
            <a:alphaModFix/>
          </a:blip>
          <a:srcRect b="7347" l="2723" r="3380" t="18878"/>
          <a:stretch/>
        </p:blipFill>
        <p:spPr>
          <a:xfrm>
            <a:off x="0" y="2192200"/>
            <a:ext cx="7396299" cy="29513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1"/>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AF.lvlib:</a:t>
            </a:r>
            <a:r>
              <a:rPr lang="en" sz="1100"/>
              <a:t>Actor.lvclass:</a:t>
            </a:r>
            <a:r>
              <a:rPr lang="en" sz="1100">
                <a:solidFill>
                  <a:srgbClr val="BF9000"/>
                </a:solidFill>
              </a:rPr>
              <a:t>Handle Error.vi</a:t>
            </a:r>
            <a:endParaRPr sz="1100">
              <a:solidFill>
                <a:srgbClr val="BF9000"/>
              </a:solidFill>
            </a:endParaRPr>
          </a:p>
          <a:p>
            <a:pPr indent="0" lvl="0" marL="0" rtl="0" algn="l">
              <a:spcBef>
                <a:spcPts val="0"/>
              </a:spcBef>
              <a:spcAft>
                <a:spcPts val="0"/>
              </a:spcAft>
              <a:buNone/>
            </a:pPr>
            <a:r>
              <a:rPr i="1" lang="en" sz="1100"/>
              <a:t>Called directly in:</a:t>
            </a:r>
            <a:endParaRPr i="1" sz="1100"/>
          </a:p>
          <a:p>
            <a:pPr indent="0" lvl="0" marL="0" rtl="0" algn="l">
              <a:spcBef>
                <a:spcPts val="0"/>
              </a:spcBef>
              <a:spcAft>
                <a:spcPts val="0"/>
              </a:spcAft>
              <a:buNone/>
            </a:pPr>
            <a:r>
              <a:rPr lang="en" sz="1100"/>
              <a:t>AF.lvlib:Actor.lvclass:</a:t>
            </a:r>
            <a:r>
              <a:rPr lang="en" sz="1100">
                <a:solidFill>
                  <a:srgbClr val="BF9000"/>
                </a:solidFill>
              </a:rPr>
              <a:t>Actor Core.vi</a:t>
            </a:r>
            <a:endParaRPr sz="1100">
              <a:solidFill>
                <a:srgbClr val="BF9000"/>
              </a:solidFill>
            </a:endParaRPr>
          </a:p>
          <a:p>
            <a:pPr indent="0" lvl="0" marL="0" rtl="0" algn="l">
              <a:spcBef>
                <a:spcPts val="0"/>
              </a:spcBef>
              <a:spcAft>
                <a:spcPts val="0"/>
              </a:spcAft>
              <a:buNone/>
            </a:pPr>
            <a:r>
              <a:t/>
            </a:r>
            <a:endParaRPr sz="1100">
              <a:solidFill>
                <a:srgbClr val="BF9000"/>
              </a:solidFill>
            </a:endParaRPr>
          </a:p>
        </p:txBody>
      </p:sp>
      <p:sp>
        <p:nvSpPr>
          <p:cNvPr id="364" name="Google Shape;364;p5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65" name="Google Shape;365;p51"/>
          <p:cNvPicPr preferRelativeResize="0"/>
          <p:nvPr/>
        </p:nvPicPr>
        <p:blipFill rotWithShape="1">
          <a:blip r:embed="rId3">
            <a:alphaModFix/>
          </a:blip>
          <a:srcRect b="10550" l="6816" r="6452" t="24124"/>
          <a:stretch/>
        </p:blipFill>
        <p:spPr>
          <a:xfrm>
            <a:off x="0" y="2474075"/>
            <a:ext cx="4105850" cy="2669425"/>
          </a:xfrm>
          <a:prstGeom prst="rect">
            <a:avLst/>
          </a:prstGeom>
          <a:noFill/>
          <a:ln>
            <a:noFill/>
          </a:ln>
        </p:spPr>
      </p:pic>
      <p:pic>
        <p:nvPicPr>
          <p:cNvPr id="366" name="Google Shape;366;p51"/>
          <p:cNvPicPr preferRelativeResize="0"/>
          <p:nvPr/>
        </p:nvPicPr>
        <p:blipFill>
          <a:blip r:embed="rId4">
            <a:alphaModFix/>
          </a:blip>
          <a:stretch>
            <a:fillRect/>
          </a:stretch>
        </p:blipFill>
        <p:spPr>
          <a:xfrm>
            <a:off x="5191125" y="0"/>
            <a:ext cx="3952875" cy="310042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0" y="0"/>
            <a:ext cx="8520600" cy="177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t>AF.lib:</a:t>
            </a:r>
            <a:r>
              <a:rPr lang="en" sz="1100"/>
              <a:t>Message</a:t>
            </a:r>
            <a:r>
              <a:rPr lang="en" sz="1100"/>
              <a:t>.lvclass</a:t>
            </a:r>
            <a:endParaRPr sz="1100"/>
          </a:p>
          <a:p>
            <a:pPr indent="0" lvl="0" marL="0" rtl="0" algn="l">
              <a:spcBef>
                <a:spcPts val="0"/>
              </a:spcBef>
              <a:spcAft>
                <a:spcPts val="0"/>
              </a:spcAft>
              <a:buNone/>
            </a:pPr>
            <a:r>
              <a:rPr i="1" lang="en" sz="1100"/>
              <a:t>Contained elements:</a:t>
            </a:r>
            <a:endParaRPr sz="1100"/>
          </a:p>
          <a:p>
            <a:pPr indent="0" lvl="0" marL="0" rtl="0" algn="l">
              <a:spcBef>
                <a:spcPts val="0"/>
              </a:spcBef>
              <a:spcAft>
                <a:spcPts val="0"/>
              </a:spcAft>
              <a:buNone/>
            </a:pPr>
            <a:r>
              <a:rPr lang="en" sz="1100"/>
              <a:t>AF.lib:Message.lvclass:</a:t>
            </a:r>
            <a:r>
              <a:rPr lang="en" sz="1100">
                <a:solidFill>
                  <a:srgbClr val="1155CC"/>
                </a:solidFill>
              </a:rPr>
              <a:t>Drop Message.vi</a:t>
            </a:r>
            <a:endParaRPr sz="1100">
              <a:solidFill>
                <a:srgbClr val="1155CC"/>
              </a:solidFill>
            </a:endParaRPr>
          </a:p>
          <a:p>
            <a:pPr indent="0" lvl="0" marL="0" rtl="0" algn="l">
              <a:spcBef>
                <a:spcPts val="0"/>
              </a:spcBef>
              <a:spcAft>
                <a:spcPts val="0"/>
              </a:spcAft>
              <a:buNone/>
            </a:pPr>
            <a:r>
              <a:rPr lang="en" sz="1100"/>
              <a:t>AF.lib:Message.lvclass:</a:t>
            </a:r>
            <a:r>
              <a:rPr lang="en" sz="1100">
                <a:solidFill>
                  <a:srgbClr val="BF9000"/>
                </a:solidFill>
              </a:rPr>
              <a:t>Drop Message Core</a:t>
            </a:r>
            <a:r>
              <a:rPr lang="en" sz="1100">
                <a:solidFill>
                  <a:srgbClr val="BF9000"/>
                </a:solidFill>
              </a:rPr>
              <a:t>.vi</a:t>
            </a:r>
            <a:endParaRPr sz="1100">
              <a:solidFill>
                <a:srgbClr val="BF9000"/>
              </a:solidFill>
            </a:endParaRPr>
          </a:p>
          <a:p>
            <a:pPr indent="0" lvl="0" marL="0" rtl="0" algn="l">
              <a:spcBef>
                <a:spcPts val="0"/>
              </a:spcBef>
              <a:spcAft>
                <a:spcPts val="0"/>
              </a:spcAft>
              <a:buNone/>
            </a:pPr>
            <a:r>
              <a:rPr lang="en" sz="1100"/>
              <a:t>AF.lib:Message.lvclass:</a:t>
            </a:r>
            <a:r>
              <a:rPr lang="en" sz="1100"/>
              <a:t>Do</a:t>
            </a:r>
            <a:r>
              <a:rPr lang="en" sz="1100"/>
              <a:t>.vi</a:t>
            </a:r>
            <a:endParaRPr sz="1100"/>
          </a:p>
        </p:txBody>
      </p:sp>
      <p:sp>
        <p:nvSpPr>
          <p:cNvPr id="77" name="Google Shape;77;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78" name="Google Shape;78;p16"/>
          <p:cNvSpPr txBox="1"/>
          <p:nvPr/>
        </p:nvSpPr>
        <p:spPr>
          <a:xfrm>
            <a:off x="5475225" y="310350"/>
            <a:ext cx="2904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solidFill>
                  <a:schemeClr val="lt2"/>
                </a:solidFill>
              </a:rPr>
              <a:t>Change this to.. just </a:t>
            </a:r>
            <a:r>
              <a:rPr i="1" lang="en" sz="1100">
                <a:solidFill>
                  <a:schemeClr val="dk1"/>
                </a:solidFill>
              </a:rPr>
              <a:t>Actor.lvclass:</a:t>
            </a:r>
            <a:r>
              <a:rPr i="1" lang="en" sz="1100">
                <a:solidFill>
                  <a:srgbClr val="CC0000"/>
                </a:solidFill>
              </a:rPr>
              <a:t>Actor.vi</a:t>
            </a:r>
            <a:r>
              <a:rPr i="1" lang="en" sz="1100">
                <a:solidFill>
                  <a:schemeClr val="lt2"/>
                </a:solidFill>
              </a:rPr>
              <a:t>, since it is the only place being accessed?</a:t>
            </a:r>
            <a:endParaRPr i="1" sz="1100">
              <a:solidFill>
                <a:schemeClr val="lt2"/>
              </a:solidFill>
            </a:endParaRPr>
          </a:p>
        </p:txBody>
      </p:sp>
      <p:sp>
        <p:nvSpPr>
          <p:cNvPr id="79" name="Google Shape;79;p16"/>
          <p:cNvSpPr txBox="1"/>
          <p:nvPr/>
        </p:nvSpPr>
        <p:spPr>
          <a:xfrm>
            <a:off x="4769700" y="0"/>
            <a:ext cx="4374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1155CC"/>
                </a:solidFill>
              </a:rPr>
              <a:t>Friends: 	</a:t>
            </a:r>
            <a:r>
              <a:rPr lang="en" sz="1100">
                <a:solidFill>
                  <a:schemeClr val="dk1"/>
                </a:solidFill>
              </a:rPr>
              <a:t>AF.lib:Actor.lvclass</a:t>
            </a:r>
            <a:endParaRPr sz="1800">
              <a:solidFill>
                <a:schemeClr val="lt2"/>
              </a:solidFill>
            </a:endParaRPr>
          </a:p>
        </p:txBody>
      </p:sp>
      <p:pic>
        <p:nvPicPr>
          <p:cNvPr id="80" name="Google Shape;80;p16"/>
          <p:cNvPicPr preferRelativeResize="0"/>
          <p:nvPr/>
        </p:nvPicPr>
        <p:blipFill rotWithShape="1">
          <a:blip r:embed="rId3">
            <a:alphaModFix/>
          </a:blip>
          <a:srcRect b="87809" l="0" r="0" t="0"/>
          <a:stretch/>
        </p:blipFill>
        <p:spPr>
          <a:xfrm>
            <a:off x="3194688" y="2218050"/>
            <a:ext cx="2082225" cy="1522950"/>
          </a:xfrm>
          <a:prstGeom prst="rect">
            <a:avLst/>
          </a:prstGeom>
          <a:noFill/>
          <a:ln>
            <a:noFill/>
          </a:ln>
        </p:spPr>
      </p:pic>
      <p:pic>
        <p:nvPicPr>
          <p:cNvPr id="81" name="Google Shape;81;p16"/>
          <p:cNvPicPr preferRelativeResize="0"/>
          <p:nvPr/>
        </p:nvPicPr>
        <p:blipFill>
          <a:blip r:embed="rId4">
            <a:alphaModFix/>
          </a:blip>
          <a:stretch>
            <a:fillRect/>
          </a:stretch>
        </p:blipFill>
        <p:spPr>
          <a:xfrm>
            <a:off x="5276925" y="1884150"/>
            <a:ext cx="1914525" cy="21907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2"/>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AF.lvlib:</a:t>
            </a:r>
            <a:r>
              <a:rPr lang="en" sz="1100"/>
              <a:t>Actor.lvclass:</a:t>
            </a:r>
            <a:r>
              <a:rPr lang="en" sz="1100">
                <a:solidFill>
                  <a:srgbClr val="BF9000"/>
                </a:solidFill>
              </a:rPr>
              <a:t>Pre Launch Init.vi</a:t>
            </a:r>
            <a:endParaRPr sz="1100">
              <a:solidFill>
                <a:srgbClr val="BF9000"/>
              </a:solidFill>
            </a:endParaRPr>
          </a:p>
          <a:p>
            <a:pPr indent="0" lvl="0" marL="0" rtl="0" algn="l">
              <a:spcBef>
                <a:spcPts val="0"/>
              </a:spcBef>
              <a:spcAft>
                <a:spcPts val="0"/>
              </a:spcAft>
              <a:buNone/>
            </a:pPr>
            <a:r>
              <a:rPr i="1" lang="en" sz="1100"/>
              <a:t>Called directly in:</a:t>
            </a:r>
            <a:endParaRPr i="1" sz="1100"/>
          </a:p>
          <a:p>
            <a:pPr indent="0" lvl="0" marL="0" rtl="0" algn="l">
              <a:spcBef>
                <a:spcPts val="0"/>
              </a:spcBef>
              <a:spcAft>
                <a:spcPts val="0"/>
              </a:spcAft>
              <a:buNone/>
            </a:pPr>
            <a:r>
              <a:rPr lang="en" sz="1100"/>
              <a:t>AF.lvlib:Actor.lvclass:</a:t>
            </a:r>
            <a:r>
              <a:rPr lang="en" sz="1100">
                <a:solidFill>
                  <a:srgbClr val="CC0000"/>
                </a:solidFill>
              </a:rPr>
              <a:t>Actor.vi</a:t>
            </a:r>
            <a:endParaRPr sz="1100">
              <a:solidFill>
                <a:srgbClr val="CC0000"/>
              </a:solidFill>
            </a:endParaRPr>
          </a:p>
          <a:p>
            <a:pPr indent="0" lvl="0" marL="0" rtl="0" algn="l">
              <a:spcBef>
                <a:spcPts val="0"/>
              </a:spcBef>
              <a:spcAft>
                <a:spcPts val="0"/>
              </a:spcAft>
              <a:buNone/>
            </a:pPr>
            <a:r>
              <a:t/>
            </a:r>
            <a:endParaRPr sz="1100">
              <a:solidFill>
                <a:srgbClr val="BF9000"/>
              </a:solidFill>
            </a:endParaRPr>
          </a:p>
        </p:txBody>
      </p:sp>
      <p:sp>
        <p:nvSpPr>
          <p:cNvPr id="372" name="Google Shape;372;p5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73" name="Google Shape;373;p52"/>
          <p:cNvPicPr preferRelativeResize="0"/>
          <p:nvPr/>
        </p:nvPicPr>
        <p:blipFill rotWithShape="1">
          <a:blip r:embed="rId3">
            <a:alphaModFix/>
          </a:blip>
          <a:srcRect b="14510" l="6120" r="14077" t="33943"/>
          <a:stretch/>
        </p:blipFill>
        <p:spPr>
          <a:xfrm>
            <a:off x="0" y="3714750"/>
            <a:ext cx="2705975" cy="1428750"/>
          </a:xfrm>
          <a:prstGeom prst="rect">
            <a:avLst/>
          </a:prstGeom>
          <a:noFill/>
          <a:ln>
            <a:noFill/>
          </a:ln>
        </p:spPr>
      </p:pic>
      <p:pic>
        <p:nvPicPr>
          <p:cNvPr id="374" name="Google Shape;374;p52"/>
          <p:cNvPicPr preferRelativeResize="0"/>
          <p:nvPr/>
        </p:nvPicPr>
        <p:blipFill>
          <a:blip r:embed="rId4">
            <a:alphaModFix/>
          </a:blip>
          <a:stretch>
            <a:fillRect/>
          </a:stretch>
        </p:blipFill>
        <p:spPr>
          <a:xfrm>
            <a:off x="5429250" y="0"/>
            <a:ext cx="3714750" cy="35147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3"/>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AF.lvlib:</a:t>
            </a:r>
            <a:r>
              <a:rPr lang="en" sz="1100"/>
              <a:t>Actor.lvclass:</a:t>
            </a:r>
            <a:r>
              <a:rPr lang="en" sz="1100">
                <a:solidFill>
                  <a:srgbClr val="BF9000"/>
                </a:solidFill>
              </a:rPr>
              <a:t>Substitute Actor.vi</a:t>
            </a:r>
            <a:endParaRPr sz="1100">
              <a:solidFill>
                <a:srgbClr val="BF9000"/>
              </a:solidFill>
            </a:endParaRPr>
          </a:p>
          <a:p>
            <a:pPr indent="0" lvl="0" marL="0" rtl="0" algn="l">
              <a:spcBef>
                <a:spcPts val="0"/>
              </a:spcBef>
              <a:spcAft>
                <a:spcPts val="0"/>
              </a:spcAft>
              <a:buNone/>
            </a:pPr>
            <a:r>
              <a:rPr i="1" lang="en" sz="1100"/>
              <a:t>No direct calls</a:t>
            </a:r>
            <a:endParaRPr sz="1100">
              <a:solidFill>
                <a:srgbClr val="BF9000"/>
              </a:solidFill>
            </a:endParaRPr>
          </a:p>
          <a:p>
            <a:pPr indent="0" lvl="0" marL="0" rtl="0" algn="l">
              <a:spcBef>
                <a:spcPts val="0"/>
              </a:spcBef>
              <a:spcAft>
                <a:spcPts val="0"/>
              </a:spcAft>
              <a:buNone/>
            </a:pPr>
            <a:r>
              <a:t/>
            </a:r>
            <a:endParaRPr sz="1100">
              <a:solidFill>
                <a:srgbClr val="BF9000"/>
              </a:solidFill>
            </a:endParaRPr>
          </a:p>
        </p:txBody>
      </p:sp>
      <p:sp>
        <p:nvSpPr>
          <p:cNvPr id="380" name="Google Shape;380;p5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81" name="Google Shape;381;p53"/>
          <p:cNvPicPr preferRelativeResize="0"/>
          <p:nvPr/>
        </p:nvPicPr>
        <p:blipFill rotWithShape="1">
          <a:blip r:embed="rId3">
            <a:alphaModFix/>
          </a:blip>
          <a:srcRect b="8338" l="3283" r="4473" t="27866"/>
          <a:stretch/>
        </p:blipFill>
        <p:spPr>
          <a:xfrm>
            <a:off x="0" y="2949850"/>
            <a:ext cx="5613974" cy="2193650"/>
          </a:xfrm>
          <a:prstGeom prst="rect">
            <a:avLst/>
          </a:prstGeom>
          <a:noFill/>
          <a:ln>
            <a:noFill/>
          </a:ln>
        </p:spPr>
      </p:pic>
      <p:pic>
        <p:nvPicPr>
          <p:cNvPr id="382" name="Google Shape;382;p53"/>
          <p:cNvPicPr preferRelativeResize="0"/>
          <p:nvPr/>
        </p:nvPicPr>
        <p:blipFill>
          <a:blip r:embed="rId4">
            <a:alphaModFix/>
          </a:blip>
          <a:stretch>
            <a:fillRect/>
          </a:stretch>
        </p:blipFill>
        <p:spPr>
          <a:xfrm>
            <a:off x="5484150" y="0"/>
            <a:ext cx="3659850" cy="25232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4"/>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AF.lvlib:</a:t>
            </a:r>
            <a:r>
              <a:rPr lang="en" sz="1100"/>
              <a:t>Actor.lvclass:</a:t>
            </a:r>
            <a:r>
              <a:rPr lang="en" sz="1100">
                <a:solidFill>
                  <a:srgbClr val="BF9000"/>
                </a:solidFill>
              </a:rPr>
              <a:t>Send Launch Nested Actor Msg.vi</a:t>
            </a:r>
            <a:endParaRPr sz="1100">
              <a:solidFill>
                <a:srgbClr val="BF9000"/>
              </a:solidFill>
            </a:endParaRPr>
          </a:p>
          <a:p>
            <a:pPr indent="0" lvl="0" marL="0" rtl="0" algn="l">
              <a:spcBef>
                <a:spcPts val="0"/>
              </a:spcBef>
              <a:spcAft>
                <a:spcPts val="0"/>
              </a:spcAft>
              <a:buNone/>
            </a:pPr>
            <a:r>
              <a:rPr i="1" lang="en" sz="1100"/>
              <a:t>No direct calls</a:t>
            </a:r>
            <a:endParaRPr sz="1100">
              <a:solidFill>
                <a:srgbClr val="BF9000"/>
              </a:solidFill>
            </a:endParaRPr>
          </a:p>
        </p:txBody>
      </p:sp>
      <p:sp>
        <p:nvSpPr>
          <p:cNvPr id="388" name="Google Shape;388;p5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89" name="Google Shape;389;p54"/>
          <p:cNvPicPr preferRelativeResize="0"/>
          <p:nvPr/>
        </p:nvPicPr>
        <p:blipFill rotWithShape="1">
          <a:blip r:embed="rId3">
            <a:alphaModFix/>
          </a:blip>
          <a:srcRect b="8072" l="4149" r="5833" t="18007"/>
          <a:stretch/>
        </p:blipFill>
        <p:spPr>
          <a:xfrm>
            <a:off x="0" y="1990150"/>
            <a:ext cx="3557424" cy="3153350"/>
          </a:xfrm>
          <a:prstGeom prst="rect">
            <a:avLst/>
          </a:prstGeom>
          <a:noFill/>
          <a:ln>
            <a:noFill/>
          </a:ln>
        </p:spPr>
      </p:pic>
      <p:pic>
        <p:nvPicPr>
          <p:cNvPr id="390" name="Google Shape;390;p54"/>
          <p:cNvPicPr preferRelativeResize="0"/>
          <p:nvPr/>
        </p:nvPicPr>
        <p:blipFill>
          <a:blip r:embed="rId4">
            <a:alphaModFix/>
          </a:blip>
          <a:stretch>
            <a:fillRect/>
          </a:stretch>
        </p:blipFill>
        <p:spPr>
          <a:xfrm>
            <a:off x="4633063" y="0"/>
            <a:ext cx="4510949" cy="378571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55"/>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AF.lvlib:</a:t>
            </a:r>
            <a:r>
              <a:rPr lang="en" sz="1100"/>
              <a:t>Actor.lvclass:</a:t>
            </a:r>
            <a:r>
              <a:rPr lang="en" sz="1100">
                <a:solidFill>
                  <a:srgbClr val="BF9000"/>
                </a:solidFill>
              </a:rPr>
              <a:t>Launch Nested Actor.vi</a:t>
            </a:r>
            <a:endParaRPr sz="1100">
              <a:solidFill>
                <a:srgbClr val="BF9000"/>
              </a:solidFill>
            </a:endParaRPr>
          </a:p>
          <a:p>
            <a:pPr indent="0" lvl="0" marL="0" rtl="0" algn="l">
              <a:spcBef>
                <a:spcPts val="0"/>
              </a:spcBef>
              <a:spcAft>
                <a:spcPts val="0"/>
              </a:spcAft>
              <a:buNone/>
            </a:pPr>
            <a:r>
              <a:rPr i="1" lang="en" sz="1100"/>
              <a:t>Called directly in:</a:t>
            </a:r>
            <a:endParaRPr i="1" sz="1100"/>
          </a:p>
          <a:p>
            <a:pPr indent="0" lvl="0" marL="0" rtl="0" algn="l">
              <a:spcBef>
                <a:spcPts val="0"/>
              </a:spcBef>
              <a:spcAft>
                <a:spcPts val="0"/>
              </a:spcAft>
              <a:buNone/>
            </a:pPr>
            <a:r>
              <a:rPr lang="en" sz="1100"/>
              <a:t>AF.lvlib:Actor.lvclass:</a:t>
            </a:r>
            <a:r>
              <a:rPr lang="en" sz="1100">
                <a:solidFill>
                  <a:srgbClr val="1155CC"/>
                </a:solidFill>
              </a:rPr>
              <a:t>Launch Nested Actor Friend Wrapper.vi</a:t>
            </a:r>
            <a:endParaRPr sz="1100">
              <a:solidFill>
                <a:srgbClr val="1155CC"/>
              </a:solidFill>
            </a:endParaRPr>
          </a:p>
          <a:p>
            <a:pPr indent="0" lvl="0" marL="0" rtl="0" algn="l">
              <a:spcBef>
                <a:spcPts val="0"/>
              </a:spcBef>
              <a:spcAft>
                <a:spcPts val="0"/>
              </a:spcAft>
              <a:buNone/>
            </a:pPr>
            <a:r>
              <a:t/>
            </a:r>
            <a:endParaRPr sz="1100">
              <a:solidFill>
                <a:srgbClr val="BF9000"/>
              </a:solidFill>
            </a:endParaRPr>
          </a:p>
        </p:txBody>
      </p:sp>
      <p:sp>
        <p:nvSpPr>
          <p:cNvPr id="396" name="Google Shape;396;p5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97" name="Google Shape;397;p55"/>
          <p:cNvPicPr preferRelativeResize="0"/>
          <p:nvPr/>
        </p:nvPicPr>
        <p:blipFill>
          <a:blip r:embed="rId3">
            <a:alphaModFix/>
          </a:blip>
          <a:stretch>
            <a:fillRect/>
          </a:stretch>
        </p:blipFill>
        <p:spPr>
          <a:xfrm>
            <a:off x="4962650" y="0"/>
            <a:ext cx="4181351" cy="3260725"/>
          </a:xfrm>
          <a:prstGeom prst="rect">
            <a:avLst/>
          </a:prstGeom>
          <a:noFill/>
          <a:ln>
            <a:noFill/>
          </a:ln>
        </p:spPr>
      </p:pic>
      <p:pic>
        <p:nvPicPr>
          <p:cNvPr id="398" name="Google Shape;398;p55"/>
          <p:cNvPicPr preferRelativeResize="0"/>
          <p:nvPr/>
        </p:nvPicPr>
        <p:blipFill rotWithShape="1">
          <a:blip r:embed="rId4">
            <a:alphaModFix/>
          </a:blip>
          <a:srcRect b="6431" l="2085" r="2703" t="19041"/>
          <a:stretch/>
        </p:blipFill>
        <p:spPr>
          <a:xfrm>
            <a:off x="0" y="2322100"/>
            <a:ext cx="8096251" cy="2821400"/>
          </a:xfrm>
          <a:prstGeom prst="rect">
            <a:avLst/>
          </a:prstGeom>
          <a:noFill/>
          <a:ln>
            <a:noFill/>
          </a:ln>
        </p:spPr>
      </p:pic>
      <p:sp>
        <p:nvSpPr>
          <p:cNvPr id="399" name="Google Shape;399;p55"/>
          <p:cNvSpPr txBox="1"/>
          <p:nvPr/>
        </p:nvSpPr>
        <p:spPr>
          <a:xfrm>
            <a:off x="330175" y="739400"/>
            <a:ext cx="41814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chemeClr val="lt2"/>
                </a:solidFill>
              </a:rPr>
              <a:t>Record Nested Actor (which is in case structure here) should NOT have an error case structure inside since the internals should always execute. In the case structure below, the error input should not go into Record Nested Actor.. rather, there should be an error case structure outside of the case structure holding Record Nested Actor, which checks if there is an error. This means also, deleting the error input on Record Nested Actor.</a:t>
            </a:r>
            <a:endParaRPr i="1" sz="1000">
              <a:solidFill>
                <a:schemeClr val="lt2"/>
              </a:solidFill>
            </a:endParaRPr>
          </a:p>
          <a:p>
            <a:pPr indent="0" lvl="0" marL="0" rtl="0" algn="l">
              <a:spcBef>
                <a:spcPts val="0"/>
              </a:spcBef>
              <a:spcAft>
                <a:spcPts val="0"/>
              </a:spcAft>
              <a:buNone/>
            </a:pPr>
            <a:r>
              <a:rPr i="1" lang="en" sz="1000">
                <a:solidFill>
                  <a:schemeClr val="lt2"/>
                </a:solidFill>
              </a:rPr>
              <a:t>Assume the caller DOES stick around. (Comment below)</a:t>
            </a:r>
            <a:endParaRPr i="1" sz="1000">
              <a:solidFill>
                <a:schemeClr val="lt2"/>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56"/>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AF.lvlib:</a:t>
            </a:r>
            <a:r>
              <a:rPr lang="en" sz="1100"/>
              <a:t>Actor.lvclass:Launch Actor.vi</a:t>
            </a:r>
            <a:endParaRPr sz="1100"/>
          </a:p>
          <a:p>
            <a:pPr indent="0" lvl="0" marL="0" rtl="0" algn="l">
              <a:spcBef>
                <a:spcPts val="0"/>
              </a:spcBef>
              <a:spcAft>
                <a:spcPts val="0"/>
              </a:spcAft>
              <a:buNone/>
            </a:pPr>
            <a:r>
              <a:rPr i="1" lang="en" sz="1100"/>
              <a:t>No direct calls</a:t>
            </a:r>
            <a:endParaRPr sz="1100">
              <a:solidFill>
                <a:srgbClr val="BF9000"/>
              </a:solidFill>
            </a:endParaRPr>
          </a:p>
          <a:p>
            <a:pPr indent="0" lvl="0" marL="0" rtl="0" algn="l">
              <a:spcBef>
                <a:spcPts val="0"/>
              </a:spcBef>
              <a:spcAft>
                <a:spcPts val="0"/>
              </a:spcAft>
              <a:buNone/>
            </a:pPr>
            <a:r>
              <a:t/>
            </a:r>
            <a:endParaRPr sz="1100"/>
          </a:p>
        </p:txBody>
      </p:sp>
      <p:sp>
        <p:nvSpPr>
          <p:cNvPr id="405" name="Google Shape;405;p5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406" name="Google Shape;406;p56"/>
          <p:cNvPicPr preferRelativeResize="0"/>
          <p:nvPr/>
        </p:nvPicPr>
        <p:blipFill rotWithShape="1">
          <a:blip r:embed="rId3">
            <a:alphaModFix/>
          </a:blip>
          <a:srcRect b="6721" l="0" r="7732" t="16989"/>
          <a:stretch/>
        </p:blipFill>
        <p:spPr>
          <a:xfrm>
            <a:off x="0" y="1889125"/>
            <a:ext cx="5164825" cy="3254376"/>
          </a:xfrm>
          <a:prstGeom prst="rect">
            <a:avLst/>
          </a:prstGeom>
          <a:noFill/>
          <a:ln>
            <a:noFill/>
          </a:ln>
        </p:spPr>
      </p:pic>
      <p:pic>
        <p:nvPicPr>
          <p:cNvPr id="407" name="Google Shape;407;p56"/>
          <p:cNvPicPr preferRelativeResize="0"/>
          <p:nvPr/>
        </p:nvPicPr>
        <p:blipFill>
          <a:blip r:embed="rId4">
            <a:alphaModFix/>
          </a:blip>
          <a:stretch>
            <a:fillRect/>
          </a:stretch>
        </p:blipFill>
        <p:spPr>
          <a:xfrm>
            <a:off x="4933325" y="0"/>
            <a:ext cx="4210675" cy="31208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57"/>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AF.lvlib:</a:t>
            </a:r>
            <a:r>
              <a:rPr lang="en" sz="1100"/>
              <a:t>Actor.lvclass:Launch Root Actor.vi</a:t>
            </a:r>
            <a:endParaRPr sz="1100"/>
          </a:p>
          <a:p>
            <a:pPr indent="0" lvl="0" marL="0" rtl="0" algn="l">
              <a:spcBef>
                <a:spcPts val="0"/>
              </a:spcBef>
              <a:spcAft>
                <a:spcPts val="0"/>
              </a:spcAft>
              <a:buNone/>
            </a:pPr>
            <a:r>
              <a:rPr i="1" lang="en" sz="1100"/>
              <a:t>No direct calls</a:t>
            </a:r>
            <a:endParaRPr sz="1100">
              <a:solidFill>
                <a:srgbClr val="BF9000"/>
              </a:solidFill>
            </a:endParaRPr>
          </a:p>
          <a:p>
            <a:pPr indent="0" lvl="0" marL="0" rtl="0" algn="l">
              <a:spcBef>
                <a:spcPts val="0"/>
              </a:spcBef>
              <a:spcAft>
                <a:spcPts val="0"/>
              </a:spcAft>
              <a:buNone/>
            </a:pPr>
            <a:r>
              <a:t/>
            </a:r>
            <a:endParaRPr sz="1100"/>
          </a:p>
        </p:txBody>
      </p:sp>
      <p:sp>
        <p:nvSpPr>
          <p:cNvPr id="413" name="Google Shape;413;p5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414" name="Google Shape;414;p57"/>
          <p:cNvPicPr preferRelativeResize="0"/>
          <p:nvPr/>
        </p:nvPicPr>
        <p:blipFill>
          <a:blip r:embed="rId3">
            <a:alphaModFix/>
          </a:blip>
          <a:stretch>
            <a:fillRect/>
          </a:stretch>
        </p:blipFill>
        <p:spPr>
          <a:xfrm>
            <a:off x="4905475" y="0"/>
            <a:ext cx="4238526" cy="3141475"/>
          </a:xfrm>
          <a:prstGeom prst="rect">
            <a:avLst/>
          </a:prstGeom>
          <a:noFill/>
          <a:ln>
            <a:noFill/>
          </a:ln>
        </p:spPr>
      </p:pic>
      <p:pic>
        <p:nvPicPr>
          <p:cNvPr id="415" name="Google Shape;415;p57"/>
          <p:cNvPicPr preferRelativeResize="0"/>
          <p:nvPr/>
        </p:nvPicPr>
        <p:blipFill rotWithShape="1">
          <a:blip r:embed="rId4">
            <a:alphaModFix/>
          </a:blip>
          <a:srcRect b="7568" l="4406" r="8516" t="17497"/>
          <a:stretch/>
        </p:blipFill>
        <p:spPr>
          <a:xfrm>
            <a:off x="0" y="1946850"/>
            <a:ext cx="5808800" cy="31966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58"/>
          <p:cNvSpPr txBox="1"/>
          <p:nvPr>
            <p:ph type="title"/>
          </p:nvPr>
        </p:nvSpPr>
        <p:spPr>
          <a:xfrm>
            <a:off x="0" y="0"/>
            <a:ext cx="8520600" cy="243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t>AF.lvlib:</a:t>
            </a:r>
            <a:r>
              <a:rPr lang="en" sz="1100">
                <a:solidFill>
                  <a:srgbClr val="CC0000"/>
                </a:solidFill>
              </a:rPr>
              <a:t>Message Priority Queue</a:t>
            </a:r>
            <a:r>
              <a:rPr lang="en" sz="1100">
                <a:solidFill>
                  <a:srgbClr val="CC0000"/>
                </a:solidFill>
              </a:rPr>
              <a:t>.lvclass</a:t>
            </a:r>
            <a:endParaRPr sz="1100">
              <a:solidFill>
                <a:srgbClr val="CC0000"/>
              </a:solidFill>
            </a:endParaRPr>
          </a:p>
          <a:p>
            <a:pPr indent="0" lvl="0" marL="0" rtl="0" algn="l">
              <a:spcBef>
                <a:spcPts val="0"/>
              </a:spcBef>
              <a:spcAft>
                <a:spcPts val="0"/>
              </a:spcAft>
              <a:buNone/>
            </a:pPr>
            <a:r>
              <a:rPr i="1" lang="en" sz="1100"/>
              <a:t>Contained elements:</a:t>
            </a:r>
            <a:endParaRPr sz="1100">
              <a:solidFill>
                <a:srgbClr val="CC0000"/>
              </a:solidFill>
            </a:endParaRPr>
          </a:p>
          <a:p>
            <a:pPr indent="0" lvl="0" marL="0" rtl="0" algn="l">
              <a:spcBef>
                <a:spcPts val="0"/>
              </a:spcBef>
              <a:spcAft>
                <a:spcPts val="0"/>
              </a:spcAft>
              <a:buNone/>
            </a:pPr>
            <a:r>
              <a:rPr lang="en" sz="1100"/>
              <a:t>AF.lvlib:</a:t>
            </a:r>
            <a:r>
              <a:rPr lang="en" sz="1100">
                <a:solidFill>
                  <a:srgbClr val="CC0000"/>
                </a:solidFill>
              </a:rPr>
              <a:t>Message Priority Queue.lvclass:DVR Contents.ctl</a:t>
            </a:r>
            <a:endParaRPr sz="1100">
              <a:solidFill>
                <a:srgbClr val="CC0000"/>
              </a:solidFill>
            </a:endParaRPr>
          </a:p>
          <a:p>
            <a:pPr indent="0" lvl="0" marL="0" rtl="0" algn="l">
              <a:spcBef>
                <a:spcPts val="0"/>
              </a:spcBef>
              <a:spcAft>
                <a:spcPts val="0"/>
              </a:spcAft>
              <a:buNone/>
            </a:pPr>
            <a:r>
              <a:rPr lang="en" sz="1100"/>
              <a:t>AF.lvlib:</a:t>
            </a:r>
            <a:r>
              <a:rPr lang="en" sz="1100">
                <a:solidFill>
                  <a:srgbClr val="CC0000"/>
                </a:solidFill>
              </a:rPr>
              <a:t>Message Priority Queue.lvclass:Dequeue Timed Out.vi</a:t>
            </a:r>
            <a:endParaRPr sz="1100">
              <a:solidFill>
                <a:srgbClr val="CC0000"/>
              </a:solidFill>
            </a:endParaRPr>
          </a:p>
          <a:p>
            <a:pPr indent="0" lvl="0" marL="0" rtl="0" algn="l">
              <a:spcBef>
                <a:spcPts val="0"/>
              </a:spcBef>
              <a:spcAft>
                <a:spcPts val="0"/>
              </a:spcAft>
              <a:buNone/>
            </a:pPr>
            <a:r>
              <a:rPr lang="en" sz="1100"/>
              <a:t>AF.lvlib:</a:t>
            </a:r>
            <a:r>
              <a:rPr lang="en" sz="1100">
                <a:solidFill>
                  <a:srgbClr val="CC0000"/>
                </a:solidFill>
              </a:rPr>
              <a:t>Message Priority Queue.lvclass:</a:t>
            </a:r>
            <a:r>
              <a:rPr lang="en" sz="1100"/>
              <a:t>Obtain Priority Queue.vi</a:t>
            </a:r>
            <a:endParaRPr sz="1100"/>
          </a:p>
          <a:p>
            <a:pPr indent="0" lvl="0" marL="0" rtl="0" algn="l">
              <a:spcBef>
                <a:spcPts val="0"/>
              </a:spcBef>
              <a:spcAft>
                <a:spcPts val="0"/>
              </a:spcAft>
              <a:buNone/>
            </a:pPr>
            <a:r>
              <a:rPr lang="en" sz="1100"/>
              <a:t>AF.lvlib:</a:t>
            </a:r>
            <a:r>
              <a:rPr lang="en" sz="1100">
                <a:solidFill>
                  <a:srgbClr val="CC0000"/>
                </a:solidFill>
              </a:rPr>
              <a:t>Message Priority Queue.lvclass:</a:t>
            </a:r>
            <a:r>
              <a:rPr lang="en" sz="1100"/>
              <a:t>Priority Enqueue.vi</a:t>
            </a:r>
            <a:endParaRPr sz="1100"/>
          </a:p>
          <a:p>
            <a:pPr indent="0" lvl="0" marL="0" rtl="0" algn="l">
              <a:spcBef>
                <a:spcPts val="0"/>
              </a:spcBef>
              <a:spcAft>
                <a:spcPts val="0"/>
              </a:spcAft>
              <a:buNone/>
            </a:pPr>
            <a:r>
              <a:rPr lang="en" sz="1100"/>
              <a:t>AF.lvlib:</a:t>
            </a:r>
            <a:r>
              <a:rPr lang="en" sz="1100">
                <a:solidFill>
                  <a:srgbClr val="CC0000"/>
                </a:solidFill>
              </a:rPr>
              <a:t>Message Priority Queue.lvclass:</a:t>
            </a:r>
            <a:r>
              <a:rPr lang="en" sz="1100"/>
              <a:t>Priority Dequeue.vi</a:t>
            </a:r>
            <a:endParaRPr sz="1100"/>
          </a:p>
          <a:p>
            <a:pPr indent="0" lvl="0" marL="0" rtl="0" algn="l">
              <a:spcBef>
                <a:spcPts val="0"/>
              </a:spcBef>
              <a:spcAft>
                <a:spcPts val="0"/>
              </a:spcAft>
              <a:buNone/>
            </a:pPr>
            <a:r>
              <a:rPr lang="en" sz="1100"/>
              <a:t>AF.lvlib:</a:t>
            </a:r>
            <a:r>
              <a:rPr lang="en" sz="1100">
                <a:solidFill>
                  <a:srgbClr val="CC0000"/>
                </a:solidFill>
              </a:rPr>
              <a:t>Message Priority Queue.lvclass:</a:t>
            </a:r>
            <a:r>
              <a:rPr lang="en" sz="1100"/>
              <a:t>Flush.vi</a:t>
            </a:r>
            <a:endParaRPr sz="1100"/>
          </a:p>
          <a:p>
            <a:pPr indent="0" lvl="0" marL="0" rtl="0" algn="l">
              <a:spcBef>
                <a:spcPts val="0"/>
              </a:spcBef>
              <a:spcAft>
                <a:spcPts val="0"/>
              </a:spcAft>
              <a:buNone/>
            </a:pPr>
            <a:r>
              <a:rPr lang="en" sz="1100"/>
              <a:t>AF.lvlib:</a:t>
            </a:r>
            <a:r>
              <a:rPr lang="en" sz="1100">
                <a:solidFill>
                  <a:srgbClr val="CC0000"/>
                </a:solidFill>
              </a:rPr>
              <a:t>Message Priority Queue.lvclass:</a:t>
            </a:r>
            <a:r>
              <a:rPr lang="en" sz="1100"/>
              <a:t>Release Priority Queue.vi</a:t>
            </a:r>
            <a:endParaRPr sz="1100"/>
          </a:p>
        </p:txBody>
      </p:sp>
      <p:sp>
        <p:nvSpPr>
          <p:cNvPr id="421" name="Google Shape;421;p5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22" name="Google Shape;422;p58"/>
          <p:cNvSpPr txBox="1"/>
          <p:nvPr/>
        </p:nvSpPr>
        <p:spPr>
          <a:xfrm>
            <a:off x="4769700" y="0"/>
            <a:ext cx="4374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1155CC"/>
                </a:solidFill>
              </a:rPr>
              <a:t>No Friends</a:t>
            </a:r>
            <a:endParaRPr sz="1800">
              <a:solidFill>
                <a:schemeClr val="lt2"/>
              </a:solidFill>
            </a:endParaRPr>
          </a:p>
        </p:txBody>
      </p:sp>
      <p:pic>
        <p:nvPicPr>
          <p:cNvPr id="423" name="Google Shape;423;p58"/>
          <p:cNvPicPr preferRelativeResize="0"/>
          <p:nvPr/>
        </p:nvPicPr>
        <p:blipFill rotWithShape="1">
          <a:blip r:embed="rId3">
            <a:alphaModFix/>
          </a:blip>
          <a:srcRect b="33352" l="0" r="0" t="55317"/>
          <a:stretch/>
        </p:blipFill>
        <p:spPr>
          <a:xfrm>
            <a:off x="2921700" y="2054549"/>
            <a:ext cx="2192425" cy="1490450"/>
          </a:xfrm>
          <a:prstGeom prst="rect">
            <a:avLst/>
          </a:prstGeom>
          <a:noFill/>
          <a:ln>
            <a:noFill/>
          </a:ln>
        </p:spPr>
      </p:pic>
      <p:pic>
        <p:nvPicPr>
          <p:cNvPr id="424" name="Google Shape;424;p58"/>
          <p:cNvPicPr preferRelativeResize="0"/>
          <p:nvPr/>
        </p:nvPicPr>
        <p:blipFill>
          <a:blip r:embed="rId4">
            <a:alphaModFix/>
          </a:blip>
          <a:stretch>
            <a:fillRect/>
          </a:stretch>
        </p:blipFill>
        <p:spPr>
          <a:xfrm>
            <a:off x="5114113" y="554688"/>
            <a:ext cx="2581275" cy="45624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59"/>
          <p:cNvSpPr txBox="1"/>
          <p:nvPr>
            <p:ph type="title"/>
          </p:nvPr>
        </p:nvSpPr>
        <p:spPr>
          <a:xfrm>
            <a:off x="0" y="0"/>
            <a:ext cx="8520600" cy="96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AF.lvlib:</a:t>
            </a:r>
            <a:r>
              <a:rPr lang="en" sz="1100">
                <a:solidFill>
                  <a:srgbClr val="CC0000"/>
                </a:solidFill>
              </a:rPr>
              <a:t>Message Priority Queue.lvclass:</a:t>
            </a:r>
            <a:r>
              <a:rPr lang="en" sz="1100">
                <a:solidFill>
                  <a:srgbClr val="CC0000"/>
                </a:solidFill>
              </a:rPr>
              <a:t>D</a:t>
            </a:r>
            <a:r>
              <a:rPr lang="en" sz="1100">
                <a:solidFill>
                  <a:srgbClr val="CC0000"/>
                </a:solidFill>
              </a:rPr>
              <a:t>VR Contents</a:t>
            </a:r>
            <a:r>
              <a:rPr lang="en" sz="1100">
                <a:solidFill>
                  <a:srgbClr val="CC0000"/>
                </a:solidFill>
              </a:rPr>
              <a:t>.ctl</a:t>
            </a:r>
            <a:endParaRPr sz="1100">
              <a:solidFill>
                <a:srgbClr val="CC0000"/>
              </a:solidFill>
            </a:endParaRPr>
          </a:p>
          <a:p>
            <a:pPr indent="0" lvl="0" marL="0" rtl="0" algn="l">
              <a:spcBef>
                <a:spcPts val="0"/>
              </a:spcBef>
              <a:spcAft>
                <a:spcPts val="0"/>
              </a:spcAft>
              <a:buNone/>
            </a:pPr>
            <a:r>
              <a:rPr i="1" lang="en" sz="1100"/>
              <a:t>Called directly in:</a:t>
            </a:r>
            <a:endParaRPr i="1" sz="1100"/>
          </a:p>
          <a:p>
            <a:pPr indent="0" lvl="0" marL="0" rtl="0" algn="l">
              <a:spcBef>
                <a:spcPts val="0"/>
              </a:spcBef>
              <a:spcAft>
                <a:spcPts val="0"/>
              </a:spcAft>
              <a:buNone/>
            </a:pPr>
            <a:r>
              <a:rPr lang="en" sz="1100"/>
              <a:t>AF.lvlib:</a:t>
            </a:r>
            <a:r>
              <a:rPr lang="en" sz="1100">
                <a:solidFill>
                  <a:srgbClr val="CC0000"/>
                </a:solidFill>
              </a:rPr>
              <a:t>Message Priority Queue.lvclass:private data</a:t>
            </a:r>
            <a:endParaRPr sz="1100">
              <a:solidFill>
                <a:srgbClr val="CC0000"/>
              </a:solidFill>
            </a:endParaRPr>
          </a:p>
          <a:p>
            <a:pPr indent="0" lvl="0" marL="0" rtl="0" algn="l">
              <a:spcBef>
                <a:spcPts val="0"/>
              </a:spcBef>
              <a:spcAft>
                <a:spcPts val="0"/>
              </a:spcAft>
              <a:buNone/>
            </a:pPr>
            <a:r>
              <a:rPr lang="en" sz="1100"/>
              <a:t>AF.lvlib:</a:t>
            </a:r>
            <a:r>
              <a:rPr lang="en" sz="1100">
                <a:solidFill>
                  <a:srgbClr val="CC0000"/>
                </a:solidFill>
              </a:rPr>
              <a:t>Message Priority Queue.lvclass:Dequeue Timed Out.vi</a:t>
            </a:r>
            <a:endParaRPr sz="1100">
              <a:solidFill>
                <a:srgbClr val="CC0000"/>
              </a:solidFill>
            </a:endParaRPr>
          </a:p>
          <a:p>
            <a:pPr indent="0" lvl="0" marL="0" rtl="0" algn="l">
              <a:spcBef>
                <a:spcPts val="0"/>
              </a:spcBef>
              <a:spcAft>
                <a:spcPts val="0"/>
              </a:spcAft>
              <a:buNone/>
            </a:pPr>
            <a:r>
              <a:rPr lang="en" sz="1100"/>
              <a:t>AF.lvlib:</a:t>
            </a:r>
            <a:r>
              <a:rPr lang="en" sz="1100">
                <a:solidFill>
                  <a:srgbClr val="CC0000"/>
                </a:solidFill>
              </a:rPr>
              <a:t>Message Priority Queue.lvclass:</a:t>
            </a:r>
            <a:r>
              <a:rPr lang="en" sz="1100"/>
              <a:t>Obtain Priority Queue.vi</a:t>
            </a:r>
            <a:endParaRPr sz="1100"/>
          </a:p>
          <a:p>
            <a:pPr indent="0" lvl="0" marL="0" rtl="0" algn="l">
              <a:spcBef>
                <a:spcPts val="0"/>
              </a:spcBef>
              <a:spcAft>
                <a:spcPts val="0"/>
              </a:spcAft>
              <a:buNone/>
            </a:pPr>
            <a:r>
              <a:t/>
            </a:r>
            <a:endParaRPr sz="1100">
              <a:solidFill>
                <a:srgbClr val="CC0000"/>
              </a:solidFill>
            </a:endParaRPr>
          </a:p>
          <a:p>
            <a:pPr indent="0" lvl="0" marL="0" rtl="0" algn="l">
              <a:spcBef>
                <a:spcPts val="0"/>
              </a:spcBef>
              <a:spcAft>
                <a:spcPts val="0"/>
              </a:spcAft>
              <a:buNone/>
            </a:pPr>
            <a:r>
              <a:t/>
            </a:r>
            <a:endParaRPr sz="1100">
              <a:solidFill>
                <a:srgbClr val="CC0000"/>
              </a:solidFill>
            </a:endParaRPr>
          </a:p>
        </p:txBody>
      </p:sp>
      <p:sp>
        <p:nvSpPr>
          <p:cNvPr id="430" name="Google Shape;430;p5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431" name="Google Shape;431;p59"/>
          <p:cNvPicPr preferRelativeResize="0"/>
          <p:nvPr/>
        </p:nvPicPr>
        <p:blipFill>
          <a:blip r:embed="rId3">
            <a:alphaModFix/>
          </a:blip>
          <a:stretch>
            <a:fillRect/>
          </a:stretch>
        </p:blipFill>
        <p:spPr>
          <a:xfrm>
            <a:off x="7205550" y="0"/>
            <a:ext cx="1938450" cy="38769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60"/>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AF.lvlib:</a:t>
            </a:r>
            <a:r>
              <a:rPr lang="en" sz="1100">
                <a:solidFill>
                  <a:srgbClr val="CC0000"/>
                </a:solidFill>
              </a:rPr>
              <a:t>Message Priority Queue.lvclass:Dequeue Timed Out.vi</a:t>
            </a:r>
            <a:endParaRPr sz="1100">
              <a:solidFill>
                <a:srgbClr val="CC0000"/>
              </a:solidFill>
            </a:endParaRPr>
          </a:p>
          <a:p>
            <a:pPr indent="0" lvl="0" marL="0" rtl="0" algn="l">
              <a:spcBef>
                <a:spcPts val="0"/>
              </a:spcBef>
              <a:spcAft>
                <a:spcPts val="0"/>
              </a:spcAft>
              <a:buNone/>
            </a:pPr>
            <a:r>
              <a:rPr i="1" lang="en" sz="1100"/>
              <a:t>Called directly in:</a:t>
            </a:r>
            <a:endParaRPr i="1" sz="1100"/>
          </a:p>
          <a:p>
            <a:pPr indent="0" lvl="0" marL="0" rtl="0" algn="l">
              <a:spcBef>
                <a:spcPts val="0"/>
              </a:spcBef>
              <a:spcAft>
                <a:spcPts val="0"/>
              </a:spcAft>
              <a:buNone/>
            </a:pPr>
            <a:r>
              <a:rPr lang="en" sz="1100"/>
              <a:t>AF.lvlib:</a:t>
            </a:r>
            <a:r>
              <a:rPr lang="en" sz="1100">
                <a:solidFill>
                  <a:srgbClr val="CC0000"/>
                </a:solidFill>
              </a:rPr>
              <a:t>Message Priority Queue.lvclass:</a:t>
            </a:r>
            <a:r>
              <a:rPr lang="en" sz="1100"/>
              <a:t>Priority Dequeue.vi</a:t>
            </a:r>
            <a:endParaRPr sz="1100"/>
          </a:p>
          <a:p>
            <a:pPr indent="0" lvl="0" marL="0" rtl="0" algn="l">
              <a:spcBef>
                <a:spcPts val="0"/>
              </a:spcBef>
              <a:spcAft>
                <a:spcPts val="0"/>
              </a:spcAft>
              <a:buNone/>
            </a:pPr>
            <a:r>
              <a:t/>
            </a:r>
            <a:endParaRPr sz="1100">
              <a:solidFill>
                <a:srgbClr val="CC0000"/>
              </a:solidFill>
            </a:endParaRPr>
          </a:p>
        </p:txBody>
      </p:sp>
      <p:sp>
        <p:nvSpPr>
          <p:cNvPr id="437" name="Google Shape;437;p6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438" name="Google Shape;438;p60"/>
          <p:cNvPicPr preferRelativeResize="0"/>
          <p:nvPr/>
        </p:nvPicPr>
        <p:blipFill>
          <a:blip r:embed="rId3">
            <a:alphaModFix/>
          </a:blip>
          <a:stretch>
            <a:fillRect/>
          </a:stretch>
        </p:blipFill>
        <p:spPr>
          <a:xfrm>
            <a:off x="4176118" y="0"/>
            <a:ext cx="4967882" cy="4663225"/>
          </a:xfrm>
          <a:prstGeom prst="rect">
            <a:avLst/>
          </a:prstGeom>
          <a:noFill/>
          <a:ln>
            <a:noFill/>
          </a:ln>
        </p:spPr>
      </p:pic>
      <p:pic>
        <p:nvPicPr>
          <p:cNvPr id="439" name="Google Shape;439;p60"/>
          <p:cNvPicPr preferRelativeResize="0"/>
          <p:nvPr/>
        </p:nvPicPr>
        <p:blipFill rotWithShape="1">
          <a:blip r:embed="rId4">
            <a:alphaModFix/>
          </a:blip>
          <a:srcRect b="4186" l="998" r="2045" t="11913"/>
          <a:stretch/>
        </p:blipFill>
        <p:spPr>
          <a:xfrm>
            <a:off x="0" y="1564400"/>
            <a:ext cx="6104651" cy="3579101"/>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61"/>
          <p:cNvSpPr txBox="1"/>
          <p:nvPr>
            <p:ph type="title"/>
          </p:nvPr>
        </p:nvSpPr>
        <p:spPr>
          <a:xfrm>
            <a:off x="0" y="0"/>
            <a:ext cx="8520600" cy="83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AF.lvlib:</a:t>
            </a:r>
            <a:r>
              <a:rPr lang="en" sz="1100">
                <a:solidFill>
                  <a:srgbClr val="CC0000"/>
                </a:solidFill>
              </a:rPr>
              <a:t>Message Priority Queue.lvclass:</a:t>
            </a:r>
            <a:r>
              <a:rPr lang="en" sz="1100"/>
              <a:t>Obtain Priority Queue.vi</a:t>
            </a:r>
            <a:endParaRPr sz="1100"/>
          </a:p>
          <a:p>
            <a:pPr indent="0" lvl="0" marL="0" rtl="0" algn="l">
              <a:spcBef>
                <a:spcPts val="0"/>
              </a:spcBef>
              <a:spcAft>
                <a:spcPts val="0"/>
              </a:spcAft>
              <a:buNone/>
            </a:pPr>
            <a:r>
              <a:rPr i="1" lang="en" sz="1100"/>
              <a:t>Called directly in:</a:t>
            </a:r>
            <a:endParaRPr i="1" sz="1100"/>
          </a:p>
          <a:p>
            <a:pPr indent="0" lvl="0" marL="0" rtl="0" algn="l">
              <a:spcBef>
                <a:spcPts val="0"/>
              </a:spcBef>
              <a:spcAft>
                <a:spcPts val="0"/>
              </a:spcAft>
              <a:buNone/>
            </a:pPr>
            <a:r>
              <a:rPr lang="en" sz="1100"/>
              <a:t>AF.lvlib:Init Actor Queues FOR TESTING ONLY.vi</a:t>
            </a:r>
            <a:endParaRPr sz="1100"/>
          </a:p>
          <a:p>
            <a:pPr indent="0" lvl="0" marL="0" rtl="0" algn="l">
              <a:spcBef>
                <a:spcPts val="0"/>
              </a:spcBef>
              <a:spcAft>
                <a:spcPts val="0"/>
              </a:spcAft>
              <a:buNone/>
            </a:pPr>
            <a:r>
              <a:rPr lang="en" sz="1100"/>
              <a:t>AF.lvlib:Message Queue.lvclass:Obtain Message Queue.vi</a:t>
            </a:r>
            <a:endParaRPr sz="1100"/>
          </a:p>
          <a:p>
            <a:pPr indent="0" lvl="0" marL="0" rtl="0" algn="l">
              <a:spcBef>
                <a:spcPts val="0"/>
              </a:spcBef>
              <a:spcAft>
                <a:spcPts val="0"/>
              </a:spcAft>
              <a:buNone/>
            </a:pPr>
            <a:r>
              <a:rPr lang="en" sz="1100"/>
              <a:t>AF.lvlib:Actor.lvclass:</a:t>
            </a:r>
            <a:r>
              <a:rPr lang="en" sz="1100">
                <a:solidFill>
                  <a:srgbClr val="CC0000"/>
                </a:solidFill>
              </a:rPr>
              <a:t>Actor.vi</a:t>
            </a:r>
            <a:endParaRPr sz="1100">
              <a:solidFill>
                <a:srgbClr val="CC0000"/>
              </a:solidFill>
            </a:endParaRPr>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p:txBody>
      </p:sp>
      <p:sp>
        <p:nvSpPr>
          <p:cNvPr id="445" name="Google Shape;445;p6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446" name="Google Shape;446;p61"/>
          <p:cNvPicPr preferRelativeResize="0"/>
          <p:nvPr/>
        </p:nvPicPr>
        <p:blipFill>
          <a:blip r:embed="rId3">
            <a:alphaModFix/>
          </a:blip>
          <a:stretch>
            <a:fillRect/>
          </a:stretch>
        </p:blipFill>
        <p:spPr>
          <a:xfrm>
            <a:off x="5181600" y="0"/>
            <a:ext cx="3962400" cy="3790950"/>
          </a:xfrm>
          <a:prstGeom prst="rect">
            <a:avLst/>
          </a:prstGeom>
          <a:noFill/>
          <a:ln>
            <a:noFill/>
          </a:ln>
        </p:spPr>
      </p:pic>
      <p:pic>
        <p:nvPicPr>
          <p:cNvPr id="447" name="Google Shape;447;p61"/>
          <p:cNvPicPr preferRelativeResize="0"/>
          <p:nvPr/>
        </p:nvPicPr>
        <p:blipFill rotWithShape="1">
          <a:blip r:embed="rId4">
            <a:alphaModFix/>
          </a:blip>
          <a:srcRect b="5349" l="2320" r="7735" t="13468"/>
          <a:stretch/>
        </p:blipFill>
        <p:spPr>
          <a:xfrm>
            <a:off x="0" y="1889125"/>
            <a:ext cx="6912851" cy="3254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AF.lib:Message.lvclass:</a:t>
            </a:r>
            <a:r>
              <a:rPr lang="en" sz="1100">
                <a:solidFill>
                  <a:srgbClr val="1155CC"/>
                </a:solidFill>
              </a:rPr>
              <a:t>Drop Message.vi</a:t>
            </a:r>
            <a:endParaRPr sz="1100">
              <a:solidFill>
                <a:srgbClr val="1155CC"/>
              </a:solidFill>
            </a:endParaRPr>
          </a:p>
          <a:p>
            <a:pPr indent="0" lvl="0" marL="0" rtl="0" algn="l">
              <a:spcBef>
                <a:spcPts val="0"/>
              </a:spcBef>
              <a:spcAft>
                <a:spcPts val="0"/>
              </a:spcAft>
              <a:buNone/>
            </a:pPr>
            <a:r>
              <a:rPr i="1" lang="en" sz="1100"/>
              <a:t>Called directly in:</a:t>
            </a:r>
            <a:endParaRPr i="1" sz="1100"/>
          </a:p>
          <a:p>
            <a:pPr indent="0" lvl="0" marL="0" rtl="0" algn="l">
              <a:spcBef>
                <a:spcPts val="0"/>
              </a:spcBef>
              <a:spcAft>
                <a:spcPts val="0"/>
              </a:spcAft>
              <a:buNone/>
            </a:pPr>
            <a:r>
              <a:rPr lang="en" sz="1100"/>
              <a:t>AF.lib:</a:t>
            </a:r>
            <a:r>
              <a:rPr lang="en" sz="1100"/>
              <a:t>Actor.lvclass:</a:t>
            </a:r>
            <a:r>
              <a:rPr lang="en" sz="1100">
                <a:solidFill>
                  <a:srgbClr val="CC0000"/>
                </a:solidFill>
              </a:rPr>
              <a:t>Actor.vi</a:t>
            </a:r>
            <a:endParaRPr sz="1100">
              <a:solidFill>
                <a:srgbClr val="CC0000"/>
              </a:solidFill>
            </a:endParaRPr>
          </a:p>
        </p:txBody>
      </p:sp>
      <p:sp>
        <p:nvSpPr>
          <p:cNvPr id="87" name="Google Shape;87;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88" name="Google Shape;88;p17"/>
          <p:cNvPicPr preferRelativeResize="0"/>
          <p:nvPr/>
        </p:nvPicPr>
        <p:blipFill rotWithShape="1">
          <a:blip r:embed="rId3">
            <a:alphaModFix/>
          </a:blip>
          <a:srcRect b="9876" l="5325" r="5619" t="38001"/>
          <a:stretch/>
        </p:blipFill>
        <p:spPr>
          <a:xfrm>
            <a:off x="0" y="3827925"/>
            <a:ext cx="3961200" cy="1315575"/>
          </a:xfrm>
          <a:prstGeom prst="rect">
            <a:avLst/>
          </a:prstGeom>
          <a:noFill/>
          <a:ln>
            <a:noFill/>
          </a:ln>
        </p:spPr>
      </p:pic>
      <p:pic>
        <p:nvPicPr>
          <p:cNvPr id="89" name="Google Shape;89;p17"/>
          <p:cNvPicPr preferRelativeResize="0"/>
          <p:nvPr/>
        </p:nvPicPr>
        <p:blipFill>
          <a:blip r:embed="rId4">
            <a:alphaModFix/>
          </a:blip>
          <a:stretch>
            <a:fillRect/>
          </a:stretch>
        </p:blipFill>
        <p:spPr>
          <a:xfrm>
            <a:off x="7648575" y="0"/>
            <a:ext cx="1495425" cy="206692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62"/>
          <p:cNvSpPr txBox="1"/>
          <p:nvPr>
            <p:ph type="title"/>
          </p:nvPr>
        </p:nvSpPr>
        <p:spPr>
          <a:xfrm>
            <a:off x="0" y="0"/>
            <a:ext cx="8520600" cy="105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AF.lvlib:</a:t>
            </a:r>
            <a:r>
              <a:rPr lang="en" sz="1100">
                <a:solidFill>
                  <a:srgbClr val="CC0000"/>
                </a:solidFill>
              </a:rPr>
              <a:t>Message Priority Queue.lvclass:</a:t>
            </a:r>
            <a:r>
              <a:rPr lang="en" sz="1100"/>
              <a:t>Priority Enqueue.vi</a:t>
            </a:r>
            <a:endParaRPr sz="1100"/>
          </a:p>
          <a:p>
            <a:pPr indent="0" lvl="0" marL="0" rtl="0" algn="l">
              <a:spcBef>
                <a:spcPts val="0"/>
              </a:spcBef>
              <a:spcAft>
                <a:spcPts val="0"/>
              </a:spcAft>
              <a:buNone/>
            </a:pPr>
            <a:r>
              <a:rPr i="1" lang="en" sz="1100"/>
              <a:t>Called directly in:</a:t>
            </a:r>
            <a:endParaRPr i="1" sz="1100"/>
          </a:p>
          <a:p>
            <a:pPr indent="0" lvl="0" marL="0" rtl="0" algn="l">
              <a:spcBef>
                <a:spcPts val="0"/>
              </a:spcBef>
              <a:spcAft>
                <a:spcPts val="0"/>
              </a:spcAft>
              <a:buNone/>
            </a:pPr>
            <a:r>
              <a:rPr lang="en" sz="1100"/>
              <a:t>AF.lvlib:Message Enqueuer.lvclass:Enqueue.vi</a:t>
            </a:r>
            <a:endParaRPr sz="1100"/>
          </a:p>
          <a:p>
            <a:pPr indent="0" lvl="0" marL="0" rtl="0" algn="l">
              <a:spcBef>
                <a:spcPts val="0"/>
              </a:spcBef>
              <a:spcAft>
                <a:spcPts val="0"/>
              </a:spcAft>
              <a:buNone/>
            </a:pPr>
            <a:r>
              <a:rPr lang="en" sz="1100"/>
              <a:t>AF.lvlib:Message Enqueuer.lvclass:</a:t>
            </a:r>
            <a:r>
              <a:rPr lang="en" sz="1100">
                <a:solidFill>
                  <a:srgbClr val="1155CC"/>
                </a:solidFill>
              </a:rPr>
              <a:t>Enqueue Critical.vi</a:t>
            </a:r>
            <a:endParaRPr sz="1100">
              <a:solidFill>
                <a:srgbClr val="1155CC"/>
              </a:solidFill>
            </a:endParaRPr>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p:txBody>
      </p:sp>
      <p:sp>
        <p:nvSpPr>
          <p:cNvPr id="453" name="Google Shape;453;p6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454" name="Google Shape;454;p62"/>
          <p:cNvPicPr preferRelativeResize="0"/>
          <p:nvPr/>
        </p:nvPicPr>
        <p:blipFill>
          <a:blip r:embed="rId3">
            <a:alphaModFix/>
          </a:blip>
          <a:stretch>
            <a:fillRect/>
          </a:stretch>
        </p:blipFill>
        <p:spPr>
          <a:xfrm>
            <a:off x="4212400" y="0"/>
            <a:ext cx="4931600" cy="4341950"/>
          </a:xfrm>
          <a:prstGeom prst="rect">
            <a:avLst/>
          </a:prstGeom>
          <a:noFill/>
          <a:ln>
            <a:noFill/>
          </a:ln>
        </p:spPr>
      </p:pic>
      <p:pic>
        <p:nvPicPr>
          <p:cNvPr id="455" name="Google Shape;455;p62"/>
          <p:cNvPicPr preferRelativeResize="0"/>
          <p:nvPr/>
        </p:nvPicPr>
        <p:blipFill rotWithShape="1">
          <a:blip r:embed="rId4">
            <a:alphaModFix/>
          </a:blip>
          <a:srcRect b="3758" l="0" r="1874" t="12727"/>
          <a:stretch/>
        </p:blipFill>
        <p:spPr>
          <a:xfrm>
            <a:off x="0" y="1982950"/>
            <a:ext cx="6247199" cy="316055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63"/>
          <p:cNvSpPr txBox="1"/>
          <p:nvPr>
            <p:ph type="title"/>
          </p:nvPr>
        </p:nvSpPr>
        <p:spPr>
          <a:xfrm>
            <a:off x="0" y="0"/>
            <a:ext cx="8520600" cy="98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AF.lvlib:</a:t>
            </a:r>
            <a:r>
              <a:rPr lang="en" sz="1100">
                <a:solidFill>
                  <a:srgbClr val="CC0000"/>
                </a:solidFill>
              </a:rPr>
              <a:t>Message Priority Queue.lvclass:</a:t>
            </a:r>
            <a:r>
              <a:rPr lang="en" sz="1100"/>
              <a:t>Priority Dequeue.vi</a:t>
            </a:r>
            <a:endParaRPr sz="1100"/>
          </a:p>
          <a:p>
            <a:pPr indent="0" lvl="0" marL="0" rtl="0" algn="l">
              <a:spcBef>
                <a:spcPts val="0"/>
              </a:spcBef>
              <a:spcAft>
                <a:spcPts val="0"/>
              </a:spcAft>
              <a:buNone/>
            </a:pPr>
            <a:r>
              <a:rPr i="1" lang="en" sz="1100"/>
              <a:t>Called directly in:</a:t>
            </a:r>
            <a:endParaRPr i="1" sz="1100"/>
          </a:p>
          <a:p>
            <a:pPr indent="0" lvl="0" marL="0" rtl="0" algn="l">
              <a:spcBef>
                <a:spcPts val="0"/>
              </a:spcBef>
              <a:spcAft>
                <a:spcPts val="0"/>
              </a:spcAft>
              <a:buNone/>
            </a:pPr>
            <a:r>
              <a:rPr lang="en" sz="1100"/>
              <a:t>AF.lvlib:Actor.lvclass:</a:t>
            </a:r>
            <a:r>
              <a:rPr lang="en" sz="1100">
                <a:solidFill>
                  <a:srgbClr val="BF9000"/>
                </a:solidFill>
              </a:rPr>
              <a:t>Actor Core.vi</a:t>
            </a:r>
            <a:endParaRPr sz="1100">
              <a:solidFill>
                <a:srgbClr val="BF9000"/>
              </a:solidFill>
            </a:endParaRPr>
          </a:p>
          <a:p>
            <a:pPr indent="0" lvl="0" marL="0" rtl="0" algn="l">
              <a:spcBef>
                <a:spcPts val="0"/>
              </a:spcBef>
              <a:spcAft>
                <a:spcPts val="0"/>
              </a:spcAft>
              <a:buNone/>
            </a:pPr>
            <a:r>
              <a:rPr lang="en" sz="1100"/>
              <a:t>AF.lvlib:Message Dequeuer.lvclass:Dequeue.vi</a:t>
            </a:r>
            <a:endParaRPr sz="1100"/>
          </a:p>
          <a:p>
            <a:pPr indent="0" lvl="0" marL="0" rtl="0" algn="l">
              <a:spcBef>
                <a:spcPts val="0"/>
              </a:spcBef>
              <a:spcAft>
                <a:spcPts val="0"/>
              </a:spcAft>
              <a:buNone/>
            </a:pPr>
            <a:r>
              <a:t/>
            </a:r>
            <a:endParaRPr sz="1100">
              <a:solidFill>
                <a:srgbClr val="BF9000"/>
              </a:solidFill>
            </a:endParaRPr>
          </a:p>
          <a:p>
            <a:pPr indent="0" lvl="0" marL="0" rtl="0" algn="l">
              <a:spcBef>
                <a:spcPts val="0"/>
              </a:spcBef>
              <a:spcAft>
                <a:spcPts val="0"/>
              </a:spcAft>
              <a:buNone/>
            </a:pPr>
            <a:r>
              <a:t/>
            </a:r>
            <a:endParaRPr sz="1100"/>
          </a:p>
        </p:txBody>
      </p:sp>
      <p:sp>
        <p:nvSpPr>
          <p:cNvPr id="461" name="Google Shape;461;p6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462" name="Google Shape;462;p63"/>
          <p:cNvPicPr preferRelativeResize="0"/>
          <p:nvPr/>
        </p:nvPicPr>
        <p:blipFill>
          <a:blip r:embed="rId3">
            <a:alphaModFix/>
          </a:blip>
          <a:stretch>
            <a:fillRect/>
          </a:stretch>
        </p:blipFill>
        <p:spPr>
          <a:xfrm>
            <a:off x="5472552" y="0"/>
            <a:ext cx="3671456" cy="3581900"/>
          </a:xfrm>
          <a:prstGeom prst="rect">
            <a:avLst/>
          </a:prstGeom>
          <a:noFill/>
          <a:ln>
            <a:noFill/>
          </a:ln>
        </p:spPr>
      </p:pic>
      <p:pic>
        <p:nvPicPr>
          <p:cNvPr id="463" name="Google Shape;463;p63"/>
          <p:cNvPicPr preferRelativeResize="0"/>
          <p:nvPr/>
        </p:nvPicPr>
        <p:blipFill rotWithShape="1">
          <a:blip r:embed="rId4">
            <a:alphaModFix/>
          </a:blip>
          <a:srcRect b="3986" l="0" r="2133" t="14831"/>
          <a:stretch/>
        </p:blipFill>
        <p:spPr>
          <a:xfrm>
            <a:off x="0" y="2235500"/>
            <a:ext cx="7993449" cy="29080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64"/>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AF.lvlib:</a:t>
            </a:r>
            <a:r>
              <a:rPr lang="en" sz="1100">
                <a:solidFill>
                  <a:srgbClr val="CC0000"/>
                </a:solidFill>
              </a:rPr>
              <a:t>Message Priority Queue.lvclass:</a:t>
            </a:r>
            <a:r>
              <a:rPr lang="en" sz="1100"/>
              <a:t>Flush.vi</a:t>
            </a:r>
            <a:endParaRPr sz="1100"/>
          </a:p>
          <a:p>
            <a:pPr indent="0" lvl="0" marL="0" rtl="0" algn="l">
              <a:spcBef>
                <a:spcPts val="0"/>
              </a:spcBef>
              <a:spcAft>
                <a:spcPts val="0"/>
              </a:spcAft>
              <a:buNone/>
            </a:pPr>
            <a:r>
              <a:rPr i="1" lang="en" sz="1100"/>
              <a:t>No direct calls</a:t>
            </a:r>
            <a:endParaRPr i="1" sz="1100"/>
          </a:p>
        </p:txBody>
      </p:sp>
      <p:sp>
        <p:nvSpPr>
          <p:cNvPr id="469" name="Google Shape;469;p6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470" name="Google Shape;470;p64"/>
          <p:cNvPicPr preferRelativeResize="0"/>
          <p:nvPr/>
        </p:nvPicPr>
        <p:blipFill>
          <a:blip r:embed="rId3">
            <a:alphaModFix/>
          </a:blip>
          <a:stretch>
            <a:fillRect/>
          </a:stretch>
        </p:blipFill>
        <p:spPr>
          <a:xfrm>
            <a:off x="4714863" y="0"/>
            <a:ext cx="4429125" cy="4400550"/>
          </a:xfrm>
          <a:prstGeom prst="rect">
            <a:avLst/>
          </a:prstGeom>
          <a:noFill/>
          <a:ln>
            <a:noFill/>
          </a:ln>
        </p:spPr>
      </p:pic>
      <p:pic>
        <p:nvPicPr>
          <p:cNvPr id="471" name="Google Shape;471;p64"/>
          <p:cNvPicPr preferRelativeResize="0"/>
          <p:nvPr/>
        </p:nvPicPr>
        <p:blipFill rotWithShape="1">
          <a:blip r:embed="rId4">
            <a:alphaModFix/>
          </a:blip>
          <a:srcRect b="4965" l="0" r="2047" t="19454"/>
          <a:stretch/>
        </p:blipFill>
        <p:spPr>
          <a:xfrm>
            <a:off x="0" y="2098400"/>
            <a:ext cx="8000674" cy="30451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65"/>
          <p:cNvSpPr txBox="1"/>
          <p:nvPr>
            <p:ph type="title"/>
          </p:nvPr>
        </p:nvSpPr>
        <p:spPr>
          <a:xfrm>
            <a:off x="0" y="0"/>
            <a:ext cx="8520600" cy="117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AF.lvlib:</a:t>
            </a:r>
            <a:r>
              <a:rPr lang="en" sz="1100">
                <a:solidFill>
                  <a:srgbClr val="CC0000"/>
                </a:solidFill>
              </a:rPr>
              <a:t>Message Priority Queue.lvclass:</a:t>
            </a:r>
            <a:r>
              <a:rPr lang="en" sz="1100"/>
              <a:t>Release Priority Queue.vi</a:t>
            </a:r>
            <a:endParaRPr sz="1100"/>
          </a:p>
          <a:p>
            <a:pPr indent="0" lvl="0" marL="0" rtl="0" algn="l">
              <a:spcBef>
                <a:spcPts val="0"/>
              </a:spcBef>
              <a:spcAft>
                <a:spcPts val="0"/>
              </a:spcAft>
              <a:buNone/>
            </a:pPr>
            <a:r>
              <a:rPr i="1" lang="en" sz="1100"/>
              <a:t>Called directly in:</a:t>
            </a:r>
            <a:endParaRPr i="1" sz="1100"/>
          </a:p>
          <a:p>
            <a:pPr indent="0" lvl="0" marL="0" rtl="0" algn="l">
              <a:spcBef>
                <a:spcPts val="0"/>
              </a:spcBef>
              <a:spcAft>
                <a:spcPts val="0"/>
              </a:spcAft>
              <a:buNone/>
            </a:pPr>
            <a:r>
              <a:rPr lang="en" sz="1100"/>
              <a:t>AF.lvlib:Message Queue.lvclass:Release Message Queue.vi</a:t>
            </a:r>
            <a:endParaRPr sz="1100"/>
          </a:p>
          <a:p>
            <a:pPr indent="0" lvl="0" marL="0" rtl="0" algn="l">
              <a:spcBef>
                <a:spcPts val="0"/>
              </a:spcBef>
              <a:spcAft>
                <a:spcPts val="0"/>
              </a:spcAft>
              <a:buNone/>
            </a:pPr>
            <a:r>
              <a:rPr lang="en" sz="1100"/>
              <a:t>AF.lvlib:Actor.lvclass:</a:t>
            </a:r>
            <a:r>
              <a:rPr lang="en" sz="1100">
                <a:solidFill>
                  <a:srgbClr val="CC0000"/>
                </a:solidFill>
              </a:rPr>
              <a:t>Actor.vi</a:t>
            </a:r>
            <a:endParaRPr sz="1100"/>
          </a:p>
          <a:p>
            <a:pPr indent="0" lvl="0" marL="0" rtl="0" algn="l">
              <a:spcBef>
                <a:spcPts val="0"/>
              </a:spcBef>
              <a:spcAft>
                <a:spcPts val="0"/>
              </a:spcAft>
              <a:buNone/>
            </a:pPr>
            <a:r>
              <a:t/>
            </a:r>
            <a:endParaRPr sz="1100"/>
          </a:p>
        </p:txBody>
      </p:sp>
      <p:sp>
        <p:nvSpPr>
          <p:cNvPr id="477" name="Google Shape;477;p6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478" name="Google Shape;478;p65"/>
          <p:cNvPicPr preferRelativeResize="0"/>
          <p:nvPr/>
        </p:nvPicPr>
        <p:blipFill>
          <a:blip r:embed="rId3">
            <a:alphaModFix/>
          </a:blip>
          <a:stretch>
            <a:fillRect/>
          </a:stretch>
        </p:blipFill>
        <p:spPr>
          <a:xfrm>
            <a:off x="5926947" y="0"/>
            <a:ext cx="3217050" cy="3670799"/>
          </a:xfrm>
          <a:prstGeom prst="rect">
            <a:avLst/>
          </a:prstGeom>
          <a:noFill/>
          <a:ln>
            <a:noFill/>
          </a:ln>
        </p:spPr>
      </p:pic>
      <p:pic>
        <p:nvPicPr>
          <p:cNvPr id="479" name="Google Shape;479;p65"/>
          <p:cNvPicPr preferRelativeResize="0"/>
          <p:nvPr/>
        </p:nvPicPr>
        <p:blipFill rotWithShape="1">
          <a:blip r:embed="rId4">
            <a:alphaModFix/>
          </a:blip>
          <a:srcRect b="8919" l="922" r="4995" t="24520"/>
          <a:stretch/>
        </p:blipFill>
        <p:spPr>
          <a:xfrm>
            <a:off x="0" y="2949850"/>
            <a:ext cx="7223124" cy="219365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66"/>
          <p:cNvSpPr txBox="1"/>
          <p:nvPr>
            <p:ph type="title"/>
          </p:nvPr>
        </p:nvSpPr>
        <p:spPr>
          <a:xfrm>
            <a:off x="0" y="0"/>
            <a:ext cx="9144000" cy="20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t>AF.lvlib:</a:t>
            </a:r>
            <a:r>
              <a:rPr lang="en" sz="1100"/>
              <a:t>Message Enqueuer</a:t>
            </a:r>
            <a:r>
              <a:rPr lang="en" sz="1100"/>
              <a:t>.lvclass</a:t>
            </a:r>
            <a:endParaRPr sz="1100"/>
          </a:p>
          <a:p>
            <a:pPr indent="0" lvl="0" marL="0" rtl="0" algn="l">
              <a:spcBef>
                <a:spcPts val="0"/>
              </a:spcBef>
              <a:spcAft>
                <a:spcPts val="0"/>
              </a:spcAft>
              <a:buNone/>
            </a:pPr>
            <a:r>
              <a:rPr i="1" lang="en" sz="1100"/>
              <a:t>Contained elements:</a:t>
            </a:r>
            <a:endParaRPr sz="1100"/>
          </a:p>
          <a:p>
            <a:pPr indent="0" lvl="0" marL="0" rtl="0" algn="l">
              <a:spcBef>
                <a:spcPts val="0"/>
              </a:spcBef>
              <a:spcAft>
                <a:spcPts val="0"/>
              </a:spcAft>
              <a:buNone/>
            </a:pPr>
            <a:r>
              <a:rPr lang="en" sz="1100"/>
              <a:t>AF.lvlib:Message Enqueuer.lvclass:</a:t>
            </a:r>
            <a:r>
              <a:rPr lang="en" sz="1100">
                <a:solidFill>
                  <a:srgbClr val="1155CC"/>
                </a:solidFill>
              </a:rPr>
              <a:t>Init from Existing Queue.vi</a:t>
            </a:r>
            <a:endParaRPr sz="1100"/>
          </a:p>
          <a:p>
            <a:pPr indent="0" lvl="0" marL="0" rtl="0" algn="l">
              <a:spcBef>
                <a:spcPts val="0"/>
              </a:spcBef>
              <a:spcAft>
                <a:spcPts val="0"/>
              </a:spcAft>
              <a:buNone/>
            </a:pPr>
            <a:r>
              <a:rPr lang="en" sz="1100"/>
              <a:t>AF.lvlib:Message Enqueuer.lvclass:</a:t>
            </a:r>
            <a:r>
              <a:rPr lang="en" sz="1100">
                <a:solidFill>
                  <a:srgbClr val="1155CC"/>
                </a:solidFill>
              </a:rPr>
              <a:t>Enqueue Critical.vi</a:t>
            </a:r>
            <a:endParaRPr sz="1100"/>
          </a:p>
          <a:p>
            <a:pPr indent="0" lvl="0" marL="0" rtl="0" algn="l">
              <a:spcBef>
                <a:spcPts val="0"/>
              </a:spcBef>
              <a:spcAft>
                <a:spcPts val="0"/>
              </a:spcAft>
              <a:buNone/>
            </a:pPr>
            <a:r>
              <a:rPr lang="en" sz="1100"/>
              <a:t>AF.lvlib:Message Enqueuer.lvclass:Message Priority.ctl</a:t>
            </a:r>
            <a:endParaRPr sz="1100"/>
          </a:p>
          <a:p>
            <a:pPr indent="0" lvl="0" marL="0" rtl="0" algn="l">
              <a:spcBef>
                <a:spcPts val="0"/>
              </a:spcBef>
              <a:spcAft>
                <a:spcPts val="0"/>
              </a:spcAft>
              <a:buNone/>
            </a:pPr>
            <a:r>
              <a:rPr lang="en" sz="1100"/>
              <a:t>AF.lvlib:Message Enqueuer.lvclass:Enqueue.vi</a:t>
            </a:r>
            <a:endParaRPr sz="1100"/>
          </a:p>
          <a:p>
            <a:pPr indent="0" lvl="0" marL="0" rtl="0" algn="l">
              <a:spcBef>
                <a:spcPts val="0"/>
              </a:spcBef>
              <a:spcAft>
                <a:spcPts val="0"/>
              </a:spcAft>
              <a:buNone/>
            </a:pPr>
            <a:r>
              <a:rPr lang="en" sz="1100"/>
              <a:t>AF.lvlib:Message Enqueuer.lvclass:Equals Not A Refnum.vi</a:t>
            </a:r>
            <a:endParaRPr sz="1100"/>
          </a:p>
        </p:txBody>
      </p:sp>
      <p:sp>
        <p:nvSpPr>
          <p:cNvPr id="485" name="Google Shape;485;p6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86" name="Google Shape;486;p66"/>
          <p:cNvSpPr txBox="1"/>
          <p:nvPr/>
        </p:nvSpPr>
        <p:spPr>
          <a:xfrm>
            <a:off x="5497500" y="1041875"/>
            <a:ext cx="3391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000">
                <a:solidFill>
                  <a:schemeClr val="lt2"/>
                </a:solidFill>
              </a:rPr>
              <a:t>reason to have these others here, why not just AF.lvlib, since all other classes are within AF.lvlib</a:t>
            </a:r>
            <a:endParaRPr i="1" sz="1000">
              <a:solidFill>
                <a:schemeClr val="lt2"/>
              </a:solidFill>
            </a:endParaRPr>
          </a:p>
        </p:txBody>
      </p:sp>
      <p:sp>
        <p:nvSpPr>
          <p:cNvPr id="487" name="Google Shape;487;p66"/>
          <p:cNvSpPr txBox="1"/>
          <p:nvPr/>
        </p:nvSpPr>
        <p:spPr>
          <a:xfrm>
            <a:off x="4769700" y="0"/>
            <a:ext cx="43743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1155CC"/>
                </a:solidFill>
              </a:rPr>
              <a:t>Friends: 	</a:t>
            </a:r>
            <a:r>
              <a:rPr lang="en" sz="1100">
                <a:solidFill>
                  <a:schemeClr val="dk1"/>
                </a:solidFill>
              </a:rPr>
              <a:t>AF.lvlib</a:t>
            </a:r>
            <a:endParaRPr sz="1100">
              <a:solidFill>
                <a:schemeClr val="dk1"/>
              </a:solidFill>
            </a:endParaRPr>
          </a:p>
          <a:p>
            <a:pPr indent="0" lvl="0" marL="0" rtl="0" algn="l">
              <a:spcBef>
                <a:spcPts val="0"/>
              </a:spcBef>
              <a:spcAft>
                <a:spcPts val="0"/>
              </a:spcAft>
              <a:buNone/>
            </a:pPr>
            <a:r>
              <a:rPr lang="en" sz="1100">
                <a:solidFill>
                  <a:schemeClr val="dk1"/>
                </a:solidFill>
              </a:rPr>
              <a:t>		AF.lvlib:Actor.lvclass</a:t>
            </a:r>
            <a:endParaRPr sz="1100">
              <a:solidFill>
                <a:schemeClr val="dk1"/>
              </a:solidFill>
            </a:endParaRPr>
          </a:p>
          <a:p>
            <a:pPr indent="0" lvl="0" marL="0" rtl="0" algn="l">
              <a:spcBef>
                <a:spcPts val="0"/>
              </a:spcBef>
              <a:spcAft>
                <a:spcPts val="0"/>
              </a:spcAft>
              <a:buNone/>
            </a:pPr>
            <a:r>
              <a:rPr lang="en" sz="1100">
                <a:solidFill>
                  <a:schemeClr val="dk1"/>
                </a:solidFill>
              </a:rPr>
              <a:t>		AF.lvlib:Last Ack.lvclass</a:t>
            </a:r>
            <a:endParaRPr sz="1100">
              <a:solidFill>
                <a:schemeClr val="dk1"/>
              </a:solidFill>
            </a:endParaRPr>
          </a:p>
          <a:p>
            <a:pPr indent="0" lvl="0" marL="0" rtl="0" algn="l">
              <a:spcBef>
                <a:spcPts val="0"/>
              </a:spcBef>
              <a:spcAft>
                <a:spcPts val="0"/>
              </a:spcAft>
              <a:buNone/>
            </a:pPr>
            <a:r>
              <a:rPr lang="en" sz="1100">
                <a:solidFill>
                  <a:schemeClr val="dk1"/>
                </a:solidFill>
              </a:rPr>
              <a:t>		AF.lvlib:Message Queue.lvclass</a:t>
            </a:r>
            <a:endParaRPr sz="1100">
              <a:solidFill>
                <a:schemeClr val="dk1"/>
              </a:solidFill>
            </a:endParaRPr>
          </a:p>
          <a:p>
            <a:pPr indent="0" lvl="0" marL="0" rtl="0" algn="l">
              <a:spcBef>
                <a:spcPts val="0"/>
              </a:spcBef>
              <a:spcAft>
                <a:spcPts val="0"/>
              </a:spcAft>
              <a:buNone/>
            </a:pPr>
            <a:r>
              <a:rPr lang="en" sz="1100">
                <a:solidFill>
                  <a:schemeClr val="dk1"/>
                </a:solidFill>
              </a:rPr>
              <a:t>		AF.lvlib:Stop Msg.lvclass</a:t>
            </a:r>
            <a:endParaRPr sz="1100">
              <a:solidFill>
                <a:schemeClr val="dk1"/>
              </a:solidFill>
            </a:endParaRPr>
          </a:p>
        </p:txBody>
      </p:sp>
      <p:pic>
        <p:nvPicPr>
          <p:cNvPr id="488" name="Google Shape;488;p66"/>
          <p:cNvPicPr preferRelativeResize="0"/>
          <p:nvPr/>
        </p:nvPicPr>
        <p:blipFill rotWithShape="1">
          <a:blip r:embed="rId3">
            <a:alphaModFix/>
          </a:blip>
          <a:srcRect b="22284" l="0" r="0" t="65820"/>
          <a:stretch/>
        </p:blipFill>
        <p:spPr>
          <a:xfrm>
            <a:off x="2239175" y="2258225"/>
            <a:ext cx="2080457" cy="1484775"/>
          </a:xfrm>
          <a:prstGeom prst="rect">
            <a:avLst/>
          </a:prstGeom>
          <a:noFill/>
          <a:ln>
            <a:noFill/>
          </a:ln>
        </p:spPr>
      </p:pic>
      <p:pic>
        <p:nvPicPr>
          <p:cNvPr id="489" name="Google Shape;489;p66"/>
          <p:cNvPicPr preferRelativeResize="0"/>
          <p:nvPr/>
        </p:nvPicPr>
        <p:blipFill>
          <a:blip r:embed="rId4">
            <a:alphaModFix/>
          </a:blip>
          <a:stretch>
            <a:fillRect/>
          </a:stretch>
        </p:blipFill>
        <p:spPr>
          <a:xfrm>
            <a:off x="4319632" y="1957625"/>
            <a:ext cx="1990725" cy="208597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67"/>
          <p:cNvSpPr txBox="1"/>
          <p:nvPr>
            <p:ph type="title"/>
          </p:nvPr>
        </p:nvSpPr>
        <p:spPr>
          <a:xfrm>
            <a:off x="0" y="0"/>
            <a:ext cx="8520600" cy="191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t>AF.lvlib:</a:t>
            </a:r>
            <a:r>
              <a:rPr lang="en" sz="1100"/>
              <a:t>Message Enqueuer.lvclass:</a:t>
            </a:r>
            <a:r>
              <a:rPr lang="en" sz="1100">
                <a:solidFill>
                  <a:srgbClr val="1155CC"/>
                </a:solidFill>
              </a:rPr>
              <a:t>Init from Existing Queue.vi</a:t>
            </a:r>
            <a:endParaRPr sz="1100">
              <a:solidFill>
                <a:srgbClr val="1155CC"/>
              </a:solidFill>
            </a:endParaRPr>
          </a:p>
          <a:p>
            <a:pPr indent="0" lvl="0" marL="0" rtl="0" algn="l">
              <a:spcBef>
                <a:spcPts val="0"/>
              </a:spcBef>
              <a:spcAft>
                <a:spcPts val="0"/>
              </a:spcAft>
              <a:buNone/>
            </a:pPr>
            <a:r>
              <a:rPr i="1" lang="en" sz="1100"/>
              <a:t>Called directly in:</a:t>
            </a:r>
            <a:endParaRPr i="1" sz="1100"/>
          </a:p>
          <a:p>
            <a:pPr indent="0" lvl="0" marL="0" rtl="0" algn="l">
              <a:spcBef>
                <a:spcPts val="0"/>
              </a:spcBef>
              <a:spcAft>
                <a:spcPts val="0"/>
              </a:spcAft>
              <a:buNone/>
            </a:pPr>
            <a:r>
              <a:rPr lang="en" sz="1100"/>
              <a:t>AF.lvlib:Init Actor Queues FOR TESTING ONLY.vi</a:t>
            </a:r>
            <a:endParaRPr sz="1100"/>
          </a:p>
          <a:p>
            <a:pPr indent="0" lvl="0" marL="0" rtl="0" algn="l">
              <a:spcBef>
                <a:spcPts val="0"/>
              </a:spcBef>
              <a:spcAft>
                <a:spcPts val="0"/>
              </a:spcAft>
              <a:buNone/>
            </a:pPr>
            <a:r>
              <a:rPr lang="en" sz="1100"/>
              <a:t>AF.lvlib:Message Queue.lvclass:Obtain Message Queue.vi</a:t>
            </a:r>
            <a:endParaRPr sz="1100"/>
          </a:p>
          <a:p>
            <a:pPr indent="0" lvl="0" marL="0" rtl="0" algn="l">
              <a:spcBef>
                <a:spcPts val="0"/>
              </a:spcBef>
              <a:spcAft>
                <a:spcPts val="0"/>
              </a:spcAft>
              <a:buNone/>
            </a:pPr>
            <a:r>
              <a:rPr lang="en" sz="1100"/>
              <a:t>AF.lvlib:Actor.lvclass:</a:t>
            </a:r>
            <a:r>
              <a:rPr lang="en" sz="1100">
                <a:solidFill>
                  <a:srgbClr val="BF9000"/>
                </a:solidFill>
              </a:rPr>
              <a:t>Read Self Enqueuer.vi</a:t>
            </a:r>
            <a:endParaRPr sz="1100">
              <a:solidFill>
                <a:srgbClr val="BF9000"/>
              </a:solidFill>
            </a:endParaRPr>
          </a:p>
          <a:p>
            <a:pPr indent="0" lvl="0" marL="0" rtl="0" algn="l">
              <a:spcBef>
                <a:spcPts val="0"/>
              </a:spcBef>
              <a:spcAft>
                <a:spcPts val="0"/>
              </a:spcAft>
              <a:buNone/>
            </a:pPr>
            <a:r>
              <a:rPr lang="en" sz="1100"/>
              <a:t>AF.lvlib:Actor.lvclass:</a:t>
            </a:r>
            <a:r>
              <a:rPr lang="en" sz="1100">
                <a:solidFill>
                  <a:srgbClr val="CC0000"/>
                </a:solidFill>
              </a:rPr>
              <a:t>Actor.vi</a:t>
            </a:r>
            <a:endParaRPr sz="1100">
              <a:solidFill>
                <a:srgbClr val="CC0000"/>
              </a:solidFill>
            </a:endParaRPr>
          </a:p>
          <a:p>
            <a:pPr indent="0" lvl="0" marL="0" rtl="0" algn="l">
              <a:spcBef>
                <a:spcPts val="0"/>
              </a:spcBef>
              <a:spcAft>
                <a:spcPts val="0"/>
              </a:spcAft>
              <a:buNone/>
            </a:pPr>
            <a:r>
              <a:t/>
            </a:r>
            <a:endParaRPr sz="1100">
              <a:solidFill>
                <a:srgbClr val="BF9000"/>
              </a:solidFill>
            </a:endParaRPr>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solidFill>
                <a:srgbClr val="1155CC"/>
              </a:solidFill>
            </a:endParaRPr>
          </a:p>
        </p:txBody>
      </p:sp>
      <p:sp>
        <p:nvSpPr>
          <p:cNvPr id="495" name="Google Shape;495;p6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496" name="Google Shape;496;p67"/>
          <p:cNvPicPr preferRelativeResize="0"/>
          <p:nvPr/>
        </p:nvPicPr>
        <p:blipFill rotWithShape="1">
          <a:blip r:embed="rId3">
            <a:alphaModFix/>
          </a:blip>
          <a:srcRect b="16404" l="7181" r="7928" t="34757"/>
          <a:stretch/>
        </p:blipFill>
        <p:spPr>
          <a:xfrm>
            <a:off x="0" y="3713375"/>
            <a:ext cx="2879150" cy="1430125"/>
          </a:xfrm>
          <a:prstGeom prst="rect">
            <a:avLst/>
          </a:prstGeom>
          <a:noFill/>
          <a:ln>
            <a:noFill/>
          </a:ln>
        </p:spPr>
      </p:pic>
      <p:pic>
        <p:nvPicPr>
          <p:cNvPr id="497" name="Google Shape;497;p67"/>
          <p:cNvPicPr preferRelativeResize="0"/>
          <p:nvPr/>
        </p:nvPicPr>
        <p:blipFill>
          <a:blip r:embed="rId4">
            <a:alphaModFix/>
          </a:blip>
          <a:stretch>
            <a:fillRect/>
          </a:stretch>
        </p:blipFill>
        <p:spPr>
          <a:xfrm>
            <a:off x="6296789" y="0"/>
            <a:ext cx="2847209" cy="29283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68"/>
          <p:cNvSpPr txBox="1"/>
          <p:nvPr>
            <p:ph type="title"/>
          </p:nvPr>
        </p:nvSpPr>
        <p:spPr>
          <a:xfrm>
            <a:off x="0" y="0"/>
            <a:ext cx="8520600" cy="141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t>AF.lvlib:</a:t>
            </a:r>
            <a:r>
              <a:rPr lang="en" sz="1100"/>
              <a:t>Message Enqueuer.lvclass</a:t>
            </a:r>
            <a:r>
              <a:rPr lang="en" sz="1100"/>
              <a:t>:</a:t>
            </a:r>
            <a:r>
              <a:rPr lang="en" sz="1100">
                <a:solidFill>
                  <a:srgbClr val="1155CC"/>
                </a:solidFill>
              </a:rPr>
              <a:t>Enqueue Critical.vi</a:t>
            </a:r>
            <a:endParaRPr sz="1100">
              <a:solidFill>
                <a:srgbClr val="1155CC"/>
              </a:solidFill>
            </a:endParaRPr>
          </a:p>
          <a:p>
            <a:pPr indent="0" lvl="0" marL="0" rtl="0" algn="l">
              <a:spcBef>
                <a:spcPts val="0"/>
              </a:spcBef>
              <a:spcAft>
                <a:spcPts val="0"/>
              </a:spcAft>
              <a:buNone/>
            </a:pPr>
            <a:r>
              <a:rPr i="1" lang="en" sz="1100"/>
              <a:t>Called directly in:</a:t>
            </a:r>
            <a:endParaRPr i="1" sz="1100"/>
          </a:p>
          <a:p>
            <a:pPr indent="0" lvl="0" marL="0" rtl="0" algn="l">
              <a:spcBef>
                <a:spcPts val="0"/>
              </a:spcBef>
              <a:spcAft>
                <a:spcPts val="0"/>
              </a:spcAft>
              <a:buNone/>
            </a:pPr>
            <a:r>
              <a:rPr lang="en" sz="1100"/>
              <a:t>AF.lvlib:Last Ack.lvclass:</a:t>
            </a:r>
            <a:r>
              <a:rPr lang="en" sz="1100">
                <a:solidFill>
                  <a:srgbClr val="1155CC"/>
                </a:solidFill>
              </a:rPr>
              <a:t>Send Last Ack.vi</a:t>
            </a:r>
            <a:endParaRPr sz="1100">
              <a:solidFill>
                <a:srgbClr val="1155CC"/>
              </a:solidFill>
            </a:endParaRPr>
          </a:p>
          <a:p>
            <a:pPr indent="0" lvl="0" marL="0" rtl="0" algn="l">
              <a:spcBef>
                <a:spcPts val="0"/>
              </a:spcBef>
              <a:spcAft>
                <a:spcPts val="0"/>
              </a:spcAft>
              <a:buNone/>
            </a:pPr>
            <a:r>
              <a:rPr lang="en" sz="1100"/>
              <a:t>AF.lib:Stop Msg.lvclass:Send Emergency Stop.vi</a:t>
            </a:r>
            <a:endParaRPr sz="1100"/>
          </a:p>
          <a:p>
            <a:pPr indent="0" lvl="0" marL="0" rtl="0" algn="l">
              <a:spcBef>
                <a:spcPts val="0"/>
              </a:spcBef>
              <a:spcAft>
                <a:spcPts val="0"/>
              </a:spcAft>
              <a:buNone/>
            </a:pPr>
            <a:r>
              <a:t/>
            </a:r>
            <a:endParaRPr sz="1100">
              <a:solidFill>
                <a:srgbClr val="1155CC"/>
              </a:solidFill>
            </a:endParaRPr>
          </a:p>
          <a:p>
            <a:pPr indent="0" lvl="0" marL="0" rtl="0" algn="l">
              <a:spcBef>
                <a:spcPts val="0"/>
              </a:spcBef>
              <a:spcAft>
                <a:spcPts val="0"/>
              </a:spcAft>
              <a:buNone/>
            </a:pPr>
            <a:r>
              <a:t/>
            </a:r>
            <a:endParaRPr sz="1100">
              <a:solidFill>
                <a:srgbClr val="1155CC"/>
              </a:solidFill>
            </a:endParaRPr>
          </a:p>
        </p:txBody>
      </p:sp>
      <p:sp>
        <p:nvSpPr>
          <p:cNvPr id="503" name="Google Shape;503;p6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504" name="Google Shape;504;p68"/>
          <p:cNvPicPr preferRelativeResize="0"/>
          <p:nvPr/>
        </p:nvPicPr>
        <p:blipFill rotWithShape="1">
          <a:blip r:embed="rId3">
            <a:alphaModFix/>
          </a:blip>
          <a:srcRect b="14945" l="2746" r="4763" t="25080"/>
          <a:stretch/>
        </p:blipFill>
        <p:spPr>
          <a:xfrm>
            <a:off x="0" y="2863275"/>
            <a:ext cx="5779949" cy="2280225"/>
          </a:xfrm>
          <a:prstGeom prst="rect">
            <a:avLst/>
          </a:prstGeom>
          <a:noFill/>
          <a:ln>
            <a:noFill/>
          </a:ln>
        </p:spPr>
      </p:pic>
      <p:pic>
        <p:nvPicPr>
          <p:cNvPr id="505" name="Google Shape;505;p68"/>
          <p:cNvPicPr preferRelativeResize="0"/>
          <p:nvPr/>
        </p:nvPicPr>
        <p:blipFill>
          <a:blip r:embed="rId4">
            <a:alphaModFix/>
          </a:blip>
          <a:stretch>
            <a:fillRect/>
          </a:stretch>
        </p:blipFill>
        <p:spPr>
          <a:xfrm>
            <a:off x="6706515" y="0"/>
            <a:ext cx="2437486" cy="293825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69"/>
          <p:cNvSpPr txBox="1"/>
          <p:nvPr>
            <p:ph type="title"/>
          </p:nvPr>
        </p:nvSpPr>
        <p:spPr>
          <a:xfrm>
            <a:off x="0" y="0"/>
            <a:ext cx="8520600" cy="133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AF.lvlib:Message Enqueuer.lvclass:</a:t>
            </a:r>
            <a:r>
              <a:rPr lang="en" sz="1100"/>
              <a:t>Message Priority.ctl</a:t>
            </a:r>
            <a:endParaRPr sz="1100"/>
          </a:p>
          <a:p>
            <a:pPr indent="0" lvl="0" marL="0" rtl="0" algn="l">
              <a:spcBef>
                <a:spcPts val="0"/>
              </a:spcBef>
              <a:spcAft>
                <a:spcPts val="0"/>
              </a:spcAft>
              <a:buNone/>
            </a:pPr>
            <a:r>
              <a:rPr i="1" lang="en" sz="1100"/>
              <a:t>Called directly in:</a:t>
            </a:r>
            <a:endParaRPr i="1" sz="1100"/>
          </a:p>
          <a:p>
            <a:pPr indent="0" lvl="0" marL="0" rtl="0" algn="l">
              <a:spcBef>
                <a:spcPts val="0"/>
              </a:spcBef>
              <a:spcAft>
                <a:spcPts val="0"/>
              </a:spcAft>
              <a:buNone/>
            </a:pPr>
            <a:r>
              <a:rPr lang="en" sz="1100"/>
              <a:t>AF.lvlib:Message Enqueuer.lvclass:Enqueue.vi</a:t>
            </a:r>
            <a:endParaRPr sz="1100"/>
          </a:p>
          <a:p>
            <a:pPr indent="0" lvl="0" marL="0" rtl="0" algn="l">
              <a:spcBef>
                <a:spcPts val="0"/>
              </a:spcBef>
              <a:spcAft>
                <a:spcPts val="0"/>
              </a:spcAft>
              <a:buNone/>
            </a:pPr>
            <a:r>
              <a:rPr lang="en" sz="1100"/>
              <a:t>AF.lvlib:Message Enqueuer.lvclass:</a:t>
            </a:r>
            <a:r>
              <a:rPr lang="en" sz="1100">
                <a:solidFill>
                  <a:srgbClr val="1155CC"/>
                </a:solidFill>
              </a:rPr>
              <a:t>Enqueue Critical.vi</a:t>
            </a:r>
            <a:endParaRPr sz="1100">
              <a:solidFill>
                <a:srgbClr val="1155CC"/>
              </a:solidFill>
            </a:endParaRPr>
          </a:p>
          <a:p>
            <a:pPr indent="0" lvl="0" marL="0" rtl="0" algn="l">
              <a:spcBef>
                <a:spcPts val="0"/>
              </a:spcBef>
              <a:spcAft>
                <a:spcPts val="0"/>
              </a:spcAft>
              <a:buNone/>
            </a:pPr>
            <a:r>
              <a:rPr lang="en" sz="1100"/>
              <a:t>AF.lvlib:Actor.lvclass:</a:t>
            </a:r>
            <a:r>
              <a:rPr lang="en" sz="1100">
                <a:solidFill>
                  <a:srgbClr val="BF9000"/>
                </a:solidFill>
              </a:rPr>
              <a:t>Send Launch Nested Actor Msg.vi</a:t>
            </a:r>
            <a:endParaRPr sz="1100"/>
          </a:p>
        </p:txBody>
      </p:sp>
      <p:sp>
        <p:nvSpPr>
          <p:cNvPr id="511" name="Google Shape;511;p6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512" name="Google Shape;512;p69"/>
          <p:cNvPicPr preferRelativeResize="0"/>
          <p:nvPr/>
        </p:nvPicPr>
        <p:blipFill>
          <a:blip r:embed="rId3">
            <a:alphaModFix/>
          </a:blip>
          <a:stretch>
            <a:fillRect/>
          </a:stretch>
        </p:blipFill>
        <p:spPr>
          <a:xfrm>
            <a:off x="7305675" y="0"/>
            <a:ext cx="1838325" cy="208597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70"/>
          <p:cNvSpPr txBox="1"/>
          <p:nvPr>
            <p:ph type="title"/>
          </p:nvPr>
        </p:nvSpPr>
        <p:spPr>
          <a:xfrm>
            <a:off x="0" y="0"/>
            <a:ext cx="8520600" cy="129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AF.lvlib:</a:t>
            </a:r>
            <a:r>
              <a:rPr lang="en" sz="1100"/>
              <a:t>Message Enqueuer.lvclass:Enqueue.vi</a:t>
            </a:r>
            <a:endParaRPr sz="1100"/>
          </a:p>
          <a:p>
            <a:pPr indent="0" lvl="0" marL="0" rtl="0" algn="l">
              <a:spcBef>
                <a:spcPts val="0"/>
              </a:spcBef>
              <a:spcAft>
                <a:spcPts val="0"/>
              </a:spcAft>
              <a:buNone/>
            </a:pPr>
            <a:r>
              <a:rPr i="1" lang="en" sz="1100"/>
              <a:t>Called directly in:</a:t>
            </a:r>
            <a:endParaRPr i="1" sz="1100"/>
          </a:p>
          <a:p>
            <a:pPr indent="0" lvl="0" marL="0" rtl="0" algn="l">
              <a:spcBef>
                <a:spcPts val="0"/>
              </a:spcBef>
              <a:spcAft>
                <a:spcPts val="0"/>
              </a:spcAft>
              <a:buNone/>
            </a:pPr>
            <a:r>
              <a:rPr lang="en" sz="1100"/>
              <a:t>AF.lib:Stop Msg.lvclass:Send Normal Stop.vi</a:t>
            </a:r>
            <a:endParaRPr sz="1100"/>
          </a:p>
          <a:p>
            <a:pPr indent="0" lvl="0" marL="0" rtl="0" algn="l">
              <a:spcBef>
                <a:spcPts val="0"/>
              </a:spcBef>
              <a:spcAft>
                <a:spcPts val="0"/>
              </a:spcAft>
              <a:buNone/>
            </a:pPr>
            <a:r>
              <a:rPr lang="en" sz="1100"/>
              <a:t>AF.lvlib:Actor.lvclass:</a:t>
            </a:r>
            <a:r>
              <a:rPr lang="en" sz="1100">
                <a:solidFill>
                  <a:srgbClr val="BF9000"/>
                </a:solidFill>
              </a:rPr>
              <a:t>Send Launch Nested Actor Msg.vi</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p:txBody>
      </p:sp>
      <p:sp>
        <p:nvSpPr>
          <p:cNvPr id="518" name="Google Shape;518;p7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519" name="Google Shape;519;p70"/>
          <p:cNvPicPr preferRelativeResize="0"/>
          <p:nvPr/>
        </p:nvPicPr>
        <p:blipFill rotWithShape="1">
          <a:blip r:embed="rId3">
            <a:alphaModFix/>
          </a:blip>
          <a:srcRect b="5841" l="3158" r="5816" t="20314"/>
          <a:stretch/>
        </p:blipFill>
        <p:spPr>
          <a:xfrm>
            <a:off x="0" y="2523925"/>
            <a:ext cx="5772725" cy="2619575"/>
          </a:xfrm>
          <a:prstGeom prst="rect">
            <a:avLst/>
          </a:prstGeom>
          <a:noFill/>
          <a:ln>
            <a:noFill/>
          </a:ln>
        </p:spPr>
      </p:pic>
      <p:pic>
        <p:nvPicPr>
          <p:cNvPr id="520" name="Google Shape;520;p70"/>
          <p:cNvPicPr preferRelativeResize="0"/>
          <p:nvPr/>
        </p:nvPicPr>
        <p:blipFill>
          <a:blip r:embed="rId4">
            <a:alphaModFix/>
          </a:blip>
          <a:stretch>
            <a:fillRect/>
          </a:stretch>
        </p:blipFill>
        <p:spPr>
          <a:xfrm>
            <a:off x="6798904" y="0"/>
            <a:ext cx="2345096" cy="282688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71"/>
          <p:cNvSpPr txBox="1"/>
          <p:nvPr>
            <p:ph type="title"/>
          </p:nvPr>
        </p:nvSpPr>
        <p:spPr>
          <a:xfrm>
            <a:off x="0" y="0"/>
            <a:ext cx="8520600" cy="98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AF.lvlib:</a:t>
            </a:r>
            <a:r>
              <a:rPr lang="en" sz="1100"/>
              <a:t>Message Enqueuer.lvclass:Equals Not A Refnum.vi</a:t>
            </a:r>
            <a:endParaRPr sz="1100"/>
          </a:p>
          <a:p>
            <a:pPr indent="0" lvl="0" marL="0" rtl="0" algn="l">
              <a:spcBef>
                <a:spcPts val="0"/>
              </a:spcBef>
              <a:spcAft>
                <a:spcPts val="0"/>
              </a:spcAft>
              <a:buNone/>
            </a:pPr>
            <a:r>
              <a:rPr i="1" lang="en" sz="1100"/>
              <a:t>Called directly in:</a:t>
            </a:r>
            <a:endParaRPr i="1" sz="1100"/>
          </a:p>
          <a:p>
            <a:pPr indent="0" lvl="0" marL="0" rtl="0" algn="l">
              <a:spcBef>
                <a:spcPts val="0"/>
              </a:spcBef>
              <a:spcAft>
                <a:spcPts val="0"/>
              </a:spcAft>
              <a:buNone/>
            </a:pPr>
            <a:r>
              <a:rPr lang="en" sz="1100"/>
              <a:t>AF.lvlib:Actor.lvclass:</a:t>
            </a:r>
            <a:r>
              <a:rPr lang="en" sz="1100">
                <a:solidFill>
                  <a:srgbClr val="BF9000"/>
                </a:solidFill>
              </a:rPr>
              <a:t>Launch Nested Actor.vi</a:t>
            </a:r>
            <a:endParaRPr sz="1100">
              <a:solidFill>
                <a:srgbClr val="BF9000"/>
              </a:solidFill>
            </a:endParaRPr>
          </a:p>
          <a:p>
            <a:pPr indent="0" lvl="0" marL="0" rtl="0" algn="l">
              <a:spcBef>
                <a:spcPts val="0"/>
              </a:spcBef>
              <a:spcAft>
                <a:spcPts val="0"/>
              </a:spcAft>
              <a:buNone/>
            </a:pPr>
            <a:r>
              <a:rPr lang="en" sz="1100"/>
              <a:t>AF.lvlib:Actor.lvclass:Launch Actor.vi</a:t>
            </a:r>
            <a:endParaRPr sz="1100">
              <a:solidFill>
                <a:srgbClr val="BF9000"/>
              </a:solidFill>
            </a:endParaRPr>
          </a:p>
          <a:p>
            <a:pPr indent="0" lvl="0" marL="0" rtl="0" algn="l">
              <a:spcBef>
                <a:spcPts val="0"/>
              </a:spcBef>
              <a:spcAft>
                <a:spcPts val="0"/>
              </a:spcAft>
              <a:buNone/>
            </a:pPr>
            <a:r>
              <a:t/>
            </a:r>
            <a:endParaRPr sz="1100"/>
          </a:p>
        </p:txBody>
      </p:sp>
      <p:sp>
        <p:nvSpPr>
          <p:cNvPr id="526" name="Google Shape;526;p7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527" name="Google Shape;527;p71"/>
          <p:cNvPicPr preferRelativeResize="0"/>
          <p:nvPr/>
        </p:nvPicPr>
        <p:blipFill rotWithShape="1">
          <a:blip r:embed="rId3">
            <a:alphaModFix/>
          </a:blip>
          <a:srcRect b="15194" l="5427" r="10027" t="38650"/>
          <a:stretch/>
        </p:blipFill>
        <p:spPr>
          <a:xfrm>
            <a:off x="0" y="4097200"/>
            <a:ext cx="3680125" cy="1046300"/>
          </a:xfrm>
          <a:prstGeom prst="rect">
            <a:avLst/>
          </a:prstGeom>
          <a:noFill/>
          <a:ln>
            <a:noFill/>
          </a:ln>
        </p:spPr>
      </p:pic>
      <p:pic>
        <p:nvPicPr>
          <p:cNvPr id="528" name="Google Shape;528;p71"/>
          <p:cNvPicPr preferRelativeResize="0"/>
          <p:nvPr/>
        </p:nvPicPr>
        <p:blipFill>
          <a:blip r:embed="rId4">
            <a:alphaModFix/>
          </a:blip>
          <a:stretch>
            <a:fillRect/>
          </a:stretch>
        </p:blipFill>
        <p:spPr>
          <a:xfrm>
            <a:off x="4953000" y="0"/>
            <a:ext cx="4191000" cy="2667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AF.lib:</a:t>
            </a:r>
            <a:r>
              <a:rPr lang="en" sz="1100"/>
              <a:t>Message.lvclass:</a:t>
            </a:r>
            <a:r>
              <a:rPr lang="en" sz="1100">
                <a:solidFill>
                  <a:srgbClr val="BF9000"/>
                </a:solidFill>
              </a:rPr>
              <a:t>Drop Message Core.vi</a:t>
            </a:r>
            <a:endParaRPr sz="1100">
              <a:solidFill>
                <a:srgbClr val="BF9000"/>
              </a:solidFill>
            </a:endParaRPr>
          </a:p>
          <a:p>
            <a:pPr indent="0" lvl="0" marL="0" rtl="0" algn="l">
              <a:spcBef>
                <a:spcPts val="0"/>
              </a:spcBef>
              <a:spcAft>
                <a:spcPts val="0"/>
              </a:spcAft>
              <a:buNone/>
            </a:pPr>
            <a:r>
              <a:rPr i="1" lang="en" sz="1100"/>
              <a:t>Called directly in:</a:t>
            </a:r>
            <a:endParaRPr i="1" sz="1100"/>
          </a:p>
          <a:p>
            <a:pPr indent="0" lvl="0" marL="0" rtl="0" algn="l">
              <a:spcBef>
                <a:spcPts val="0"/>
              </a:spcBef>
              <a:spcAft>
                <a:spcPts val="0"/>
              </a:spcAft>
              <a:buNone/>
            </a:pPr>
            <a:r>
              <a:rPr lang="en" sz="1100"/>
              <a:t>AF.lib:</a:t>
            </a:r>
            <a:r>
              <a:rPr lang="en" sz="1100"/>
              <a:t>Message.lvclass:</a:t>
            </a:r>
            <a:r>
              <a:rPr lang="en" sz="1100">
                <a:solidFill>
                  <a:srgbClr val="1155CC"/>
                </a:solidFill>
              </a:rPr>
              <a:t>Drop Message.vi</a:t>
            </a:r>
            <a:endParaRPr sz="1100">
              <a:solidFill>
                <a:srgbClr val="1155CC"/>
              </a:solidFill>
            </a:endParaRPr>
          </a:p>
        </p:txBody>
      </p:sp>
      <p:sp>
        <p:nvSpPr>
          <p:cNvPr id="95" name="Google Shape;95;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96" name="Google Shape;96;p18"/>
          <p:cNvPicPr preferRelativeResize="0"/>
          <p:nvPr/>
        </p:nvPicPr>
        <p:blipFill rotWithShape="1">
          <a:blip r:embed="rId3">
            <a:alphaModFix/>
          </a:blip>
          <a:srcRect b="16795" l="13516" r="43490" t="49606"/>
          <a:stretch/>
        </p:blipFill>
        <p:spPr>
          <a:xfrm>
            <a:off x="0" y="4529075"/>
            <a:ext cx="757625" cy="614425"/>
          </a:xfrm>
          <a:prstGeom prst="rect">
            <a:avLst/>
          </a:prstGeom>
          <a:noFill/>
          <a:ln>
            <a:noFill/>
          </a:ln>
        </p:spPr>
      </p:pic>
      <p:pic>
        <p:nvPicPr>
          <p:cNvPr id="97" name="Google Shape;97;p18"/>
          <p:cNvPicPr preferRelativeResize="0"/>
          <p:nvPr/>
        </p:nvPicPr>
        <p:blipFill>
          <a:blip r:embed="rId4">
            <a:alphaModFix/>
          </a:blip>
          <a:stretch>
            <a:fillRect/>
          </a:stretch>
        </p:blipFill>
        <p:spPr>
          <a:xfrm>
            <a:off x="7620000" y="0"/>
            <a:ext cx="1524000" cy="206692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72"/>
          <p:cNvSpPr txBox="1"/>
          <p:nvPr>
            <p:ph type="title"/>
          </p:nvPr>
        </p:nvSpPr>
        <p:spPr>
          <a:xfrm>
            <a:off x="0" y="0"/>
            <a:ext cx="9144000" cy="145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t>AF.lvlib:</a:t>
            </a:r>
            <a:r>
              <a:rPr lang="en" sz="1100"/>
              <a:t>Message Dequeuer</a:t>
            </a:r>
            <a:r>
              <a:rPr lang="en" sz="1100"/>
              <a:t>.lvclass</a:t>
            </a:r>
            <a:endParaRPr sz="1100"/>
          </a:p>
          <a:p>
            <a:pPr indent="0" lvl="0" marL="0" rtl="0" algn="l">
              <a:spcBef>
                <a:spcPts val="0"/>
              </a:spcBef>
              <a:spcAft>
                <a:spcPts val="0"/>
              </a:spcAft>
              <a:buNone/>
            </a:pPr>
            <a:r>
              <a:rPr i="1" lang="en" sz="1100"/>
              <a:t>Contained elements:</a:t>
            </a:r>
            <a:endParaRPr sz="1100"/>
          </a:p>
          <a:p>
            <a:pPr indent="0" lvl="0" marL="0" rtl="0" algn="l">
              <a:spcBef>
                <a:spcPts val="0"/>
              </a:spcBef>
              <a:spcAft>
                <a:spcPts val="0"/>
              </a:spcAft>
              <a:buNone/>
            </a:pPr>
            <a:r>
              <a:rPr lang="en" sz="1100"/>
              <a:t>AF.lvlib:Message Dequeuer.lvclass:</a:t>
            </a:r>
            <a:r>
              <a:rPr lang="en" sz="1100">
                <a:solidFill>
                  <a:srgbClr val="1155CC"/>
                </a:solidFill>
              </a:rPr>
              <a:t>Init from Existing Queue</a:t>
            </a:r>
            <a:endParaRPr sz="1100"/>
          </a:p>
          <a:p>
            <a:pPr indent="0" lvl="0" marL="0" rtl="0" algn="l">
              <a:spcBef>
                <a:spcPts val="0"/>
              </a:spcBef>
              <a:spcAft>
                <a:spcPts val="0"/>
              </a:spcAft>
              <a:buNone/>
            </a:pPr>
            <a:r>
              <a:rPr lang="en" sz="1100"/>
              <a:t>AF.lvlib:Message Dequeuer.lvclass:Dequeue.vi</a:t>
            </a:r>
            <a:endParaRPr sz="1100"/>
          </a:p>
          <a:p>
            <a:pPr indent="0" lvl="0" marL="0" rtl="0" algn="l">
              <a:spcBef>
                <a:spcPts val="0"/>
              </a:spcBef>
              <a:spcAft>
                <a:spcPts val="0"/>
              </a:spcAft>
              <a:buNone/>
            </a:pPr>
            <a:r>
              <a:rPr lang="en" sz="1100"/>
              <a:t>AF.lvlib:Message Dequeuer.lvclass:Equals Not A Refnum.vi	</a:t>
            </a:r>
            <a:endParaRPr sz="1100"/>
          </a:p>
          <a:p>
            <a:pPr indent="0" lvl="0" marL="0" rtl="0" algn="l">
              <a:spcBef>
                <a:spcPts val="0"/>
              </a:spcBef>
              <a:spcAft>
                <a:spcPts val="0"/>
              </a:spcAft>
              <a:buNone/>
            </a:pPr>
            <a:r>
              <a:rPr lang="en" sz="1100"/>
              <a:t>AF.lvlib:Message Dequeuer.lvclass:Dequeue Priority.ctl	</a:t>
            </a:r>
            <a:endParaRPr sz="1100"/>
          </a:p>
        </p:txBody>
      </p:sp>
      <p:sp>
        <p:nvSpPr>
          <p:cNvPr id="534" name="Google Shape;534;p7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35" name="Google Shape;535;p72"/>
          <p:cNvSpPr txBox="1"/>
          <p:nvPr/>
        </p:nvSpPr>
        <p:spPr>
          <a:xfrm>
            <a:off x="4770800" y="0"/>
            <a:ext cx="43743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1155CC"/>
                </a:solidFill>
              </a:rPr>
              <a:t>Friends: 	</a:t>
            </a:r>
            <a:r>
              <a:rPr lang="en" sz="1100">
                <a:solidFill>
                  <a:schemeClr val="dk1"/>
                </a:solidFill>
              </a:rPr>
              <a:t>Actor Framework.lvlib</a:t>
            </a:r>
            <a:endParaRPr sz="1100">
              <a:solidFill>
                <a:schemeClr val="dk1"/>
              </a:solidFill>
            </a:endParaRPr>
          </a:p>
          <a:p>
            <a:pPr indent="0" lvl="0" marL="0" rtl="0" algn="l">
              <a:spcBef>
                <a:spcPts val="0"/>
              </a:spcBef>
              <a:spcAft>
                <a:spcPts val="0"/>
              </a:spcAft>
              <a:buNone/>
            </a:pPr>
            <a:r>
              <a:rPr lang="en" sz="1100">
                <a:solidFill>
                  <a:schemeClr val="dk1"/>
                </a:solidFill>
              </a:rPr>
              <a:t>		Message Queue.lvclass</a:t>
            </a:r>
            <a:endParaRPr sz="1100">
              <a:solidFill>
                <a:schemeClr val="dk1"/>
              </a:solidFill>
            </a:endParaRPr>
          </a:p>
        </p:txBody>
      </p:sp>
      <p:pic>
        <p:nvPicPr>
          <p:cNvPr id="536" name="Google Shape;536;p72"/>
          <p:cNvPicPr preferRelativeResize="0"/>
          <p:nvPr/>
        </p:nvPicPr>
        <p:blipFill rotWithShape="1">
          <a:blip r:embed="rId3">
            <a:alphaModFix/>
          </a:blip>
          <a:srcRect b="11967" l="0" r="0" t="77859"/>
          <a:stretch/>
        </p:blipFill>
        <p:spPr>
          <a:xfrm>
            <a:off x="2476475" y="2052749"/>
            <a:ext cx="2095525" cy="1278949"/>
          </a:xfrm>
          <a:prstGeom prst="rect">
            <a:avLst/>
          </a:prstGeom>
          <a:noFill/>
          <a:ln>
            <a:noFill/>
          </a:ln>
        </p:spPr>
      </p:pic>
      <p:pic>
        <p:nvPicPr>
          <p:cNvPr id="537" name="Google Shape;537;p72"/>
          <p:cNvPicPr preferRelativeResize="0"/>
          <p:nvPr/>
        </p:nvPicPr>
        <p:blipFill>
          <a:blip r:embed="rId4">
            <a:alphaModFix/>
          </a:blip>
          <a:stretch>
            <a:fillRect/>
          </a:stretch>
        </p:blipFill>
        <p:spPr>
          <a:xfrm>
            <a:off x="4572000" y="1720675"/>
            <a:ext cx="1914525" cy="19431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73"/>
          <p:cNvSpPr txBox="1"/>
          <p:nvPr>
            <p:ph type="title"/>
          </p:nvPr>
        </p:nvSpPr>
        <p:spPr>
          <a:xfrm>
            <a:off x="0" y="0"/>
            <a:ext cx="8520600" cy="139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t>AF.lvlib:</a:t>
            </a:r>
            <a:r>
              <a:rPr lang="en" sz="1100"/>
              <a:t>Message Dequeuer.lvclass</a:t>
            </a:r>
            <a:r>
              <a:rPr lang="en" sz="1100"/>
              <a:t>:</a:t>
            </a:r>
            <a:r>
              <a:rPr lang="en" sz="1100">
                <a:solidFill>
                  <a:srgbClr val="1155CC"/>
                </a:solidFill>
              </a:rPr>
              <a:t>Init from Existing Queue.vi</a:t>
            </a:r>
            <a:endParaRPr sz="1100">
              <a:solidFill>
                <a:srgbClr val="1155CC"/>
              </a:solidFill>
            </a:endParaRPr>
          </a:p>
          <a:p>
            <a:pPr indent="0" lvl="0" marL="0" rtl="0" algn="l">
              <a:spcBef>
                <a:spcPts val="0"/>
              </a:spcBef>
              <a:spcAft>
                <a:spcPts val="0"/>
              </a:spcAft>
              <a:buNone/>
            </a:pPr>
            <a:r>
              <a:rPr i="1" lang="en" sz="1100"/>
              <a:t>Called directly in:</a:t>
            </a:r>
            <a:endParaRPr i="1" sz="1100"/>
          </a:p>
          <a:p>
            <a:pPr indent="0" lvl="0" marL="0" rtl="0" algn="l">
              <a:spcBef>
                <a:spcPts val="0"/>
              </a:spcBef>
              <a:spcAft>
                <a:spcPts val="0"/>
              </a:spcAft>
              <a:buNone/>
            </a:pPr>
            <a:r>
              <a:rPr lang="en" sz="1100"/>
              <a:t>AF.lvlib:Init Actor Queues FOR TESTING ONLY.vi</a:t>
            </a:r>
            <a:endParaRPr sz="1100"/>
          </a:p>
          <a:p>
            <a:pPr indent="0" lvl="0" marL="0" rtl="0" algn="l">
              <a:spcBef>
                <a:spcPts val="0"/>
              </a:spcBef>
              <a:spcAft>
                <a:spcPts val="0"/>
              </a:spcAft>
              <a:buNone/>
            </a:pPr>
            <a:r>
              <a:rPr lang="en" sz="1100"/>
              <a:t>AF.lvlib:Message Queue.lvclass:Obtain Message Queue.vi</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solidFill>
                <a:srgbClr val="1155CC"/>
              </a:solidFill>
            </a:endParaRPr>
          </a:p>
        </p:txBody>
      </p:sp>
      <p:sp>
        <p:nvSpPr>
          <p:cNvPr id="543" name="Google Shape;543;p7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544" name="Google Shape;544;p73"/>
          <p:cNvPicPr preferRelativeResize="0"/>
          <p:nvPr/>
        </p:nvPicPr>
        <p:blipFill rotWithShape="1">
          <a:blip r:embed="rId3">
            <a:alphaModFix/>
          </a:blip>
          <a:srcRect b="13987" l="5960" r="13054" t="34646"/>
          <a:stretch/>
        </p:blipFill>
        <p:spPr>
          <a:xfrm>
            <a:off x="0" y="3851850"/>
            <a:ext cx="3016250" cy="1291650"/>
          </a:xfrm>
          <a:prstGeom prst="rect">
            <a:avLst/>
          </a:prstGeom>
          <a:noFill/>
          <a:ln>
            <a:noFill/>
          </a:ln>
        </p:spPr>
      </p:pic>
      <p:pic>
        <p:nvPicPr>
          <p:cNvPr id="545" name="Google Shape;545;p73"/>
          <p:cNvPicPr preferRelativeResize="0"/>
          <p:nvPr/>
        </p:nvPicPr>
        <p:blipFill>
          <a:blip r:embed="rId4">
            <a:alphaModFix/>
          </a:blip>
          <a:stretch>
            <a:fillRect/>
          </a:stretch>
        </p:blipFill>
        <p:spPr>
          <a:xfrm>
            <a:off x="5972175" y="0"/>
            <a:ext cx="3171825" cy="3095625"/>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74"/>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AF.lvlib:Message Dequeuer.lvclass:</a:t>
            </a:r>
            <a:r>
              <a:rPr lang="en" sz="1100"/>
              <a:t>Dequeue.vi</a:t>
            </a:r>
            <a:endParaRPr sz="1100"/>
          </a:p>
          <a:p>
            <a:pPr indent="0" lvl="0" marL="0" rtl="0" algn="l">
              <a:spcBef>
                <a:spcPts val="0"/>
              </a:spcBef>
              <a:spcAft>
                <a:spcPts val="0"/>
              </a:spcAft>
              <a:buNone/>
            </a:pPr>
            <a:r>
              <a:rPr i="1" lang="en" sz="1100"/>
              <a:t>No direct calls</a:t>
            </a:r>
            <a:endParaRPr i="1" sz="1100"/>
          </a:p>
        </p:txBody>
      </p:sp>
      <p:sp>
        <p:nvSpPr>
          <p:cNvPr id="551" name="Google Shape;551;p7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552" name="Google Shape;552;p74"/>
          <p:cNvPicPr preferRelativeResize="0"/>
          <p:nvPr/>
        </p:nvPicPr>
        <p:blipFill rotWithShape="1">
          <a:blip r:embed="rId3">
            <a:alphaModFix/>
          </a:blip>
          <a:srcRect b="5870" l="3768" r="7136" t="21565"/>
          <a:stretch/>
        </p:blipFill>
        <p:spPr>
          <a:xfrm>
            <a:off x="0" y="2047875"/>
            <a:ext cx="4048126" cy="3095625"/>
          </a:xfrm>
          <a:prstGeom prst="rect">
            <a:avLst/>
          </a:prstGeom>
          <a:noFill/>
          <a:ln>
            <a:noFill/>
          </a:ln>
        </p:spPr>
      </p:pic>
      <p:pic>
        <p:nvPicPr>
          <p:cNvPr id="553" name="Google Shape;553;p74"/>
          <p:cNvPicPr preferRelativeResize="0"/>
          <p:nvPr/>
        </p:nvPicPr>
        <p:blipFill>
          <a:blip r:embed="rId4">
            <a:alphaModFix/>
          </a:blip>
          <a:stretch>
            <a:fillRect/>
          </a:stretch>
        </p:blipFill>
        <p:spPr>
          <a:xfrm>
            <a:off x="5000813" y="0"/>
            <a:ext cx="4143187" cy="3205224"/>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75"/>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AF.lvlib:</a:t>
            </a:r>
            <a:r>
              <a:rPr lang="en" sz="1100"/>
              <a:t>Message Dequeuer.lvclass:Equals Not A Refnum.vi</a:t>
            </a:r>
            <a:endParaRPr sz="1100"/>
          </a:p>
          <a:p>
            <a:pPr indent="0" lvl="0" marL="0" rtl="0" algn="l">
              <a:spcBef>
                <a:spcPts val="0"/>
              </a:spcBef>
              <a:spcAft>
                <a:spcPts val="0"/>
              </a:spcAft>
              <a:buNone/>
            </a:pPr>
            <a:r>
              <a:rPr i="1" lang="en" sz="1100"/>
              <a:t>No direct calls</a:t>
            </a:r>
            <a:endParaRPr i="1" sz="1100"/>
          </a:p>
          <a:p>
            <a:pPr indent="0" lvl="0" marL="0" rtl="0" algn="l">
              <a:spcBef>
                <a:spcPts val="0"/>
              </a:spcBef>
              <a:spcAft>
                <a:spcPts val="0"/>
              </a:spcAft>
              <a:buNone/>
            </a:pPr>
            <a:r>
              <a:t/>
            </a:r>
            <a:endParaRPr sz="1100"/>
          </a:p>
        </p:txBody>
      </p:sp>
      <p:sp>
        <p:nvSpPr>
          <p:cNvPr id="559" name="Google Shape;559;p7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560" name="Google Shape;560;p75"/>
          <p:cNvPicPr preferRelativeResize="0"/>
          <p:nvPr/>
        </p:nvPicPr>
        <p:blipFill rotWithShape="1">
          <a:blip r:embed="rId3">
            <a:alphaModFix/>
          </a:blip>
          <a:srcRect b="14553" l="9048" r="7708" t="39289"/>
          <a:stretch/>
        </p:blipFill>
        <p:spPr>
          <a:xfrm>
            <a:off x="0" y="4097175"/>
            <a:ext cx="3369850" cy="1046325"/>
          </a:xfrm>
          <a:prstGeom prst="rect">
            <a:avLst/>
          </a:prstGeom>
          <a:noFill/>
          <a:ln>
            <a:noFill/>
          </a:ln>
        </p:spPr>
      </p:pic>
      <p:pic>
        <p:nvPicPr>
          <p:cNvPr id="561" name="Google Shape;561;p75"/>
          <p:cNvPicPr preferRelativeResize="0"/>
          <p:nvPr/>
        </p:nvPicPr>
        <p:blipFill>
          <a:blip r:embed="rId4">
            <a:alphaModFix/>
          </a:blip>
          <a:stretch>
            <a:fillRect/>
          </a:stretch>
        </p:blipFill>
        <p:spPr>
          <a:xfrm>
            <a:off x="4933950" y="0"/>
            <a:ext cx="4210050" cy="2905125"/>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76"/>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AF.lvlib:</a:t>
            </a:r>
            <a:r>
              <a:rPr lang="en" sz="1100"/>
              <a:t>Message Dequeuer.lvclass:Dequeue Priority.ctl</a:t>
            </a:r>
            <a:endParaRPr sz="1100"/>
          </a:p>
          <a:p>
            <a:pPr indent="0" lvl="0" marL="0" rtl="0" algn="l">
              <a:spcBef>
                <a:spcPts val="0"/>
              </a:spcBef>
              <a:spcAft>
                <a:spcPts val="0"/>
              </a:spcAft>
              <a:buNone/>
            </a:pPr>
            <a:r>
              <a:rPr i="1" lang="en" sz="1100"/>
              <a:t>Called directly in:</a:t>
            </a:r>
            <a:endParaRPr i="1" sz="1100"/>
          </a:p>
          <a:p>
            <a:pPr indent="0" lvl="0" marL="0" rtl="0" algn="l">
              <a:spcBef>
                <a:spcPts val="0"/>
              </a:spcBef>
              <a:spcAft>
                <a:spcPts val="0"/>
              </a:spcAft>
              <a:buNone/>
            </a:pPr>
            <a:r>
              <a:rPr lang="en" sz="1100"/>
              <a:t>AF.lvlib:Message Dequeuer.lvclass:Dequeue.vi</a:t>
            </a:r>
            <a:endParaRPr sz="1100"/>
          </a:p>
          <a:p>
            <a:pPr indent="0" lvl="0" marL="0" rtl="0" algn="l">
              <a:spcBef>
                <a:spcPts val="0"/>
              </a:spcBef>
              <a:spcAft>
                <a:spcPts val="0"/>
              </a:spcAft>
              <a:buNone/>
            </a:pPr>
            <a:r>
              <a:t/>
            </a:r>
            <a:endParaRPr sz="1100"/>
          </a:p>
        </p:txBody>
      </p:sp>
      <p:sp>
        <p:nvSpPr>
          <p:cNvPr id="567" name="Google Shape;567;p7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568" name="Google Shape;568;p76"/>
          <p:cNvPicPr preferRelativeResize="0"/>
          <p:nvPr/>
        </p:nvPicPr>
        <p:blipFill>
          <a:blip r:embed="rId3">
            <a:alphaModFix/>
          </a:blip>
          <a:stretch>
            <a:fillRect/>
          </a:stretch>
        </p:blipFill>
        <p:spPr>
          <a:xfrm>
            <a:off x="6962775" y="0"/>
            <a:ext cx="2181225" cy="1914525"/>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77"/>
          <p:cNvSpPr txBox="1"/>
          <p:nvPr>
            <p:ph type="title"/>
          </p:nvPr>
        </p:nvSpPr>
        <p:spPr>
          <a:xfrm>
            <a:off x="0" y="0"/>
            <a:ext cx="8520600" cy="151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t>AF.lvlib:</a:t>
            </a:r>
            <a:r>
              <a:rPr lang="en" sz="1100"/>
              <a:t>Message Queue</a:t>
            </a:r>
            <a:r>
              <a:rPr lang="en" sz="1100"/>
              <a:t>.lvclass</a:t>
            </a:r>
            <a:endParaRPr sz="1100"/>
          </a:p>
          <a:p>
            <a:pPr indent="0" lvl="0" marL="0" rtl="0" algn="l">
              <a:spcBef>
                <a:spcPts val="0"/>
              </a:spcBef>
              <a:spcAft>
                <a:spcPts val="0"/>
              </a:spcAft>
              <a:buNone/>
            </a:pPr>
            <a:r>
              <a:rPr i="1" lang="en" sz="1100"/>
              <a:t>Contained elements:</a:t>
            </a:r>
            <a:endParaRPr i="1" sz="1100"/>
          </a:p>
          <a:p>
            <a:pPr indent="0" lvl="0" marL="0" rtl="0" algn="l">
              <a:spcBef>
                <a:spcPts val="0"/>
              </a:spcBef>
              <a:spcAft>
                <a:spcPts val="0"/>
              </a:spcAft>
              <a:buNone/>
            </a:pPr>
            <a:r>
              <a:rPr lang="en" sz="1100"/>
              <a:t>AF.lvlib:Message Queue.lvclass:Obtain Message Queue.vi</a:t>
            </a:r>
            <a:endParaRPr sz="1100"/>
          </a:p>
          <a:p>
            <a:pPr indent="0" lvl="0" marL="0" rtl="0" algn="l">
              <a:spcBef>
                <a:spcPts val="0"/>
              </a:spcBef>
              <a:spcAft>
                <a:spcPts val="0"/>
              </a:spcAft>
              <a:buNone/>
            </a:pPr>
            <a:r>
              <a:rPr lang="en" sz="1100"/>
              <a:t>AF.lvlib:Message Queue.lvclass:Read Dequeuer.vi</a:t>
            </a:r>
            <a:endParaRPr sz="1100"/>
          </a:p>
          <a:p>
            <a:pPr indent="0" lvl="0" marL="0" rtl="0" algn="l">
              <a:spcBef>
                <a:spcPts val="0"/>
              </a:spcBef>
              <a:spcAft>
                <a:spcPts val="0"/>
              </a:spcAft>
              <a:buNone/>
            </a:pPr>
            <a:r>
              <a:rPr lang="en" sz="1100"/>
              <a:t>AF.lvlib:Message Queue.lvclass:Read Enqueuer.vi</a:t>
            </a:r>
            <a:endParaRPr sz="1100"/>
          </a:p>
          <a:p>
            <a:pPr indent="0" lvl="0" marL="0" rtl="0" algn="l">
              <a:spcBef>
                <a:spcPts val="0"/>
              </a:spcBef>
              <a:spcAft>
                <a:spcPts val="0"/>
              </a:spcAft>
              <a:buNone/>
            </a:pPr>
            <a:r>
              <a:rPr lang="en" sz="1100"/>
              <a:t>AF.lvlib:Message Queue.lvclass:Release Message Queue.vi</a:t>
            </a:r>
            <a:endParaRPr sz="1100"/>
          </a:p>
        </p:txBody>
      </p:sp>
      <p:sp>
        <p:nvSpPr>
          <p:cNvPr id="574" name="Google Shape;574;p7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75" name="Google Shape;575;p77"/>
          <p:cNvSpPr txBox="1"/>
          <p:nvPr/>
        </p:nvSpPr>
        <p:spPr>
          <a:xfrm>
            <a:off x="4769700" y="0"/>
            <a:ext cx="4374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1155CC"/>
                </a:solidFill>
              </a:rPr>
              <a:t>No Friends</a:t>
            </a:r>
            <a:endParaRPr sz="1800">
              <a:solidFill>
                <a:schemeClr val="lt2"/>
              </a:solidFill>
            </a:endParaRPr>
          </a:p>
        </p:txBody>
      </p:sp>
      <p:pic>
        <p:nvPicPr>
          <p:cNvPr id="576" name="Google Shape;576;p77"/>
          <p:cNvPicPr preferRelativeResize="0"/>
          <p:nvPr/>
        </p:nvPicPr>
        <p:blipFill rotWithShape="1">
          <a:blip r:embed="rId3">
            <a:alphaModFix/>
          </a:blip>
          <a:srcRect b="0" l="0" r="0" t="88106"/>
          <a:stretch/>
        </p:blipFill>
        <p:spPr>
          <a:xfrm>
            <a:off x="3327150" y="2428310"/>
            <a:ext cx="1952625" cy="1393430"/>
          </a:xfrm>
          <a:prstGeom prst="rect">
            <a:avLst/>
          </a:prstGeom>
          <a:noFill/>
          <a:ln>
            <a:noFill/>
          </a:ln>
        </p:spPr>
      </p:pic>
      <p:pic>
        <p:nvPicPr>
          <p:cNvPr id="577" name="Google Shape;577;p77"/>
          <p:cNvPicPr preferRelativeResize="0"/>
          <p:nvPr/>
        </p:nvPicPr>
        <p:blipFill>
          <a:blip r:embed="rId4">
            <a:alphaModFix/>
          </a:blip>
          <a:stretch>
            <a:fillRect/>
          </a:stretch>
        </p:blipFill>
        <p:spPr>
          <a:xfrm>
            <a:off x="5279775" y="1515300"/>
            <a:ext cx="1952625" cy="321945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78"/>
          <p:cNvSpPr txBox="1"/>
          <p:nvPr>
            <p:ph type="title"/>
          </p:nvPr>
        </p:nvSpPr>
        <p:spPr>
          <a:xfrm>
            <a:off x="0" y="0"/>
            <a:ext cx="5346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AF.lvlib:Message Queue.lvclass:</a:t>
            </a:r>
            <a:r>
              <a:rPr lang="en" sz="1100"/>
              <a:t>Obtain Message Queue.vi</a:t>
            </a:r>
            <a:endParaRPr sz="1100"/>
          </a:p>
          <a:p>
            <a:pPr indent="0" lvl="0" marL="0" rtl="0" algn="l">
              <a:spcBef>
                <a:spcPts val="0"/>
              </a:spcBef>
              <a:spcAft>
                <a:spcPts val="0"/>
              </a:spcAft>
              <a:buNone/>
            </a:pPr>
            <a:r>
              <a:rPr i="1" lang="en" sz="1100"/>
              <a:t>No direct calls</a:t>
            </a:r>
            <a:endParaRPr i="1" sz="1100"/>
          </a:p>
          <a:p>
            <a:pPr indent="0" lvl="0" marL="0" rtl="0" algn="l">
              <a:spcBef>
                <a:spcPts val="0"/>
              </a:spcBef>
              <a:spcAft>
                <a:spcPts val="0"/>
              </a:spcAft>
              <a:buNone/>
            </a:pPr>
            <a:r>
              <a:t/>
            </a:r>
            <a:endParaRPr sz="1100"/>
          </a:p>
        </p:txBody>
      </p:sp>
      <p:sp>
        <p:nvSpPr>
          <p:cNvPr id="583" name="Google Shape;583;p7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584" name="Google Shape;584;p78"/>
          <p:cNvPicPr preferRelativeResize="0"/>
          <p:nvPr/>
        </p:nvPicPr>
        <p:blipFill rotWithShape="1">
          <a:blip r:embed="rId3">
            <a:alphaModFix/>
          </a:blip>
          <a:srcRect b="7362" l="2880" r="2984" t="20031"/>
          <a:stretch/>
        </p:blipFill>
        <p:spPr>
          <a:xfrm>
            <a:off x="0" y="2459175"/>
            <a:ext cx="6544826" cy="2684325"/>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79"/>
          <p:cNvSpPr txBox="1"/>
          <p:nvPr>
            <p:ph type="title"/>
          </p:nvPr>
        </p:nvSpPr>
        <p:spPr>
          <a:xfrm>
            <a:off x="0" y="0"/>
            <a:ext cx="5346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AF.lvlib:</a:t>
            </a:r>
            <a:r>
              <a:rPr lang="en" sz="1100"/>
              <a:t>Message Queue.lvclass:Read Dequeuer.vi</a:t>
            </a:r>
            <a:endParaRPr sz="1100"/>
          </a:p>
          <a:p>
            <a:pPr indent="0" lvl="0" marL="0" rtl="0" algn="l">
              <a:spcBef>
                <a:spcPts val="0"/>
              </a:spcBef>
              <a:spcAft>
                <a:spcPts val="0"/>
              </a:spcAft>
              <a:buNone/>
            </a:pPr>
            <a:r>
              <a:rPr i="1" lang="en" sz="1100"/>
              <a:t>No direct calls</a:t>
            </a:r>
            <a:endParaRPr i="1" sz="1100"/>
          </a:p>
          <a:p>
            <a:pPr indent="0" lvl="0" marL="0" rtl="0" algn="l">
              <a:spcBef>
                <a:spcPts val="0"/>
              </a:spcBef>
              <a:spcAft>
                <a:spcPts val="0"/>
              </a:spcAft>
              <a:buNone/>
            </a:pPr>
            <a:r>
              <a:t/>
            </a:r>
            <a:endParaRPr sz="1100"/>
          </a:p>
        </p:txBody>
      </p:sp>
      <p:sp>
        <p:nvSpPr>
          <p:cNvPr id="590" name="Google Shape;590;p7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591" name="Google Shape;591;p79"/>
          <p:cNvPicPr preferRelativeResize="0"/>
          <p:nvPr/>
        </p:nvPicPr>
        <p:blipFill rotWithShape="1">
          <a:blip r:embed="rId3">
            <a:alphaModFix/>
          </a:blip>
          <a:srcRect b="19284" l="4096" r="14794" t="47241"/>
          <a:stretch/>
        </p:blipFill>
        <p:spPr>
          <a:xfrm>
            <a:off x="0" y="4458000"/>
            <a:ext cx="3391475" cy="685500"/>
          </a:xfrm>
          <a:prstGeom prst="rect">
            <a:avLst/>
          </a:prstGeom>
          <a:noFill/>
          <a:ln>
            <a:noFill/>
          </a:ln>
        </p:spPr>
      </p:pic>
      <p:pic>
        <p:nvPicPr>
          <p:cNvPr id="592" name="Google Shape;592;p79"/>
          <p:cNvPicPr preferRelativeResize="0"/>
          <p:nvPr/>
        </p:nvPicPr>
        <p:blipFill>
          <a:blip r:embed="rId4">
            <a:alphaModFix/>
          </a:blip>
          <a:stretch>
            <a:fillRect/>
          </a:stretch>
        </p:blipFill>
        <p:spPr>
          <a:xfrm>
            <a:off x="5562600" y="0"/>
            <a:ext cx="3581400" cy="2867025"/>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80"/>
          <p:cNvSpPr txBox="1"/>
          <p:nvPr>
            <p:ph type="title"/>
          </p:nvPr>
        </p:nvSpPr>
        <p:spPr>
          <a:xfrm>
            <a:off x="0" y="0"/>
            <a:ext cx="5346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AF.lvlib:</a:t>
            </a:r>
            <a:r>
              <a:rPr lang="en" sz="1100"/>
              <a:t>Message Queue.lvclass:Read Enqueuer.vi</a:t>
            </a:r>
            <a:endParaRPr sz="1100"/>
          </a:p>
          <a:p>
            <a:pPr indent="0" lvl="0" marL="0" rtl="0" algn="l">
              <a:spcBef>
                <a:spcPts val="0"/>
              </a:spcBef>
              <a:spcAft>
                <a:spcPts val="0"/>
              </a:spcAft>
              <a:buNone/>
            </a:pPr>
            <a:r>
              <a:rPr i="1" lang="en" sz="1100"/>
              <a:t>No direct calls</a:t>
            </a:r>
            <a:endParaRPr i="1" sz="1100"/>
          </a:p>
          <a:p>
            <a:pPr indent="0" lvl="0" marL="0" rtl="0" algn="l">
              <a:spcBef>
                <a:spcPts val="0"/>
              </a:spcBef>
              <a:spcAft>
                <a:spcPts val="0"/>
              </a:spcAft>
              <a:buNone/>
            </a:pPr>
            <a:r>
              <a:t/>
            </a:r>
            <a:endParaRPr sz="1100"/>
          </a:p>
        </p:txBody>
      </p:sp>
      <p:sp>
        <p:nvSpPr>
          <p:cNvPr id="598" name="Google Shape;598;p8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599" name="Google Shape;599;p80"/>
          <p:cNvPicPr preferRelativeResize="0"/>
          <p:nvPr/>
        </p:nvPicPr>
        <p:blipFill rotWithShape="1">
          <a:blip r:embed="rId3">
            <a:alphaModFix/>
          </a:blip>
          <a:srcRect b="17686" l="4616" r="7779" t="45679"/>
          <a:stretch/>
        </p:blipFill>
        <p:spPr>
          <a:xfrm>
            <a:off x="0" y="4400275"/>
            <a:ext cx="4214075" cy="743225"/>
          </a:xfrm>
          <a:prstGeom prst="rect">
            <a:avLst/>
          </a:prstGeom>
          <a:noFill/>
          <a:ln>
            <a:noFill/>
          </a:ln>
        </p:spPr>
      </p:pic>
      <p:pic>
        <p:nvPicPr>
          <p:cNvPr id="600" name="Google Shape;600;p80"/>
          <p:cNvPicPr preferRelativeResize="0"/>
          <p:nvPr/>
        </p:nvPicPr>
        <p:blipFill>
          <a:blip r:embed="rId4">
            <a:alphaModFix/>
          </a:blip>
          <a:stretch>
            <a:fillRect/>
          </a:stretch>
        </p:blipFill>
        <p:spPr>
          <a:xfrm>
            <a:off x="5651100" y="0"/>
            <a:ext cx="3492900" cy="2714641"/>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81"/>
          <p:cNvSpPr txBox="1"/>
          <p:nvPr>
            <p:ph type="title"/>
          </p:nvPr>
        </p:nvSpPr>
        <p:spPr>
          <a:xfrm>
            <a:off x="0" y="0"/>
            <a:ext cx="5346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AF.lvlib:</a:t>
            </a:r>
            <a:r>
              <a:rPr lang="en" sz="1100"/>
              <a:t>Message Queue.lvclass:Release Message Queue.vi</a:t>
            </a:r>
            <a:endParaRPr sz="1100"/>
          </a:p>
          <a:p>
            <a:pPr indent="0" lvl="0" marL="0" rtl="0" algn="l">
              <a:spcBef>
                <a:spcPts val="0"/>
              </a:spcBef>
              <a:spcAft>
                <a:spcPts val="0"/>
              </a:spcAft>
              <a:buNone/>
            </a:pPr>
            <a:r>
              <a:rPr i="1" lang="en" sz="1100"/>
              <a:t>N</a:t>
            </a:r>
            <a:r>
              <a:rPr i="1" lang="en" sz="1100"/>
              <a:t>o direct calls</a:t>
            </a:r>
            <a:endParaRPr i="1" sz="1100"/>
          </a:p>
          <a:p>
            <a:pPr indent="0" lvl="0" marL="0" rtl="0" algn="l">
              <a:spcBef>
                <a:spcPts val="0"/>
              </a:spcBef>
              <a:spcAft>
                <a:spcPts val="0"/>
              </a:spcAft>
              <a:buNone/>
            </a:pPr>
            <a:r>
              <a:t/>
            </a:r>
            <a:endParaRPr sz="1100"/>
          </a:p>
        </p:txBody>
      </p:sp>
      <p:sp>
        <p:nvSpPr>
          <p:cNvPr id="606" name="Google Shape;606;p8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607" name="Google Shape;607;p81"/>
          <p:cNvPicPr preferRelativeResize="0"/>
          <p:nvPr/>
        </p:nvPicPr>
        <p:blipFill rotWithShape="1">
          <a:blip r:embed="rId3">
            <a:alphaModFix/>
          </a:blip>
          <a:srcRect b="13927" l="4508" r="6917" t="29753"/>
          <a:stretch/>
        </p:blipFill>
        <p:spPr>
          <a:xfrm>
            <a:off x="0" y="3721950"/>
            <a:ext cx="4639825" cy="1421550"/>
          </a:xfrm>
          <a:prstGeom prst="rect">
            <a:avLst/>
          </a:prstGeom>
          <a:noFill/>
          <a:ln>
            <a:noFill/>
          </a:ln>
        </p:spPr>
      </p:pic>
      <p:pic>
        <p:nvPicPr>
          <p:cNvPr id="608" name="Google Shape;608;p81"/>
          <p:cNvPicPr preferRelativeResize="0"/>
          <p:nvPr/>
        </p:nvPicPr>
        <p:blipFill>
          <a:blip r:embed="rId4">
            <a:alphaModFix/>
          </a:blip>
          <a:stretch>
            <a:fillRect/>
          </a:stretch>
        </p:blipFill>
        <p:spPr>
          <a:xfrm>
            <a:off x="5695950" y="0"/>
            <a:ext cx="3448051" cy="411639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AF.lib:</a:t>
            </a:r>
            <a:r>
              <a:rPr lang="en" sz="1100"/>
              <a:t>Message.lvclass:Do.vi</a:t>
            </a:r>
            <a:endParaRPr sz="1100"/>
          </a:p>
          <a:p>
            <a:pPr indent="0" lvl="0" marL="0" rtl="0" algn="l">
              <a:spcBef>
                <a:spcPts val="0"/>
              </a:spcBef>
              <a:spcAft>
                <a:spcPts val="0"/>
              </a:spcAft>
              <a:buNone/>
            </a:pPr>
            <a:r>
              <a:rPr i="1" lang="en" sz="1100"/>
              <a:t>Called directly in:</a:t>
            </a:r>
            <a:endParaRPr i="1" sz="1100"/>
          </a:p>
          <a:p>
            <a:pPr indent="0" lvl="0" marL="0" rtl="0" algn="l">
              <a:spcBef>
                <a:spcPts val="0"/>
              </a:spcBef>
              <a:spcAft>
                <a:spcPts val="0"/>
              </a:spcAft>
              <a:buNone/>
            </a:pPr>
            <a:r>
              <a:rPr lang="en" sz="1100"/>
              <a:t>AF.lib:</a:t>
            </a:r>
            <a:r>
              <a:rPr lang="en" sz="1100"/>
              <a:t>Actor.lvclass:</a:t>
            </a:r>
            <a:r>
              <a:rPr lang="en" sz="1100">
                <a:solidFill>
                  <a:srgbClr val="BF9000"/>
                </a:solidFill>
              </a:rPr>
              <a:t>Receive Message.vi</a:t>
            </a:r>
            <a:endParaRPr sz="1100">
              <a:solidFill>
                <a:srgbClr val="BF9000"/>
              </a:solidFill>
            </a:endParaRPr>
          </a:p>
        </p:txBody>
      </p:sp>
      <p:sp>
        <p:nvSpPr>
          <p:cNvPr id="103" name="Google Shape;103;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04" name="Google Shape;104;p19"/>
          <p:cNvPicPr preferRelativeResize="0"/>
          <p:nvPr/>
        </p:nvPicPr>
        <p:blipFill rotWithShape="1">
          <a:blip r:embed="rId3">
            <a:alphaModFix/>
          </a:blip>
          <a:srcRect b="6263" l="4085" r="5921" t="20390"/>
          <a:stretch/>
        </p:blipFill>
        <p:spPr>
          <a:xfrm>
            <a:off x="0" y="2223200"/>
            <a:ext cx="5211724" cy="2920300"/>
          </a:xfrm>
          <a:prstGeom prst="rect">
            <a:avLst/>
          </a:prstGeom>
          <a:noFill/>
          <a:ln>
            <a:noFill/>
          </a:ln>
        </p:spPr>
      </p:pic>
      <p:pic>
        <p:nvPicPr>
          <p:cNvPr id="105" name="Google Shape;105;p19"/>
          <p:cNvPicPr preferRelativeResize="0"/>
          <p:nvPr/>
        </p:nvPicPr>
        <p:blipFill>
          <a:blip r:embed="rId4">
            <a:alphaModFix/>
          </a:blip>
          <a:stretch>
            <a:fillRect/>
          </a:stretch>
        </p:blipFill>
        <p:spPr>
          <a:xfrm>
            <a:off x="6263575" y="0"/>
            <a:ext cx="2880436" cy="3785717"/>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82"/>
          <p:cNvSpPr txBox="1"/>
          <p:nvPr>
            <p:ph type="title"/>
          </p:nvPr>
        </p:nvSpPr>
        <p:spPr>
          <a:xfrm>
            <a:off x="0" y="0"/>
            <a:ext cx="8520600" cy="93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t>AF.lvlib:</a:t>
            </a:r>
            <a:r>
              <a:rPr lang="en" sz="1100"/>
              <a:t>Init Actor Queues FOR TESTING ONLY.vi</a:t>
            </a:r>
            <a:endParaRPr sz="1100"/>
          </a:p>
          <a:p>
            <a:pPr indent="0" lvl="0" marL="0" rtl="0" algn="l">
              <a:spcBef>
                <a:spcPts val="0"/>
              </a:spcBef>
              <a:spcAft>
                <a:spcPts val="0"/>
              </a:spcAft>
              <a:buNone/>
            </a:pPr>
            <a:r>
              <a:rPr i="1" lang="en" sz="1100"/>
              <a:t>Called directly in:</a:t>
            </a:r>
            <a:endParaRPr i="1" sz="1100"/>
          </a:p>
          <a:p>
            <a:pPr indent="0" lvl="0" marL="0" rtl="0" algn="l">
              <a:spcBef>
                <a:spcPts val="0"/>
              </a:spcBef>
              <a:spcAft>
                <a:spcPts val="0"/>
              </a:spcAft>
              <a:buNone/>
            </a:pPr>
            <a:r>
              <a:rPr lang="en" sz="1100"/>
              <a:t>AF.lvlib:Actor.lvclass </a:t>
            </a:r>
            <a:r>
              <a:rPr lang="en" sz="1100">
                <a:solidFill>
                  <a:srgbClr val="1155CC"/>
                </a:solidFill>
              </a:rPr>
              <a:t>(is friend of this method)</a:t>
            </a:r>
            <a:endParaRPr sz="1100"/>
          </a:p>
          <a:p>
            <a:pPr indent="0" lvl="0" marL="0" rtl="0" algn="l">
              <a:spcBef>
                <a:spcPts val="0"/>
              </a:spcBef>
              <a:spcAft>
                <a:spcPts val="0"/>
              </a:spcAft>
              <a:buNone/>
            </a:pPr>
            <a:r>
              <a:t/>
            </a:r>
            <a:endParaRPr sz="1100"/>
          </a:p>
        </p:txBody>
      </p:sp>
      <p:sp>
        <p:nvSpPr>
          <p:cNvPr id="614" name="Google Shape;614;p8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615" name="Google Shape;615;p82"/>
          <p:cNvPicPr preferRelativeResize="0"/>
          <p:nvPr/>
        </p:nvPicPr>
        <p:blipFill rotWithShape="1">
          <a:blip r:embed="rId3">
            <a:alphaModFix/>
          </a:blip>
          <a:srcRect b="5901" l="1074" r="5502" t="18825"/>
          <a:stretch/>
        </p:blipFill>
        <p:spPr>
          <a:xfrm>
            <a:off x="0" y="1946850"/>
            <a:ext cx="5476876" cy="3196650"/>
          </a:xfrm>
          <a:prstGeom prst="rect">
            <a:avLst/>
          </a:prstGeom>
          <a:noFill/>
          <a:ln>
            <a:noFill/>
          </a:ln>
        </p:spPr>
      </p:pic>
      <p:pic>
        <p:nvPicPr>
          <p:cNvPr id="616" name="Google Shape;616;p82"/>
          <p:cNvPicPr preferRelativeResize="0"/>
          <p:nvPr/>
        </p:nvPicPr>
        <p:blipFill>
          <a:blip r:embed="rId4">
            <a:alphaModFix/>
          </a:blip>
          <a:stretch>
            <a:fillRect/>
          </a:stretch>
        </p:blipFill>
        <p:spPr>
          <a:xfrm>
            <a:off x="6556637" y="0"/>
            <a:ext cx="2587366" cy="39032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0" y="0"/>
            <a:ext cx="8520600" cy="1607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t>AF.lib:</a:t>
            </a:r>
            <a:r>
              <a:rPr lang="en" sz="1100"/>
              <a:t>Stop </a:t>
            </a:r>
            <a:r>
              <a:rPr lang="en" sz="1100"/>
              <a:t>Msg</a:t>
            </a:r>
            <a:r>
              <a:rPr lang="en" sz="1100"/>
              <a:t>.lvclass</a:t>
            </a:r>
            <a:endParaRPr sz="1100"/>
          </a:p>
          <a:p>
            <a:pPr indent="0" lvl="0" marL="0" rtl="0" algn="l">
              <a:spcBef>
                <a:spcPts val="0"/>
              </a:spcBef>
              <a:spcAft>
                <a:spcPts val="0"/>
              </a:spcAft>
              <a:buNone/>
            </a:pPr>
            <a:r>
              <a:rPr i="1" lang="en" sz="1100"/>
              <a:t>Contained elements:</a:t>
            </a:r>
            <a:endParaRPr sz="1100"/>
          </a:p>
          <a:p>
            <a:pPr indent="0" lvl="0" marL="0" rtl="0" algn="l">
              <a:spcBef>
                <a:spcPts val="0"/>
              </a:spcBef>
              <a:spcAft>
                <a:spcPts val="0"/>
              </a:spcAft>
              <a:buNone/>
            </a:pPr>
            <a:r>
              <a:rPr lang="en" sz="1100"/>
              <a:t>AF.lib:Stop Msg.lvclass:Send Normal Stop.vi</a:t>
            </a:r>
            <a:endParaRPr sz="1100"/>
          </a:p>
          <a:p>
            <a:pPr indent="0" lvl="0" marL="0" rtl="0" algn="l">
              <a:spcBef>
                <a:spcPts val="0"/>
              </a:spcBef>
              <a:spcAft>
                <a:spcPts val="0"/>
              </a:spcAft>
              <a:buNone/>
            </a:pPr>
            <a:r>
              <a:rPr lang="en" sz="1100"/>
              <a:t>AF.lib:Stop Msg.lvclass:Send Emergency Stop.vi</a:t>
            </a:r>
            <a:endParaRPr sz="1100"/>
          </a:p>
          <a:p>
            <a:pPr indent="0" lvl="0" marL="0" rtl="0" algn="l">
              <a:spcBef>
                <a:spcPts val="0"/>
              </a:spcBef>
              <a:spcAft>
                <a:spcPts val="0"/>
              </a:spcAft>
              <a:buNone/>
            </a:pPr>
            <a:r>
              <a:rPr lang="en" sz="1100"/>
              <a:t>AF.lib:Stop Msg.lvclass:Send Normal or Emergency Stop.vi</a:t>
            </a:r>
            <a:endParaRPr sz="1100"/>
          </a:p>
          <a:p>
            <a:pPr indent="0" lvl="0" marL="0" rtl="0" algn="l">
              <a:spcBef>
                <a:spcPts val="0"/>
              </a:spcBef>
              <a:spcAft>
                <a:spcPts val="0"/>
              </a:spcAft>
              <a:buNone/>
            </a:pPr>
            <a:r>
              <a:rPr lang="en" sz="1100"/>
              <a:t>AF.lib:Stop Msg.lvclass:Do.vi</a:t>
            </a:r>
            <a:endParaRPr sz="1100"/>
          </a:p>
        </p:txBody>
      </p:sp>
      <p:sp>
        <p:nvSpPr>
          <p:cNvPr id="111" name="Google Shape;111;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2" name="Google Shape;112;p20"/>
          <p:cNvSpPr txBox="1"/>
          <p:nvPr/>
        </p:nvSpPr>
        <p:spPr>
          <a:xfrm>
            <a:off x="4769700" y="0"/>
            <a:ext cx="4374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1155CC"/>
                </a:solidFill>
              </a:rPr>
              <a:t>No </a:t>
            </a:r>
            <a:r>
              <a:rPr lang="en" sz="1100">
                <a:solidFill>
                  <a:srgbClr val="1155CC"/>
                </a:solidFill>
              </a:rPr>
              <a:t>Friends</a:t>
            </a:r>
            <a:endParaRPr sz="1800">
              <a:solidFill>
                <a:schemeClr val="lt2"/>
              </a:solidFill>
            </a:endParaRPr>
          </a:p>
        </p:txBody>
      </p:sp>
      <p:pic>
        <p:nvPicPr>
          <p:cNvPr id="113" name="Google Shape;113;p20"/>
          <p:cNvPicPr preferRelativeResize="0"/>
          <p:nvPr/>
        </p:nvPicPr>
        <p:blipFill rotWithShape="1">
          <a:blip r:embed="rId3">
            <a:alphaModFix/>
          </a:blip>
          <a:srcRect b="77872" l="0" r="0" t="11770"/>
          <a:stretch/>
        </p:blipFill>
        <p:spPr>
          <a:xfrm>
            <a:off x="3156925" y="2082787"/>
            <a:ext cx="2152950" cy="1337925"/>
          </a:xfrm>
          <a:prstGeom prst="rect">
            <a:avLst/>
          </a:prstGeom>
          <a:noFill/>
          <a:ln>
            <a:noFill/>
          </a:ln>
        </p:spPr>
      </p:pic>
      <p:pic>
        <p:nvPicPr>
          <p:cNvPr id="114" name="Google Shape;114;p20"/>
          <p:cNvPicPr preferRelativeResize="0"/>
          <p:nvPr/>
        </p:nvPicPr>
        <p:blipFill>
          <a:blip r:embed="rId4">
            <a:alphaModFix/>
          </a:blip>
          <a:stretch>
            <a:fillRect/>
          </a:stretch>
        </p:blipFill>
        <p:spPr>
          <a:xfrm>
            <a:off x="5309875" y="2002725"/>
            <a:ext cx="1596823" cy="1498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AF.lib:Stop Msg.lvclass:</a:t>
            </a:r>
            <a:r>
              <a:rPr lang="en" sz="1100"/>
              <a:t>Send Normal Stop.vi</a:t>
            </a:r>
            <a:endParaRPr sz="1100">
              <a:solidFill>
                <a:srgbClr val="BF9000"/>
              </a:solidFill>
            </a:endParaRPr>
          </a:p>
          <a:p>
            <a:pPr indent="0" lvl="0" marL="0" rtl="0" algn="l">
              <a:spcBef>
                <a:spcPts val="0"/>
              </a:spcBef>
              <a:spcAft>
                <a:spcPts val="0"/>
              </a:spcAft>
              <a:buNone/>
            </a:pPr>
            <a:r>
              <a:rPr i="1" lang="en" sz="1100"/>
              <a:t>Called directly in:</a:t>
            </a:r>
            <a:endParaRPr i="1" sz="1100"/>
          </a:p>
          <a:p>
            <a:pPr indent="0" lvl="0" marL="0" rtl="0" algn="l">
              <a:spcBef>
                <a:spcPts val="0"/>
              </a:spcBef>
              <a:spcAft>
                <a:spcPts val="0"/>
              </a:spcAft>
              <a:buNone/>
            </a:pPr>
            <a:r>
              <a:rPr lang="en" sz="1100"/>
              <a:t>AF.lib:Stop Msg.lvclass:Send Normal or Emergency Stop.vi</a:t>
            </a:r>
            <a:endParaRPr sz="1100"/>
          </a:p>
        </p:txBody>
      </p:sp>
      <p:sp>
        <p:nvSpPr>
          <p:cNvPr id="120" name="Google Shape;120;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21" name="Google Shape;121;p21"/>
          <p:cNvPicPr preferRelativeResize="0"/>
          <p:nvPr/>
        </p:nvPicPr>
        <p:blipFill rotWithShape="1">
          <a:blip r:embed="rId3">
            <a:alphaModFix/>
          </a:blip>
          <a:srcRect b="8422" l="7768" r="9940" t="28153"/>
          <a:stretch/>
        </p:blipFill>
        <p:spPr>
          <a:xfrm>
            <a:off x="0" y="3047250"/>
            <a:ext cx="2508275" cy="2096250"/>
          </a:xfrm>
          <a:prstGeom prst="rect">
            <a:avLst/>
          </a:prstGeom>
          <a:noFill/>
          <a:ln>
            <a:noFill/>
          </a:ln>
        </p:spPr>
      </p:pic>
      <p:pic>
        <p:nvPicPr>
          <p:cNvPr id="122" name="Google Shape;122;p21"/>
          <p:cNvPicPr preferRelativeResize="0"/>
          <p:nvPr/>
        </p:nvPicPr>
        <p:blipFill>
          <a:blip r:embed="rId4">
            <a:alphaModFix/>
          </a:blip>
          <a:stretch>
            <a:fillRect/>
          </a:stretch>
        </p:blipFill>
        <p:spPr>
          <a:xfrm>
            <a:off x="5102025" y="0"/>
            <a:ext cx="4041965" cy="4266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