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94660"/>
  </p:normalViewPr>
  <p:slideViewPr>
    <p:cSldViewPr snapToGrid="0">
      <p:cViewPr>
        <p:scale>
          <a:sx n="67" d="100"/>
          <a:sy n="67" d="100"/>
        </p:scale>
        <p:origin x="1096"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A2DF12-2C64-44EF-9B2A-772976E0D1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508BCC8-4781-4764-993D-E1F87B1A2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686E95B-1444-4683-80E7-DCFA1B956E7D}"/>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5" name="Footer Placeholder 4">
            <a:extLst>
              <a:ext uri="{FF2B5EF4-FFF2-40B4-BE49-F238E27FC236}">
                <a16:creationId xmlns:a16="http://schemas.microsoft.com/office/drawing/2014/main" xmlns="" id="{9B438229-15AB-496D-8614-1495DB3C4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B47E0A-EBB0-4007-B5C1-DE0F980E44E5}"/>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78830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ECAEC-8363-4212-9938-F405FDDE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D20D2C4-9F82-488A-8A17-8A6191FD76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68B27A-63EB-457B-8A02-FFD9EB310F31}"/>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5" name="Footer Placeholder 4">
            <a:extLst>
              <a:ext uri="{FF2B5EF4-FFF2-40B4-BE49-F238E27FC236}">
                <a16:creationId xmlns:a16="http://schemas.microsoft.com/office/drawing/2014/main" xmlns="" id="{CD3B5333-C858-4F6E-B1F5-B7EB9E591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3C80B1-8C81-4AFD-8011-96333FF9D945}"/>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03162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9AE4DD4-B55E-4FB0-B964-CF4633EB0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36DE33D-A858-44E8-85F6-C5B4102E9F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A81C6A-9547-4EE3-AC96-253DE41F0388}"/>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5" name="Footer Placeholder 4">
            <a:extLst>
              <a:ext uri="{FF2B5EF4-FFF2-40B4-BE49-F238E27FC236}">
                <a16:creationId xmlns:a16="http://schemas.microsoft.com/office/drawing/2014/main" xmlns="" id="{31326EFD-C9DD-480D-B050-83B8C2FD5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67ED27-14F6-4C68-B38F-E39432FE9BB0}"/>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30993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22070-ADBA-44B8-AF20-8C3273B68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A6E93D1-D77E-4AB7-8CA7-7174237AD1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74C62A-5B54-4087-9FDB-A0A87A5880CC}"/>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5" name="Footer Placeholder 4">
            <a:extLst>
              <a:ext uri="{FF2B5EF4-FFF2-40B4-BE49-F238E27FC236}">
                <a16:creationId xmlns:a16="http://schemas.microsoft.com/office/drawing/2014/main" xmlns="" id="{6AE2E25F-2E07-47E6-B87C-65EEB230C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D69789-22FA-42B2-8D13-796E2249E30C}"/>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38997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441D8C-D3F7-41E1-83F4-1F84E5202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36401C0-A79B-4DCC-9C52-60898FFCD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FFCC4F76-7C52-4620-AF0C-447B192C7BFB}"/>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5" name="Footer Placeholder 4">
            <a:extLst>
              <a:ext uri="{FF2B5EF4-FFF2-40B4-BE49-F238E27FC236}">
                <a16:creationId xmlns:a16="http://schemas.microsoft.com/office/drawing/2014/main" xmlns="" id="{F30F638D-3A9C-4343-B9B8-F57EBFD98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4EB0EE-3C8E-40F0-80F5-1BD453923A57}"/>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11113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3AAB7-CD2E-438C-906E-50C3FC755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3A3314C-DDE7-4FCF-91F4-AFAF24D0D2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44DD938-14CD-4CAD-ACB2-CAFFCBEBC8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DDEC7C4-BCFE-400E-952A-445DD814C72B}"/>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6" name="Footer Placeholder 5">
            <a:extLst>
              <a:ext uri="{FF2B5EF4-FFF2-40B4-BE49-F238E27FC236}">
                <a16:creationId xmlns:a16="http://schemas.microsoft.com/office/drawing/2014/main" xmlns="" id="{1457A23A-6BD4-4AC3-B30A-256023B6E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0DA508A-4C68-4796-BCA8-96C01792F1FF}"/>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66202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32B5-2079-44F9-B114-39D557206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9915A9A-9842-4925-8A4D-4C16B6268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6D9BBDD-CBCF-4761-9EC3-489475172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FBE0C41-58FA-4181-A3A4-22E8E23DF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5805466-A209-480E-9A72-9D7DE2E41D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C57EEF-6376-440E-B054-4853EAA195FB}"/>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8" name="Footer Placeholder 7">
            <a:extLst>
              <a:ext uri="{FF2B5EF4-FFF2-40B4-BE49-F238E27FC236}">
                <a16:creationId xmlns:a16="http://schemas.microsoft.com/office/drawing/2014/main" xmlns="" id="{45A66270-9207-4376-97A4-8883C6BB8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1F69880-26D2-470A-A6C5-DB6210F719C9}"/>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45916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448E7-893E-416F-968C-0DEF946CF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FB6CE66-A63A-48C8-9785-E35530D1EDFF}"/>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4" name="Footer Placeholder 3">
            <a:extLst>
              <a:ext uri="{FF2B5EF4-FFF2-40B4-BE49-F238E27FC236}">
                <a16:creationId xmlns:a16="http://schemas.microsoft.com/office/drawing/2014/main" xmlns="" id="{51DB2E5B-9057-4DE6-9BC6-528B6BFF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C308C32-915B-465B-83DC-70AFF6507EF7}"/>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31883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377080-A7B1-401F-963E-EF6306364ECE}"/>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3" name="Footer Placeholder 2">
            <a:extLst>
              <a:ext uri="{FF2B5EF4-FFF2-40B4-BE49-F238E27FC236}">
                <a16:creationId xmlns:a16="http://schemas.microsoft.com/office/drawing/2014/main" xmlns="" id="{00F0C09C-B434-4D3F-AFAC-2232D1E019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9942BC-D3C9-49A3-AEB3-2B8DDD8A0F04}"/>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77487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24887-D646-4935-BB77-71F4CFE58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C6D2C20-1029-420F-ABFE-FF0BBDC34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7FE1BF0-034A-425A-9F50-F66CFD89E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D0A16FD-7E6D-4E7E-857D-78F777577721}"/>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6" name="Footer Placeholder 5">
            <a:extLst>
              <a:ext uri="{FF2B5EF4-FFF2-40B4-BE49-F238E27FC236}">
                <a16:creationId xmlns:a16="http://schemas.microsoft.com/office/drawing/2014/main" xmlns="" id="{7D834680-E531-4781-8ADF-3A419CFDA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2650A8-F1C1-4B91-87A1-EA75387EA5B3}"/>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82075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CF7C2-C781-4CB0-8124-BB62EE89A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7624FD-C0C0-4A8F-A9BA-F0FF58BD9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FDD39B4-3D9E-4DBA-A1CF-41BAA138A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F45A1BE-1FE0-4895-96ED-86D251789B5B}"/>
              </a:ext>
            </a:extLst>
          </p:cNvPr>
          <p:cNvSpPr>
            <a:spLocks noGrp="1"/>
          </p:cNvSpPr>
          <p:nvPr>
            <p:ph type="dt" sz="half" idx="10"/>
          </p:nvPr>
        </p:nvSpPr>
        <p:spPr/>
        <p:txBody>
          <a:bodyPr/>
          <a:lstStyle/>
          <a:p>
            <a:fld id="{B7813718-B517-4FEC-B65D-43B8E562237A}" type="datetimeFigureOut">
              <a:rPr lang="en-US" smtClean="0"/>
              <a:t>12/6/17</a:t>
            </a:fld>
            <a:endParaRPr lang="en-US"/>
          </a:p>
        </p:txBody>
      </p:sp>
      <p:sp>
        <p:nvSpPr>
          <p:cNvPr id="6" name="Footer Placeholder 5">
            <a:extLst>
              <a:ext uri="{FF2B5EF4-FFF2-40B4-BE49-F238E27FC236}">
                <a16:creationId xmlns:a16="http://schemas.microsoft.com/office/drawing/2014/main" xmlns="" id="{05F2F03B-BC91-4DAB-BAE5-27978BBDB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C078FD1-274D-42C0-8440-0C4179285A36}"/>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770601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5000">
              <a:schemeClr val="accent1">
                <a:lumMod val="5000"/>
                <a:lumOff val="95000"/>
              </a:schemeClr>
            </a:gs>
            <a:gs pos="87000">
              <a:schemeClr val="accent1">
                <a:lumMod val="45000"/>
                <a:lumOff val="55000"/>
              </a:schemeClr>
            </a:gs>
            <a:gs pos="9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76B617-2BAC-4EA8-99EA-5E97A803C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AC696C7-BD48-4C55-900D-79A773610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80E750-BFBD-4B82-87EB-7951C8674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13718-B517-4FEC-B65D-43B8E562237A}" type="datetimeFigureOut">
              <a:rPr lang="en-US" smtClean="0"/>
              <a:t>12/6/17</a:t>
            </a:fld>
            <a:endParaRPr lang="en-US"/>
          </a:p>
        </p:txBody>
      </p:sp>
      <p:sp>
        <p:nvSpPr>
          <p:cNvPr id="5" name="Footer Placeholder 4">
            <a:extLst>
              <a:ext uri="{FF2B5EF4-FFF2-40B4-BE49-F238E27FC236}">
                <a16:creationId xmlns:a16="http://schemas.microsoft.com/office/drawing/2014/main" xmlns="" id="{10101A9A-1FAC-48C6-80DD-FD450736F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1AE0A42-4F0F-4687-A60E-3E0E84994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15C38-11FB-4E0D-B273-34D94C3EFFFF}" type="slidenum">
              <a:rPr lang="en-US" smtClean="0"/>
              <a:t>‹#›</a:t>
            </a:fld>
            <a:endParaRPr lang="en-US"/>
          </a:p>
        </p:txBody>
      </p:sp>
    </p:spTree>
    <p:extLst>
      <p:ext uri="{BB962C8B-B14F-4D97-AF65-F5344CB8AC3E}">
        <p14:creationId xmlns:p14="http://schemas.microsoft.com/office/powerpoint/2010/main" val="216859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5000">
              <a:schemeClr val="accent1">
                <a:lumMod val="5000"/>
                <a:lumOff val="95000"/>
              </a:schemeClr>
            </a:gs>
            <a:gs pos="87000">
              <a:schemeClr val="accent1">
                <a:alpha val="85000"/>
                <a:lumMod val="46000"/>
                <a:lumOff val="54000"/>
              </a:schemeClr>
            </a:gs>
            <a:gs pos="9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16A298-EAB9-429E-A2E2-61C6711CD930}"/>
              </a:ext>
            </a:extLst>
          </p:cNvPr>
          <p:cNvSpPr>
            <a:spLocks noGrp="1"/>
          </p:cNvSpPr>
          <p:nvPr>
            <p:ph type="ctrTitle"/>
          </p:nvPr>
        </p:nvSpPr>
        <p:spPr/>
        <p:txBody>
          <a:bodyPr/>
          <a:lstStyle/>
          <a:p>
            <a:r>
              <a:rPr lang="en-US" b="1" dirty="0"/>
              <a:t>Monte Carlo Simulation for Stoplight </a:t>
            </a:r>
          </a:p>
        </p:txBody>
      </p:sp>
      <p:sp>
        <p:nvSpPr>
          <p:cNvPr id="3" name="Subtitle 2">
            <a:extLst>
              <a:ext uri="{FF2B5EF4-FFF2-40B4-BE49-F238E27FC236}">
                <a16:creationId xmlns:a16="http://schemas.microsoft.com/office/drawing/2014/main" xmlns="" id="{D4C67503-8F47-46E8-8FC8-AE85E566E0AF}"/>
              </a:ext>
            </a:extLst>
          </p:cNvPr>
          <p:cNvSpPr>
            <a:spLocks noGrp="1"/>
          </p:cNvSpPr>
          <p:nvPr>
            <p:ph type="subTitle" idx="1"/>
          </p:nvPr>
        </p:nvSpPr>
        <p:spPr>
          <a:xfrm>
            <a:off x="5048250" y="5202238"/>
            <a:ext cx="9144000" cy="1655762"/>
          </a:xfrm>
        </p:spPr>
        <p:txBody>
          <a:bodyPr/>
          <a:lstStyle/>
          <a:p>
            <a:r>
              <a:rPr lang="en-US" dirty="0"/>
              <a:t>Team members - Akhila Khanapuri</a:t>
            </a:r>
          </a:p>
          <a:p>
            <a:r>
              <a:rPr lang="en-US" dirty="0"/>
              <a:t>                              Roshini Seshadri</a:t>
            </a:r>
          </a:p>
          <a:p>
            <a:r>
              <a:rPr lang="en-US" dirty="0"/>
              <a:t>		    Natalie </a:t>
            </a:r>
            <a:r>
              <a:rPr lang="en-US" dirty="0" err="1"/>
              <a:t>DeClerck</a:t>
            </a:r>
            <a:endParaRPr lang="en-US" dirty="0"/>
          </a:p>
          <a:p>
            <a:endParaRPr lang="en-US" dirty="0"/>
          </a:p>
        </p:txBody>
      </p:sp>
    </p:spTree>
    <p:extLst>
      <p:ext uri="{BB962C8B-B14F-4D97-AF65-F5344CB8AC3E}">
        <p14:creationId xmlns:p14="http://schemas.microsoft.com/office/powerpoint/2010/main" val="53053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050" y="990600"/>
            <a:ext cx="9029850" cy="5031642"/>
          </a:xfrm>
          <a:prstGeom prst="rect">
            <a:avLst/>
          </a:prstGeom>
        </p:spPr>
      </p:pic>
    </p:spTree>
    <p:extLst>
      <p:ext uri="{BB962C8B-B14F-4D97-AF65-F5344CB8AC3E}">
        <p14:creationId xmlns:p14="http://schemas.microsoft.com/office/powerpoint/2010/main" val="85134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FFCE6-1ACD-4226-9D03-AFAD9FEBE673}"/>
              </a:ext>
            </a:extLst>
          </p:cNvPr>
          <p:cNvSpPr>
            <a:spLocks noGrp="1"/>
          </p:cNvSpPr>
          <p:nvPr>
            <p:ph type="title"/>
          </p:nvPr>
        </p:nvSpPr>
        <p:spPr/>
        <p:txBody>
          <a:bodyPr/>
          <a:lstStyle/>
          <a:p>
            <a:r>
              <a:rPr lang="en-US" b="1" dirty="0"/>
              <a:t>What are we doing?</a:t>
            </a:r>
          </a:p>
        </p:txBody>
      </p:sp>
      <p:sp>
        <p:nvSpPr>
          <p:cNvPr id="3" name="Content Placeholder 2">
            <a:extLst>
              <a:ext uri="{FF2B5EF4-FFF2-40B4-BE49-F238E27FC236}">
                <a16:creationId xmlns:a16="http://schemas.microsoft.com/office/drawing/2014/main" xmlns="" id="{9BA1858E-9F63-4E0C-951E-684A414E44CB}"/>
              </a:ext>
            </a:extLst>
          </p:cNvPr>
          <p:cNvSpPr>
            <a:spLocks noGrp="1"/>
          </p:cNvSpPr>
          <p:nvPr>
            <p:ph idx="1"/>
          </p:nvPr>
        </p:nvSpPr>
        <p:spPr/>
        <p:txBody>
          <a:bodyPr/>
          <a:lstStyle/>
          <a:p>
            <a:r>
              <a:rPr lang="en-US" dirty="0"/>
              <a:t>We plan to simulate the flow of traffic at a stoplight at a four way intersection.</a:t>
            </a:r>
          </a:p>
          <a:p>
            <a:r>
              <a:rPr lang="en-US" dirty="0"/>
              <a:t>The purpose is to find the optimized time for stoplight so that the average waiting time of a vehicle is reduced.</a:t>
            </a:r>
          </a:p>
          <a:p>
            <a:endParaRPr lang="en-US" dirty="0"/>
          </a:p>
        </p:txBody>
      </p:sp>
    </p:spTree>
    <p:extLst>
      <p:ext uri="{BB962C8B-B14F-4D97-AF65-F5344CB8AC3E}">
        <p14:creationId xmlns:p14="http://schemas.microsoft.com/office/powerpoint/2010/main" val="194660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68D1B8-7A8E-4A48-BDFB-4B3631FBAF26}"/>
              </a:ext>
            </a:extLst>
          </p:cNvPr>
          <p:cNvSpPr>
            <a:spLocks noGrp="1"/>
          </p:cNvSpPr>
          <p:nvPr>
            <p:ph type="title"/>
          </p:nvPr>
        </p:nvSpPr>
        <p:spPr/>
        <p:txBody>
          <a:bodyPr/>
          <a:lstStyle/>
          <a:p>
            <a:r>
              <a:rPr lang="en-US" b="1" dirty="0"/>
              <a:t>Hypothesis used for the simulation:</a:t>
            </a:r>
          </a:p>
        </p:txBody>
      </p:sp>
      <p:sp>
        <p:nvSpPr>
          <p:cNvPr id="3" name="Content Placeholder 2">
            <a:extLst>
              <a:ext uri="{FF2B5EF4-FFF2-40B4-BE49-F238E27FC236}">
                <a16:creationId xmlns:a16="http://schemas.microsoft.com/office/drawing/2014/main" xmlns="" id="{22E2C05F-97DC-4ED2-89D7-BBA284BD407D}"/>
              </a:ext>
            </a:extLst>
          </p:cNvPr>
          <p:cNvSpPr>
            <a:spLocks noGrp="1"/>
          </p:cNvSpPr>
          <p:nvPr>
            <p:ph idx="1"/>
          </p:nvPr>
        </p:nvSpPr>
        <p:spPr/>
        <p:txBody>
          <a:bodyPr>
            <a:normAutofit/>
          </a:bodyPr>
          <a:lstStyle/>
          <a:p>
            <a:r>
              <a:rPr lang="en-US" dirty="0"/>
              <a:t>A four way road intersection is used.</a:t>
            </a:r>
          </a:p>
          <a:p>
            <a:r>
              <a:rPr lang="en-US" dirty="0"/>
              <a:t>The simulations for arrival times of car on North-South road is uniformly distributed around a higher lower mean.</a:t>
            </a:r>
          </a:p>
          <a:p>
            <a:r>
              <a:rPr lang="en-US" dirty="0"/>
              <a:t>We assume that one of the road is busier than the other road. The simulations for arrival times of car on East-West road is uniformly distributed around a higher mean</a:t>
            </a:r>
          </a:p>
          <a:p>
            <a:r>
              <a:rPr lang="en-US" dirty="0"/>
              <a:t>We are randomizing the direction in which a car can travel, i.e., Left, Right or Straight.</a:t>
            </a:r>
          </a:p>
          <a:p>
            <a:endParaRPr lang="en-US" dirty="0"/>
          </a:p>
        </p:txBody>
      </p:sp>
    </p:spTree>
    <p:extLst>
      <p:ext uri="{BB962C8B-B14F-4D97-AF65-F5344CB8AC3E}">
        <p14:creationId xmlns:p14="http://schemas.microsoft.com/office/powerpoint/2010/main" val="271715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9B64B-067D-44C8-A237-B432FB6D4511}"/>
              </a:ext>
            </a:extLst>
          </p:cNvPr>
          <p:cNvSpPr>
            <a:spLocks noGrp="1"/>
          </p:cNvSpPr>
          <p:nvPr>
            <p:ph type="title"/>
          </p:nvPr>
        </p:nvSpPr>
        <p:spPr/>
        <p:txBody>
          <a:bodyPr/>
          <a:lstStyle/>
          <a:p>
            <a:r>
              <a:rPr lang="en-US" b="1" dirty="0"/>
              <a:t>What inspired us to choose this scenario?</a:t>
            </a:r>
          </a:p>
        </p:txBody>
      </p:sp>
      <p:sp>
        <p:nvSpPr>
          <p:cNvPr id="3" name="Content Placeholder 2">
            <a:extLst>
              <a:ext uri="{FF2B5EF4-FFF2-40B4-BE49-F238E27FC236}">
                <a16:creationId xmlns:a16="http://schemas.microsoft.com/office/drawing/2014/main" xmlns="" id="{3A83046D-9C2C-4DA1-A13E-4CB7DCFAB933}"/>
              </a:ext>
            </a:extLst>
          </p:cNvPr>
          <p:cNvSpPr>
            <a:spLocks noGrp="1"/>
          </p:cNvSpPr>
          <p:nvPr>
            <p:ph idx="1"/>
          </p:nvPr>
        </p:nvSpPr>
        <p:spPr/>
        <p:txBody>
          <a:bodyPr/>
          <a:lstStyle/>
          <a:p>
            <a:r>
              <a:rPr lang="en-US" dirty="0"/>
              <a:t>Traffic has always been one of the everyday issues especially in busier area/towns/cities. If the same traffic stoplight duration is used for all the areas irrespective of the time of the day or the locality of the stoplight, we can mostly expect higher chances of traffic.</a:t>
            </a:r>
          </a:p>
          <a:p>
            <a:r>
              <a:rPr lang="en-US" dirty="0"/>
              <a:t>Since every stoplight cannot be fixed with a sensor for detecting the traffic and appropriately changing the signal, we aim to find the best time for a stoplight which will prevent the heavy traffic jam and reduce the waiting time at an intersection.</a:t>
            </a:r>
          </a:p>
        </p:txBody>
      </p:sp>
    </p:spTree>
    <p:extLst>
      <p:ext uri="{BB962C8B-B14F-4D97-AF65-F5344CB8AC3E}">
        <p14:creationId xmlns:p14="http://schemas.microsoft.com/office/powerpoint/2010/main" val="146950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88EFA-2132-4D60-B2FF-CB52D1725690}"/>
              </a:ext>
            </a:extLst>
          </p:cNvPr>
          <p:cNvSpPr>
            <a:spLocks noGrp="1"/>
          </p:cNvSpPr>
          <p:nvPr>
            <p:ph type="title"/>
          </p:nvPr>
        </p:nvSpPr>
        <p:spPr>
          <a:xfrm>
            <a:off x="838200" y="717550"/>
            <a:ext cx="10515600" cy="1325563"/>
          </a:xfrm>
        </p:spPr>
        <p:txBody>
          <a:bodyPr>
            <a:normAutofit fontScale="90000"/>
          </a:bodyPr>
          <a:lstStyle/>
          <a:p>
            <a:r>
              <a:rPr lang="en-US" b="1" dirty="0"/>
              <a:t>What have we found most difficult or surprising in the work so far?</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9F9ACA7-6CF0-4B3D-911B-277630BC9598}"/>
              </a:ext>
            </a:extLst>
          </p:cNvPr>
          <p:cNvSpPr>
            <a:spLocks noGrp="1"/>
          </p:cNvSpPr>
          <p:nvPr>
            <p:ph idx="1"/>
          </p:nvPr>
        </p:nvSpPr>
        <p:spPr>
          <a:xfrm>
            <a:off x="838200" y="2368550"/>
            <a:ext cx="10515600" cy="4351338"/>
          </a:xfrm>
        </p:spPr>
        <p:txBody>
          <a:bodyPr/>
          <a:lstStyle/>
          <a:p>
            <a:r>
              <a:rPr lang="en-US" dirty="0"/>
              <a:t>The inclusion of free right/left at certain signals is certainly one of the challenging things to accommodate for in this simulation</a:t>
            </a:r>
            <a:r>
              <a:rPr lang="en-US" dirty="0" smtClean="0"/>
              <a:t>.</a:t>
            </a:r>
          </a:p>
          <a:p>
            <a:r>
              <a:rPr lang="en-US" dirty="0" smtClean="0"/>
              <a:t>We </a:t>
            </a:r>
            <a:r>
              <a:rPr lang="en-US" dirty="0"/>
              <a:t>also faced difficulty in deciding the time granularity of the simulation</a:t>
            </a:r>
            <a:r>
              <a:rPr lang="en-US" dirty="0" smtClean="0"/>
              <a:t>.</a:t>
            </a:r>
          </a:p>
          <a:p>
            <a:r>
              <a:rPr lang="en-US" dirty="0" smtClean="0"/>
              <a:t>Situations we still need to account for:</a:t>
            </a:r>
          </a:p>
          <a:p>
            <a:pPr lvl="1"/>
            <a:r>
              <a:rPr lang="en-US" dirty="0"/>
              <a:t>L</a:t>
            </a:r>
            <a:r>
              <a:rPr lang="en-US" dirty="0" smtClean="0"/>
              <a:t>eft </a:t>
            </a:r>
            <a:r>
              <a:rPr lang="en-US" dirty="0"/>
              <a:t>turns, especially to avoid a deadlock when two cars want to turn left at the same time</a:t>
            </a:r>
          </a:p>
          <a:p>
            <a:pPr lvl="1"/>
            <a:r>
              <a:rPr lang="en-US" dirty="0"/>
              <a:t>R</a:t>
            </a:r>
            <a:r>
              <a:rPr lang="en-US" dirty="0" smtClean="0"/>
              <a:t>ight-on-red </a:t>
            </a:r>
            <a:r>
              <a:rPr lang="en-US" dirty="0"/>
              <a:t>scenarios where conditions only apply to the first car in the queue</a:t>
            </a:r>
          </a:p>
          <a:p>
            <a:endParaRPr lang="en-US" dirty="0"/>
          </a:p>
        </p:txBody>
      </p:sp>
    </p:spTree>
    <p:extLst>
      <p:ext uri="{BB962C8B-B14F-4D97-AF65-F5344CB8AC3E}">
        <p14:creationId xmlns:p14="http://schemas.microsoft.com/office/powerpoint/2010/main" val="32229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C65CD-6016-4C16-B81F-2BAFF8EC6B23}"/>
              </a:ext>
            </a:extLst>
          </p:cNvPr>
          <p:cNvSpPr>
            <a:spLocks noGrp="1"/>
          </p:cNvSpPr>
          <p:nvPr>
            <p:ph type="title"/>
          </p:nvPr>
        </p:nvSpPr>
        <p:spPr/>
        <p:txBody>
          <a:bodyPr/>
          <a:lstStyle/>
          <a:p>
            <a:r>
              <a:rPr lang="en-US" b="1" dirty="0"/>
              <a:t>Work done so far</a:t>
            </a:r>
          </a:p>
        </p:txBody>
      </p:sp>
      <p:sp>
        <p:nvSpPr>
          <p:cNvPr id="3" name="Content Placeholder 2">
            <a:extLst>
              <a:ext uri="{FF2B5EF4-FFF2-40B4-BE49-F238E27FC236}">
                <a16:creationId xmlns:a16="http://schemas.microsoft.com/office/drawing/2014/main" xmlns="" id="{A7C715E8-613B-4965-A1AD-A38C9EF14D23}"/>
              </a:ext>
            </a:extLst>
          </p:cNvPr>
          <p:cNvSpPr>
            <a:spLocks noGrp="1"/>
          </p:cNvSpPr>
          <p:nvPr>
            <p:ph idx="1"/>
          </p:nvPr>
        </p:nvSpPr>
        <p:spPr/>
        <p:txBody>
          <a:bodyPr/>
          <a:lstStyle/>
          <a:p>
            <a:r>
              <a:rPr lang="en-US" dirty="0" smtClean="0"/>
              <a:t>Cars arrive at random time intervals in 4 separate queues (North, South, East, West)</a:t>
            </a:r>
          </a:p>
          <a:p>
            <a:r>
              <a:rPr lang="en-US" dirty="0" smtClean="0"/>
              <a:t>4-way stoplight is synced to switch between green and red for an amount of time set by the user</a:t>
            </a:r>
          </a:p>
          <a:p>
            <a:r>
              <a:rPr lang="en-US" dirty="0" smtClean="0"/>
              <a:t>Summary stats collected on the average amount of wait-time for all cars in the simulation</a:t>
            </a:r>
          </a:p>
        </p:txBody>
      </p:sp>
    </p:spTree>
    <p:extLst>
      <p:ext uri="{BB962C8B-B14F-4D97-AF65-F5344CB8AC3E}">
        <p14:creationId xmlns:p14="http://schemas.microsoft.com/office/powerpoint/2010/main" val="256146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F5963-8F6A-41E4-8808-E41E97EE93B1}"/>
              </a:ext>
            </a:extLst>
          </p:cNvPr>
          <p:cNvSpPr>
            <a:spLocks noGrp="1"/>
          </p:cNvSpPr>
          <p:nvPr>
            <p:ph type="title"/>
          </p:nvPr>
        </p:nvSpPr>
        <p:spPr/>
        <p:txBody>
          <a:bodyPr>
            <a:normAutofit/>
          </a:bodyPr>
          <a:lstStyle/>
          <a:p>
            <a:r>
              <a:rPr lang="en-US" b="1" dirty="0"/>
              <a:t>Any possible different design for the simulation to work properly?</a:t>
            </a:r>
            <a:r>
              <a:rPr lang="en-US" dirty="0"/>
              <a:t> </a:t>
            </a:r>
          </a:p>
        </p:txBody>
      </p:sp>
      <p:sp>
        <p:nvSpPr>
          <p:cNvPr id="3" name="Content Placeholder 2">
            <a:extLst>
              <a:ext uri="{FF2B5EF4-FFF2-40B4-BE49-F238E27FC236}">
                <a16:creationId xmlns:a16="http://schemas.microsoft.com/office/drawing/2014/main" xmlns="" id="{D35D1B74-BB6D-4FD2-8E65-37A662BD2C75}"/>
              </a:ext>
            </a:extLst>
          </p:cNvPr>
          <p:cNvSpPr>
            <a:spLocks noGrp="1"/>
          </p:cNvSpPr>
          <p:nvPr>
            <p:ph idx="1"/>
          </p:nvPr>
        </p:nvSpPr>
        <p:spPr/>
        <p:txBody>
          <a:bodyPr/>
          <a:lstStyle/>
          <a:p>
            <a:r>
              <a:rPr lang="en-US" dirty="0" smtClean="0"/>
              <a:t>Object oriented approach?</a:t>
            </a:r>
          </a:p>
          <a:p>
            <a:r>
              <a:rPr lang="en-US" dirty="0" smtClean="0"/>
              <a:t>How to avoid many global variables?</a:t>
            </a:r>
            <a:endParaRPr lang="en-US" dirty="0"/>
          </a:p>
          <a:p>
            <a:r>
              <a:rPr lang="en-US" dirty="0" smtClean="0"/>
              <a:t>Best way to check conditions for right-on-red and left turns? </a:t>
            </a:r>
          </a:p>
        </p:txBody>
      </p:sp>
    </p:spTree>
    <p:extLst>
      <p:ext uri="{BB962C8B-B14F-4D97-AF65-F5344CB8AC3E}">
        <p14:creationId xmlns:p14="http://schemas.microsoft.com/office/powerpoint/2010/main" val="85829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7610AC-92EF-4DB3-B594-8E45D13B40DD}"/>
              </a:ext>
            </a:extLst>
          </p:cNvPr>
          <p:cNvSpPr>
            <a:spLocks noGrp="1"/>
          </p:cNvSpPr>
          <p:nvPr>
            <p:ph type="title"/>
          </p:nvPr>
        </p:nvSpPr>
        <p:spPr/>
        <p:txBody>
          <a:bodyPr/>
          <a:lstStyle/>
          <a:p>
            <a:r>
              <a:rPr lang="en-US" b="1" dirty="0"/>
              <a:t>Ways in which we can expand our simulation</a:t>
            </a:r>
          </a:p>
        </p:txBody>
      </p:sp>
      <p:sp>
        <p:nvSpPr>
          <p:cNvPr id="3" name="Content Placeholder 2">
            <a:extLst>
              <a:ext uri="{FF2B5EF4-FFF2-40B4-BE49-F238E27FC236}">
                <a16:creationId xmlns:a16="http://schemas.microsoft.com/office/drawing/2014/main" xmlns="" id="{699AD397-51EB-4440-9DB6-34C0CFE8A2BC}"/>
              </a:ext>
            </a:extLst>
          </p:cNvPr>
          <p:cNvSpPr>
            <a:spLocks noGrp="1"/>
          </p:cNvSpPr>
          <p:nvPr>
            <p:ph idx="1"/>
          </p:nvPr>
        </p:nvSpPr>
        <p:spPr/>
        <p:txBody>
          <a:bodyPr/>
          <a:lstStyle/>
          <a:p>
            <a:r>
              <a:rPr lang="en-US" dirty="0" smtClean="0"/>
              <a:t>Including green arrows in our stoplight, or designated turn lanes, and how much those improve average wait time for the intersection.</a:t>
            </a:r>
          </a:p>
          <a:p>
            <a:r>
              <a:rPr lang="en-US" dirty="0" smtClean="0"/>
              <a:t>Doing a cost-benefit analysis on adding sensors to change the stoplight depending on whether there are cars waiting.</a:t>
            </a:r>
          </a:p>
          <a:p>
            <a:r>
              <a:rPr lang="en-US" dirty="0" smtClean="0"/>
              <a:t>We </a:t>
            </a:r>
            <a:r>
              <a:rPr lang="en-US" dirty="0"/>
              <a:t>can extend out simulation to a network of stoplights at different intersection.</a:t>
            </a:r>
          </a:p>
          <a:p>
            <a:r>
              <a:rPr lang="en-US" dirty="0"/>
              <a:t>This simulation can also include other uncertain variables like, the hours of traffic (peak hours vs. non peak hours), if sensors are available at the stoplight and the neighborhood of the stoplight (busy area vs non busy area)</a:t>
            </a:r>
          </a:p>
        </p:txBody>
      </p:sp>
    </p:spTree>
    <p:extLst>
      <p:ext uri="{BB962C8B-B14F-4D97-AF65-F5344CB8AC3E}">
        <p14:creationId xmlns:p14="http://schemas.microsoft.com/office/powerpoint/2010/main" val="29813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0" y="0"/>
            <a:ext cx="7782393" cy="6858000"/>
          </a:xfrm>
          <a:prstGeom prst="rect">
            <a:avLst/>
          </a:prstGeom>
        </p:spPr>
      </p:pic>
    </p:spTree>
    <p:extLst>
      <p:ext uri="{BB962C8B-B14F-4D97-AF65-F5344CB8AC3E}">
        <p14:creationId xmlns:p14="http://schemas.microsoft.com/office/powerpoint/2010/main" val="40176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531</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Monte Carlo Simulation for Stoplight </vt:lpstr>
      <vt:lpstr>What are we doing?</vt:lpstr>
      <vt:lpstr>Hypothesis used for the simulation:</vt:lpstr>
      <vt:lpstr>What inspired us to choose this scenario?</vt:lpstr>
      <vt:lpstr>What have we found most difficult or surprising in the work so far? </vt:lpstr>
      <vt:lpstr>Work done so far</vt:lpstr>
      <vt:lpstr>Any possible different design for the simulation to work properly? </vt:lpstr>
      <vt:lpstr>Ways in which we can expand our simulation</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Stoplight Simulator</dc:title>
  <dc:creator>khanapuri.akhilaa@gmail.com</dc:creator>
  <cp:lastModifiedBy>Declerck, Natalie R</cp:lastModifiedBy>
  <cp:revision>11</cp:revision>
  <dcterms:created xsi:type="dcterms:W3CDTF">2017-12-07T01:39:03Z</dcterms:created>
  <dcterms:modified xsi:type="dcterms:W3CDTF">2017-12-07T04:14:10Z</dcterms:modified>
</cp:coreProperties>
</file>