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1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3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35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2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40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9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3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2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6AA9-8720-46D1-A742-E7082D1A83E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6DB4-AA0E-45E1-8728-D93184715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5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Nature paper structure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</a:p>
          <a:p>
            <a:r>
              <a:rPr lang="en-US" dirty="0" smtClean="0"/>
              <a:t>Introduction + “experiment” description (doesn’t usually have a title it seems)</a:t>
            </a:r>
          </a:p>
          <a:p>
            <a:r>
              <a:rPr lang="en-GB" dirty="0" smtClean="0"/>
              <a:t>Discuss data and how model results look like data</a:t>
            </a:r>
          </a:p>
          <a:p>
            <a:pPr lvl="1"/>
            <a:r>
              <a:rPr lang="en-US" dirty="0" smtClean="0"/>
              <a:t>Clonal expansions decelerate with age</a:t>
            </a:r>
          </a:p>
          <a:p>
            <a:pPr lvl="1"/>
            <a:r>
              <a:rPr lang="en-US" dirty="0" smtClean="0"/>
              <a:t>Variability between individual clones, even for identical mutations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73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+ “experiment”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750"/>
            <a:ext cx="10515600" cy="532561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What is </a:t>
            </a:r>
            <a:r>
              <a:rPr lang="en-GB" dirty="0"/>
              <a:t>CH</a:t>
            </a:r>
          </a:p>
          <a:p>
            <a:pPr lvl="0"/>
            <a:r>
              <a:rPr lang="en-GB" dirty="0"/>
              <a:t>Describe current knowledge concerning it:</a:t>
            </a:r>
          </a:p>
          <a:p>
            <a:pPr lvl="1"/>
            <a:r>
              <a:rPr lang="en-GB" dirty="0"/>
              <a:t>Prevalence in elderly</a:t>
            </a:r>
          </a:p>
          <a:p>
            <a:pPr lvl="1"/>
            <a:r>
              <a:rPr lang="en-GB" dirty="0"/>
              <a:t>Relation to CV afflictions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Understanding of clone dynamics</a:t>
            </a:r>
          </a:p>
          <a:p>
            <a:pPr lvl="0"/>
            <a:r>
              <a:rPr lang="en-GB" dirty="0"/>
              <a:t>Describe open questions relating to dynamics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Why is there so much inter-individual variability?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Do the dynamics change with age?</a:t>
            </a:r>
          </a:p>
          <a:p>
            <a:pPr lvl="0"/>
            <a:r>
              <a:rPr lang="en-GB" dirty="0"/>
              <a:t>Introduce model of clone </a:t>
            </a:r>
            <a:r>
              <a:rPr lang="en-GB" dirty="0" smtClean="0"/>
              <a:t>competition:</a:t>
            </a:r>
            <a:endParaRPr lang="en-GB" dirty="0"/>
          </a:p>
          <a:p>
            <a:pPr lvl="1"/>
            <a:r>
              <a:rPr lang="en-GB" dirty="0" smtClean="0"/>
              <a:t>Fit clones </a:t>
            </a:r>
            <a:r>
              <a:rPr lang="en-GB" dirty="0"/>
              <a:t>arise stochastically</a:t>
            </a:r>
          </a:p>
          <a:p>
            <a:pPr lvl="1"/>
            <a:r>
              <a:rPr lang="en-GB" dirty="0"/>
              <a:t>Total population size is fixed -&gt; clones </a:t>
            </a:r>
            <a:r>
              <a:rPr lang="en-GB" dirty="0" smtClean="0"/>
              <a:t>compete</a:t>
            </a:r>
          </a:p>
          <a:p>
            <a:r>
              <a:rPr lang="en-GB" dirty="0"/>
              <a:t>Explain that mathematical prediction for a single(!) advantaged clone in a fixed-size population describes a logistic growth function: fast (exponential) initial growth with a deceleration as the clone approaches fixation</a:t>
            </a:r>
          </a:p>
          <a:p>
            <a:r>
              <a:rPr lang="en-GB" dirty="0"/>
              <a:t>Maybe put equation? </a:t>
            </a:r>
            <a:r>
              <a:rPr lang="en-GB" dirty="0" smtClean="0"/>
              <a:t>(Refer </a:t>
            </a:r>
            <a:r>
              <a:rPr lang="en-GB" dirty="0"/>
              <a:t>to methods for derivation, etc</a:t>
            </a:r>
            <a:r>
              <a:rPr lang="en-GB" dirty="0" smtClean="0"/>
              <a:t>.)</a:t>
            </a:r>
          </a:p>
          <a:p>
            <a:r>
              <a:rPr lang="en-US" dirty="0" smtClean="0"/>
              <a:t>Maybe figure or box to explain model?</a:t>
            </a:r>
          </a:p>
          <a:p>
            <a:pPr lvl="1"/>
            <a:r>
              <a:rPr lang="en-US" dirty="0" smtClean="0"/>
              <a:t>Stochastic trajectories in conceptual figure?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46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dirty="0" smtClean="0"/>
              <a:t>Clone expansion rate decreases with age under clonal competition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7947991" cy="5669280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Explain that mathematical prediction for a single(!) advantaged clone in a fixed-size population describes a logistic growth function: fast (exponential) initial growth with a deceleration as the clone approaches </a:t>
            </a:r>
            <a:r>
              <a:rPr lang="en-GB" sz="2000" dirty="0" smtClean="0"/>
              <a:t>fixation.</a:t>
            </a:r>
            <a:endParaRPr lang="en-US" dirty="0"/>
          </a:p>
          <a:p>
            <a:pPr lvl="0"/>
            <a:r>
              <a:rPr lang="en-US" sz="2000" dirty="0" smtClean="0"/>
              <a:t>Show </a:t>
            </a:r>
            <a:r>
              <a:rPr lang="en-US" sz="2000" dirty="0" smtClean="0"/>
              <a:t>data trajectories fitted to logistic growth</a:t>
            </a:r>
          </a:p>
          <a:p>
            <a:pPr lvl="1"/>
            <a:r>
              <a:rPr lang="en-US" sz="1600" dirty="0" smtClean="0"/>
              <a:t>Show different cases: Increase, decrease, etc.</a:t>
            </a:r>
            <a:endParaRPr lang="en-GB" sz="1600" dirty="0" smtClean="0"/>
          </a:p>
          <a:p>
            <a:pPr lvl="0"/>
            <a:r>
              <a:rPr lang="en-GB" sz="2400" dirty="0" smtClean="0"/>
              <a:t>Note </a:t>
            </a:r>
            <a:r>
              <a:rPr lang="en-GB" sz="2400" dirty="0"/>
              <a:t>that in individuals expansion appears to decelerate:</a:t>
            </a:r>
          </a:p>
          <a:p>
            <a:pPr lvl="1"/>
            <a:r>
              <a:rPr lang="en-GB" sz="2000" dirty="0">
                <a:solidFill>
                  <a:srgbClr val="C00000"/>
                </a:solidFill>
              </a:rPr>
              <a:t>Show Fabre data with decreasing logistic </a:t>
            </a:r>
            <a:r>
              <a:rPr lang="en-GB" sz="2000" dirty="0" smtClean="0">
                <a:solidFill>
                  <a:srgbClr val="C00000"/>
                </a:solidFill>
              </a:rPr>
              <a:t>fitness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Discuss shape of mean fitness here or later?</a:t>
            </a:r>
            <a:endParaRPr lang="en-GB" sz="2000" dirty="0">
              <a:solidFill>
                <a:srgbClr val="C00000"/>
              </a:solidFill>
            </a:endParaRPr>
          </a:p>
          <a:p>
            <a:pPr lvl="0"/>
            <a:r>
              <a:rPr lang="en-GB" sz="2400" dirty="0"/>
              <a:t>Show how competition </a:t>
            </a:r>
            <a:r>
              <a:rPr lang="en-GB" sz="2400" dirty="0" smtClean="0"/>
              <a:t>would decelerate </a:t>
            </a:r>
            <a:r>
              <a:rPr lang="en-GB" sz="2400" dirty="0"/>
              <a:t>clones compared to logistic growth:</a:t>
            </a:r>
          </a:p>
          <a:p>
            <a:pPr lvl="1"/>
            <a:r>
              <a:rPr lang="en-GB" sz="2000" dirty="0"/>
              <a:t>Illustrate with equation</a:t>
            </a:r>
          </a:p>
          <a:p>
            <a:r>
              <a:rPr lang="en-GB" sz="2400" dirty="0">
                <a:solidFill>
                  <a:srgbClr val="C00000"/>
                </a:solidFill>
              </a:rPr>
              <a:t>Show plot of logistic fits to decelerating </a:t>
            </a:r>
            <a:r>
              <a:rPr lang="en-GB" sz="2400" dirty="0" smtClean="0">
                <a:solidFill>
                  <a:srgbClr val="C00000"/>
                </a:solidFill>
              </a:rPr>
              <a:t>clones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Talk about “negative selection”/decreasing clones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Change in fitness landscape!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These can’t occur without competition</a:t>
            </a:r>
            <a:endParaRPr lang="en-GB" sz="20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Summary statistics: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Variance of first vs second hit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Timing of second hit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Variance changes over time</a:t>
            </a:r>
            <a:endParaRPr lang="en-GB" sz="20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/>
          <a:stretch/>
        </p:blipFill>
        <p:spPr>
          <a:xfrm>
            <a:off x="8600074" y="1537976"/>
            <a:ext cx="3226060" cy="22820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710900" y="3162156"/>
            <a:ext cx="1885343" cy="1296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548" y="995343"/>
            <a:ext cx="1492503" cy="1285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419" y="4889828"/>
            <a:ext cx="2530712" cy="18890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934874" y="5203179"/>
            <a:ext cx="1132885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2991" y="4039481"/>
            <a:ext cx="1667117" cy="1438827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8786191" y="3767133"/>
            <a:ext cx="2589486" cy="127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4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41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Randomness in arrival times causes inter-patient </a:t>
            </a:r>
            <a:r>
              <a:rPr lang="en-GB" sz="3600" dirty="0" smtClean="0"/>
              <a:t>variability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710"/>
            <a:ext cx="6531902" cy="5250801"/>
          </a:xfrm>
        </p:spPr>
        <p:txBody>
          <a:bodyPr>
            <a:normAutofit/>
          </a:bodyPr>
          <a:lstStyle/>
          <a:p>
            <a:pPr lvl="0"/>
            <a:r>
              <a:rPr lang="en-GB" sz="1800" dirty="0"/>
              <a:t>Explain how individual clone fitness (and therefore growth trajectory) depends on environment, in particular on existence and size of other clones. </a:t>
            </a:r>
            <a:r>
              <a:rPr lang="en-GB" sz="1800" dirty="0" err="1"/>
              <a:t>Stochasticity</a:t>
            </a:r>
            <a:r>
              <a:rPr lang="en-GB" sz="1800" dirty="0"/>
              <a:t> of clone arrival times thus causes distinct environments for different individuals. This leads to high variability, even for identical mutations</a:t>
            </a:r>
            <a:r>
              <a:rPr lang="en-GB" sz="1800" dirty="0" smtClean="0"/>
              <a:t>.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Illustrate this with figure of:</a:t>
            </a:r>
          </a:p>
          <a:p>
            <a:pPr lvl="1"/>
            <a:r>
              <a:rPr lang="en-GB" sz="1600" dirty="0"/>
              <a:t>Individual trajectories</a:t>
            </a:r>
          </a:p>
          <a:p>
            <a:pPr lvl="1"/>
            <a:r>
              <a:rPr lang="en-GB" sz="1600" dirty="0">
                <a:solidFill>
                  <a:srgbClr val="C00000"/>
                </a:solidFill>
              </a:rPr>
              <a:t>Comparison of inter-patient growth rates?</a:t>
            </a:r>
            <a:r>
              <a:rPr lang="en-GB" sz="1600" dirty="0"/>
              <a:t> </a:t>
            </a:r>
            <a:r>
              <a:rPr lang="en-GB" sz="1600" dirty="0" smtClean="0">
                <a:solidFill>
                  <a:srgbClr val="C00000"/>
                </a:solidFill>
              </a:rPr>
              <a:t>Observed fitness </a:t>
            </a:r>
            <a:r>
              <a:rPr lang="en-GB" sz="1600" dirty="0">
                <a:solidFill>
                  <a:srgbClr val="C00000"/>
                </a:solidFill>
              </a:rPr>
              <a:t>distribution?</a:t>
            </a:r>
          </a:p>
          <a:p>
            <a:pPr lvl="0"/>
            <a:r>
              <a:rPr lang="en-GB" sz="1800" dirty="0"/>
              <a:t>Talk about effect of fitness distribution: Causes clones decreasing clones as well.</a:t>
            </a:r>
          </a:p>
          <a:p>
            <a:endParaRPr lang="en-GB" sz="1800" dirty="0" smtClean="0"/>
          </a:p>
          <a:p>
            <a:r>
              <a:rPr lang="en-GB" sz="1800" dirty="0" smtClean="0"/>
              <a:t>(</a:t>
            </a:r>
            <a:r>
              <a:rPr lang="en-GB" sz="1800" dirty="0"/>
              <a:t>perhaps worth noting that such inter-patient variability can also arise from more purely biological sources, e.g. chronic inflammation,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58" y="1523710"/>
            <a:ext cx="3850642" cy="28879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596112" y="2639832"/>
            <a:ext cx="1105231" cy="245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00959" y="2400408"/>
            <a:ext cx="1495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Decreasing clones</a:t>
            </a:r>
            <a:endParaRPr lang="en-GB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596112" y="1904772"/>
            <a:ext cx="1329104" cy="55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350734" y="3532672"/>
            <a:ext cx="2067339" cy="588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0416209" y="4142630"/>
            <a:ext cx="206734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48727" y="4670629"/>
            <a:ext cx="1543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Late and/or low-fitness clones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73590" y="2564940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dirty="0" smtClean="0"/>
              <a:t>igh fitness clone</a:t>
            </a:r>
            <a:endParaRPr lang="en-GB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1021353" y="2316784"/>
            <a:ext cx="83198" cy="248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7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32"/>
            <a:ext cx="10515600" cy="1325563"/>
          </a:xfrm>
        </p:spPr>
        <p:txBody>
          <a:bodyPr/>
          <a:lstStyle/>
          <a:p>
            <a:r>
              <a:rPr lang="en-US" dirty="0" smtClean="0"/>
              <a:t>Clone size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065"/>
            <a:ext cx="6946127" cy="4554897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Size distribution is heavily tailed: Large abundance of “low-fitness” clones, much fewer high-fitness clones</a:t>
            </a:r>
            <a:r>
              <a:rPr lang="en-GB" sz="2400" dirty="0" smtClean="0"/>
              <a:t>.</a:t>
            </a:r>
          </a:p>
          <a:p>
            <a:pPr lvl="0"/>
            <a:r>
              <a:rPr lang="en-GB" sz="2400" dirty="0" smtClean="0"/>
              <a:t> </a:t>
            </a:r>
            <a:endParaRPr lang="en-GB" sz="2400" dirty="0"/>
          </a:p>
          <a:p>
            <a:pPr lvl="0"/>
            <a:r>
              <a:rPr lang="en-GB" sz="2400" dirty="0"/>
              <a:t>Because high-fitness clones have a lower chance of occurring, we tend to see them later in life</a:t>
            </a:r>
            <a:r>
              <a:rPr lang="en-GB" sz="2400" dirty="0" smtClean="0"/>
              <a:t>.</a:t>
            </a:r>
          </a:p>
          <a:p>
            <a:pPr lvl="0"/>
            <a:endParaRPr lang="en-GB" sz="2400" dirty="0"/>
          </a:p>
          <a:p>
            <a:r>
              <a:rPr lang="en-GB" sz="2400" dirty="0"/>
              <a:t>By late life: large number of low-fitness “invisible clones” contribute strongly to competition induced slowdown effect.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0" y="3743978"/>
            <a:ext cx="3396473" cy="2911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0" y="102732"/>
            <a:ext cx="3445086" cy="29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5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5CA7AD8BB484096707E629CF5B597" ma:contentTypeVersion="10" ma:contentTypeDescription="Create a new document." ma:contentTypeScope="" ma:versionID="9952752c82af67f517bc7ef4fba80a9e">
  <xsd:schema xmlns:xsd="http://www.w3.org/2001/XMLSchema" xmlns:xs="http://www.w3.org/2001/XMLSchema" xmlns:p="http://schemas.microsoft.com/office/2006/metadata/properties" xmlns:ns3="8693fb8a-2e69-4020-a426-8a1ce2b914de" targetNamespace="http://schemas.microsoft.com/office/2006/metadata/properties" ma:root="true" ma:fieldsID="4fd5f65e579c4e34eedabec22633f4f6" ns3:_="">
    <xsd:import namespace="8693fb8a-2e69-4020-a426-8a1ce2b914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3fb8a-2e69-4020-a426-8a1ce2b91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E5190-823A-4E76-92D6-C7C8F8A6B683}">
  <ds:schemaRefs>
    <ds:schemaRef ds:uri="http://purl.org/dc/terms/"/>
    <ds:schemaRef ds:uri="http://www.w3.org/XML/1998/namespace"/>
    <ds:schemaRef ds:uri="http://purl.org/dc/dcmitype/"/>
    <ds:schemaRef ds:uri="8693fb8a-2e69-4020-a426-8a1ce2b914d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64D1793-A02B-496B-BC40-05497A464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BDA36F-6591-4831-93DC-2958A9F9C2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93fb8a-2e69-4020-a426-8a1ce2b91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497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Nature paper structure</vt:lpstr>
      <vt:lpstr>General structure</vt:lpstr>
      <vt:lpstr>Introduction + “experiment” description</vt:lpstr>
      <vt:lpstr>Clone expansion rate decreases with age under clonal competition</vt:lpstr>
      <vt:lpstr>Randomness in arrival times causes inter-patient variability</vt:lpstr>
      <vt:lpstr>Clone size distributions</vt:lpstr>
    </vt:vector>
  </TitlesOfParts>
  <Company>Queen Mary University of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paper structure</dc:title>
  <dc:creator>Nathaniel Mon Père (Admin)</dc:creator>
  <cp:lastModifiedBy>Nathaniel Mon Pere</cp:lastModifiedBy>
  <cp:revision>14</cp:revision>
  <dcterms:created xsi:type="dcterms:W3CDTF">2022-11-23T09:30:19Z</dcterms:created>
  <dcterms:modified xsi:type="dcterms:W3CDTF">2022-11-24T10:05:11Z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0x01010048D5CA7AD8BB484096707E629CF5B597</vt:lpwstr>
  </property>
</Properties>
</file>