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Relationship Id="rId4" Type="http://schemas.openxmlformats.org/officeDocument/2006/relationships/hyperlink" Target="../../../The Archive/Signs and Symptoms/Blood pressure/orthostatic_hypotension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Signs and Symptoms/Blood pressure/orthostatic_hypotension.qmd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Motor Symptoms/drop_foot.qmd" TargetMode="External" /><Relationship Id="rId3" Type="http://schemas.openxmlformats.org/officeDocument/2006/relationships/hyperlink" Target="../../../The Archive/Anatomy/Nerves/Lumbosacral Plexus/Sacral Plexus/common_fibular_nerve.qmd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Anatomy/Nerves/Lumbosacral Plexus/Sacral Plexus/sciatic_nerve.qmd#common-fibular-division" TargetMode="External" /><Relationship Id="rId3" Type="http://schemas.openxmlformats.org/officeDocument/2006/relationships/hyperlink" Target="../../../The Archive/Anatomy/Nerves/Lumbosacral Plexus/Sacral Plexus/sciatic_nerve.qmd" TargetMode="External" /><Relationship Id="rId4" Type="http://schemas.openxmlformats.org/officeDocument/2006/relationships/hyperlink" Target="../../../The Archive/Anatomy/Nerves/Lumbosacral Plexus/Sacral Plexus/sciatic_nerve.qmd#common-fibular-division" TargetMode="External" /><Relationship Id="rId5" Type="http://schemas.openxmlformats.org/officeDocument/2006/relationships/hyperlink" Target="../../../The Archive/Anatomy/Nerves/Lumbosacral Plexus/Sacral Plexus/common_fibular_nerve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Anatomy/Nerves/Lumbosacral Plexus/Sacral Plexus/sciatic_nerve.qmd#common-fibular-division" TargetMode="External" /><Relationship Id="rId3" Type="http://schemas.openxmlformats.org/officeDocument/2006/relationships/hyperlink" Target="../../.." TargetMode="External" /><Relationship Id="rId4" Type="http://schemas.openxmlformats.org/officeDocument/2006/relationships/hyperlink" Target="../../..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Anatomy/Skeletal Muscles/Lower limb muscles/Knee and Lower Leg/Anterior compartment/tibialis_anterior.qmd" TargetMode="External" /><Relationship Id="rId3" Type="http://schemas.openxmlformats.org/officeDocument/2006/relationships/hyperlink" Target="../../../The Archive/Anatomy/Skeletal Muscles/Lower limb muscles/Knee and Lower Leg/Anterior compartment/extensor_digitorum_longus_EDL.qmd" TargetMode="External" /><Relationship Id="rId4" Type="http://schemas.openxmlformats.org/officeDocument/2006/relationships/hyperlink" Target="../../../The Archive/Anatomy/Skeletal Muscles/Lower limb muscles/Knee and Lower Leg/Anterior compartment/extensor_hallucis_longus_EHL.qmd" TargetMode="External" /><Relationship Id="rId5" Type="http://schemas.openxmlformats.org/officeDocument/2006/relationships/hyperlink" Target="../../../The Archive/Anatomy/Skeletal Muscles/Lower limb muscles/Knee and Lower Leg/Lateral compartment/fibularis_longus_muscle.qmd" TargetMode="External" /><Relationship Id="rId6" Type="http://schemas.openxmlformats.org/officeDocument/2006/relationships/hyperlink" Target="../../../The Archive/Anatomy/Skeletal Muscles/Lower limb muscles/Knee and Lower Leg/Lateral compartment/fibularis_brevis_muscle.qmd" TargetMode="External" /><Relationship Id="rId7" Type="http://schemas.openxmlformats.org/officeDocument/2006/relationships/hyperlink" Target="../../../The Archive/Anatomy/Skeletal Muscles/Lower limb muscles/Knee and Lower Leg/Anterior compartment/fibularis_tertius.qmd" TargetMode="External" /><Relationship Id="rId8" Type="http://schemas.openxmlformats.org/officeDocument/2006/relationships/hyperlink" Target="../../../The Archive/Signs and Symptoms/Motor Symptoms/drop_foot.qmd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Motor Symptoms/drop_foot.qmd" TargetMode="External" /><Relationship Id="rId3" Type="http://schemas.openxmlformats.org/officeDocument/2006/relationships/hyperlink" Target="../../../The Archive/Anatomy/Skeletal Muscles/Lower limb muscles/Knee and Lower Leg/Posterior compartment/triceps_surae_muscle_group.qmd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arth.2022.01.035" TargetMode="External" /><Relationship Id="rId3" Type="http://schemas.openxmlformats.org/officeDocument/2006/relationships/hyperlink" Target="https://doi.org/10.1016/j.apmr.2014.09.028" TargetMode="External" /><Relationship Id="rId4" Type="http://schemas.openxmlformats.org/officeDocument/2006/relationships/hyperlink" Target="https://doi.org/10.3949/ccjm.77a.09118" TargetMode="External" /><Relationship Id="rId5" Type="http://schemas.openxmlformats.org/officeDocument/2006/relationships/hyperlink" Target="https://doi.org/10.1016/j.gaitpost.2006.10.007" TargetMode="External" /><Relationship Id="rId6" Type="http://schemas.openxmlformats.org/officeDocument/2006/relationships/hyperlink" Target="https://doi.org/10.1007/s10286-021-00814-5" TargetMode="External" /><Relationship Id="rId7" Type="http://schemas.openxmlformats.org/officeDocument/2006/relationships/hyperlink" Target="https://doi.org/10.3171/2023.5.JNS23173" TargetMode="External" /><Relationship Id="rId8" Type="http://schemas.openxmlformats.org/officeDocument/2006/relationships/hyperlink" Target="https://doi.org/10.1054/arth.2001.26591" TargetMode="External" /><Relationship Id="rId9" Type="http://schemas.openxmlformats.org/officeDocument/2006/relationships/hyperlink" Target="https://doi.org/10.7759/cureus.52275" TargetMode="External" /><Relationship Id="rId10" Type="http://schemas.openxmlformats.org/officeDocument/2006/relationships/hyperlink" Target="https://doi.org/10.1371/journal.pone.022932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../../../The Archive/Signs and Symptoms/Blood pressure/orthostatic_hypotension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Joint Repair Complications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Inpatient Physical Therapy Inservice</a:t>
            </a:r>
            <a:br/>
            <a:br/>
            <a:r>
              <a:rPr/>
              <a:t>Nathaniel Yomogida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Mechanism</a:t>
            </a:r>
          </a:p>
          <a:p>
            <a:pPr lvl="0" indent="0" marL="0">
              <a:buNone/>
            </a:pPr>
            <a:r>
              <a:rPr/>
              <a:t>The cold water produces a </a:t>
            </a:r>
            <a:r>
              <a:rPr i="1"/>
              <a:t>pressor effect</a:t>
            </a:r>
            <a:r>
              <a:rPr/>
              <a:t>, which results in improve </a:t>
            </a:r>
            <a:r>
              <a:rPr>
                <a:hlinkClick r:id="rId2"/>
              </a:rPr>
              <a:t>orthostatic hypotension</a:t>
            </a:r>
            <a:r>
              <a:rPr/>
              <a:t> by increasing standing SBP by &gt;20 mmHg for ~2 hours and reducing symptoms of </a:t>
            </a:r>
            <a:r>
              <a:rPr>
                <a:hlinkClick r:id="rId3"/>
              </a:rPr>
              <a:t>orthostatic intolerance</a:t>
            </a:r>
            <a:r>
              <a:rPr baseline="30000"/>
              <a:t>3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  <a:p>
            <a:pPr lvl="0"/>
            <a:r>
              <a:rPr/>
              <a:t>These effects should apply within minutes</a:t>
            </a:r>
          </a:p>
          <a:p>
            <a:pPr lvl="0"/>
            <a:r>
              <a:rPr/>
              <a:t>Improve standing SBP by &gt;20 mmHg</a:t>
            </a:r>
          </a:p>
          <a:p>
            <a:pPr lvl="0"/>
            <a:r>
              <a:rPr/>
              <a:t>Prevent </a:t>
            </a:r>
            <a:r>
              <a:rPr>
                <a:hlinkClick r:id="rId4"/>
              </a:rPr>
              <a:t>orthostatic intolerance</a:t>
            </a:r>
            <a:r>
              <a:rPr/>
              <a:t> for up to 2 hours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Caffeine / Caffeine withdrawl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  <a:p>
            <a:pPr lvl="0"/>
            <a:r>
              <a:rPr/>
              <a:t>Inconsistent results</a:t>
            </a:r>
            <a:r>
              <a:rPr baseline="30000"/>
              <a:t>5</a:t>
            </a:r>
            <a:r>
              <a:rPr/>
              <a:t>.</a:t>
            </a:r>
          </a:p>
          <a:p>
            <a:pPr lvl="0"/>
            <a:r>
              <a:rPr/>
              <a:t>High risk of bias</a:t>
            </a:r>
            <a:r>
              <a:rPr baseline="30000"/>
              <a:t>5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  <a:p>
            <a:pPr lvl="0"/>
            <a:r>
              <a:rPr/>
              <a:t>No reported adverse events</a:t>
            </a:r>
            <a:r>
              <a:rPr baseline="30000"/>
              <a:t>5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Sitting up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Night positioning</a:t>
            </a:r>
          </a:p>
          <a:p>
            <a:pPr lvl="0" indent="0" marL="0">
              <a:buNone/>
            </a:pPr>
            <a:r>
              <a:rPr/>
              <a:t>Elevating the head of the bed at night by 10-20° could decrease nocturnal hypertension and diuresis</a:t>
            </a:r>
            <a:r>
              <a:rPr baseline="30000"/>
              <a:t>3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 Positioning</a:t>
            </a:r>
          </a:p>
          <a:p>
            <a:pPr lvl="0"/>
            <a:r>
              <a:rPr/>
              <a:t>Maintain upright activity</a:t>
            </a:r>
            <a:r>
              <a:rPr baseline="30000"/>
              <a:t>3</a:t>
            </a:r>
            <a:r>
              <a:rPr/>
              <a:t>.</a:t>
            </a:r>
          </a:p>
          <a:p>
            <a:pPr lvl="0"/>
            <a:r>
              <a:rPr/>
              <a:t>Repeatedly tilting up gradually attenuates </a:t>
            </a:r>
            <a:r>
              <a:rPr>
                <a:hlinkClick r:id="rId2"/>
              </a:rPr>
              <a:t>orthostatic hypotension</a:t>
            </a:r>
            <a:r>
              <a:rPr baseline="30000"/>
              <a:t>3</a:t>
            </a:r>
            <a:r>
              <a:rPr/>
              <a:t>.</a:t>
            </a:r>
          </a:p>
          <a:p>
            <a:pPr lvl="1"/>
            <a:r>
              <a:rPr/>
              <a:t>Presumably due to venomotor tone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Exercise</a:t>
            </a:r>
          </a:p>
          <a:p>
            <a:pPr lvl="0" indent="0" marL="0">
              <a:buNone/>
            </a:pPr>
            <a:r>
              <a:rPr/>
              <a:t>Physical countermaneuvers can be performed to reduce </a:t>
            </a:r>
            <a:r>
              <a:rPr i="1"/>
              <a:t>venous capacitance</a:t>
            </a:r>
            <a:r>
              <a:rPr/>
              <a:t>, resulting in increased total peripheral resistance which assists venous return to the heart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</a:t>
            </a:r>
          </a:p>
          <a:p>
            <a:pPr lvl="0"/>
            <a:r>
              <a:rPr/>
              <a:t>Contracting the muscles below the waist for ~30 seconds at a time</a:t>
            </a:r>
            <a:r>
              <a:rPr baseline="30000"/>
              <a:t>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  <a:p>
            <a:pPr lvl="0"/>
            <a:r>
              <a:rPr/>
              <a:t>Toe-raising</a:t>
            </a:r>
            <a:r>
              <a:rPr baseline="30000"/>
              <a:t>3</a:t>
            </a:r>
          </a:p>
          <a:p>
            <a:pPr lvl="0"/>
            <a:r>
              <a:rPr/>
              <a:t>Leg-crossing and contraction</a:t>
            </a:r>
            <a:r>
              <a:rPr baseline="30000"/>
              <a:t>3</a:t>
            </a:r>
          </a:p>
          <a:p>
            <a:pPr lvl="0"/>
            <a:r>
              <a:rPr/>
              <a:t>Thigh muscle co-contraction</a:t>
            </a:r>
            <a:r>
              <a:rPr baseline="30000"/>
              <a:t>3</a:t>
            </a:r>
          </a:p>
          <a:p>
            <a:pPr lvl="0"/>
            <a:r>
              <a:rPr/>
              <a:t>Bending at the waist</a:t>
            </a:r>
            <a:r>
              <a:rPr baseline="30000"/>
              <a:t>3</a:t>
            </a:r>
          </a:p>
          <a:p>
            <a:pPr lvl="0"/>
            <a:r>
              <a:rPr/>
              <a:t>Slow marching in place</a:t>
            </a:r>
            <a:r>
              <a:rPr baseline="30000"/>
              <a:t>3</a:t>
            </a:r>
          </a:p>
          <a:p>
            <a:pPr lvl="0"/>
            <a:r>
              <a:rPr/>
              <a:t>SLR</a:t>
            </a:r>
            <a:r>
              <a:rPr baseline="30000"/>
              <a:t>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Patient Education</a:t>
            </a:r>
          </a:p>
          <a:p>
            <a:pPr lvl="0" indent="0" marL="0">
              <a:buNone/>
            </a:pPr>
            <a:r>
              <a:rPr/>
              <a:t>Considered the “single most iimportant factor” in orthostatic hypotension management by Figueroa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Items to consider:</a:t>
            </a:r>
          </a:p>
          <a:p>
            <a:pPr lvl="0" indent="-342900" marL="342900">
              <a:buAutoNum type="arabicPeriod"/>
            </a:pPr>
            <a:r>
              <a:rPr/>
              <a:t>The mechanisms that maintain postural normotension and how to recognize the onset of orthostatic symptoms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There is no specific treatment of the underlying cause and that drug treatment alone is not adequate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Nonpharmacologic approaches and be aware that other drugs they start may worsen symptoms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Educate the patient on environmental stressors</a:t>
            </a:r>
          </a:p>
          <a:p>
            <a:pPr lvl="0"/>
            <a:r>
              <a:rPr/>
              <a:t>Prolonged or motionless standing</a:t>
            </a:r>
          </a:p>
          <a:p>
            <a:pPr lvl="0"/>
            <a:r>
              <a:rPr/>
              <a:t>Alcohol ingestion (causing vasodilation)</a:t>
            </a:r>
          </a:p>
          <a:p>
            <a:pPr lvl="0"/>
            <a:r>
              <a:rPr/>
              <a:t>Carbohydrate-heavy meals (causing postprandial orthostatic hypotension related to an increase in the splanchnic-mesenteric venous capacitance),</a:t>
            </a:r>
          </a:p>
          <a:p>
            <a:pPr lvl="0"/>
            <a:r>
              <a:rPr/>
              <a:t>Nocturnal diuresis causing early morning orthostatic hypotension</a:t>
            </a:r>
          </a:p>
          <a:p>
            <a:pPr lvl="0"/>
            <a:r>
              <a:rPr/>
              <a:t>Physical activity sufficient to cause muscle vasodilation</a:t>
            </a:r>
          </a:p>
          <a:p>
            <a:pPr lvl="0"/>
            <a:r>
              <a:rPr/>
              <a:t>Heat exposure (eg, hot weather or a hot bath or shower) producing skin vessel vasodilation</a:t>
            </a:r>
          </a:p>
          <a:p>
            <a:pPr lvl="0"/>
            <a:r>
              <a:rPr/>
              <a:t>Sudden postural changes</a:t>
            </a:r>
          </a:p>
          <a:p>
            <a:pPr lvl="0"/>
            <a:r>
              <a:rPr/>
              <a:t>Prolonged recumbency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Inpatient approach</a:t>
            </a:r>
          </a:p>
          <a:p>
            <a:pPr lvl="0"/>
            <a:r>
              <a:rPr/>
              <a:t>Perform motor and sensory evaluations first</a:t>
            </a:r>
          </a:p>
          <a:p>
            <a:pPr lvl="0"/>
            <a:r>
              <a:rPr/>
              <a:t>Move patient to sitting EOB as soon as possible</a:t>
            </a:r>
          </a:p>
          <a:p>
            <a:pPr lvl="0"/>
            <a:r>
              <a:rPr/>
              <a:t>Continue with subjective and objective</a:t>
            </a:r>
          </a:p>
          <a:p>
            <a:pPr lvl="0"/>
            <a:r>
              <a:rPr/>
              <a:t>(+) Hypotension</a:t>
            </a:r>
          </a:p>
          <a:p>
            <a:pPr lvl="1"/>
            <a:r>
              <a:rPr/>
              <a:t>Have the patient drink water</a:t>
            </a:r>
          </a:p>
          <a:p>
            <a:pPr lvl="1"/>
            <a:r>
              <a:rPr/>
              <a:t>Perform exercises sitting EOB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Dropfoot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Drop foot</a:t>
            </a:r>
            <a:r>
              <a:rPr/>
              <a:t> refers to a sign of motor weakness caused by </a:t>
            </a:r>
            <a:r>
              <a:rPr>
                <a:hlinkClick r:id="rId3"/>
              </a:rPr>
              <a:t>common fibular nerve palsy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Etiology</a:t>
            </a:r>
          </a:p>
          <a:p>
            <a:pPr lvl="0" indent="0" marL="0">
              <a:buNone/>
            </a:pPr>
            <a:r>
              <a:rPr/>
              <a:t>During surgery, the nerve can be damaged through:</a:t>
            </a:r>
          </a:p>
          <a:p>
            <a:pPr lvl="0"/>
            <a:r>
              <a:rPr/>
              <a:t>Direct trauma</a:t>
            </a:r>
            <a:r>
              <a:rPr baseline="30000"/>
              <a:t>6</a:t>
            </a:r>
          </a:p>
          <a:p>
            <a:pPr lvl="0"/>
            <a:r>
              <a:rPr/>
              <a:t>Thermal injury</a:t>
            </a:r>
            <a:r>
              <a:rPr baseline="30000"/>
              <a:t>6</a:t>
            </a:r>
          </a:p>
          <a:p>
            <a:pPr lvl="0"/>
            <a:r>
              <a:rPr/>
              <a:t>Retractor placement</a:t>
            </a:r>
            <a:r>
              <a:rPr baseline="30000"/>
              <a:t>6</a:t>
            </a:r>
          </a:p>
          <a:p>
            <a:pPr lvl="0"/>
            <a:r>
              <a:rPr/>
              <a:t>Hardware dislocation</a:t>
            </a:r>
            <a:r>
              <a:rPr baseline="30000"/>
              <a:t>6</a:t>
            </a:r>
          </a:p>
          <a:p>
            <a:pPr lvl="0"/>
            <a:r>
              <a:rPr/>
              <a:t>Perforation</a:t>
            </a:r>
            <a:r>
              <a:rPr baseline="30000"/>
              <a:t>6</a:t>
            </a:r>
          </a:p>
          <a:p>
            <a:pPr lvl="0"/>
            <a:r>
              <a:rPr/>
              <a:t>Postoperative Hematoma</a:t>
            </a:r>
            <a:r>
              <a:rPr baseline="30000"/>
              <a:t>6</a:t>
            </a:r>
          </a:p>
          <a:p>
            <a:pPr lvl="0"/>
            <a:r>
              <a:rPr/>
              <a:t>Postoperative pseudotumor</a:t>
            </a:r>
            <a:r>
              <a:rPr baseline="30000"/>
              <a:t>6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Up to 50% of the cases are idiopathic</a:t>
            </a:r>
            <a:r>
              <a:rPr sz="2000" baseline="30000"/>
              <a:t>6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Hip Arthroplasty</a:t>
            </a:r>
          </a:p>
          <a:p>
            <a:pPr lvl="0" indent="0" marL="0">
              <a:buNone/>
            </a:pPr>
            <a:r>
              <a:rPr/>
              <a:t>Injury to </a:t>
            </a:r>
            <a:r>
              <a:rPr>
                <a:hlinkClick r:id="rId2"/>
              </a:rPr>
              <a:t>Common fibular division</a:t>
            </a:r>
            <a:r>
              <a:rPr/>
              <a:t> of the </a:t>
            </a:r>
            <a:r>
              <a:rPr>
                <a:hlinkClick r:id="rId3"/>
              </a:rPr>
              <a:t>Sciatic nerve</a:t>
            </a:r>
            <a:r>
              <a:rPr baseline="30000"/>
              <a:t>6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Knee Arthroplasty</a:t>
            </a:r>
          </a:p>
          <a:p>
            <a:pPr lvl="0" indent="0" marL="0">
              <a:buNone/>
            </a:pPr>
            <a:r>
              <a:rPr/>
              <a:t>During a TKA, either the </a:t>
            </a:r>
            <a:r>
              <a:rPr>
                <a:hlinkClick r:id="rId4"/>
              </a:rPr>
              <a:t>common fibular division of the sciatic nerve</a:t>
            </a:r>
            <a:r>
              <a:rPr/>
              <a:t> or the </a:t>
            </a:r>
            <a:r>
              <a:rPr>
                <a:hlinkClick r:id="rId5"/>
              </a:rPr>
              <a:t>Common fibular nerve</a:t>
            </a:r>
            <a:r>
              <a:rPr/>
              <a:t> itself is damaged at some point during the operation.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Joint Arthroplasty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Post-operative complications can cause inpatient physical therapists to attempt therapy on a patient multiple times or even prevent a patient’s discharge, which causes increased load on the physical therapists and PTAs, physical therapy administration, nursing, orthopedic department, and other aspects of the hospital.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Epidemiology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Hip Arthroplasty</a:t>
            </a:r>
          </a:p>
          <a:p>
            <a:pPr lvl="0"/>
            <a:r>
              <a:rPr/>
              <a:t>0.08% to 3.7% of primary arthroplasties</a:t>
            </a:r>
            <a:r>
              <a:rPr baseline="30000"/>
              <a:t>6</a:t>
            </a:r>
            <a:r>
              <a:rPr/>
              <a:t>.</a:t>
            </a:r>
          </a:p>
          <a:p>
            <a:pPr lvl="0"/>
            <a:r>
              <a:rPr/>
              <a:t>Up to 7.6% in secondary or revision cases</a:t>
            </a:r>
            <a:r>
              <a:rPr baseline="30000"/>
              <a:t>6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Knee Arthroplasty</a:t>
            </a:r>
          </a:p>
          <a:p>
            <a:pPr lvl="0"/>
            <a:r>
              <a:rPr/>
              <a:t>Peroneal nerve palsy occurs in 0% to 9.5% of TKAs</a:t>
            </a:r>
            <a:r>
              <a:rPr baseline="30000"/>
              <a:t>7</a:t>
            </a:r>
            <a:r>
              <a:rPr/>
              <a:t>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fibular nerve vs Tibial Nerve</a:t>
            </a:r>
          </a:p>
          <a:p>
            <a:pPr lvl="0" indent="0" marL="0">
              <a:buNone/>
            </a:pPr>
            <a:r>
              <a:rPr/>
              <a:t>Injuries to the sciatic nerve during total joint arthroplasty can affect the </a:t>
            </a:r>
            <a:r>
              <a:rPr>
                <a:hlinkClick r:id="rId2"/>
              </a:rPr>
              <a:t>Common fibular division</a:t>
            </a:r>
            <a:r>
              <a:rPr/>
              <a:t> and/or the </a:t>
            </a:r>
            <a:r>
              <a:rPr>
                <a:hlinkClick r:id="rId3"/>
              </a:rPr>
              <a:t>tibial division</a:t>
            </a:r>
            <a:r>
              <a:rPr/>
              <a:t> of the sciatic nerve</a:t>
            </a:r>
            <a:r>
              <a:rPr baseline="30000"/>
              <a:t>6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Injuries to the </a:t>
            </a:r>
            <a:r>
              <a:rPr>
                <a:hlinkClick r:id="rId4"/>
              </a:rPr>
              <a:t>tibial division</a:t>
            </a:r>
            <a:r>
              <a:rPr/>
              <a:t> are less severe and less common</a:t>
            </a:r>
            <a:r>
              <a:rPr baseline="30000"/>
              <a:t>6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Presentation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Sensory symptoms</a:t>
            </a:r>
          </a:p>
          <a:p>
            <a:pPr lvl="0" indent="0" marL="0">
              <a:buNone/>
            </a:pPr>
            <a:r>
              <a:rPr/>
              <a:t>Sensory on dorsal aspect of the foot:</a:t>
            </a:r>
          </a:p>
          <a:p>
            <a:pPr lvl="0"/>
            <a:r>
              <a:rPr/>
              <a:t>Decreased sensation</a:t>
            </a:r>
          </a:p>
          <a:p>
            <a:pPr lvl="0"/>
            <a:r>
              <a:rPr/>
              <a:t>Numbness</a:t>
            </a:r>
          </a:p>
          <a:p>
            <a:pPr lvl="0"/>
            <a:r>
              <a:rPr/>
              <a:t>Tingling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Motor Symptoms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Tibialis anterior</a:t>
            </a:r>
          </a:p>
          <a:p>
            <a:pPr lvl="0"/>
            <a:r>
              <a:rPr>
                <a:hlinkClick r:id="rId3"/>
              </a:rPr>
              <a:t>Extensor digitorum longus</a:t>
            </a:r>
          </a:p>
          <a:p>
            <a:pPr lvl="0"/>
            <a:r>
              <a:rPr>
                <a:hlinkClick r:id="rId4"/>
              </a:rPr>
              <a:t>Extensor hallucis longus</a:t>
            </a:r>
          </a:p>
          <a:p>
            <a:pPr lvl="0"/>
            <a:r>
              <a:rPr>
                <a:hlinkClick r:id="rId5"/>
              </a:rPr>
              <a:t>Fibularis longus</a:t>
            </a:r>
          </a:p>
          <a:p>
            <a:pPr lvl="0"/>
            <a:r>
              <a:rPr>
                <a:hlinkClick r:id="rId6"/>
              </a:rPr>
              <a:t>Fibularis brevis</a:t>
            </a:r>
          </a:p>
          <a:p>
            <a:pPr lvl="0"/>
            <a:r>
              <a:rPr>
                <a:hlinkClick r:id="rId7"/>
              </a:rPr>
              <a:t>Fibularis tertius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Dorsiflexion weakness/paralysis (</a:t>
            </a:r>
            <a:r>
              <a:rPr>
                <a:hlinkClick r:id="rId8"/>
              </a:rPr>
              <a:t>footdrop</a:t>
            </a:r>
            <a:r>
              <a:rPr/>
              <a:t>)</a:t>
            </a:r>
          </a:p>
          <a:p>
            <a:pPr lvl="0"/>
            <a:r>
              <a:rPr/>
              <a:t>Eversion weakness/paralysis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Onsert</a:t>
            </a:r>
          </a:p>
          <a:p>
            <a:pPr lvl="0" indent="0" marL="0">
              <a:buNone/>
            </a:pPr>
            <a:r>
              <a:rPr/>
              <a:t>Symptoms should be present by shortly after the operation in the recovery room or at the ward</a:t>
            </a:r>
            <a:r>
              <a:rPr baseline="30000"/>
              <a:t>7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education</a:t>
            </a:r>
          </a:p>
          <a:p>
            <a:pPr lvl="0" indent="0" marL="0">
              <a:buNone/>
            </a:pPr>
            <a:r>
              <a:rPr/>
              <a:t>If the </a:t>
            </a:r>
            <a:r>
              <a:rPr>
                <a:hlinkClick r:id="rId2"/>
              </a:rPr>
              <a:t>foot drop</a:t>
            </a:r>
            <a:r>
              <a:rPr/>
              <a:t> is caused by the surgery, you shoudl educate the patient that they need to advocate for themselves.</a:t>
            </a:r>
          </a:p>
          <a:p>
            <a:pPr lvl="0" indent="0" marL="0">
              <a:buNone/>
            </a:pPr>
            <a:r>
              <a:rPr/>
              <a:t>Home health PT and OP PT need to understand that dropfoot is part of the surgery and thus insurance covers the rehabilitation of this impairment.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Positioning</a:t>
            </a:r>
          </a:p>
          <a:p>
            <a:pPr lvl="0" indent="0" marL="0">
              <a:buNone/>
            </a:pPr>
            <a:r>
              <a:rPr/>
              <a:t>Passively positioning the ankle in dorsiflexion and eversion is important to prevent contractures</a:t>
            </a:r>
            <a:r>
              <a:rPr baseline="30000"/>
              <a:t>8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Stretching</a:t>
            </a:r>
          </a:p>
          <a:p>
            <a:pPr lvl="0" indent="0" marL="0">
              <a:buNone/>
            </a:pPr>
            <a:r>
              <a:rPr/>
              <a:t>Stretching the </a:t>
            </a:r>
            <a:r>
              <a:rPr>
                <a:hlinkClick r:id="rId3"/>
              </a:rPr>
              <a:t>Triceps surae</a:t>
            </a:r>
            <a:r>
              <a:rPr/>
              <a:t> and the associated achilles tendon is important to prevent contractures</a:t>
            </a:r>
            <a:r>
              <a:rPr baseline="30000"/>
              <a:t>8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Definition</a:t>
            </a:r>
          </a:p>
          <a:p>
            <a:pPr lvl="0" indent="0" marL="0">
              <a:buNone/>
            </a:pPr>
            <a:r>
              <a:rPr/>
              <a:t>Hemoglobin (HB) level is below the normative value:</a:t>
            </a:r>
          </a:p>
          <a:p>
            <a:pPr lvl="0"/>
            <a:r>
              <a:rPr/>
              <a:t>&lt;13 g/dl for Males</a:t>
            </a:r>
            <a:r>
              <a:rPr baseline="30000"/>
              <a:t>9</a:t>
            </a:r>
          </a:p>
          <a:p>
            <a:pPr lvl="0"/>
            <a:r>
              <a:rPr/>
              <a:t>&lt;12 g/dl for Females</a:t>
            </a:r>
            <a:r>
              <a:rPr baseline="30000"/>
              <a:t>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Pathophysiology</a:t>
            </a:r>
          </a:p>
          <a:p>
            <a:pPr lvl="0" indent="0" marL="0">
              <a:buNone/>
            </a:pPr>
            <a:r>
              <a:rPr/>
              <a:t>Occurs due to blood loss from internal bleeding from the surgery.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Secondary complications</a:t>
            </a:r>
          </a:p>
          <a:p>
            <a:pPr lvl="0"/>
            <a:r>
              <a:rPr/>
              <a:t>acute kidney injury (AKI)</a:t>
            </a:r>
            <a:r>
              <a:rPr baseline="30000"/>
              <a:t>9</a:t>
            </a:r>
          </a:p>
          <a:p>
            <a:pPr lvl="0"/>
            <a:r>
              <a:rPr/>
              <a:t>Delirium due to decreased oxygen transport</a:t>
            </a:r>
            <a:r>
              <a:rPr baseline="30000"/>
              <a:t>9</a:t>
            </a:r>
          </a:p>
          <a:p>
            <a:pPr lvl="1"/>
            <a:r>
              <a:rPr/>
              <a:t>Delirium often occurs postoperatively with an incidence of up to 74%</a:t>
            </a:r>
            <a:r>
              <a:rPr baseline="30000"/>
              <a:t>9</a:t>
            </a:r>
          </a:p>
          <a:p>
            <a:pPr lvl="0"/>
            <a:r>
              <a:rPr>
                <a:hlinkClick r:id="rId2"/>
              </a:rPr>
              <a:t>Orthostatic intolerance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Management</a:t>
            </a:r>
          </a:p>
          <a:p>
            <a:pPr lvl="0" indent="0" marL="0">
              <a:buNone/>
            </a:pPr>
            <a:r>
              <a:rPr/>
              <a:t>There is very little physical therapists can perform in the short term to prevent acute iatrogenic anemia.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Orthostatic intolerance</a:t>
            </a:r>
            <a:r>
              <a:rPr/>
              <a:t> is the main impact of post-op anemia on the PT evaluation. Use the management strategies outlined above to manage the secondary symptoms of anemia</a:t>
            </a:r>
            <a:r>
              <a:rPr baseline="30000"/>
              <a:t>1</a:t>
            </a:r>
            <a:r>
              <a:rPr/>
              <a:t>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Kurkis GM, Dennis DA, Johnson RM, Mejia M, Yazdani-Farsad Y, Jennings JM. Incidence and Risk Factors of Orthostasis After Primary Hip and Knee Arthroplasty. </a:t>
            </a:r>
            <a:r>
              <a:rPr i="1"/>
              <a:t>The Journal of Arthroplasty</a:t>
            </a:r>
            <a:r>
              <a:rPr/>
              <a:t>. 2022;37(6S):S70-S75. doi:</a:t>
            </a:r>
            <a:r>
              <a:rPr>
                <a:hlinkClick r:id="rId2"/>
              </a:rPr>
              <a:t>10.1016/j.arth.2022.01.035</a:t>
            </a:r>
          </a:p>
          <a:p>
            <a:pPr lvl="0" indent="0" marL="0">
              <a:buNone/>
            </a:pPr>
            <a:r>
              <a:rPr/>
              <a:t>2. Mills PB, Fung CK, Travlos A, Krassioukov A. Nonpharmacologic management of orthostatic hypotension: A systematic review. </a:t>
            </a:r>
            <a:r>
              <a:rPr i="1"/>
              <a:t>Archives of Physical Medicine and Rehabilitation</a:t>
            </a:r>
            <a:r>
              <a:rPr/>
              <a:t>. 2015;96(2):366-375.e6. doi:</a:t>
            </a:r>
            <a:r>
              <a:rPr>
                <a:hlinkClick r:id="rId3"/>
              </a:rPr>
              <a:t>10.1016/j.apmr.2014.09.028</a:t>
            </a:r>
          </a:p>
          <a:p>
            <a:pPr lvl="0" indent="0" marL="0">
              <a:buNone/>
            </a:pPr>
            <a:r>
              <a:rPr/>
              <a:t>3. Figueroa JJ, Basford JR, Low PA. Preventing and treating orthostatic hypotension: As easy as A, B, C. </a:t>
            </a:r>
            <a:r>
              <a:rPr i="1"/>
              <a:t>Cleveland Clinic Journal of Medicine</a:t>
            </a:r>
            <a:r>
              <a:rPr/>
              <a:t>. 2010;77(5):298-306. doi:</a:t>
            </a:r>
            <a:r>
              <a:rPr>
                <a:hlinkClick r:id="rId4"/>
              </a:rPr>
              <a:t>10.3949/ccjm.77a.09118</a:t>
            </a:r>
          </a:p>
          <a:p>
            <a:pPr lvl="0" indent="0" marL="0">
              <a:buNone/>
            </a:pPr>
            <a:r>
              <a:rPr/>
              <a:t>4. Miller RH, Lowry JL, Meardon SA, Gillette JC. Lower extremity mechanics of iliotibial band syndrome during an exhaustive run. </a:t>
            </a:r>
            <a:r>
              <a:rPr i="1"/>
              <a:t>Gait &amp; Posture</a:t>
            </a:r>
            <a:r>
              <a:rPr/>
              <a:t>. 2007;26(3):407-413. doi:</a:t>
            </a:r>
            <a:r>
              <a:rPr>
                <a:hlinkClick r:id="rId5"/>
              </a:rPr>
              <a:t>10.1016/j.gaitpost.2006.10.007</a:t>
            </a:r>
          </a:p>
          <a:p>
            <a:pPr lvl="0" indent="0" marL="0">
              <a:buNone/>
            </a:pPr>
            <a:r>
              <a:rPr/>
              <a:t>5. Gibbon JR, Frith J. The effects of caffeine in adults with neurogenic orthostatic hypotension: A systematic review. </a:t>
            </a:r>
            <a:r>
              <a:rPr i="1"/>
              <a:t>Clinical Autonomic Research: Official Journal of the Clinical Autonomic Research Society</a:t>
            </a:r>
            <a:r>
              <a:rPr/>
              <a:t>. 2021;31(4):499-509. doi:</a:t>
            </a:r>
            <a:r>
              <a:rPr>
                <a:hlinkClick r:id="rId6"/>
              </a:rPr>
              <a:t>10.1007/s10286-021-00814-5</a:t>
            </a:r>
          </a:p>
          <a:p>
            <a:pPr lvl="0" indent="0" marL="0">
              <a:buNone/>
            </a:pPr>
            <a:r>
              <a:rPr/>
              <a:t>6. Wu KY, Amrami KK, Hayford KM, Spinner RJ. Characterizing peroneal nerve injury clinicoradiological patterns with MRI in patients with sciatic neuropathy and foot drop after total hip replacement. </a:t>
            </a:r>
            <a:r>
              <a:rPr i="1"/>
              <a:t>Journal of Neurosurgery</a:t>
            </a:r>
            <a:r>
              <a:rPr/>
              <a:t>. 2023;139(6):1560-1567. doi:</a:t>
            </a:r>
            <a:r>
              <a:rPr>
                <a:hlinkClick r:id="rId7"/>
              </a:rPr>
              <a:t>10.3171/2023.5.JNS23173</a:t>
            </a:r>
          </a:p>
          <a:p>
            <a:pPr lvl="0" indent="0" marL="0">
              <a:buNone/>
            </a:pPr>
            <a:r>
              <a:rPr/>
              <a:t>7. Schinsky MF, Macaulay W, Parks ML, Kiernan H, Nercessian OA. Nerve injury after primary total knee arthroplasty. </a:t>
            </a:r>
            <a:r>
              <a:rPr i="1"/>
              <a:t>The Journal of Arthroplasty</a:t>
            </a:r>
            <a:r>
              <a:rPr/>
              <a:t>. 2001;16(8):1048-1054. doi:</a:t>
            </a:r>
            <a:r>
              <a:rPr>
                <a:hlinkClick r:id="rId8"/>
              </a:rPr>
              <a:t>10.1054/arth.2001.26591</a:t>
            </a:r>
          </a:p>
          <a:p>
            <a:pPr lvl="0" indent="0" marL="0">
              <a:buNone/>
            </a:pPr>
            <a:r>
              <a:rPr/>
              <a:t>8. Mohani MR, Arya N, Ratnani G, Harjpal P, Phansopkar P. Comprehensive Rehabilitation of a Patient With Foot Drop Secondary to Lumbar Canal Stenosis: A Case Report. </a:t>
            </a:r>
            <a:r>
              <a:rPr i="1"/>
              <a:t>Cureus</a:t>
            </a:r>
            <a:r>
              <a:rPr/>
              <a:t>. 2024;16(1):e52275. doi:</a:t>
            </a:r>
            <a:r>
              <a:rPr>
                <a:hlinkClick r:id="rId9"/>
              </a:rPr>
              <a:t>10.7759/cureus.52275</a:t>
            </a:r>
          </a:p>
          <a:p>
            <a:pPr lvl="0" indent="0" marL="0">
              <a:buNone/>
            </a:pPr>
            <a:r>
              <a:rPr/>
              <a:t>9. Kunz JV, Spies CD, Bichmann A, Sieg M, Mueller A. Postoperative anaemia might be a risk factor for postoperative delirium and prolonged hospital stay: A secondary analysis of a prospective cohort study. </a:t>
            </a:r>
            <a:r>
              <a:rPr i="1"/>
              <a:t>PloS One</a:t>
            </a:r>
            <a:r>
              <a:rPr/>
              <a:t>. 2020;15(2):e0229325. doi:</a:t>
            </a:r>
            <a:r>
              <a:rPr>
                <a:hlinkClick r:id="rId10"/>
              </a:rPr>
              <a:t>10.1371/journal.pone.0229325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Causes of failed 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Orthostatic intolerance</a:t>
            </a:r>
            <a:r>
              <a:rPr baseline="30000"/>
              <a:t>1</a:t>
            </a:r>
          </a:p>
          <a:p>
            <a:pPr lvl="0"/>
            <a:r>
              <a:rPr/>
              <a:t>Insufficient muscle strength</a:t>
            </a:r>
          </a:p>
          <a:p>
            <a:pPr lvl="0"/>
            <a:r>
              <a:rPr/>
              <a:t>Poor sensation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Orthostatic Hypotension &amp; Intolerance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Orthostatic Hypotension (OH)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Orthostatic hypotension</a:t>
            </a:r>
            <a:r>
              <a:rPr/>
              <a:t> refers to the clinical decrease in blood pressure associated with changes in position.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4254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Definition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Classic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Decrease in SBP of &gt;20mmHg or DBP ≥10mmHg after 3 minutes of standing or head-up tilt (HUT) ≥60° on a tilt table</a:t>
                      </a:r>
                      <a:r>
                        <a:rPr baseline="30000"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Initial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Temporary BP decrease of &gt;40mmHg SBP or &gt;20mmHg DBP within 15 seconds of standing</a:t>
                      </a:r>
                      <a:r>
                        <a:rPr baseline="30000"/>
                        <a:t>2</a:t>
                      </a:r>
                      <a:r>
                        <a:rPr/>
                        <a:t>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Orthostatic Intolerance (OI)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Orthostatic intolerance</a:t>
            </a:r>
            <a:r>
              <a:rPr/>
              <a:t> is a presentation of symptoms associated with a sitting or standing position including:</a:t>
            </a:r>
          </a:p>
          <a:p>
            <a:pPr lvl="0"/>
            <a:r>
              <a:rPr/>
              <a:t>Dizziness</a:t>
            </a:r>
            <a:r>
              <a:rPr baseline="30000"/>
              <a:t>1</a:t>
            </a:r>
          </a:p>
          <a:p>
            <a:pPr lvl="0"/>
            <a:r>
              <a:rPr/>
              <a:t>Nausea</a:t>
            </a:r>
            <a:r>
              <a:rPr baseline="30000"/>
              <a:t>1</a:t>
            </a:r>
          </a:p>
          <a:p>
            <a:pPr lvl="0"/>
            <a:r>
              <a:rPr/>
              <a:t>Vomiting</a:t>
            </a:r>
            <a:r>
              <a:rPr baseline="30000"/>
              <a:t>1</a:t>
            </a:r>
          </a:p>
          <a:p>
            <a:pPr lvl="0"/>
            <a:r>
              <a:rPr/>
              <a:t>Blurred vision</a:t>
            </a:r>
            <a:r>
              <a:rPr baseline="30000"/>
              <a:t>1</a:t>
            </a:r>
          </a:p>
          <a:p>
            <a:pPr lvl="0"/>
            <a:r>
              <a:rPr/>
              <a:t>Syncope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Presentation</a:t>
            </a:r>
          </a:p>
          <a:p>
            <a:pPr lvl="0" indent="0" marL="0">
              <a:buNone/>
            </a:pPr>
            <a:r>
              <a:rPr/>
              <a:t>On average, most orthostatic events occur within the first 12 hours </a:t>
            </a:r>
            <a:r>
              <a:rPr i="1"/>
              <a:t>after</a:t>
            </a:r>
            <a:r>
              <a:rPr/>
              <a:t> the surgical procedure, but can occur up to 48 hours after surgery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Etiology</a:t>
            </a:r>
          </a:p>
          <a:p>
            <a:pPr lvl="0" indent="0" marL="0">
              <a:buNone/>
            </a:pPr>
            <a:r>
              <a:rPr/>
              <a:t>The causes of post-op </a:t>
            </a:r>
            <a:r>
              <a:rPr>
                <a:hlinkClick r:id="rId3"/>
              </a:rPr>
              <a:t>orthostatic hypotension</a:t>
            </a:r>
            <a:r>
              <a:rPr/>
              <a:t> include:</a:t>
            </a:r>
          </a:p>
          <a:p>
            <a:pPr lvl="0"/>
            <a:r>
              <a:rPr/>
              <a:t>Surgical stress response</a:t>
            </a:r>
            <a:r>
              <a:rPr baseline="30000"/>
              <a:t>1</a:t>
            </a:r>
          </a:p>
          <a:p>
            <a:pPr lvl="0"/>
            <a:r>
              <a:rPr/>
              <a:t>Pain-induced</a:t>
            </a:r>
            <a:r>
              <a:rPr baseline="30000"/>
              <a:t>1</a:t>
            </a:r>
          </a:p>
          <a:p>
            <a:pPr lvl="0"/>
            <a:r>
              <a:rPr/>
              <a:t>Post-op Opioid administration</a:t>
            </a:r>
            <a:r>
              <a:rPr baseline="30000"/>
              <a:t>1</a:t>
            </a:r>
          </a:p>
          <a:p>
            <a:pPr lvl="0"/>
            <a:r>
              <a:rPr/>
              <a:t>Residual effects of Anesthesia</a:t>
            </a:r>
            <a:r>
              <a:rPr baseline="30000"/>
              <a:t>1</a:t>
            </a:r>
          </a:p>
          <a:p>
            <a:pPr lvl="0"/>
            <a:r>
              <a:rPr/>
              <a:t>Hypovolemia</a:t>
            </a:r>
            <a:r>
              <a:rPr baseline="30000"/>
              <a:t>1</a:t>
            </a:r>
          </a:p>
          <a:p>
            <a:pPr lvl="0"/>
            <a:r>
              <a:rPr/>
              <a:t>Acute anemia</a:t>
            </a:r>
            <a:r>
              <a:rPr baseline="30000"/>
              <a:t>1</a:t>
            </a:r>
          </a:p>
          <a:p>
            <a:pPr lvl="0"/>
            <a:r>
              <a:rPr/>
              <a:t>Preexisting Orthostatic Intolerance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Pathophysiology</a:t>
            </a:r>
          </a:p>
          <a:p>
            <a:pPr lvl="0" indent="0" marL="0">
              <a:buNone/>
            </a:pPr>
            <a:r>
              <a:rPr/>
              <a:t>Although there the pathophysiologic mechanism of orthostatic intolerance is not fully understood, there is a widely accepted theorized mechanism of orthostatic intolerance.</a:t>
            </a:r>
          </a:p>
          <a:p>
            <a:pPr lvl="0" indent="-342900" marL="342900">
              <a:buAutoNum type="arabicPeriod"/>
            </a:pPr>
            <a:r>
              <a:rPr/>
              <a:t>Standing up leads to a decrease in blood pressure rostrally and an increase in BP caudally.</a:t>
            </a:r>
          </a:p>
          <a:p>
            <a:pPr lvl="0" indent="-342900" marL="342900">
              <a:buAutoNum type="arabicPeriod"/>
            </a:pPr>
            <a:r>
              <a:rPr/>
              <a:t>The blood shifts below the diaphragm to the venous capacitance system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fluid shift causes a decrease in venous return, ventricular filling, cardiac output, and blood pressure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This gravity-induced BP change is sensed by arterial baroreceptors in the aortic arch and carotid sinus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body dysfunctionally has a diminished vasopressor response and absent baroreflex to these pressure changes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Due to the diminished autonomic response, the rostral blood pressure decreases.</a:t>
            </a:r>
          </a:p>
          <a:p>
            <a:pPr lvl="0" indent="-342900" marL="342900">
              <a:buAutoNum type="arabicPeriod"/>
            </a:pPr>
            <a:r>
              <a:rPr/>
              <a:t>Decreased rostral blood pressure results in cerebral hypoperfusion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Cerebral hypoperfusion can result in the syndrome of symptoms known as orthostatic intolerance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Risk factors</a:t>
            </a:r>
          </a:p>
          <a:p>
            <a:pPr lvl="0" indent="0" marL="0">
              <a:buNone/>
            </a:pPr>
            <a:r>
              <a:rPr/>
              <a:t>Patients in these groups had statistically significantly higher rates of OI: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Pre-op factors</a:t>
            </a:r>
          </a:p>
          <a:p>
            <a:pPr lvl="0"/>
            <a:r>
              <a:rPr/>
              <a:t>Older age</a:t>
            </a:r>
            <a:r>
              <a:rPr baseline="30000"/>
              <a:t>1</a:t>
            </a:r>
          </a:p>
          <a:p>
            <a:pPr lvl="0"/>
            <a:r>
              <a:rPr/>
              <a:t>Female</a:t>
            </a:r>
            <a:r>
              <a:rPr baseline="30000"/>
              <a:t>1</a:t>
            </a:r>
          </a:p>
          <a:p>
            <a:pPr lvl="0"/>
            <a:r>
              <a:rPr/>
              <a:t>THA &gt; TKA or UKA</a:t>
            </a:r>
            <a:r>
              <a:rPr baseline="30000"/>
              <a:t>1</a:t>
            </a:r>
          </a:p>
          <a:p>
            <a:pPr lvl="0"/>
            <a:r>
              <a:rPr/>
              <a:t>Non-recreational drug users</a:t>
            </a:r>
            <a:r>
              <a:rPr baseline="30000"/>
              <a:t>1</a:t>
            </a:r>
          </a:p>
          <a:p>
            <a:pPr lvl="0"/>
            <a:r>
              <a:rPr/>
              <a:t>Lower preoperative diastolic BP</a:t>
            </a:r>
            <a:r>
              <a:rPr baseline="30000"/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Perioperative factors</a:t>
            </a:r>
          </a:p>
          <a:p>
            <a:pPr lvl="0"/>
            <a:r>
              <a:rPr/>
              <a:t>Spinal +/- monitored anesthesia care &gt; General +/- spinal</a:t>
            </a:r>
            <a:r>
              <a:rPr baseline="30000"/>
              <a:t>1</a:t>
            </a:r>
          </a:p>
          <a:p>
            <a:pPr lvl="0"/>
            <a:r>
              <a:rPr/>
              <a:t>Tramadol use</a:t>
            </a:r>
          </a:p>
          <a:p>
            <a:pPr lvl="0"/>
            <a:r>
              <a:rPr/>
              <a:t>No oxycodone use</a:t>
            </a:r>
          </a:p>
          <a:p>
            <a:pPr lvl="0"/>
            <a:r>
              <a:rPr/>
              <a:t>Increased PACU IVF</a:t>
            </a:r>
          </a:p>
          <a:p>
            <a:pPr lvl="0"/>
            <a:r>
              <a:rPr/>
              <a:t>Lower PACU Hgb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Multivariable analysis</a:t>
            </a:r>
          </a:p>
          <a:p>
            <a:pPr lvl="0" indent="0" marL="0">
              <a:buNone/>
            </a:pPr>
            <a:r>
              <a:rPr/>
              <a:t>When the above differences were examined using a multivariable analysis, only 4 items were found to significantly impact the odds of having orthostatic intolerance:</a:t>
            </a:r>
          </a:p>
          <a:p>
            <a:pPr lvl="0"/>
            <a:r>
              <a:rPr/>
              <a:t>Female gender (4.19 OR)</a:t>
            </a:r>
            <a:r>
              <a:rPr baseline="30000"/>
              <a:t>1</a:t>
            </a:r>
          </a:p>
          <a:p>
            <a:pPr lvl="0"/>
            <a:r>
              <a:rPr/>
              <a:t>THA surgery (vs TKA) (4.86 OR)</a:t>
            </a:r>
            <a:r>
              <a:rPr baseline="30000"/>
              <a:t>1</a:t>
            </a:r>
          </a:p>
          <a:p>
            <a:pPr lvl="0"/>
            <a:r>
              <a:rPr/>
              <a:t>Spinal + MAC anesthesia 2.35 OR (compared to spinal + general)</a:t>
            </a:r>
            <a:r>
              <a:rPr baseline="30000"/>
              <a:t>1</a:t>
            </a:r>
            <a:r>
              <a:rPr/>
              <a:t>.</a:t>
            </a:r>
          </a:p>
          <a:p>
            <a:pPr lvl="0"/>
            <a:r>
              <a:rPr/>
              <a:t>Bupivacaine spinal medication 1.79 OR (compared to Ropivacaine)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Pharmacological management</a:t>
            </a:r>
          </a:p>
          <a:p>
            <a:pPr lvl="0" indent="0" marL="0">
              <a:buNone/>
            </a:pPr>
            <a:r>
              <a:rPr/>
              <a:t>There are pharmacological measures that prevent orthostatic hypotension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  <a:p>
            <a:pPr lvl="0"/>
            <a:r>
              <a:rPr/>
              <a:t>Prevent orthostatic hypotension</a:t>
            </a:r>
            <a:r>
              <a:rPr baseline="30000"/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Negatives</a:t>
            </a:r>
          </a:p>
          <a:p>
            <a:pPr lvl="0"/>
            <a:r>
              <a:rPr/>
              <a:t>Supine hypertension</a:t>
            </a:r>
            <a:r>
              <a:rPr baseline="30000"/>
              <a:t>4</a:t>
            </a:r>
          </a:p>
          <a:p>
            <a:pPr lvl="0"/>
            <a:r>
              <a:rPr/>
              <a:t>Ventricular hypertrophy</a:t>
            </a:r>
            <a:r>
              <a:rPr baseline="30000"/>
              <a:t>4</a:t>
            </a:r>
          </a:p>
          <a:p>
            <a:pPr lvl="0"/>
            <a:r>
              <a:rPr/>
              <a:t>Other cardiac effects</a:t>
            </a:r>
            <a:r>
              <a:rPr baseline="30000"/>
              <a:t>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Hydration</a:t>
            </a:r>
          </a:p>
          <a:p>
            <a:pPr lvl="0" indent="0" marL="0">
              <a:buNone/>
            </a:pPr>
            <a:r>
              <a:rPr/>
              <a:t>Drinking 16-oz of cold water can improve OH and related symptoms by expanding the plasma volume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Joint Repair Complications</dc:title>
  <dc:creator>Nathaniel Yomogida</dc:creator>
  <cp:keywords/>
  <dcterms:created xsi:type="dcterms:W3CDTF">2024-10-02T13:55:35Z</dcterms:created>
  <dcterms:modified xsi:type="dcterms:W3CDTF">2024-10-02T13:55:35Z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ffiliations">
    <vt:lpwstr/>
  </property>
  <property fmtid="{D5CDD505-2E9C-101B-9397-08002B2CF9AE}" pid="4" name="appendix-cite-as">
    <vt:lpwstr>display</vt:lpwstr>
  </property>
  <property fmtid="{D5CDD505-2E9C-101B-9397-08002B2CF9AE}" pid="5" name="authors">
    <vt:lpwstr/>
  </property>
  <property fmtid="{D5CDD505-2E9C-101B-9397-08002B2CF9AE}" pid="6" name="biblio-config">
    <vt:lpwstr>True</vt:lpwstr>
  </property>
  <property fmtid="{D5CDD505-2E9C-101B-9397-08002B2CF9AE}" pid="7" name="bibliography">
    <vt:lpwstr/>
  </property>
  <property fmtid="{D5CDD505-2E9C-101B-9397-08002B2CF9AE}" pid="8" name="by-affiliation">
    <vt:lpwstr/>
  </property>
  <property fmtid="{D5CDD505-2E9C-101B-9397-08002B2CF9AE}" pid="9" name="by-author">
    <vt:lpwstr/>
  </property>
  <property fmtid="{D5CDD505-2E9C-101B-9397-08002B2CF9AE}" pid="10" name="citation">
    <vt:lpwstr/>
  </property>
  <property fmtid="{D5CDD505-2E9C-101B-9397-08002B2CF9AE}" pid="11" name="csl">
    <vt:lpwstr>../../../The Archive/Bibliography/american-medical-association.csl</vt:lpwstr>
  </property>
  <property fmtid="{D5CDD505-2E9C-101B-9397-08002B2CF9AE}" pid="12" name="date">
    <vt:lpwstr>2024-09-25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ghtbox">
    <vt:lpwstr>auto</vt:lpwstr>
  </property>
  <property fmtid="{D5CDD505-2E9C-101B-9397-08002B2CF9AE}" pid="18" name="publisher">
    <vt:lpwstr>Yomogida-Kerstein Laboratory</vt:lpwstr>
  </property>
  <property fmtid="{D5CDD505-2E9C-101B-9397-08002B2CF9AE}" pid="19" name="subtitle">
    <vt:lpwstr>Inpatient Physical Therapy Inservice</vt:lpwstr>
  </property>
  <property fmtid="{D5CDD505-2E9C-101B-9397-08002B2CF9AE}" pid="20" name="toc-title">
    <vt:lpwstr>Table of contents</vt:lpwstr>
  </property>
</Properties>
</file>