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76c9fb8a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76c9fb8a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76c9fb8a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76c9fb8a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76c9fb8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76c9fb8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76c9fb8a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76c9fb8a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4124e14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4124e14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76c9fb8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76c9fb8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6d987b4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6d987b4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6d987b4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6d987b4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76c9fb8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76c9fb8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7ac7253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7ac7253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76c9fb8a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76c9fb8a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76c9fb8a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76c9fb8a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76c9fb8a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76c9fb8a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00"/>
              <a:t>Student Housing Inequity in the Logan Neighborhood</a:t>
            </a:r>
            <a:endParaRPr sz="35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Grady Flaherty, Nate Yoon, and Ty Hoppie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#4</a:t>
            </a:r>
            <a:endParaRPr/>
          </a:p>
        </p:txBody>
      </p:sp>
      <p:sp>
        <p:nvSpPr>
          <p:cNvPr id="198" name="Google Shape;198;p22"/>
          <p:cNvSpPr txBox="1"/>
          <p:nvPr>
            <p:ph idx="1" type="body"/>
          </p:nvPr>
        </p:nvSpPr>
        <p:spPr>
          <a:xfrm>
            <a:off x="963625" y="1567550"/>
            <a:ext cx="34032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900">
                <a:latin typeface="Times New Roman"/>
                <a:ea typeface="Times New Roman"/>
                <a:cs typeface="Times New Roman"/>
                <a:sym typeface="Times New Roman"/>
              </a:rPr>
              <a:t>Show the rental price and what street of houses with 5 rooms. Order by the rental price in ascending order.</a:t>
            </a:r>
            <a:endParaRPr sz="1900"/>
          </a:p>
        </p:txBody>
      </p:sp>
      <p:sp>
        <p:nvSpPr>
          <p:cNvPr id="199" name="Google Shape;199;p22"/>
          <p:cNvSpPr txBox="1"/>
          <p:nvPr>
            <p:ph idx="2" type="body"/>
          </p:nvPr>
        </p:nvSpPr>
        <p:spPr>
          <a:xfrm>
            <a:off x="4933225" y="1567550"/>
            <a:ext cx="3820200" cy="2911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SELECT RA.Rental_Price, P.Property_Street</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FROM Property P</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	JOIN Rental_Agreement RA </a:t>
            </a:r>
            <a:endParaRPr sz="1500">
              <a:solidFill>
                <a:schemeClr val="accent4"/>
              </a:solidFill>
              <a:latin typeface="Times New Roman"/>
              <a:ea typeface="Times New Roman"/>
              <a:cs typeface="Times New Roman"/>
              <a:sym typeface="Times New Roman"/>
            </a:endParaRPr>
          </a:p>
          <a:p>
            <a:pPr indent="0" lvl="0" marL="457200" rtl="0" algn="l">
              <a:spcBef>
                <a:spcPts val="0"/>
              </a:spcBef>
              <a:spcAft>
                <a:spcPts val="0"/>
              </a:spcAft>
              <a:buNone/>
            </a:pPr>
            <a:r>
              <a:rPr lang="en" sz="1500">
                <a:solidFill>
                  <a:schemeClr val="accent4"/>
                </a:solidFill>
                <a:latin typeface="Times New Roman"/>
                <a:ea typeface="Times New Roman"/>
                <a:cs typeface="Times New Roman"/>
                <a:sym typeface="Times New Roman"/>
              </a:rPr>
              <a:t>ON P.Rental_Agreement_ID = RA.Rental_Agreement_ID</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WHERE P.Property_Rooms =5</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ORDER BY Rental_Price ASC;</a:t>
            </a:r>
            <a:endParaRPr sz="1600">
              <a:solidFill>
                <a:schemeClr val="accent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#5 </a:t>
            </a:r>
            <a:endParaRPr/>
          </a:p>
        </p:txBody>
      </p:sp>
      <p:sp>
        <p:nvSpPr>
          <p:cNvPr id="205" name="Google Shape;205;p23"/>
          <p:cNvSpPr txBox="1"/>
          <p:nvPr>
            <p:ph idx="1" type="body"/>
          </p:nvPr>
        </p:nvSpPr>
        <p:spPr>
          <a:xfrm>
            <a:off x="963650" y="1567550"/>
            <a:ext cx="3403200" cy="291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Thayne wants to see how many properties each landlord owns. List the names of each landlord and sort the output data by the number of properties each owns in ascending order showing those with the lowest number of properties first. Name the column NoOfProperties.</a:t>
            </a:r>
            <a:endParaRPr sz="1800"/>
          </a:p>
        </p:txBody>
      </p:sp>
      <p:sp>
        <p:nvSpPr>
          <p:cNvPr id="206" name="Google Shape;206;p23"/>
          <p:cNvSpPr txBox="1"/>
          <p:nvPr>
            <p:ph idx="2" type="body"/>
          </p:nvPr>
        </p:nvSpPr>
        <p:spPr>
          <a:xfrm>
            <a:off x="4933226" y="1567550"/>
            <a:ext cx="3914100" cy="2911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SELECT Landlord_First_Name, Landlord_Last_Name, COUNT(Property_ID) AS ‘NoOfProperties’</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FROM Landlord</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ORDER BY NoOfProperties ASC;</a:t>
            </a:r>
            <a:endParaRPr sz="1600">
              <a:solidFill>
                <a:schemeClr val="accent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and Database Administration</a:t>
            </a:r>
            <a:endParaRPr/>
          </a:p>
        </p:txBody>
      </p:sp>
      <p:sp>
        <p:nvSpPr>
          <p:cNvPr id="212" name="Google Shape;212;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Added to GU servers and network</a:t>
            </a:r>
            <a:endParaRPr sz="1800"/>
          </a:p>
          <a:p>
            <a:pPr indent="-342900" lvl="0" marL="457200" rtl="0" algn="l">
              <a:spcBef>
                <a:spcPts val="0"/>
              </a:spcBef>
              <a:spcAft>
                <a:spcPts val="0"/>
              </a:spcAft>
              <a:buSzPts val="1800"/>
              <a:buChar char="●"/>
            </a:pPr>
            <a:r>
              <a:rPr lang="en" sz="1800"/>
              <a:t>Managed by GU Administrators</a:t>
            </a:r>
            <a:endParaRPr sz="1800"/>
          </a:p>
          <a:p>
            <a:pPr indent="-342900" lvl="0" marL="457200" rtl="0" algn="l">
              <a:spcBef>
                <a:spcPts val="0"/>
              </a:spcBef>
              <a:spcAft>
                <a:spcPts val="0"/>
              </a:spcAft>
              <a:buSzPts val="1800"/>
              <a:buChar char="●"/>
            </a:pPr>
            <a:r>
              <a:rPr lang="en" sz="1800"/>
              <a:t>Permissions to add and remove </a:t>
            </a:r>
            <a:endParaRPr sz="1800"/>
          </a:p>
          <a:p>
            <a:pPr indent="-342900" lvl="0" marL="457200" rtl="0" algn="l">
              <a:spcBef>
                <a:spcPts val="0"/>
              </a:spcBef>
              <a:spcAft>
                <a:spcPts val="0"/>
              </a:spcAft>
              <a:buSzPts val="1800"/>
              <a:buChar char="●"/>
            </a:pPr>
            <a:r>
              <a:rPr lang="en" sz="1800"/>
              <a:t>Updates and backups</a:t>
            </a:r>
            <a:endParaRPr sz="1800"/>
          </a:p>
          <a:p>
            <a:pPr indent="-342900" lvl="0" marL="457200" rtl="0" algn="l">
              <a:spcBef>
                <a:spcPts val="0"/>
              </a:spcBef>
              <a:spcAft>
                <a:spcPts val="0"/>
              </a:spcAft>
              <a:buSzPts val="1800"/>
              <a:buChar char="●"/>
            </a:pPr>
            <a:r>
              <a:rPr lang="en" sz="1800"/>
              <a:t>GU logins</a:t>
            </a:r>
            <a:endParaRPr sz="1800"/>
          </a:p>
          <a:p>
            <a:pPr indent="0" lvl="0" marL="457200" rtl="0" algn="l">
              <a:spcBef>
                <a:spcPts val="1200"/>
              </a:spcBef>
              <a:spcAft>
                <a:spcPts val="1200"/>
              </a:spcAft>
              <a:buNone/>
            </a:pPr>
            <a:r>
              <a:t/>
            </a:r>
            <a:endParaRPr sz="1800"/>
          </a:p>
        </p:txBody>
      </p:sp>
      <p:pic>
        <p:nvPicPr>
          <p:cNvPr id="213" name="Google Shape;213;p24"/>
          <p:cNvPicPr preferRelativeResize="0"/>
          <p:nvPr/>
        </p:nvPicPr>
        <p:blipFill>
          <a:blip r:embed="rId3">
            <a:alphaModFix/>
          </a:blip>
          <a:stretch>
            <a:fillRect/>
          </a:stretch>
        </p:blipFill>
        <p:spPr>
          <a:xfrm>
            <a:off x="5396327" y="1408625"/>
            <a:ext cx="3066700" cy="3229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19" name="Google Shape;219;p25"/>
          <p:cNvSpPr txBox="1"/>
          <p:nvPr>
            <p:ph idx="1" type="body"/>
          </p:nvPr>
        </p:nvSpPr>
        <p:spPr>
          <a:xfrm>
            <a:off x="1297500" y="1678325"/>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We feel there is a real use for this</a:t>
            </a:r>
            <a:endParaRPr sz="1800"/>
          </a:p>
          <a:p>
            <a:pPr indent="-342900" lvl="0" marL="457200" rtl="0" algn="l">
              <a:spcBef>
                <a:spcPts val="0"/>
              </a:spcBef>
              <a:spcAft>
                <a:spcPts val="0"/>
              </a:spcAft>
              <a:buSzPts val="1800"/>
              <a:buChar char="●"/>
            </a:pPr>
            <a:r>
              <a:rPr lang="en" sz="1800"/>
              <a:t>Data could be self reported</a:t>
            </a:r>
            <a:endParaRPr sz="1800"/>
          </a:p>
          <a:p>
            <a:pPr indent="-342900" lvl="0" marL="457200" rtl="0" algn="l">
              <a:spcBef>
                <a:spcPts val="0"/>
              </a:spcBef>
              <a:spcAft>
                <a:spcPts val="0"/>
              </a:spcAft>
              <a:buSzPts val="1800"/>
              <a:buChar char="●"/>
            </a:pPr>
            <a:r>
              <a:rPr lang="en" sz="1800"/>
              <a:t>Rumors of Gonzaga buying houses</a:t>
            </a:r>
            <a:endParaRPr sz="1800"/>
          </a:p>
          <a:p>
            <a:pPr indent="-342900" lvl="0" marL="457200" rtl="0" algn="l">
              <a:spcBef>
                <a:spcPts val="0"/>
              </a:spcBef>
              <a:spcAft>
                <a:spcPts val="0"/>
              </a:spcAft>
              <a:buSzPts val="1800"/>
              <a:buChar char="●"/>
            </a:pPr>
            <a:r>
              <a:rPr lang="en" sz="1800"/>
              <a:t>Could help lower rent costs for students</a:t>
            </a:r>
            <a:endParaRPr sz="1800"/>
          </a:p>
          <a:p>
            <a:pPr indent="-342900" lvl="0" marL="457200" rtl="0" algn="l">
              <a:spcBef>
                <a:spcPts val="0"/>
              </a:spcBef>
              <a:spcAft>
                <a:spcPts val="0"/>
              </a:spcAft>
              <a:buSzPts val="1800"/>
              <a:buChar char="●"/>
            </a:pPr>
            <a:r>
              <a:rPr lang="en" sz="1800"/>
              <a:t>Future work could be done to fill the database</a:t>
            </a:r>
            <a:endParaRPr sz="1800"/>
          </a:p>
          <a:p>
            <a:pPr indent="0" lvl="0" marL="0" rtl="0" algn="l">
              <a:spcBef>
                <a:spcPts val="1200"/>
              </a:spcBef>
              <a:spcAft>
                <a:spcPts val="1200"/>
              </a:spcAft>
              <a:buNone/>
            </a:pPr>
            <a:r>
              <a:rPr lang="en" sz="1800"/>
              <a:t>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229175" y="1997400"/>
            <a:ext cx="51021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200"/>
              <a:t>Questions?</a:t>
            </a:r>
            <a:endParaRPr sz="3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Objective</a:t>
            </a:r>
            <a:endParaRPr/>
          </a:p>
        </p:txBody>
      </p:sp>
      <p:sp>
        <p:nvSpPr>
          <p:cNvPr id="141" name="Google Shape;141;p14"/>
          <p:cNvSpPr txBox="1"/>
          <p:nvPr>
            <p:ph idx="1" type="body"/>
          </p:nvPr>
        </p:nvSpPr>
        <p:spPr>
          <a:xfrm>
            <a:off x="1297500" y="1307850"/>
            <a:ext cx="5191800" cy="317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500"/>
          </a:p>
          <a:p>
            <a:pPr indent="0" lvl="0" marL="0" rtl="0" algn="l">
              <a:spcBef>
                <a:spcPts val="1200"/>
              </a:spcBef>
              <a:spcAft>
                <a:spcPts val="0"/>
              </a:spcAft>
              <a:buNone/>
            </a:pPr>
            <a:r>
              <a:rPr lang="en" sz="1500"/>
              <a:t>Our project objective is to bring awareness to universities on their off campus housing situations. Like, for Gonzaga upperclassmen, in the Logan there are limited houses available for rent. This raises the issue of expensive rent payments due to last minute housing options and will be a continuous problem for the younger classes and their increase in size. We hope from students utilizing our database, they will be able to find the ideal house with their peers while finding monthly rent payments within their range. </a:t>
            </a:r>
            <a:endParaRPr sz="1500"/>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6576875" y="187250"/>
            <a:ext cx="2219574" cy="209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Summary </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Converting a relational data model into a logical data model (ERD)</a:t>
            </a:r>
            <a:endParaRPr sz="1800"/>
          </a:p>
          <a:p>
            <a:pPr indent="-342900" lvl="0" marL="457200" rtl="0" algn="l">
              <a:spcBef>
                <a:spcPts val="0"/>
              </a:spcBef>
              <a:spcAft>
                <a:spcPts val="0"/>
              </a:spcAft>
              <a:buSzPts val="1800"/>
              <a:buChar char="●"/>
            </a:pPr>
            <a:r>
              <a:rPr lang="en" sz="1800"/>
              <a:t>Giving each of the 5 </a:t>
            </a:r>
            <a:r>
              <a:rPr lang="en" sz="1800"/>
              <a:t>entities</a:t>
            </a:r>
            <a:r>
              <a:rPr lang="en" sz="1800"/>
              <a:t> attributes and displaying their relationships with other entities </a:t>
            </a:r>
            <a:endParaRPr sz="1800"/>
          </a:p>
          <a:p>
            <a:pPr indent="-342900" lvl="0" marL="457200" rtl="0" algn="l">
              <a:spcBef>
                <a:spcPts val="0"/>
              </a:spcBef>
              <a:spcAft>
                <a:spcPts val="0"/>
              </a:spcAft>
              <a:buSzPts val="1800"/>
              <a:buChar char="●"/>
            </a:pPr>
            <a:r>
              <a:rPr lang="en" sz="1800"/>
              <a:t>Identified Primary Keys and Foreign Keys in each entity and showing their references </a:t>
            </a:r>
            <a:endParaRPr sz="1800"/>
          </a:p>
          <a:p>
            <a:pPr indent="-342900" lvl="0" marL="457200" rtl="0" algn="l">
              <a:spcBef>
                <a:spcPts val="0"/>
              </a:spcBef>
              <a:spcAft>
                <a:spcPts val="0"/>
              </a:spcAft>
              <a:buSzPts val="1800"/>
              <a:buChar char="●"/>
            </a:pPr>
            <a:r>
              <a:rPr lang="en" sz="1800"/>
              <a:t>SQL Code to CREATE these entity tables </a:t>
            </a:r>
            <a:endParaRPr sz="1800"/>
          </a:p>
          <a:p>
            <a:pPr indent="0" lvl="0" marL="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Scenario </a:t>
            </a:r>
            <a:endParaRPr/>
          </a:p>
        </p:txBody>
      </p:sp>
      <p:sp>
        <p:nvSpPr>
          <p:cNvPr id="154" name="Google Shape;154;p16"/>
          <p:cNvSpPr txBox="1"/>
          <p:nvPr>
            <p:ph idx="1" type="body"/>
          </p:nvPr>
        </p:nvSpPr>
        <p:spPr>
          <a:xfrm>
            <a:off x="1261350" y="1307850"/>
            <a:ext cx="66213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Gonzaga is gathering information about housing in the Logan Neighborhood to see if students are being taken advantage of </a:t>
            </a:r>
            <a:endParaRPr sz="1700"/>
          </a:p>
          <a:p>
            <a:pPr indent="-323850" lvl="1" marL="914400" rtl="0" algn="l">
              <a:spcBef>
                <a:spcPts val="0"/>
              </a:spcBef>
              <a:spcAft>
                <a:spcPts val="0"/>
              </a:spcAft>
              <a:buSzPts val="1500"/>
              <a:buChar char="○"/>
            </a:pPr>
            <a:r>
              <a:rPr lang="en" sz="1500"/>
              <a:t>Off-campus housing is limited and students may find it difficult to see if their rent is higher than it should be </a:t>
            </a:r>
            <a:endParaRPr sz="1500"/>
          </a:p>
          <a:p>
            <a:pPr indent="-336550" lvl="0" marL="457200" rtl="0" algn="l">
              <a:spcBef>
                <a:spcPts val="0"/>
              </a:spcBef>
              <a:spcAft>
                <a:spcPts val="0"/>
              </a:spcAft>
              <a:buSzPts val="1700"/>
              <a:buChar char="●"/>
            </a:pPr>
            <a:r>
              <a:rPr lang="en" sz="1700"/>
              <a:t>Finding affordable rent off campus should not be more stressful and difficult than it already is </a:t>
            </a:r>
            <a:endParaRPr sz="1500"/>
          </a:p>
          <a:p>
            <a:pPr indent="-311150" lvl="0" marL="457200" rtl="0" algn="l">
              <a:spcBef>
                <a:spcPts val="0"/>
              </a:spcBef>
              <a:spcAft>
                <a:spcPts val="0"/>
              </a:spcAft>
              <a:buSzPts val="1300"/>
              <a:buChar char="●"/>
            </a:pPr>
            <a:r>
              <a:rPr lang="en" sz="1700"/>
              <a:t>In the future, we hope that this database will serve as a model for other universities to use</a:t>
            </a:r>
            <a:r>
              <a:rPr lang="en" sz="1500"/>
              <a:t> </a:t>
            </a:r>
            <a:endParaRPr sz="1500"/>
          </a:p>
        </p:txBody>
      </p:sp>
      <p:pic>
        <p:nvPicPr>
          <p:cNvPr id="155" name="Google Shape;155;p16"/>
          <p:cNvPicPr preferRelativeResize="0"/>
          <p:nvPr/>
        </p:nvPicPr>
        <p:blipFill>
          <a:blip r:embed="rId3">
            <a:alphaModFix/>
          </a:blip>
          <a:stretch>
            <a:fillRect/>
          </a:stretch>
        </p:blipFill>
        <p:spPr>
          <a:xfrm>
            <a:off x="7154675" y="3411625"/>
            <a:ext cx="1410851" cy="158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7"/>
          <p:cNvPicPr preferRelativeResize="0"/>
          <p:nvPr/>
        </p:nvPicPr>
        <p:blipFill>
          <a:blip r:embed="rId3">
            <a:alphaModFix/>
          </a:blip>
          <a:stretch>
            <a:fillRect/>
          </a:stretch>
        </p:blipFill>
        <p:spPr>
          <a:xfrm>
            <a:off x="152400" y="-73475"/>
            <a:ext cx="5021724" cy="5334674"/>
          </a:xfrm>
          <a:prstGeom prst="rect">
            <a:avLst/>
          </a:prstGeom>
          <a:noFill/>
          <a:ln>
            <a:noFill/>
          </a:ln>
        </p:spPr>
      </p:pic>
      <p:sp>
        <p:nvSpPr>
          <p:cNvPr id="161" name="Google Shape;161;p17"/>
          <p:cNvSpPr txBox="1"/>
          <p:nvPr/>
        </p:nvSpPr>
        <p:spPr>
          <a:xfrm>
            <a:off x="4762175" y="117675"/>
            <a:ext cx="27354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chemeClr val="lt1"/>
                </a:solidFill>
                <a:latin typeface="Lato"/>
                <a:ea typeface="Lato"/>
                <a:cs typeface="Lato"/>
                <a:sym typeface="Lato"/>
              </a:rPr>
              <a:t>Logical Data Model</a:t>
            </a:r>
            <a:endParaRPr sz="29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4626825" y="-185450"/>
            <a:ext cx="3930000" cy="1277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t>CREATE Table SQL Commands</a:t>
            </a:r>
            <a:endParaRPr sz="2700"/>
          </a:p>
        </p:txBody>
      </p:sp>
      <p:sp>
        <p:nvSpPr>
          <p:cNvPr id="167" name="Google Shape;167;p18"/>
          <p:cNvSpPr txBox="1"/>
          <p:nvPr/>
        </p:nvSpPr>
        <p:spPr>
          <a:xfrm>
            <a:off x="134875" y="86575"/>
            <a:ext cx="3930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CREATE TABLE Student (</a:t>
            </a:r>
            <a:endParaRPr sz="12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Student_ID INT NOT NULL PRIMARY KEY,</a:t>
            </a:r>
            <a:endParaRPr sz="12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Student_First_Name VARCHAR(255) NOT NULL,</a:t>
            </a:r>
            <a:endParaRPr sz="12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Student_Last_Name VARCHAR (255) NOT NULL,</a:t>
            </a:r>
            <a:endParaRPr sz="12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Student_Gradutaion_Year INT, </a:t>
            </a:r>
            <a:endParaRPr sz="1200">
              <a:solidFill>
                <a:schemeClr val="l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Rental_Agreement_ID INT NOT NULL FOREIGN KEY REFERENCES Rental_Agreement(Rental_Agreement_ID));</a:t>
            </a:r>
            <a:endParaRPr>
              <a:solidFill>
                <a:schemeClr val="lt1"/>
              </a:solidFill>
              <a:latin typeface="Lato"/>
              <a:ea typeface="Lato"/>
              <a:cs typeface="Lato"/>
              <a:sym typeface="Lato"/>
            </a:endParaRPr>
          </a:p>
        </p:txBody>
      </p:sp>
      <p:sp>
        <p:nvSpPr>
          <p:cNvPr id="168" name="Google Shape;168;p18"/>
          <p:cNvSpPr txBox="1"/>
          <p:nvPr/>
        </p:nvSpPr>
        <p:spPr>
          <a:xfrm>
            <a:off x="74400" y="1889525"/>
            <a:ext cx="44976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CREATE TABLE Rental Agreement (</a:t>
            </a:r>
            <a:endParaRPr sz="1200">
              <a:solidFill>
                <a:schemeClr val="l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Rental_Agreement_ID INT NOT NULL PRIMARY KEY,</a:t>
            </a:r>
            <a:endParaRPr sz="1200">
              <a:solidFill>
                <a:schemeClr val="l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Agreement_Date DATE NOT NULL,</a:t>
            </a:r>
            <a:endParaRPr sz="1200">
              <a:solidFill>
                <a:schemeClr val="l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Rental_Price VARCHAR(255) NOT NULL,</a:t>
            </a:r>
            <a:endParaRPr sz="1200">
              <a:solidFill>
                <a:schemeClr val="l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University_ID INT NOT NULL FOREIGN KEY References University(University_ID),</a:t>
            </a:r>
            <a:endParaRPr sz="1200">
              <a:solidFill>
                <a:schemeClr val="l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Property_ID int NOT NULL FOREIGN KEY REFERENCES Property(Property_ID));</a:t>
            </a:r>
            <a:endParaRPr>
              <a:solidFill>
                <a:schemeClr val="lt1"/>
              </a:solidFill>
              <a:latin typeface="Lato"/>
              <a:ea typeface="Lato"/>
              <a:cs typeface="Lato"/>
              <a:sym typeface="Lato"/>
            </a:endParaRPr>
          </a:p>
        </p:txBody>
      </p:sp>
      <p:sp>
        <p:nvSpPr>
          <p:cNvPr id="169" name="Google Shape;169;p18"/>
          <p:cNvSpPr txBox="1"/>
          <p:nvPr/>
        </p:nvSpPr>
        <p:spPr>
          <a:xfrm>
            <a:off x="4704550" y="3336400"/>
            <a:ext cx="42237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CREATE TABLE University (</a:t>
            </a:r>
            <a:endParaRPr sz="12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University_ID int NOT NULL PRIMARY KEY,</a:t>
            </a:r>
            <a:endParaRPr sz="12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Payment_Date date NOT NULL,</a:t>
            </a:r>
            <a:endParaRPr sz="1200">
              <a:solidFill>
                <a:schemeClr val="l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Rental_Agreement_ID int NOT NULL FOREIGN KEY REFERENCES Rental_Agreement(Rental_Agreement_ID) </a:t>
            </a:r>
            <a:endParaRPr sz="1200">
              <a:solidFill>
                <a:schemeClr val="l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Property_ID int NOT NULL FOREIGN KEY REFERENCES Property(Property_ID)); </a:t>
            </a:r>
            <a:endParaRPr sz="1200">
              <a:solidFill>
                <a:schemeClr val="lt1"/>
              </a:solidFill>
              <a:latin typeface="Times New Roman"/>
              <a:ea typeface="Times New Roman"/>
              <a:cs typeface="Times New Roman"/>
              <a:sym typeface="Times New Roman"/>
            </a:endParaRPr>
          </a:p>
        </p:txBody>
      </p:sp>
      <p:sp>
        <p:nvSpPr>
          <p:cNvPr id="170" name="Google Shape;170;p18"/>
          <p:cNvSpPr txBox="1"/>
          <p:nvPr/>
        </p:nvSpPr>
        <p:spPr>
          <a:xfrm>
            <a:off x="4242625" y="743500"/>
            <a:ext cx="4439400" cy="2918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CREATE TABLE Property (</a:t>
            </a:r>
            <a:endParaRPr sz="1200">
              <a:solidFill>
                <a:schemeClr val="lt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Property_ID INT NOT NULL PRIMARY KEY,</a:t>
            </a:r>
            <a:endParaRPr sz="1200">
              <a:solidFill>
                <a:schemeClr val="lt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Property_Price INT NOT NULL,</a:t>
            </a:r>
            <a:endParaRPr sz="1200">
              <a:solidFill>
                <a:schemeClr val="lt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Property_Address VARCHAR (255) NOT NULL,</a:t>
            </a:r>
            <a:endParaRPr sz="1200">
              <a:solidFill>
                <a:schemeClr val="lt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Property_Zip_Code INT, </a:t>
            </a:r>
            <a:endParaRPr sz="1200">
              <a:solidFill>
                <a:schemeClr val="lt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Property_Rooms INT,</a:t>
            </a:r>
            <a:endParaRPr sz="1200">
              <a:solidFill>
                <a:schemeClr val="lt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Rental_Agreement_ID INT NOT NULL FOREIGN KEY</a:t>
            </a:r>
            <a:endParaRPr sz="1200">
              <a:solidFill>
                <a:schemeClr val="lt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REFERENCES Rental_Agreement(Rental_Agreement_ID)</a:t>
            </a:r>
            <a:endParaRPr sz="1200">
              <a:solidFill>
                <a:schemeClr val="lt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University_ID INT NOT NULL FOREIGN KEY</a:t>
            </a:r>
            <a:endParaRPr sz="1200">
              <a:solidFill>
                <a:schemeClr val="lt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REFERENCES University(University_ID));</a:t>
            </a:r>
            <a:endParaRPr sz="1200">
              <a:solidFill>
                <a:schemeClr val="l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chemeClr val="lt1"/>
              </a:solidFill>
              <a:latin typeface="Times New Roman"/>
              <a:ea typeface="Times New Roman"/>
              <a:cs typeface="Times New Roman"/>
              <a:sym typeface="Times New Roman"/>
            </a:endParaRPr>
          </a:p>
        </p:txBody>
      </p:sp>
      <p:sp>
        <p:nvSpPr>
          <p:cNvPr id="171" name="Google Shape;171;p18"/>
          <p:cNvSpPr txBox="1"/>
          <p:nvPr/>
        </p:nvSpPr>
        <p:spPr>
          <a:xfrm>
            <a:off x="74400" y="3614875"/>
            <a:ext cx="44976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CREATE TABLE Landlord (</a:t>
            </a:r>
            <a:endParaRPr sz="12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Rental_Agreement_ID int NOT NULL PRIMARY KEY,</a:t>
            </a:r>
            <a:endParaRPr sz="12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Landlord_First_Name varchar(255) NOT NULL,</a:t>
            </a:r>
            <a:endParaRPr sz="1200">
              <a:solidFill>
                <a:schemeClr val="l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Landlord_Last_Name varchar(255) NOT NULL,</a:t>
            </a:r>
            <a:endParaRPr sz="12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Property_ID int NOT NULL FOREIGN KEY </a:t>
            </a:r>
            <a:endParaRPr sz="12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REFERENCES Property(Property_ID),</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lt1"/>
                </a:solidFill>
                <a:latin typeface="Times New Roman"/>
                <a:ea typeface="Times New Roman"/>
                <a:cs typeface="Times New Roman"/>
                <a:sym typeface="Times New Roman"/>
              </a:rPr>
              <a:t>); </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#1</a:t>
            </a:r>
            <a:endParaRPr/>
          </a:p>
        </p:txBody>
      </p:sp>
      <p:sp>
        <p:nvSpPr>
          <p:cNvPr id="177" name="Google Shape;177;p19"/>
          <p:cNvSpPr txBox="1"/>
          <p:nvPr>
            <p:ph idx="1" type="body"/>
          </p:nvPr>
        </p:nvSpPr>
        <p:spPr>
          <a:xfrm>
            <a:off x="1015825" y="1567550"/>
            <a:ext cx="34032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900">
                <a:latin typeface="Times New Roman"/>
                <a:ea typeface="Times New Roman"/>
                <a:cs typeface="Times New Roman"/>
                <a:sym typeface="Times New Roman"/>
              </a:rPr>
              <a:t>What are the lowest rent prices in the Logan Neighborhood? How many rooms do they have?</a:t>
            </a:r>
            <a:endParaRPr sz="2000"/>
          </a:p>
        </p:txBody>
      </p:sp>
      <p:sp>
        <p:nvSpPr>
          <p:cNvPr id="178" name="Google Shape;178;p19"/>
          <p:cNvSpPr txBox="1"/>
          <p:nvPr>
            <p:ph idx="2" type="body"/>
          </p:nvPr>
        </p:nvSpPr>
        <p:spPr>
          <a:xfrm>
            <a:off x="4933221" y="1567550"/>
            <a:ext cx="3403200" cy="2911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SELECT Rental_Price, Property_Rooms</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FROM Rental_Agreement RA</a:t>
            </a:r>
            <a:endParaRPr sz="1500">
              <a:solidFill>
                <a:schemeClr val="accent4"/>
              </a:solidFill>
              <a:latin typeface="Times New Roman"/>
              <a:ea typeface="Times New Roman"/>
              <a:cs typeface="Times New Roman"/>
              <a:sym typeface="Times New Roman"/>
            </a:endParaRPr>
          </a:p>
          <a:p>
            <a:pPr indent="0" lvl="0" marL="457200" rtl="0" algn="l">
              <a:spcBef>
                <a:spcPts val="0"/>
              </a:spcBef>
              <a:spcAft>
                <a:spcPts val="0"/>
              </a:spcAft>
              <a:buNone/>
            </a:pPr>
            <a:r>
              <a:rPr lang="en" sz="1500">
                <a:solidFill>
                  <a:schemeClr val="accent4"/>
                </a:solidFill>
                <a:latin typeface="Times New Roman"/>
                <a:ea typeface="Times New Roman"/>
                <a:cs typeface="Times New Roman"/>
                <a:sym typeface="Times New Roman"/>
              </a:rPr>
              <a:t>JOIN Rental_Agreement RA </a:t>
            </a:r>
            <a:endParaRPr sz="1500">
              <a:solidFill>
                <a:schemeClr val="accent4"/>
              </a:solidFill>
              <a:latin typeface="Times New Roman"/>
              <a:ea typeface="Times New Roman"/>
              <a:cs typeface="Times New Roman"/>
              <a:sym typeface="Times New Roman"/>
            </a:endParaRPr>
          </a:p>
          <a:p>
            <a:pPr indent="0" lvl="0" marL="457200" rtl="0" algn="l">
              <a:spcBef>
                <a:spcPts val="0"/>
              </a:spcBef>
              <a:spcAft>
                <a:spcPts val="0"/>
              </a:spcAft>
              <a:buNone/>
            </a:pPr>
            <a:r>
              <a:rPr lang="en" sz="1500">
                <a:solidFill>
                  <a:schemeClr val="accent4"/>
                </a:solidFill>
                <a:latin typeface="Times New Roman"/>
                <a:ea typeface="Times New Roman"/>
                <a:cs typeface="Times New Roman"/>
                <a:sym typeface="Times New Roman"/>
              </a:rPr>
              <a:t>ON P.Rental_Agreement_ID = RA.Rental_Agreement_ID</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WHERE MIN(RA.Rental_Price);</a:t>
            </a:r>
            <a:endParaRPr sz="1900">
              <a:solidFill>
                <a:schemeClr val="accent4"/>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#2</a:t>
            </a:r>
            <a:endParaRPr/>
          </a:p>
        </p:txBody>
      </p:sp>
      <p:sp>
        <p:nvSpPr>
          <p:cNvPr id="184" name="Google Shape;184;p20"/>
          <p:cNvSpPr txBox="1"/>
          <p:nvPr>
            <p:ph idx="1" type="body"/>
          </p:nvPr>
        </p:nvSpPr>
        <p:spPr>
          <a:xfrm>
            <a:off x="963650" y="1567550"/>
            <a:ext cx="34032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What homes have a rent price of $500 to $800 and are on Mission Street?</a:t>
            </a:r>
            <a:endParaRPr sz="1900"/>
          </a:p>
        </p:txBody>
      </p:sp>
      <p:sp>
        <p:nvSpPr>
          <p:cNvPr id="185" name="Google Shape;185;p20"/>
          <p:cNvSpPr txBox="1"/>
          <p:nvPr>
            <p:ph idx="2" type="body"/>
          </p:nvPr>
        </p:nvSpPr>
        <p:spPr>
          <a:xfrm>
            <a:off x="4933226" y="1567550"/>
            <a:ext cx="4049700" cy="2911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SELECT RA.Rental_Agreement_ID, P.Property_Address</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FROM Rental_Agreement RA </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JOIN Property P </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ON P.Property_ID = RA.Property_ID</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WHERE Rental_Price BETWEEN 500 AND 800</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	AND Property_Street = ‘Mission’;</a:t>
            </a:r>
            <a:endParaRPr sz="1600">
              <a:solidFill>
                <a:schemeClr val="accent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#3</a:t>
            </a:r>
            <a:endParaRPr/>
          </a:p>
        </p:txBody>
      </p:sp>
      <p:sp>
        <p:nvSpPr>
          <p:cNvPr id="191" name="Google Shape;191;p21"/>
          <p:cNvSpPr txBox="1"/>
          <p:nvPr>
            <p:ph idx="1" type="body"/>
          </p:nvPr>
        </p:nvSpPr>
        <p:spPr>
          <a:xfrm>
            <a:off x="984500" y="1567550"/>
            <a:ext cx="34032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What homes on Nora Ave are above average in rent price compared to the Logan Neighborhood?</a:t>
            </a:r>
            <a:endParaRPr b="1" sz="18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92" name="Google Shape;192;p21"/>
          <p:cNvSpPr txBox="1"/>
          <p:nvPr>
            <p:ph idx="2" type="body"/>
          </p:nvPr>
        </p:nvSpPr>
        <p:spPr>
          <a:xfrm>
            <a:off x="4663575" y="1567550"/>
            <a:ext cx="4162800" cy="29112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t/>
            </a:r>
            <a:endParaRPr sz="16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SELECT P.Property_ID, RA.Rental_Price</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FROM Property P</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JOIN Rental Agreement R</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ON P.Property_ID </a:t>
            </a:r>
            <a:r>
              <a:rPr lang="en" sz="1500">
                <a:solidFill>
                  <a:schemeClr val="accent4"/>
                </a:solidFill>
                <a:latin typeface="Times New Roman"/>
                <a:ea typeface="Times New Roman"/>
                <a:cs typeface="Times New Roman"/>
                <a:sym typeface="Times New Roman"/>
              </a:rPr>
              <a:t>= </a:t>
            </a:r>
            <a:r>
              <a:rPr lang="en" sz="1500">
                <a:solidFill>
                  <a:schemeClr val="accent4"/>
                </a:solidFill>
                <a:latin typeface="Times New Roman"/>
                <a:ea typeface="Times New Roman"/>
                <a:cs typeface="Times New Roman"/>
                <a:sym typeface="Times New Roman"/>
              </a:rPr>
              <a:t>R.Property_ID</a:t>
            </a:r>
            <a:endParaRPr sz="1500">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WHERE P.Property_Street = ‘Nora’ AND R.Rental_Price &gt;</a:t>
            </a:r>
            <a:endParaRPr sz="1500">
              <a:solidFill>
                <a:schemeClr val="accent4"/>
              </a:solidFill>
              <a:latin typeface="Times New Roman"/>
              <a:ea typeface="Times New Roman"/>
              <a:cs typeface="Times New Roman"/>
              <a:sym typeface="Times New Roman"/>
            </a:endParaRPr>
          </a:p>
          <a:p>
            <a:pPr indent="45720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(SELECT AVG(RA.Rental_Price) </a:t>
            </a:r>
            <a:endParaRPr sz="1500">
              <a:solidFill>
                <a:schemeClr val="accent4"/>
              </a:solidFill>
              <a:latin typeface="Times New Roman"/>
              <a:ea typeface="Times New Roman"/>
              <a:cs typeface="Times New Roman"/>
              <a:sym typeface="Times New Roman"/>
            </a:endParaRPr>
          </a:p>
          <a:p>
            <a:pPr indent="45720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FROM Rental Agreement RA</a:t>
            </a:r>
            <a:endParaRPr sz="1500">
              <a:solidFill>
                <a:schemeClr val="accent4"/>
              </a:solidFill>
              <a:latin typeface="Times New Roman"/>
              <a:ea typeface="Times New Roman"/>
              <a:cs typeface="Times New Roman"/>
              <a:sym typeface="Times New Roman"/>
            </a:endParaRPr>
          </a:p>
          <a:p>
            <a:pPr indent="45720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WHERE R.Rental_Agreement_ID </a:t>
            </a:r>
            <a:endParaRPr sz="1500">
              <a:solidFill>
                <a:schemeClr val="accent4"/>
              </a:solidFill>
              <a:latin typeface="Times New Roman"/>
              <a:ea typeface="Times New Roman"/>
              <a:cs typeface="Times New Roman"/>
              <a:sym typeface="Times New Roman"/>
            </a:endParaRPr>
          </a:p>
          <a:p>
            <a:pPr indent="457200" lvl="0" marL="0" rtl="0" algn="l">
              <a:spcBef>
                <a:spcPts val="0"/>
              </a:spcBef>
              <a:spcAft>
                <a:spcPts val="0"/>
              </a:spcAft>
              <a:buNone/>
            </a:pPr>
            <a:r>
              <a:rPr lang="en" sz="1500">
                <a:solidFill>
                  <a:schemeClr val="accent4"/>
                </a:solidFill>
                <a:latin typeface="Times New Roman"/>
                <a:ea typeface="Times New Roman"/>
                <a:cs typeface="Times New Roman"/>
                <a:sym typeface="Times New Roman"/>
              </a:rPr>
              <a:t>= RA.Rental_Agreement_ID);</a:t>
            </a:r>
            <a:endParaRPr sz="1800">
              <a:solidFill>
                <a:schemeClr val="accent4"/>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