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9"/>
  </p:notesMasterIdLst>
  <p:handoutMasterIdLst>
    <p:handoutMasterId r:id="rId30"/>
  </p:handoutMasterIdLst>
  <p:sldIdLst>
    <p:sldId id="256" r:id="rId4"/>
    <p:sldId id="260" r:id="rId5"/>
    <p:sldId id="257" r:id="rId6"/>
    <p:sldId id="258" r:id="rId7"/>
    <p:sldId id="259" r:id="rId8"/>
    <p:sldId id="261" r:id="rId9"/>
    <p:sldId id="269" r:id="rId10"/>
    <p:sldId id="263" r:id="rId11"/>
    <p:sldId id="262" r:id="rId12"/>
    <p:sldId id="264" r:id="rId13"/>
    <p:sldId id="266" r:id="rId14"/>
    <p:sldId id="268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1" r:id="rId26"/>
    <p:sldId id="280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806"/>
    <a:srgbClr val="00FF78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80426"/>
  </p:normalViewPr>
  <p:slideViewPr>
    <p:cSldViewPr snapToGrid="0" snapToObjects="1">
      <p:cViewPr varScale="1">
        <p:scale>
          <a:sx n="128" d="100"/>
          <a:sy n="128" d="100"/>
        </p:scale>
        <p:origin x="2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5B3-379E-EF40-A0D2-38E640436CC2}" type="datetimeFigureOut">
              <a:rPr lang="en-US" smtClean="0">
                <a:latin typeface="Arial"/>
              </a:rPr>
              <a:t>2/11/21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29101-7F9C-2D47-B95D-7561785BF174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FD0FF-108E-5649-86F7-FD804B346A77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AEDF7-104F-8244-92A2-539A15AB1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19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AEDF7-104F-8244-92A2-539A15AB19A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11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39884"/>
            <a:ext cx="4038600" cy="38422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9885"/>
            <a:ext cx="4038600" cy="38422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8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994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94757"/>
            <a:ext cx="4040188" cy="31745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4994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94756"/>
            <a:ext cx="4041775" cy="31745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618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8618"/>
            <a:ext cx="5111750" cy="53982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25147"/>
            <a:ext cx="3008313" cy="40616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9194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153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F1CC899-6CEC-9548-B06D-7E1EB6F78CA3}" type="datetimeFigureOut">
              <a:rPr lang="en-US" smtClean="0"/>
              <a:pPr/>
              <a:t>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153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153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BCF5BE-30E4-844E-8194-AB7894AB12B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rgbClr val="7F08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16FD7-E9C3-FC44-B58D-48F11C30B62B}"/>
              </a:ext>
            </a:extLst>
          </p:cNvPr>
          <p:cNvSpPr/>
          <p:nvPr userDrawn="1"/>
        </p:nvSpPr>
        <p:spPr>
          <a:xfrm>
            <a:off x="0" y="1"/>
            <a:ext cx="9144000" cy="695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FFC6D-B35C-994C-B886-6EE18192693C}"/>
              </a:ext>
            </a:extLst>
          </p:cNvPr>
          <p:cNvSpPr/>
          <p:nvPr userDrawn="1"/>
        </p:nvSpPr>
        <p:spPr>
          <a:xfrm>
            <a:off x="0" y="94629"/>
            <a:ext cx="9144000" cy="695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AD3504-2638-9C4B-8491-64F3C52B75F4}"/>
              </a:ext>
            </a:extLst>
          </p:cNvPr>
          <p:cNvSpPr/>
          <p:nvPr userDrawn="1"/>
        </p:nvSpPr>
        <p:spPr>
          <a:xfrm>
            <a:off x="0" y="185910"/>
            <a:ext cx="9144000" cy="69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1309-6524-6640-8137-056FB0F1A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From Zero to Hero:</a:t>
            </a:r>
            <a:br>
              <a:rPr lang="en-US" dirty="0"/>
            </a:br>
            <a:r>
              <a:rPr lang="en-US" sz="2800" dirty="0"/>
              <a:t>A gradual implementation of the WTG approximation in SAM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0F663-2AD5-D843-B81B-5F22035E9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 of </a:t>
            </a:r>
            <a:r>
              <a:rPr lang="en-US" b="1" dirty="0" err="1"/>
              <a:t>TroPrecLS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7ABD443-FA4C-0842-A93B-7BD98958AEB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should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be varied?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7ABD443-FA4C-0842-A93B-7BD98958A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AD5AE14-7E85-ED4A-BAB3-9A6BBC8EB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implement a smooth transition from a pseudo-RCE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≫1</m:t>
                    </m:r>
                  </m:oMath>
                </a14:m>
                <a:r>
                  <a:rPr lang="en-US" dirty="0"/>
                  <a:t>) to a WTG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.0</m:t>
                        </m:r>
                      </m:sub>
                    </m:sSub>
                  </m:oMath>
                </a14:m>
                <a:r>
                  <a:rPr lang="en-US" dirty="0"/>
                  <a:t>),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.0</m:t>
                        </m:r>
                      </m:sub>
                    </m:sSub>
                  </m:oMath>
                </a14:m>
                <a:r>
                  <a:rPr lang="en-US" dirty="0"/>
                  <a:t> is the final momentum damping parameter</a:t>
                </a:r>
              </a:p>
              <a:p>
                <a:endParaRPr lang="en-US" dirty="0"/>
              </a:p>
              <a:p>
                <a:r>
                  <a:rPr lang="en-US" dirty="0"/>
                  <a:t>We initialize the model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=1024</m:t>
                    </m:r>
                  </m:oMath>
                </a14:m>
                <a:r>
                  <a:rPr lang="en-US" dirty="0"/>
                  <a:t> as the pseudo-RCE state.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varied in the form of an error function</a:t>
                </a:r>
              </a:p>
              <a:p>
                <a:pPr lvl="1"/>
                <a:r>
                  <a:rPr lang="en-US" dirty="0"/>
                  <a:t>Allows us to taper off the increase in the WTG strength</a:t>
                </a:r>
              </a:p>
              <a:p>
                <a:pPr lvl="1"/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so linearly decreasing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will result in exponential growth in the response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.0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AD5AE14-7E85-ED4A-BAB3-9A6BBC8EB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7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54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9552-A2F4-564A-8E11-CEC26CDB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Error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24416-34AD-B346-8398-702B17C7B20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general form of an error function is given by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rf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error function is used to vary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24416-34AD-B346-8398-702B17C7B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40" t="-5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CDC6B3F1-3F4B-F34E-90E4-EE469CB1E2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39884"/>
            <a:ext cx="403860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4A8DAB-B7F3-C64C-9E16-74FF38FBE968}"/>
                  </a:ext>
                </a:extLst>
              </p:cNvPr>
              <p:cNvSpPr txBox="1"/>
              <p:nvPr/>
            </p:nvSpPr>
            <p:spPr>
              <a:xfrm>
                <a:off x="1702586" y="5242331"/>
                <a:ext cx="5891228" cy="57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erf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4A8DAB-B7F3-C64C-9E16-74FF38FBE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586" y="5242331"/>
                <a:ext cx="5891228" cy="573042"/>
              </a:xfrm>
              <a:prstGeom prst="rect">
                <a:avLst/>
              </a:prstGeom>
              <a:blipFill>
                <a:blip r:embed="rId4"/>
                <a:stretch>
                  <a:fillRect t="-65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31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9552-A2F4-564A-8E11-CEC26CDB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Error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24416-34AD-B346-8398-702B17C7B20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basically a non-</a:t>
                </a:r>
                <a:r>
                  <a:rPr lang="en-US" dirty="0" err="1"/>
                  <a:t>dimensionalized</a:t>
                </a:r>
                <a:r>
                  <a:rPr lang="en-US" dirty="0"/>
                  <a:t> scaling time.</a:t>
                </a:r>
              </a:p>
              <a:p>
                <a:pPr lvl="1"/>
                <a:r>
                  <a:rPr lang="en-US" dirty="0"/>
                  <a:t>Fraction of time over which the WTG forcing is applied</a:t>
                </a:r>
              </a:p>
              <a:p>
                <a:pPr lvl="1"/>
                <a:r>
                  <a:rPr lang="en-US" dirty="0"/>
                  <a:t>Denotes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.0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the figure on the right,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see that the model would theoretically smoothly scale from a pseudo-RCE state to a WTG-forced state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24416-34AD-B346-8398-702B17C7B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40" t="-658" r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Diagram&#10;&#10;Description automatically generated with low confidence">
            <a:extLst>
              <a:ext uri="{FF2B5EF4-FFF2-40B4-BE49-F238E27FC236}">
                <a16:creationId xmlns:a16="http://schemas.microsoft.com/office/drawing/2014/main" id="{A452CEFD-658E-1F41-BE43-A242EDD023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78400" y="1843088"/>
            <a:ext cx="3378200" cy="3835400"/>
          </a:xfrm>
        </p:spPr>
      </p:pic>
    </p:spTree>
    <p:extLst>
      <p:ext uri="{BB962C8B-B14F-4D97-AF65-F5344CB8AC3E}">
        <p14:creationId xmlns:p14="http://schemas.microsoft.com/office/powerpoint/2010/main" val="13895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9056-8047-0341-9259-9068D617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Runs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09B01-084F-C44B-B241-688F20D42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RCE and WTG runs</a:t>
            </a:r>
          </a:p>
        </p:txBody>
      </p:sp>
    </p:spTree>
    <p:extLst>
      <p:ext uri="{BB962C8B-B14F-4D97-AF65-F5344CB8AC3E}">
        <p14:creationId xmlns:p14="http://schemas.microsoft.com/office/powerpoint/2010/main" val="1155304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CE55D0-035A-454D-9A5D-8877D0EB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6B886-5711-6749-A1A0-4155FCBA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64 x 64 grid points, 1 km grid spacing, 64 vertical levels</a:t>
            </a:r>
          </a:p>
          <a:p>
            <a:r>
              <a:rPr lang="en-US" dirty="0"/>
              <a:t>SST = 301.7 km, Insolation = 1354.23 W m</a:t>
            </a:r>
            <a:r>
              <a:rPr lang="en-US" baseline="30000" dirty="0"/>
              <a:t>-2</a:t>
            </a:r>
            <a:endParaRPr lang="en-US" dirty="0"/>
          </a:p>
          <a:p>
            <a:r>
              <a:rPr lang="en-US" dirty="0"/>
              <a:t>Experiments were conducted with and without diurnal cycle</a:t>
            </a:r>
          </a:p>
          <a:p>
            <a:endParaRPr lang="en-US" dirty="0"/>
          </a:p>
          <a:p>
            <a:r>
              <a:rPr lang="en-US" dirty="0"/>
              <a:t>RCE was continuously </a:t>
            </a:r>
            <a:r>
              <a:rPr lang="en-US" dirty="0" err="1"/>
              <a:t>spinup</a:t>
            </a:r>
            <a:r>
              <a:rPr lang="en-US" dirty="0"/>
              <a:t> in batches of  1000 days until equilibrium sounding was reached.</a:t>
            </a:r>
          </a:p>
          <a:p>
            <a:pPr lvl="1"/>
            <a:r>
              <a:rPr lang="en-US" dirty="0"/>
              <a:t>Last 200 days were used to get sounding profile</a:t>
            </a:r>
          </a:p>
          <a:p>
            <a:pPr lvl="1"/>
            <a:r>
              <a:rPr lang="en-US" dirty="0"/>
              <a:t>When equilibrium was reached (sounding used to initialize RCE returns approximately the same profile), sounding was used for WTG forcing.</a:t>
            </a:r>
          </a:p>
          <a:p>
            <a:endParaRPr lang="en-US" dirty="0"/>
          </a:p>
          <a:p>
            <a:r>
              <a:rPr lang="en-US" i="1" dirty="0"/>
              <a:t>Note to </a:t>
            </a:r>
            <a:r>
              <a:rPr lang="en-US" i="1" dirty="0" err="1"/>
              <a:t>Zhiming</a:t>
            </a:r>
            <a:r>
              <a:rPr lang="en-US" i="1" dirty="0"/>
              <a:t>: Yes, I needed to enforce a model top.</a:t>
            </a:r>
          </a:p>
        </p:txBody>
      </p:sp>
    </p:spTree>
    <p:extLst>
      <p:ext uri="{BB962C8B-B14F-4D97-AF65-F5344CB8AC3E}">
        <p14:creationId xmlns:p14="http://schemas.microsoft.com/office/powerpoint/2010/main" val="52864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CE55D0-035A-454D-9A5D-8877D0EB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016B886-5711-6749-A1A0-4155FCBAC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WTG parameters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=1024</m:t>
                    </m:r>
                  </m:oMath>
                </a14:m>
                <a:r>
                  <a:rPr lang="en-US" dirty="0"/>
                  <a:t> day-1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.0</m:t>
                        </m:r>
                      </m:sub>
                    </m:sSub>
                  </m:oMath>
                </a14:m>
                <a:r>
                  <a:rPr lang="en-US" dirty="0"/>
                  <a:t> ranges from 2</a:t>
                </a:r>
                <a:r>
                  <a:rPr lang="en-US" baseline="30000" dirty="0"/>
                  <a:t>1</a:t>
                </a:r>
                <a:r>
                  <a:rPr lang="en-US" dirty="0"/>
                  <a:t> to 2</a:t>
                </a:r>
                <a:r>
                  <a:rPr lang="en-US" baseline="30000" dirty="0"/>
                  <a:t>9</a:t>
                </a:r>
                <a:r>
                  <a:rPr lang="en-US" dirty="0"/>
                  <a:t> in steps of powers of 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=50</m:t>
                    </m:r>
                  </m:oMath>
                </a14:m>
                <a:r>
                  <a:rPr lang="en-US" dirty="0"/>
                  <a:t> days</a:t>
                </a:r>
              </a:p>
              <a:p>
                <a:endParaRPr lang="en-US" dirty="0"/>
              </a:p>
              <a:p>
                <a:r>
                  <a:rPr lang="en-US" dirty="0"/>
                  <a:t>I also investigated the impact on 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with height.  There are two options:</a:t>
                </a:r>
              </a:p>
              <a:p>
                <a:pPr lvl="1"/>
                <a:r>
                  <a:rPr lang="en-US" dirty="0" err="1"/>
                  <a:t>am_wtg_exp</a:t>
                </a:r>
                <a:r>
                  <a:rPr lang="en-US" dirty="0"/>
                  <a:t> = 0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am_wtg_exp = 1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016B886-5711-6749-A1A0-4155FCBAC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3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0B0F-046A-8145-9008-E9F84A01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RCE </a:t>
            </a:r>
            <a:r>
              <a:rPr lang="en-US" dirty="0" err="1"/>
              <a:t>Spinup</a:t>
            </a:r>
            <a:endParaRPr lang="en-US" dirty="0"/>
          </a:p>
        </p:txBody>
      </p:sp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CB3D2575-FA19-4C4A-BA1C-A7FE1AD37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633911"/>
            <a:ext cx="8229599" cy="4387102"/>
          </a:xfrm>
        </p:spPr>
      </p:pic>
    </p:spTree>
    <p:extLst>
      <p:ext uri="{BB962C8B-B14F-4D97-AF65-F5344CB8AC3E}">
        <p14:creationId xmlns:p14="http://schemas.microsoft.com/office/powerpoint/2010/main" val="3091738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1C06-1188-D54B-8450-08440A8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things start getting tricky …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A52B2CC1-58B6-4A40-BDDF-AAAF118BA6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003357"/>
            <a:ext cx="4038600" cy="3514862"/>
          </a:xfrm>
        </p:spPr>
      </p:pic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E6F88BAC-5B85-4546-912D-EE7F92E56C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003357"/>
            <a:ext cx="4038600" cy="3514862"/>
          </a:xfrm>
        </p:spPr>
      </p:pic>
    </p:spTree>
    <p:extLst>
      <p:ext uri="{BB962C8B-B14F-4D97-AF65-F5344CB8AC3E}">
        <p14:creationId xmlns:p14="http://schemas.microsoft.com/office/powerpoint/2010/main" val="142680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1C06-1188-D54B-8450-08440A8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things start getting tricky …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4CA787C6-3E86-4D4D-94D3-C5203B9889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003357"/>
            <a:ext cx="4038600" cy="3514862"/>
          </a:xfrm>
        </p:spPr>
      </p:pic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6D0BA92D-DC84-8746-96C0-F5B8A056FA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003357"/>
            <a:ext cx="4038600" cy="35148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F60FC2-A7ED-6841-959D-126988E91959}"/>
              </a:ext>
            </a:extLst>
          </p:cNvPr>
          <p:cNvSpPr txBox="1"/>
          <p:nvPr/>
        </p:nvSpPr>
        <p:spPr>
          <a:xfrm>
            <a:off x="1513278" y="5814944"/>
            <a:ext cx="611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Note: Insolation was too low, currently rerunning experiments</a:t>
            </a:r>
          </a:p>
        </p:txBody>
      </p:sp>
    </p:spTree>
    <p:extLst>
      <p:ext uri="{BB962C8B-B14F-4D97-AF65-F5344CB8AC3E}">
        <p14:creationId xmlns:p14="http://schemas.microsoft.com/office/powerpoint/2010/main" val="117974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D4CC2E8-12D7-B643-9A66-C958127C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9" y="788139"/>
            <a:ext cx="5751719" cy="5005819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D5EEA63D-5B89-FA4D-83F6-3ACC1E99AFBA}"/>
              </a:ext>
            </a:extLst>
          </p:cNvPr>
          <p:cNvSpPr/>
          <p:nvPr/>
        </p:nvSpPr>
        <p:spPr>
          <a:xfrm>
            <a:off x="6062870" y="1152939"/>
            <a:ext cx="109330" cy="3975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544EB2F-2C01-9F42-8060-64A1EAA28C17}"/>
              </a:ext>
            </a:extLst>
          </p:cNvPr>
          <p:cNvSpPr/>
          <p:nvPr/>
        </p:nvSpPr>
        <p:spPr>
          <a:xfrm>
            <a:off x="6062870" y="2060713"/>
            <a:ext cx="109330" cy="3975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B8BFC-2040-5B40-8AF2-60F4FF81F9F2}"/>
              </a:ext>
            </a:extLst>
          </p:cNvPr>
          <p:cNvSpPr txBox="1"/>
          <p:nvPr/>
        </p:nvSpPr>
        <p:spPr>
          <a:xfrm>
            <a:off x="6341166" y="1167055"/>
            <a:ext cx="119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Wet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B52CB-5F00-DE48-B3CB-80B8E3E49EED}"/>
              </a:ext>
            </a:extLst>
          </p:cNvPr>
          <p:cNvSpPr txBox="1"/>
          <p:nvPr/>
        </p:nvSpPr>
        <p:spPr>
          <a:xfrm>
            <a:off x="6341166" y="2074829"/>
            <a:ext cx="11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Dry States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369AE9A-CECA-F540-B13B-F89014193F86}"/>
              </a:ext>
            </a:extLst>
          </p:cNvPr>
          <p:cNvSpPr/>
          <p:nvPr/>
        </p:nvSpPr>
        <p:spPr>
          <a:xfrm>
            <a:off x="6067841" y="3866321"/>
            <a:ext cx="104359" cy="69573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92327-0B5B-9A46-912D-FBB8D80C17AB}"/>
              </a:ext>
            </a:extLst>
          </p:cNvPr>
          <p:cNvSpPr txBox="1"/>
          <p:nvPr/>
        </p:nvSpPr>
        <p:spPr>
          <a:xfrm>
            <a:off x="6341166" y="3969716"/>
            <a:ext cx="119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Wet States</a:t>
            </a:r>
          </a:p>
        </p:txBody>
      </p:sp>
    </p:spTree>
    <p:extLst>
      <p:ext uri="{BB962C8B-B14F-4D97-AF65-F5344CB8AC3E}">
        <p14:creationId xmlns:p14="http://schemas.microsoft.com/office/powerpoint/2010/main" val="335185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6C17-A577-B24D-8CDC-1F10488A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AA5E-F02F-524A-A163-9467C529C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recap on the Weak-Temperature Gradient Approximation and its implementation in models</a:t>
            </a:r>
          </a:p>
        </p:txBody>
      </p:sp>
    </p:spTree>
    <p:extLst>
      <p:ext uri="{BB962C8B-B14F-4D97-AF65-F5344CB8AC3E}">
        <p14:creationId xmlns:p14="http://schemas.microsoft.com/office/powerpoint/2010/main" val="2547407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6EE9DA1-DA64-524E-BF24-19917762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9" y="792069"/>
            <a:ext cx="5751718" cy="5005818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6544EB2F-2C01-9F42-8060-64A1EAA28C17}"/>
              </a:ext>
            </a:extLst>
          </p:cNvPr>
          <p:cNvSpPr/>
          <p:nvPr/>
        </p:nvSpPr>
        <p:spPr>
          <a:xfrm>
            <a:off x="6062870" y="2147203"/>
            <a:ext cx="109330" cy="3975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B8BFC-2040-5B40-8AF2-60F4FF81F9F2}"/>
              </a:ext>
            </a:extLst>
          </p:cNvPr>
          <p:cNvSpPr txBox="1"/>
          <p:nvPr/>
        </p:nvSpPr>
        <p:spPr>
          <a:xfrm>
            <a:off x="6341166" y="1276386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Wet State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B52CB-5F00-DE48-B3CB-80B8E3E49EED}"/>
              </a:ext>
            </a:extLst>
          </p:cNvPr>
          <p:cNvSpPr txBox="1"/>
          <p:nvPr/>
        </p:nvSpPr>
        <p:spPr>
          <a:xfrm>
            <a:off x="6341166" y="2161319"/>
            <a:ext cx="11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Dry States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3634F93-3EF9-AF4C-A83B-85E407C07F33}"/>
              </a:ext>
            </a:extLst>
          </p:cNvPr>
          <p:cNvSpPr/>
          <p:nvPr/>
        </p:nvSpPr>
        <p:spPr>
          <a:xfrm>
            <a:off x="6062870" y="3091070"/>
            <a:ext cx="109330" cy="33793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A3D6A-8768-1C43-ADE6-F98F36A0DE86}"/>
              </a:ext>
            </a:extLst>
          </p:cNvPr>
          <p:cNvSpPr txBox="1"/>
          <p:nvPr/>
        </p:nvSpPr>
        <p:spPr>
          <a:xfrm>
            <a:off x="6341166" y="3077014"/>
            <a:ext cx="11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Dry States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8F6A4-04D4-6045-87A0-FBC339FDB5F3}"/>
              </a:ext>
            </a:extLst>
          </p:cNvPr>
          <p:cNvSpPr txBox="1"/>
          <p:nvPr/>
        </p:nvSpPr>
        <p:spPr>
          <a:xfrm>
            <a:off x="6341166" y="3784977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Wet State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6980F0-B01C-1043-BF87-BF60EE9B615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436704" y="3509915"/>
            <a:ext cx="904462" cy="459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092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1D90-C48B-E840-AD72-45EA9390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Thoughts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F7A1-F5F1-2642-9B35-43ACBCC94E8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see multiple WTG equilibria!</a:t>
                </a:r>
              </a:p>
              <a:p>
                <a:pPr lvl="1"/>
                <a:r>
                  <a:rPr lang="en-US" dirty="0"/>
                  <a:t>A wet state and a dry (drizzle) state</a:t>
                </a:r>
              </a:p>
              <a:p>
                <a:pPr lvl="1"/>
                <a:r>
                  <a:rPr lang="en-US" dirty="0"/>
                  <a:t>The state the model ends up in seems to be purely a result of chance perturbations</a:t>
                </a:r>
              </a:p>
              <a:p>
                <a:endParaRPr lang="en-US" dirty="0"/>
              </a:p>
              <a:p>
                <a:r>
                  <a:rPr lang="en-US" dirty="0"/>
                  <a:t>It is interesting that </a:t>
                </a:r>
                <a:r>
                  <a:rPr lang="en-US" b="1" dirty="0"/>
                  <a:t>both</a:t>
                </a:r>
                <a:r>
                  <a:rPr lang="en-US" dirty="0"/>
                  <a:t> dry and wet WTG states result in an energy balance that is lower than the RCE state</a:t>
                </a:r>
              </a:p>
              <a:p>
                <a:pPr lvl="1"/>
                <a:r>
                  <a:rPr lang="en-US" dirty="0"/>
                  <a:t>However, the negative SEB for wet WTG states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=1</m:t>
                    </m:r>
                  </m:oMath>
                </a14:m>
                <a:r>
                  <a:rPr lang="en-US" dirty="0"/>
                  <a:t> is concerning (-400 W m</a:t>
                </a:r>
                <a:r>
                  <a:rPr lang="en-US" baseline="30000" dirty="0"/>
                  <a:t>-2</a:t>
                </a:r>
                <a:r>
                  <a:rPr lang="en-US" dirty="0"/>
                  <a:t>????)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F7A1-F5F1-2642-9B35-43ACBCC9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940" t="-658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A8072BA6-DD88-5C49-863A-CF2693891A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89670" y="1839913"/>
            <a:ext cx="3755660" cy="3841750"/>
          </a:xfrm>
        </p:spPr>
      </p:pic>
    </p:spTree>
    <p:extLst>
      <p:ext uri="{BB962C8B-B14F-4D97-AF65-F5344CB8AC3E}">
        <p14:creationId xmlns:p14="http://schemas.microsoft.com/office/powerpoint/2010/main" val="113686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1D90-C48B-E840-AD72-45EA9390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Thoughts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F7A1-F5F1-2642-9B35-43ACBCC94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 think, given what we see,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dirty="0"/>
                  <a:t> is the most appropriate solution in the tropical regions</a:t>
                </a:r>
              </a:p>
              <a:p>
                <a:pPr lvl="1"/>
                <a:r>
                  <a:rPr lang="en-US" dirty="0"/>
                  <a:t>I don’t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</m:t>
                    </m:r>
                  </m:oMath>
                </a14:m>
                <a:r>
                  <a:rPr lang="en-US" dirty="0"/>
                  <a:t> would be applicable in tropical regions, but results so far suggest otherwise</a:t>
                </a:r>
              </a:p>
              <a:p>
                <a:pPr lvl="1"/>
                <a:r>
                  <a:rPr lang="en-US" dirty="0"/>
                  <a:t>The moist WTG state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0 </m:t>
                    </m:r>
                  </m:oMath>
                </a14:m>
                <a:r>
                  <a:rPr lang="en-US" dirty="0"/>
                  <a:t>has a SEB that is similar to the tropics in reanalysis</a:t>
                </a:r>
              </a:p>
              <a:p>
                <a:endParaRPr lang="en-US" dirty="0"/>
              </a:p>
              <a:p>
                <a:r>
                  <a:rPr lang="en-US" dirty="0"/>
                  <a:t>Blossey et al. used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dirty="0"/>
                  <a:t>to model subtropical regions</a:t>
                </a:r>
              </a:p>
              <a:p>
                <a:pPr lvl="1"/>
                <a:r>
                  <a:rPr lang="en-US" dirty="0"/>
                  <a:t>For dry WTG states, it does seem that the SEB seems to be similar to each other and to reanalysis, so maybe it is applicable there?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F7A1-F5F1-2642-9B35-43ACBCC9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889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1D90-C48B-E840-AD72-45EA9390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Thoughts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F7A1-F5F1-2642-9B35-43ACBCC94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Going forward</a:t>
                </a:r>
              </a:p>
              <a:p>
                <a:pPr lvl="1"/>
                <a:r>
                  <a:rPr lang="en-US" dirty="0"/>
                  <a:t>Diurnal simulations based on the wet-state simulation</a:t>
                </a:r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=8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At least, I could assume that surface energy balance for wet state WTG is around that found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=8</m:t>
                    </m:r>
                  </m:oMath>
                </a14:m>
                <a:r>
                  <a:rPr lang="en-US" dirty="0"/>
                  <a:t> (~55 W m</a:t>
                </a:r>
                <a:r>
                  <a:rPr lang="en-US" baseline="30000" dirty="0"/>
                  <a:t>-2</a:t>
                </a:r>
                <a:r>
                  <a:rPr lang="en-US" dirty="0"/>
                  <a:t>)?</a:t>
                </a:r>
              </a:p>
              <a:p>
                <a:endParaRPr lang="en-US" dirty="0"/>
              </a:p>
              <a:p>
                <a:r>
                  <a:rPr lang="en-US" dirty="0"/>
                  <a:t>Need to run more tests (why is testing taking so much time??)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F7A1-F5F1-2642-9B35-43ACBCC9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977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94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1D90-C48B-E840-AD72-45EA9390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F7A1-F5F1-2642-9B35-43ACBCC9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anyone know how statistical output affects large-scale forcing in SAM?</a:t>
            </a:r>
          </a:p>
          <a:p>
            <a:pPr lvl="1"/>
            <a:r>
              <a:rPr lang="en-US" dirty="0"/>
              <a:t>When I set statistical output frequency at different values, I get different results for WTG simulations</a:t>
            </a:r>
          </a:p>
          <a:p>
            <a:pPr lvl="1"/>
            <a:r>
              <a:rPr lang="en-US" dirty="0"/>
              <a:t>I might try to use the updated UW version of SAM (clone from their GitHub) to see if there are any changes</a:t>
            </a:r>
          </a:p>
        </p:txBody>
      </p:sp>
    </p:spTree>
    <p:extLst>
      <p:ext uri="{BB962C8B-B14F-4D97-AF65-F5344CB8AC3E}">
        <p14:creationId xmlns:p14="http://schemas.microsoft.com/office/powerpoint/2010/main" val="3364641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6360-C619-C748-B8C3-7BFF4F903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20702-57B5-5A45-8484-0F0B29EDE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269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1BCC-038F-1746-B0FE-610890CF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Recap on the WTG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7214-6911-C743-BC65-534F30B69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formalized in Sobel et al. (2001)</a:t>
            </a:r>
          </a:p>
          <a:p>
            <a:endParaRPr lang="en-US" dirty="0"/>
          </a:p>
          <a:p>
            <a:r>
              <a:rPr lang="en-US" dirty="0"/>
              <a:t>Basic Principle:</a:t>
            </a:r>
          </a:p>
          <a:p>
            <a:pPr lvl="1"/>
            <a:r>
              <a:rPr lang="en-US" dirty="0"/>
              <a:t>Near equator, Coriolis force is weak </a:t>
            </a:r>
            <a:r>
              <a:rPr lang="en-US" dirty="0">
                <a:sym typeface="Wingdings" pitchFamily="2" charset="2"/>
              </a:rPr>
              <a:t> gravity waves dominate and are responsible for redistributing buoyancy anomalies</a:t>
            </a:r>
          </a:p>
          <a:p>
            <a:pPr lvl="1"/>
            <a:r>
              <a:rPr lang="en-US" dirty="0">
                <a:sym typeface="Wingdings" pitchFamily="2" charset="2"/>
              </a:rPr>
              <a:t>WTG assumes that this process is very effective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Therefore, temperature gradients are</a:t>
            </a:r>
          </a:p>
          <a:p>
            <a:pPr lvl="1"/>
            <a:r>
              <a:rPr lang="en-US" dirty="0">
                <a:sym typeface="Wingdings" pitchFamily="2" charset="2"/>
              </a:rPr>
              <a:t>small</a:t>
            </a:r>
          </a:p>
          <a:p>
            <a:pPr lvl="1"/>
            <a:r>
              <a:rPr lang="en-US" dirty="0">
                <a:sym typeface="Wingdings" pitchFamily="2" charset="2"/>
              </a:rPr>
              <a:t>time-invariant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9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1BCC-038F-1746-B0FE-610890CF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Recap on the WTG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67214-6911-C743-BC65-534F30B699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This redistribution causes adiabatic lifting/sinking of air parcels in proportion to the heating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~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𝑤𝑡𝑔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The exact implementation of the WTG approximation in CRMs varies across the different models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err="1">
                    <a:sym typeface="Wingdings" pitchFamily="2" charset="2"/>
                  </a:rPr>
                  <a:t>Blossey</a:t>
                </a:r>
                <a:r>
                  <a:rPr lang="en-US" dirty="0">
                    <a:sym typeface="Wingdings" pitchFamily="2" charset="2"/>
                  </a:rPr>
                  <a:t> et al. (2009) </a:t>
                </a:r>
                <a:r>
                  <a:rPr lang="en-US" b="1" dirty="0">
                    <a:sym typeface="Wingdings" pitchFamily="2" charset="2"/>
                  </a:rPr>
                  <a:t>used by SAM</a:t>
                </a:r>
                <a:r>
                  <a:rPr lang="en-US" dirty="0">
                    <a:sym typeface="Wingdings" pitchFamily="2" charset="2"/>
                  </a:rPr>
                  <a:t>, </a:t>
                </a:r>
                <a:r>
                  <a:rPr lang="en-US" dirty="0" err="1">
                    <a:sym typeface="Wingdings" pitchFamily="2" charset="2"/>
                  </a:rPr>
                  <a:t>Kuang</a:t>
                </a:r>
                <a:r>
                  <a:rPr lang="en-US" dirty="0">
                    <a:sym typeface="Wingdings" pitchFamily="2" charset="2"/>
                  </a:rPr>
                  <a:t> (2008)</a:t>
                </a:r>
                <a:br>
                  <a:rPr lang="en-US" b="1" dirty="0">
                    <a:sym typeface="Wingdings" pitchFamily="2" charset="2"/>
                  </a:rPr>
                </a:br>
                <a:r>
                  <a:rPr lang="en-US" i="1" dirty="0">
                    <a:sym typeface="Wingdings" pitchFamily="2" charset="2"/>
                  </a:rPr>
                  <a:t>(Note: coined by Romps (2012) as Weak Pressure Gradient (WPG))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i="1" dirty="0">
                    <a:sym typeface="Wingdings" pitchFamily="2" charset="2"/>
                  </a:rPr>
                  <a:t>Original Formulation</a:t>
                </a:r>
                <a:r>
                  <a:rPr lang="en-US" dirty="0">
                    <a:sym typeface="Wingdings" pitchFamily="2" charset="2"/>
                  </a:rPr>
                  <a:t> in Raymond and Zeng (2005), </a:t>
                </a:r>
                <a:r>
                  <a:rPr lang="en-US" i="1" dirty="0">
                    <a:sym typeface="Wingdings" pitchFamily="2" charset="2"/>
                  </a:rPr>
                  <a:t>Spectral Method</a:t>
                </a:r>
                <a:r>
                  <a:rPr lang="en-US" dirty="0">
                    <a:sym typeface="Wingdings" pitchFamily="2" charset="2"/>
                  </a:rPr>
                  <a:t> in Herman and Raymond (2014)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67214-6911-C743-BC65-534F30B69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0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1BCC-038F-1746-B0FE-610890CF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WTG implementation in SAM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67214-6911-C743-BC65-534F30B699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Is that of </a:t>
                </a:r>
                <a:r>
                  <a:rPr lang="en-US" dirty="0" err="1">
                    <a:sym typeface="Wingdings" pitchFamily="2" charset="2"/>
                  </a:rPr>
                  <a:t>Blossey</a:t>
                </a:r>
                <a:r>
                  <a:rPr lang="en-US" dirty="0">
                    <a:sym typeface="Wingdings" pitchFamily="2" charset="2"/>
                  </a:rPr>
                  <a:t> et al. (2009), with the formula as below relating the perturbation WTG vertical velocity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with the perturbation in the virtual temperature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sym typeface="Wingdings" pitchFamily="2" charset="2"/>
                  </a:rPr>
                  <a:t>):</a:t>
                </a:r>
              </a:p>
              <a:p>
                <a:pPr marL="0" indent="0">
                  <a:buNone/>
                </a:pPr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𝑝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𝜕𝜔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𝑝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In the tropics,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𝑓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is small and therefore we assume it is negligible</a:t>
                </a:r>
              </a:p>
              <a:p>
                <a:pPr marL="0" indent="0">
                  <a:buNone/>
                </a:pPr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𝑝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𝜕𝜔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𝑝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67214-6911-C743-BC65-534F30B69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977" r="-1389" b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1BCC-038F-1746-B0FE-610890CF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WTG implementation in SAM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67214-6911-C743-BC65-534F30B699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Now, if 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ym typeface="Wingdings" pitchFamily="2" charset="2"/>
                  </a:rPr>
                  <a:t> is invariant in height/pressure (</a:t>
                </a:r>
                <a:r>
                  <a:rPr lang="en-US" dirty="0" err="1">
                    <a:sym typeface="Wingdings" pitchFamily="2" charset="2"/>
                  </a:rPr>
                  <a:t>Blossey</a:t>
                </a:r>
                <a:r>
                  <a:rPr lang="en-US" dirty="0">
                    <a:sym typeface="Wingdings" pitchFamily="2" charset="2"/>
                  </a:rPr>
                  <a:t> et al. (2009) assumed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𝑝𝑝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𝑝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Therefore,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≫1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 we have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≪1,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and the model tends towards an RCE state.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Default parameters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day</a:t>
                </a:r>
                <a:r>
                  <a:rPr lang="en-US" baseline="30000" dirty="0">
                    <a:sym typeface="Wingdings" pitchFamily="2" charset="2"/>
                  </a:rPr>
                  <a:t>-1</a:t>
                </a:r>
                <a:r>
                  <a:rPr lang="en-US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=650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km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67214-6911-C743-BC65-534F30B69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977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1BCC-038F-1746-B0FE-610890CF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WTG implementation in SAM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67214-6911-C743-BC65-534F30B699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Even when 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ym typeface="Wingdings" pitchFamily="2" charset="2"/>
                  </a:rPr>
                  <a:t> linearly varies with pressure:</a:t>
                </a:r>
              </a:p>
              <a:p>
                <a:pPr marL="0" indent="0">
                  <a:buNone/>
                </a:pPr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sfc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𝑝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sfc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>
                  <a:sym typeface="Wingdings" pitchFamily="2" charset="2"/>
                </a:endParaRP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The equation decomposes to</a:t>
                </a:r>
              </a:p>
              <a:p>
                <a:pPr marL="0" indent="0">
                  <a:buNone/>
                </a:pPr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𝑝𝑝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sfc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sfc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And the same conclusions follow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67214-6911-C743-BC65-534F30B69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977" b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5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7320B-18A0-344F-86B9-AEC400C9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Gradual Implementation of the WTG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B6116-2AA2-9848-BF20-1AE1425C0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up the WTG forcing from Zero to Hero</a:t>
            </a:r>
          </a:p>
        </p:txBody>
      </p:sp>
    </p:spTree>
    <p:extLst>
      <p:ext uri="{BB962C8B-B14F-4D97-AF65-F5344CB8AC3E}">
        <p14:creationId xmlns:p14="http://schemas.microsoft.com/office/powerpoint/2010/main" val="102309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1BCC-038F-1746-B0FE-610890CF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WTG implementation in SAM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7214-6911-C743-BC65-534F30B69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The implementation of the WTG approximation, however, can cause a “shock” to the model that often arbitrarily forces it into a dry regime state.</a:t>
            </a:r>
          </a:p>
        </p:txBody>
      </p:sp>
      <p:pic>
        <p:nvPicPr>
          <p:cNvPr id="5" name="Picture 4" descr="Graphical user interface, chart, application, table, Excel&#10;&#10;Description automatically generated">
            <a:extLst>
              <a:ext uri="{FF2B5EF4-FFF2-40B4-BE49-F238E27FC236}">
                <a16:creationId xmlns:a16="http://schemas.microsoft.com/office/drawing/2014/main" id="{78CB2FB2-387E-2646-BBFF-E8C4C9C66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776607" y="3014867"/>
            <a:ext cx="5910193" cy="27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2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sic" id="{6B73AA70-3F38-AD47-99DD-D3F638634AFE}" vid="{23B496B4-EE56-D649-AA6F-8E096AC7D6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8E816AC679FF4C86C22834E825BD05" ma:contentTypeVersion="1" ma:contentTypeDescription="Create a new document." ma:contentTypeScope="" ma:versionID="066e42d507d75a122d0db91dd470f30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3873B0-5F06-429B-87A1-B2C262B51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099EF6-EB76-42DC-A350-28631BE45C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1915</TotalTime>
  <Words>1103</Words>
  <Application>Microsoft Macintosh PowerPoint</Application>
  <PresentationFormat>On-screen Show (4:3)</PresentationFormat>
  <Paragraphs>137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 From Zero to Hero: A gradual implementation of the WTG approximation in SAM</vt:lpstr>
      <vt:lpstr>Background</vt:lpstr>
      <vt:lpstr>A Recap on the WTG Approximation</vt:lpstr>
      <vt:lpstr>A Recap on the WTG Approximation</vt:lpstr>
      <vt:lpstr>WTG implementation in SAM</vt:lpstr>
      <vt:lpstr>WTG implementation in SAM</vt:lpstr>
      <vt:lpstr>WTG implementation in SAM</vt:lpstr>
      <vt:lpstr>A Gradual Implementation of the WTG</vt:lpstr>
      <vt:lpstr>WTG implementation in SAM</vt:lpstr>
      <vt:lpstr>How should a_m be varied?</vt:lpstr>
      <vt:lpstr>Using an Error Function</vt:lpstr>
      <vt:lpstr>Using an Error Function</vt:lpstr>
      <vt:lpstr>Model Runs</vt:lpstr>
      <vt:lpstr>Model Setup</vt:lpstr>
      <vt:lpstr>Model Setup</vt:lpstr>
      <vt:lpstr>RCE Spinup</vt:lpstr>
      <vt:lpstr>Now things start getting tricky …</vt:lpstr>
      <vt:lpstr>Now things start getting tricky …</vt:lpstr>
      <vt:lpstr>PowerPoint Presentation</vt:lpstr>
      <vt:lpstr>PowerPoint Presentation</vt:lpstr>
      <vt:lpstr>My Thoughts …</vt:lpstr>
      <vt:lpstr>My Thoughts …</vt:lpstr>
      <vt:lpstr>My Thoughts …</vt:lpstr>
      <vt:lpstr>Some Concerns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Gradual Implementation of the WTG approximation in SAM</dc:title>
  <dc:creator>Wong, Nathanael Zhixin</dc:creator>
  <cp:lastModifiedBy>Wong, Nathanael Zhixin</cp:lastModifiedBy>
  <cp:revision>42</cp:revision>
  <cp:lastPrinted>2018-09-10T23:15:33Z</cp:lastPrinted>
  <dcterms:created xsi:type="dcterms:W3CDTF">2021-02-02T22:00:10Z</dcterms:created>
  <dcterms:modified xsi:type="dcterms:W3CDTF">2021-02-12T07:20:30Z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0x010100E28E816AC679FF4C86C22834E825BD05</vt:lpwstr>
  </property>
</Properties>
</file>