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68" r:id="rId6"/>
    <p:sldId id="259" r:id="rId7"/>
    <p:sldId id="260" r:id="rId8"/>
    <p:sldId id="270" r:id="rId9"/>
    <p:sldId id="271" r:id="rId10"/>
    <p:sldId id="261" r:id="rId11"/>
    <p:sldId id="274" r:id="rId12"/>
    <p:sldId id="262" r:id="rId13"/>
    <p:sldId id="272" r:id="rId14"/>
    <p:sldId id="273" r:id="rId15"/>
    <p:sldId id="263" r:id="rId16"/>
    <p:sldId id="275" r:id="rId17"/>
    <p:sldId id="276" r:id="rId18"/>
    <p:sldId id="277" r:id="rId19"/>
    <p:sldId id="264" r:id="rId20"/>
    <p:sldId id="265" r:id="rId21"/>
    <p:sldId id="266" r:id="rId22"/>
    <p:sldId id="26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CIC-IDS2017 Intrusion Detection</a:t>
            </a:r>
          </a:p>
          <a:p>
            <a:r>
              <a:t>Machine Learning &amp; AI-Assisted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Capstone Project | Hacktiv8 | IBM Granite Support</a:t>
            </a:r>
            <a:endParaRPr lang="en-US" dirty="0"/>
          </a:p>
          <a:p>
            <a:r>
              <a:rPr lang="en-US" dirty="0"/>
              <a:t>Nathan Alvino Fam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XGBoost &amp; Logistic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XGBoost</a:t>
            </a:r>
            <a:r>
              <a:rPr dirty="0"/>
              <a:t>: Comparable to RF, slightly better recall in some cases</a:t>
            </a:r>
          </a:p>
          <a:p>
            <a:pPr marL="0" indent="0">
              <a:buNone/>
            </a:pPr>
            <a:r>
              <a:rPr dirty="0"/>
              <a:t>• Logistic Regression: Lower overall performance</a:t>
            </a:r>
          </a:p>
          <a:p>
            <a:pPr marL="0" indent="0">
              <a:buNone/>
            </a:pPr>
            <a:r>
              <a:rPr dirty="0"/>
              <a:t>• Insight: Tree-based models outperform linear methods on CIC-IDS2017</a:t>
            </a:r>
          </a:p>
          <a:p>
            <a:r>
              <a:rPr dirty="0"/>
              <a:t>ROC curve shows RF/XGB &gt;&gt; LR.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DC227-BA4E-FA7E-DCC5-D39B94736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3 Supervised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1C66FB-54A0-CB7E-9F1C-09A5602C9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92" y="1835385"/>
            <a:ext cx="8861615" cy="219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704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IsolationForest (Unsupervised)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Trained on benign-only data (n=120,000)</a:t>
            </a:r>
          </a:p>
          <a:p>
            <a:pPr marL="0" indent="0">
              <a:buNone/>
            </a:pPr>
            <a:r>
              <a:rPr dirty="0"/>
              <a:t>• Tested contamination values: [0.001 – 0.1]</a:t>
            </a:r>
          </a:p>
          <a:p>
            <a:pPr marL="0" indent="0">
              <a:buNone/>
            </a:pPr>
            <a:r>
              <a:rPr dirty="0"/>
              <a:t>• Best recall: 0.0002 (poor)</a:t>
            </a:r>
          </a:p>
          <a:p>
            <a:pPr marL="0" indent="0">
              <a:buNone/>
            </a:pPr>
            <a:r>
              <a:rPr dirty="0"/>
              <a:t>• Conclusion: Anomaly detection not effective here</a:t>
            </a:r>
            <a:r>
              <a:rPr lang="en-US" dirty="0"/>
              <a:t> since attacks are not always outlier</a:t>
            </a:r>
          </a:p>
          <a:p>
            <a:pPr marL="0" indent="0">
              <a:buNone/>
            </a:pPr>
            <a:endParaRPr dirty="0"/>
          </a:p>
          <a:p>
            <a:r>
              <a:rPr b="1" dirty="0"/>
              <a:t>Supervised ML is superior for CIC-IDS2017.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B0D037-ADFB-D809-B1B6-9B400C13F1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07" y="548515"/>
            <a:ext cx="5670141" cy="21433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1E977F-59A0-5537-4FE7-FF59C6996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908" y="3201479"/>
            <a:ext cx="4189052" cy="31080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F08092-6018-7C82-9644-FA1285294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7148" y="3201479"/>
            <a:ext cx="4078840" cy="1560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143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8DC3047-7542-7F7C-7496-D44C889B64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467271"/>
            <a:ext cx="8229600" cy="32986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1F08E5-2D14-CECD-FE29-4C6AED976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733" y="3838088"/>
            <a:ext cx="3970533" cy="291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91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SHAP Feature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dirty="0"/>
              <a:t>Top features influencing detection: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lang="en-US" b="1" dirty="0"/>
              <a:t>Port-related behavior </a:t>
            </a:r>
            <a:r>
              <a:rPr lang="en-US" dirty="0"/>
              <a:t>(Destination Port, </a:t>
            </a:r>
            <a:r>
              <a:rPr lang="en-US" dirty="0" err="1"/>
              <a:t>Init_Win_bytes_forward</a:t>
            </a:r>
            <a:r>
              <a:rPr lang="en-US" dirty="0"/>
              <a:t>/backward) is a strong indicator of attack traffic.</a:t>
            </a:r>
          </a:p>
          <a:p>
            <a:r>
              <a:rPr lang="en-US" b="1" dirty="0"/>
              <a:t>Packet size statistics </a:t>
            </a:r>
            <a:r>
              <a:rPr lang="en-US" dirty="0"/>
              <a:t>(average, min, max, variance, std) consistently dominate, meaning abnormal distribution of packet lengths is highly correlated with intrusions.</a:t>
            </a:r>
          </a:p>
          <a:p>
            <a:r>
              <a:rPr lang="en-US" b="1" dirty="0"/>
              <a:t>Timing-based features </a:t>
            </a:r>
            <a:r>
              <a:rPr lang="en-US" dirty="0"/>
              <a:t>(like Flow Duration, </a:t>
            </a:r>
            <a:r>
              <a:rPr lang="en-US" dirty="0" err="1"/>
              <a:t>Fwd</a:t>
            </a:r>
            <a:r>
              <a:rPr lang="en-US" dirty="0"/>
              <a:t> Packets/s) are less important in RF compared to size/port-based metrics, at least in this dataset sample.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Insight: Timing and packet size distribution are key indicators.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1E14C6-AB90-7ECC-DFCF-EF2A2AAECA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8787" y="130591"/>
            <a:ext cx="6380251" cy="618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375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78B7-51C7-CB5A-B9E4-1BFD7C78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Classification Using Top Features and Random Forest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0DA2B5-F3BA-8DBA-A2F0-8E3FD48F10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79" y="1969432"/>
            <a:ext cx="8046041" cy="325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001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008B6-041C-45E8-37DD-3E8B93C45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I’m Using SHAP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08C40-3145-A4BA-E43C-C7624B313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err="1"/>
              <a:t>RandomForest</a:t>
            </a:r>
            <a:r>
              <a:rPr lang="en-US" b="1" dirty="0"/>
              <a:t> Feature Importances ≠ True Causality : </a:t>
            </a:r>
            <a:r>
              <a:rPr lang="en-US" dirty="0"/>
              <a:t>The default .</a:t>
            </a:r>
            <a:r>
              <a:rPr lang="en-US" dirty="0" err="1"/>
              <a:t>feature_importances</a:t>
            </a:r>
            <a:r>
              <a:rPr lang="en-US" dirty="0"/>
              <a:t>_ in </a:t>
            </a:r>
            <a:r>
              <a:rPr lang="en-US" dirty="0" err="1"/>
              <a:t>RandomForest</a:t>
            </a:r>
            <a:r>
              <a:rPr lang="en-US" dirty="0"/>
              <a:t> only measures how much a feature reduces impurity across </a:t>
            </a:r>
            <a:r>
              <a:rPr lang="en-US" dirty="0" err="1"/>
              <a:t>trees.It</a:t>
            </a:r>
            <a:r>
              <a:rPr lang="en-US" dirty="0"/>
              <a:t> can be biased toward high-cardinality or correlated features (e.g., Destination Port looks huge in your bar chart).</a:t>
            </a:r>
          </a:p>
          <a:p>
            <a:r>
              <a:rPr lang="en-US" b="1" dirty="0"/>
              <a:t>SHAP explains at the sample level : </a:t>
            </a:r>
            <a:r>
              <a:rPr lang="en-US" dirty="0"/>
              <a:t>SHAP gives local explanations: for each prediction, it tells you how much each feature pushed the model towards “attack” vs “</a:t>
            </a:r>
            <a:r>
              <a:rPr lang="en-US" dirty="0" err="1"/>
              <a:t>benign.”This</a:t>
            </a:r>
            <a:r>
              <a:rPr lang="en-US" dirty="0"/>
              <a:t> helps us see not just “which features are important overall” but also why a specific flow was classified as an attack.</a:t>
            </a:r>
          </a:p>
          <a:p>
            <a:r>
              <a:rPr lang="en-US" b="1" dirty="0"/>
              <a:t>Balanced and interpretable importance : </a:t>
            </a:r>
            <a:r>
              <a:rPr lang="en-US" dirty="0"/>
              <a:t>SHAP aggregates local contributions into global </a:t>
            </a:r>
            <a:r>
              <a:rPr lang="en-US" dirty="0" err="1"/>
              <a:t>importance.This</a:t>
            </a:r>
            <a:r>
              <a:rPr lang="en-US" dirty="0"/>
              <a:t> avoids over-emphasizing correlated features and often surfaces more interpretable indicators (e.g., Flow Duration, Packet Length Variance) that domain experts can understand.</a:t>
            </a:r>
          </a:p>
        </p:txBody>
      </p:sp>
    </p:spTree>
    <p:extLst>
      <p:ext uri="{BB962C8B-B14F-4D97-AF65-F5344CB8AC3E}">
        <p14:creationId xmlns:p14="http://schemas.microsoft.com/office/powerpoint/2010/main" val="3057220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Support (IBM Granite)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Granite assisted in:</a:t>
            </a:r>
          </a:p>
          <a:p>
            <a:pPr marL="0" indent="0">
              <a:buNone/>
            </a:pPr>
            <a:r>
              <a:rPr dirty="0"/>
              <a:t>• Summarizing analytical results</a:t>
            </a:r>
          </a:p>
          <a:p>
            <a:pPr marL="0" indent="0">
              <a:buNone/>
            </a:pPr>
            <a:r>
              <a:rPr dirty="0"/>
              <a:t>• Generating executive-level insights</a:t>
            </a:r>
          </a:p>
          <a:p>
            <a:pPr marL="0" indent="0">
              <a:buNone/>
            </a:pPr>
            <a:r>
              <a:rPr dirty="0"/>
              <a:t>• Providing actionable cybersecurity recommendations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Example: Converting raw metrics into stakeholder-friendly narratives.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30038"/>
          </a:xfrm>
        </p:spPr>
        <p:txBody>
          <a:bodyPr>
            <a:normAutofit/>
          </a:bodyPr>
          <a:lstStyle/>
          <a:p>
            <a:r>
              <a:rPr dirty="0"/>
              <a:t>Background: Cyberattacks are increasing and Intrusion Detection Systems (IDS) are critical.</a:t>
            </a:r>
          </a:p>
          <a:p>
            <a:r>
              <a:rPr dirty="0"/>
              <a:t>Objective: Detect anomalies in network traffic using CIC-IDS2017 </a:t>
            </a:r>
            <a:r>
              <a:rPr lang="en-US" dirty="0"/>
              <a:t>mirrored </a:t>
            </a:r>
            <a:r>
              <a:rPr dirty="0"/>
              <a:t>dataset</a:t>
            </a:r>
            <a:r>
              <a:rPr lang="en-US" dirty="0"/>
              <a:t> in </a:t>
            </a:r>
            <a:r>
              <a:rPr lang="en-US" dirty="0" err="1"/>
              <a:t>kaggle</a:t>
            </a:r>
            <a:r>
              <a:rPr dirty="0"/>
              <a:t>.</a:t>
            </a:r>
          </a:p>
          <a:p>
            <a:r>
              <a:rPr dirty="0"/>
              <a:t>Approach: Supervised ML (</a:t>
            </a:r>
            <a:r>
              <a:rPr dirty="0" err="1"/>
              <a:t>RandomForest</a:t>
            </a:r>
            <a:r>
              <a:rPr dirty="0"/>
              <a:t>, </a:t>
            </a:r>
            <a:r>
              <a:rPr dirty="0" err="1"/>
              <a:t>XGBoost</a:t>
            </a:r>
            <a:r>
              <a:rPr dirty="0"/>
              <a:t>, Logistic Regression) + Unsupervised (</a:t>
            </a:r>
            <a:r>
              <a:rPr dirty="0" err="1"/>
              <a:t>IsolationForest</a:t>
            </a:r>
            <a:r>
              <a:rPr dirty="0"/>
              <a:t>).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Supervised ML (RF, XGB) are highly effective (&gt;99% accuracy)</a:t>
            </a:r>
          </a:p>
          <a:p>
            <a:pPr marL="0" indent="0">
              <a:buNone/>
            </a:pPr>
            <a:r>
              <a:rPr dirty="0"/>
              <a:t>• Logistic Regression is weaker baseline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IsolationForest</a:t>
            </a:r>
            <a:r>
              <a:rPr dirty="0"/>
              <a:t> performed poorly for anomaly detection</a:t>
            </a:r>
          </a:p>
          <a:p>
            <a:pPr marL="0" indent="0">
              <a:buNone/>
            </a:pPr>
            <a:r>
              <a:rPr dirty="0"/>
              <a:t>• SHAP improves explainability of models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Deploy RF/XGB for real-world IDS</a:t>
            </a:r>
          </a:p>
          <a:p>
            <a:pPr marL="0" indent="0">
              <a:buNone/>
            </a:pPr>
            <a:r>
              <a:rPr dirty="0"/>
              <a:t>• Add real-time feature engineering (sliding windows)</a:t>
            </a:r>
          </a:p>
          <a:p>
            <a:pPr marL="0" indent="0">
              <a:buNone/>
            </a:pPr>
            <a:r>
              <a:rPr dirty="0"/>
              <a:t>• Extend dataset with latest cyberattack patterns</a:t>
            </a:r>
          </a:p>
          <a:p>
            <a:pPr marL="0" indent="0">
              <a:buNone/>
            </a:pPr>
            <a:r>
              <a:rPr dirty="0"/>
              <a:t>• Use anomaly detection only as early-warning system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F24726-3EF8-9A68-2536-CEA7CDA56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576" y="1668211"/>
            <a:ext cx="4866848" cy="39003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(CIC-IDS2017)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/>
              <a:t>• Source: CIC-IDS2017 (mirrored from Kaggle)</a:t>
            </a:r>
          </a:p>
          <a:p>
            <a:pPr marL="0" indent="0">
              <a:buNone/>
            </a:pPr>
            <a:r>
              <a:rPr dirty="0"/>
              <a:t>• Size: 2.8 million rows</a:t>
            </a:r>
            <a:r>
              <a:rPr lang="en-US" dirty="0"/>
              <a:t> (Actual)</a:t>
            </a:r>
            <a:r>
              <a:rPr dirty="0"/>
              <a:t>, 79 features</a:t>
            </a:r>
          </a:p>
          <a:p>
            <a:pPr marL="0" indent="0">
              <a:buNone/>
            </a:pPr>
            <a:r>
              <a:rPr dirty="0"/>
              <a:t>• Labels: BENIGN vs ATTACK</a:t>
            </a:r>
          </a:p>
          <a:p>
            <a:pPr marL="0" indent="0">
              <a:buNone/>
            </a:pPr>
            <a:r>
              <a:rPr dirty="0"/>
              <a:t>• Sampling: 300k stratified sample</a:t>
            </a:r>
          </a:p>
          <a:p>
            <a:pPr marL="0" indent="0">
              <a:buNone/>
            </a:pPr>
            <a:r>
              <a:rPr dirty="0"/>
              <a:t>• Challenge: Highly imbalanced data (BENIGN &gt;&gt; ATTACK)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Dataset Link :</a:t>
            </a:r>
          </a:p>
          <a:p>
            <a:pPr marL="0" indent="0">
              <a:buNone/>
            </a:pPr>
            <a:r>
              <a:rPr lang="en-US" dirty="0"/>
              <a:t>https://www.kaggle.com/datasets/chethuhn/network-intrusion-dataset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4147E2-0A3E-29C0-82AA-7B7B115144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544908"/>
            <a:ext cx="8229600" cy="18898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74860B-8FC2-96BA-608B-7C1BAFBBC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98940"/>
            <a:ext cx="6916115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2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A4214E-1461-80D2-DDF9-F117B8C34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194" y="695880"/>
            <a:ext cx="8743308" cy="558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99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Data Loading &amp; Cleaning</a:t>
            </a:r>
          </a:p>
          <a:p>
            <a:pPr marL="0" indent="0">
              <a:buNone/>
            </a:pPr>
            <a:r>
              <a:rPr dirty="0"/>
              <a:t>2. Sampling &amp; Splitting</a:t>
            </a:r>
          </a:p>
          <a:p>
            <a:pPr marL="0" indent="0">
              <a:buNone/>
            </a:pPr>
            <a:r>
              <a:rPr dirty="0"/>
              <a:t>3. Feature Scaling</a:t>
            </a:r>
          </a:p>
          <a:p>
            <a:pPr marL="0" indent="0">
              <a:buNone/>
            </a:pPr>
            <a:r>
              <a:rPr dirty="0"/>
              <a:t>4. Modeling: RF, XGB, Logistic Regression</a:t>
            </a:r>
          </a:p>
          <a:p>
            <a:pPr marL="0" indent="0">
              <a:buNone/>
            </a:pPr>
            <a:r>
              <a:rPr dirty="0"/>
              <a:t>5. Evaluation: Precision, Recall, F1, ROC-AUC</a:t>
            </a:r>
          </a:p>
          <a:p>
            <a:pPr marL="0" indent="0">
              <a:buNone/>
            </a:pPr>
            <a:r>
              <a:rPr dirty="0"/>
              <a:t>6. Explainability: SHAP</a:t>
            </a:r>
          </a:p>
          <a:p>
            <a:pPr marL="0" indent="0">
              <a:buNone/>
            </a:pPr>
            <a:r>
              <a:rPr dirty="0"/>
              <a:t>7. Granite Summarization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Random Forest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Precision: ~0.9985</a:t>
            </a:r>
          </a:p>
          <a:p>
            <a:pPr marL="0" indent="0">
              <a:buNone/>
            </a:pPr>
            <a:r>
              <a:rPr dirty="0"/>
              <a:t>• Recall: ~0.9985</a:t>
            </a:r>
          </a:p>
          <a:p>
            <a:pPr marL="0" indent="0">
              <a:buNone/>
            </a:pPr>
            <a:r>
              <a:rPr dirty="0"/>
              <a:t>• F1: ~0.9985</a:t>
            </a:r>
          </a:p>
          <a:p>
            <a:pPr marL="0" indent="0">
              <a:buNone/>
            </a:pPr>
            <a:r>
              <a:rPr dirty="0"/>
              <a:t>• ROC-AUC: ~0.9985</a:t>
            </a:r>
          </a:p>
          <a:p>
            <a:endParaRPr dirty="0"/>
          </a:p>
          <a:p>
            <a:r>
              <a:rPr dirty="0"/>
              <a:t>Confusion matrix shows balanced high accuracy on both BENIGN and ATTACK.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BC153E-56FB-3043-06E3-1095FDC99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674" y="337718"/>
            <a:ext cx="4896533" cy="20576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775170-BD81-50D9-F4CB-ED4848964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83" y="2664378"/>
            <a:ext cx="8738834" cy="368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784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736F71-08D8-E521-7B97-1988C7C85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49" y="1355011"/>
            <a:ext cx="4011630" cy="35176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3D4FD0-33D7-7F3B-FEC7-F87F741A9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662" y="1355011"/>
            <a:ext cx="3924726" cy="344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9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682</Words>
  <Application>Microsoft Office PowerPoint</Application>
  <PresentationFormat>On-screen Show (4:3)</PresentationFormat>
  <Paragraphs>76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CIC-IDS2017 Intrusion Detection Machine Learning &amp; AI-Assisted Analysis</vt:lpstr>
      <vt:lpstr>Project Overview</vt:lpstr>
      <vt:lpstr>Dataset (CIC-IDS2017)</vt:lpstr>
      <vt:lpstr>PowerPoint Presentation</vt:lpstr>
      <vt:lpstr>PowerPoint Presentation</vt:lpstr>
      <vt:lpstr>Analysis Process</vt:lpstr>
      <vt:lpstr>Random Forest Results</vt:lpstr>
      <vt:lpstr>PowerPoint Presentation</vt:lpstr>
      <vt:lpstr>PowerPoint Presentation</vt:lpstr>
      <vt:lpstr>XGBoost &amp; Logistic Regression</vt:lpstr>
      <vt:lpstr>Comparison 3 Supervised Models</vt:lpstr>
      <vt:lpstr>IsolationForest (Unsupervised)</vt:lpstr>
      <vt:lpstr>PowerPoint Presentation</vt:lpstr>
      <vt:lpstr>PowerPoint Presentation</vt:lpstr>
      <vt:lpstr>SHAP Feature Importance</vt:lpstr>
      <vt:lpstr>PowerPoint Presentation</vt:lpstr>
      <vt:lpstr>Classification Using Top Features and Random Forest Models</vt:lpstr>
      <vt:lpstr>Why I’m Using SHAP ?</vt:lpstr>
      <vt:lpstr>AI Support (IBM Granite)</vt:lpstr>
      <vt:lpstr>Conclusion</vt:lpstr>
      <vt:lpstr>Recommendations</vt:lpstr>
      <vt:lpstr>Closing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Nathan Alvino</dc:creator>
  <cp:keywords/>
  <dc:description>generated using python-pptx</dc:description>
  <cp:lastModifiedBy>Nathan Alvino</cp:lastModifiedBy>
  <cp:revision>2</cp:revision>
  <dcterms:created xsi:type="dcterms:W3CDTF">2013-01-27T09:14:16Z</dcterms:created>
  <dcterms:modified xsi:type="dcterms:W3CDTF">2025-09-19T11:36:38Z</dcterms:modified>
  <cp:category/>
</cp:coreProperties>
</file>