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7" r:id="rId3"/>
    <p:sldId id="312" r:id="rId4"/>
    <p:sldId id="313" r:id="rId5"/>
    <p:sldId id="314" r:id="rId6"/>
    <p:sldId id="315" r:id="rId7"/>
    <p:sldId id="316" r:id="rId8"/>
    <p:sldId id="317" r:id="rId9"/>
  </p:sldIdLst>
  <p:sldSz cx="9144000" cy="5143500" type="screen16x9"/>
  <p:notesSz cx="6858000" cy="9144000"/>
  <p:embeddedFontLst>
    <p:embeddedFont>
      <p:font typeface="DM Sans" pitchFamily="2" charset="77"/>
      <p:regular r:id="rId11"/>
      <p:bold r:id="rId12"/>
      <p:italic r:id="rId13"/>
      <p:boldItalic r:id="rId14"/>
    </p:embeddedFont>
    <p:embeddedFont>
      <p:font typeface="Viga" panose="020B0800030000020004" pitchFamily="34" charset="77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86AB9A-79C8-4240-8AB2-94430A69261F}">
  <a:tblStyle styleId="{1A86AB9A-79C8-4240-8AB2-94430A692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5"/>
    <p:restoredTop sz="94628"/>
  </p:normalViewPr>
  <p:slideViewPr>
    <p:cSldViewPr snapToGrid="0">
      <p:cViewPr varScale="1">
        <p:scale>
          <a:sx n="158" d="100"/>
          <a:sy n="158" d="100"/>
        </p:scale>
        <p:origin x="208" y="20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46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1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94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79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241200" y="60840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626400" y="33840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70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Personal  Professional Project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P.P.P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Nathan Foucher 2-SN A1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fr-FR" dirty="0"/>
              <a:t>Présentation et parcours académique </a:t>
            </a:r>
            <a:endParaRPr b="1"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fr-FR" dirty="0"/>
              <a:t>Hobbies et centres d’intérêts</a:t>
            </a: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fr-FR" dirty="0"/>
              <a:t>Parcours professionnel </a:t>
            </a:r>
            <a:endParaRPr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fr-FR" dirty="0"/>
              <a:t>Projets professionnels</a:t>
            </a:r>
            <a:endParaRPr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fr-FR" dirty="0">
                <a:uFill>
                  <a:noFill/>
                </a:uFill>
              </a:rPr>
              <a:t>Analyse du métier et du marché</a:t>
            </a:r>
            <a:endParaRPr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AutoNum type="arabicPeriod"/>
            </a:pPr>
            <a:r>
              <a:rPr lang="fr-FR" dirty="0"/>
              <a:t>Objectifs personnels</a:t>
            </a:r>
          </a:p>
          <a:p>
            <a:pPr marL="13970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586252" y="2053442"/>
            <a:ext cx="1971493" cy="1627020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</a:t>
            </a:r>
            <a:r>
              <a:rPr lang="en" dirty="0"/>
              <a:t> et </a:t>
            </a:r>
            <a:r>
              <a:rPr lang="fr-FR" dirty="0"/>
              <a:t>parcours</a:t>
            </a:r>
            <a:r>
              <a:rPr lang="en" dirty="0"/>
              <a:t> académique </a:t>
            </a:r>
            <a:endParaRPr dirty="0"/>
          </a:p>
        </p:txBody>
      </p:sp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1028700" y="1813263"/>
            <a:ext cx="1390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Étudiant</a:t>
            </a:r>
          </a:p>
        </p:txBody>
      </p:sp>
      <p:sp>
        <p:nvSpPr>
          <p:cNvPr id="1328" name="Google Shape;1328;p40"/>
          <p:cNvSpPr txBox="1">
            <a:spLocks noGrp="1"/>
          </p:cNvSpPr>
          <p:nvPr>
            <p:ph type="subTitle" idx="4294967295"/>
          </p:nvPr>
        </p:nvSpPr>
        <p:spPr>
          <a:xfrm>
            <a:off x="781050" y="2069150"/>
            <a:ext cx="16383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200" dirty="0"/>
              <a:t>22 ans, Toulouse</a:t>
            </a:r>
          </a:p>
        </p:txBody>
      </p:sp>
      <p:sp>
        <p:nvSpPr>
          <p:cNvPr id="1356" name="Google Shape;1356;p40"/>
          <p:cNvSpPr txBox="1">
            <a:spLocks noGrp="1"/>
          </p:cNvSpPr>
          <p:nvPr>
            <p:ph type="title"/>
          </p:nvPr>
        </p:nvSpPr>
        <p:spPr>
          <a:xfrm>
            <a:off x="5400675" y="1813275"/>
            <a:ext cx="27147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BAC S SI</a:t>
            </a:r>
            <a:endParaRPr sz="1400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5400675" y="2069150"/>
            <a:ext cx="2714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Lycée Charles de Gaulle Poissy</a:t>
            </a:r>
            <a:endParaRPr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5597AD-8633-0211-A71D-DA44E8601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42" t="3336" r="5333" b="15886"/>
          <a:stretch/>
        </p:blipFill>
        <p:spPr>
          <a:xfrm>
            <a:off x="3999715" y="1787677"/>
            <a:ext cx="1208295" cy="1732118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CBD096EF-D8EC-D69B-3BCD-B892A331C6C3}"/>
              </a:ext>
            </a:extLst>
          </p:cNvPr>
          <p:cNvGrpSpPr/>
          <p:nvPr/>
        </p:nvGrpSpPr>
        <p:grpSpPr>
          <a:xfrm>
            <a:off x="2487192" y="1587225"/>
            <a:ext cx="835102" cy="851975"/>
            <a:chOff x="2705845" y="1530910"/>
            <a:chExt cx="835102" cy="851975"/>
          </a:xfrm>
        </p:grpSpPr>
        <p:sp>
          <p:nvSpPr>
            <p:cNvPr id="18" name="Google Shape;2061;p50">
              <a:extLst>
                <a:ext uri="{FF2B5EF4-FFF2-40B4-BE49-F238E27FC236}">
                  <a16:creationId xmlns:a16="http://schemas.microsoft.com/office/drawing/2014/main" id="{59D0E14B-353A-FA31-6918-7BA1FCBFEC65}"/>
                </a:ext>
              </a:extLst>
            </p:cNvPr>
            <p:cNvSpPr/>
            <p:nvPr/>
          </p:nvSpPr>
          <p:spPr>
            <a:xfrm>
              <a:off x="2720796" y="1577685"/>
              <a:ext cx="805200" cy="805200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raphique 6" descr="Écolier">
              <a:extLst>
                <a:ext uri="{FF2B5EF4-FFF2-40B4-BE49-F238E27FC236}">
                  <a16:creationId xmlns:a16="http://schemas.microsoft.com/office/drawing/2014/main" id="{5BBC279A-5AF4-ABFC-4471-75005D05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845" y="1530910"/>
              <a:ext cx="835102" cy="835102"/>
            </a:xfrm>
            <a:prstGeom prst="rect">
              <a:avLst/>
            </a:prstGeom>
          </p:spPr>
        </p:pic>
      </p:grpSp>
      <p:sp>
        <p:nvSpPr>
          <p:cNvPr id="8" name="Google Shape;1356;p40">
            <a:extLst>
              <a:ext uri="{FF2B5EF4-FFF2-40B4-BE49-F238E27FC236}">
                <a16:creationId xmlns:a16="http://schemas.microsoft.com/office/drawing/2014/main" id="{CA9A0D6E-787A-413D-64CC-63080F6C117A}"/>
              </a:ext>
            </a:extLst>
          </p:cNvPr>
          <p:cNvSpPr txBox="1">
            <a:spLocks/>
          </p:cNvSpPr>
          <p:nvPr/>
        </p:nvSpPr>
        <p:spPr>
          <a:xfrm>
            <a:off x="1108301" y="3449393"/>
            <a:ext cx="27147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400" dirty="0"/>
              <a:t>Prépa PSI</a:t>
            </a:r>
          </a:p>
        </p:txBody>
      </p:sp>
      <p:sp>
        <p:nvSpPr>
          <p:cNvPr id="9" name="Google Shape;1357;p40">
            <a:extLst>
              <a:ext uri="{FF2B5EF4-FFF2-40B4-BE49-F238E27FC236}">
                <a16:creationId xmlns:a16="http://schemas.microsoft.com/office/drawing/2014/main" id="{48C0982E-F70B-BE7F-ABEE-AE92CB7CEEC5}"/>
              </a:ext>
            </a:extLst>
          </p:cNvPr>
          <p:cNvSpPr txBox="1">
            <a:spLocks/>
          </p:cNvSpPr>
          <p:nvPr/>
        </p:nvSpPr>
        <p:spPr>
          <a:xfrm>
            <a:off x="1108301" y="3705268"/>
            <a:ext cx="2714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fr-FR" sz="1200" dirty="0"/>
              <a:t>Lycée Jeanne d’Albret Saint Germain en Laye </a:t>
            </a:r>
          </a:p>
        </p:txBody>
      </p:sp>
      <p:sp>
        <p:nvSpPr>
          <p:cNvPr id="12" name="Google Shape;1327;p40">
            <a:extLst>
              <a:ext uri="{FF2B5EF4-FFF2-40B4-BE49-F238E27FC236}">
                <a16:creationId xmlns:a16="http://schemas.microsoft.com/office/drawing/2014/main" id="{4C8A96F3-F3D7-D9B8-4CBA-706AD14B3941}"/>
              </a:ext>
            </a:extLst>
          </p:cNvPr>
          <p:cNvSpPr txBox="1">
            <a:spLocks/>
          </p:cNvSpPr>
          <p:nvPr/>
        </p:nvSpPr>
        <p:spPr>
          <a:xfrm>
            <a:off x="4989903" y="3439929"/>
            <a:ext cx="2186212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fr-FR" sz="1400" dirty="0"/>
              <a:t>École d’ingénieur Sciences du numérique </a:t>
            </a:r>
          </a:p>
        </p:txBody>
      </p:sp>
      <p:sp>
        <p:nvSpPr>
          <p:cNvPr id="13" name="Google Shape;1328;p40">
            <a:extLst>
              <a:ext uri="{FF2B5EF4-FFF2-40B4-BE49-F238E27FC236}">
                <a16:creationId xmlns:a16="http://schemas.microsoft.com/office/drawing/2014/main" id="{C436F54E-36A2-76CD-8609-6821304A2FCC}"/>
              </a:ext>
            </a:extLst>
          </p:cNvPr>
          <p:cNvSpPr txBox="1">
            <a:spLocks/>
          </p:cNvSpPr>
          <p:nvPr/>
        </p:nvSpPr>
        <p:spPr>
          <a:xfrm>
            <a:off x="5460497" y="3920629"/>
            <a:ext cx="16383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spcAft>
                <a:spcPts val="1600"/>
              </a:spcAft>
              <a:buFont typeface="DM Sans"/>
              <a:buNone/>
            </a:pPr>
            <a:r>
              <a:rPr lang="fr-FR" sz="1200" dirty="0"/>
              <a:t>ENSEEIHT, Toulouse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6C1763-0474-2521-D0A2-65905ACCBB20}"/>
              </a:ext>
            </a:extLst>
          </p:cNvPr>
          <p:cNvGrpSpPr/>
          <p:nvPr/>
        </p:nvGrpSpPr>
        <p:grpSpPr>
          <a:xfrm>
            <a:off x="7310097" y="3500372"/>
            <a:ext cx="805200" cy="840514"/>
            <a:chOff x="6959298" y="3309247"/>
            <a:chExt cx="805200" cy="840514"/>
          </a:xfrm>
        </p:grpSpPr>
        <p:sp>
          <p:nvSpPr>
            <p:cNvPr id="33" name="Google Shape;2061;p50">
              <a:extLst>
                <a:ext uri="{FF2B5EF4-FFF2-40B4-BE49-F238E27FC236}">
                  <a16:creationId xmlns:a16="http://schemas.microsoft.com/office/drawing/2014/main" id="{9E487E35-17D8-8BCB-90A2-B1CBA1792AB5}"/>
                </a:ext>
              </a:extLst>
            </p:cNvPr>
            <p:cNvSpPr/>
            <p:nvPr/>
          </p:nvSpPr>
          <p:spPr>
            <a:xfrm>
              <a:off x="6959298" y="3344561"/>
              <a:ext cx="805200" cy="805200"/>
            </a:xfrm>
            <a:prstGeom prst="ellipse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raphique 15" descr="École">
              <a:extLst>
                <a:ext uri="{FF2B5EF4-FFF2-40B4-BE49-F238E27FC236}">
                  <a16:creationId xmlns:a16="http://schemas.microsoft.com/office/drawing/2014/main" id="{EB42CC6B-FB28-95AB-6990-E76A8B477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92649" y="3309247"/>
              <a:ext cx="738498" cy="738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38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Hobbies et centres d’intérêts </a:t>
            </a:r>
          </a:p>
        </p:txBody>
      </p:sp>
      <p:sp>
        <p:nvSpPr>
          <p:cNvPr id="2055" name="Google Shape;2055;p50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Passionné </a:t>
            </a:r>
            <a:r>
              <a:rPr lang="fr-FR"/>
              <a:t>entrainement à </a:t>
            </a:r>
            <a:r>
              <a:rPr lang="fr-FR" dirty="0"/>
              <a:t>des </a:t>
            </a:r>
            <a:r>
              <a:rPr lang="fr-FR" b="1" dirty="0"/>
              <a:t>épreuves de hacking</a:t>
            </a:r>
          </a:p>
        </p:txBody>
      </p:sp>
      <p:sp>
        <p:nvSpPr>
          <p:cNvPr id="2056" name="Google Shape;2056;p5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Cybersécurité</a:t>
            </a:r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Pratique occasionnelle depuis </a:t>
            </a:r>
            <a:r>
              <a:rPr lang="fr-FR" b="1" dirty="0"/>
              <a:t>4 ans</a:t>
            </a:r>
          </a:p>
        </p:txBody>
      </p:sp>
      <p:sp>
        <p:nvSpPr>
          <p:cNvPr id="2058" name="Google Shape;2058;p5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Escalade</a:t>
            </a:r>
            <a:endParaRPr dirty="0"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Fréquente depuis </a:t>
            </a:r>
            <a:r>
              <a:rPr lang="fr-FR" b="1" dirty="0"/>
              <a:t>8 ans </a:t>
            </a:r>
            <a:r>
              <a:rPr lang="fr-FR" dirty="0"/>
              <a:t>différents clubs de théâtre et suis aujourd’hui président d’</a:t>
            </a:r>
            <a:r>
              <a:rPr lang="fr-FR" b="1" dirty="0"/>
              <a:t>Acte7</a:t>
            </a:r>
          </a:p>
        </p:txBody>
      </p:sp>
      <p:sp>
        <p:nvSpPr>
          <p:cNvPr id="2060" name="Google Shape;2060;p50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Théâtre</a:t>
            </a:r>
          </a:p>
        </p:txBody>
      </p:sp>
      <p:sp>
        <p:nvSpPr>
          <p:cNvPr id="2061" name="Google Shape;2061;p50"/>
          <p:cNvSpPr/>
          <p:nvPr/>
        </p:nvSpPr>
        <p:spPr>
          <a:xfrm>
            <a:off x="153962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50"/>
          <p:cNvSpPr/>
          <p:nvPr/>
        </p:nvSpPr>
        <p:spPr>
          <a:xfrm>
            <a:off x="4169398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3" name="Google Shape;2063;p50"/>
          <p:cNvSpPr/>
          <p:nvPr/>
        </p:nvSpPr>
        <p:spPr>
          <a:xfrm>
            <a:off x="6799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64" name="Google Shape;2064;p50"/>
          <p:cNvCxnSpPr>
            <a:stCxn id="2061" idx="2"/>
          </p:cNvCxnSpPr>
          <p:nvPr/>
        </p:nvCxnSpPr>
        <p:spPr>
          <a:xfrm rot="10800000">
            <a:off x="-218975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cxnSpLocks/>
            <a:stCxn id="2063" idx="6"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phique 2" descr="Escalade">
            <a:extLst>
              <a:ext uri="{FF2B5EF4-FFF2-40B4-BE49-F238E27FC236}">
                <a16:creationId xmlns:a16="http://schemas.microsoft.com/office/drawing/2014/main" id="{9163B443-F60C-FED5-BDDA-006490DC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5021" y="2033575"/>
            <a:ext cx="539700" cy="539700"/>
          </a:xfrm>
          <a:prstGeom prst="rect">
            <a:avLst/>
          </a:prstGeom>
        </p:spPr>
      </p:pic>
      <p:pic>
        <p:nvPicPr>
          <p:cNvPr id="6" name="Graphique 5" descr="Verrouiller">
            <a:extLst>
              <a:ext uri="{FF2B5EF4-FFF2-40B4-BE49-F238E27FC236}">
                <a16:creationId xmlns:a16="http://schemas.microsoft.com/office/drawing/2014/main" id="{439529B9-5CAE-A596-D92A-8783D1EEA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2814" y="1974241"/>
            <a:ext cx="658368" cy="658368"/>
          </a:xfrm>
          <a:prstGeom prst="rect">
            <a:avLst/>
          </a:prstGeom>
        </p:spPr>
      </p:pic>
      <p:pic>
        <p:nvPicPr>
          <p:cNvPr id="8" name="Graphique 7" descr="Théâtre">
            <a:extLst>
              <a:ext uri="{FF2B5EF4-FFF2-40B4-BE49-F238E27FC236}">
                <a16:creationId xmlns:a16="http://schemas.microsoft.com/office/drawing/2014/main" id="{9BC12A6E-63BA-C64E-7986-F9EAA2135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385" y="2026035"/>
            <a:ext cx="554780" cy="5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4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Parcourt Professionnel</a:t>
            </a:r>
          </a:p>
        </p:txBody>
      </p:sp>
      <p:sp>
        <p:nvSpPr>
          <p:cNvPr id="2989" name="Google Shape;2989;p61"/>
          <p:cNvSpPr/>
          <p:nvPr/>
        </p:nvSpPr>
        <p:spPr>
          <a:xfrm>
            <a:off x="1647675" y="1600200"/>
            <a:ext cx="819300" cy="8193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990" name="Google Shape;2990;p61"/>
          <p:cNvSpPr txBox="1">
            <a:spLocks noGrp="1"/>
          </p:cNvSpPr>
          <p:nvPr>
            <p:ph type="body" idx="4294967295"/>
          </p:nvPr>
        </p:nvSpPr>
        <p:spPr>
          <a:xfrm>
            <a:off x="614993" y="3905833"/>
            <a:ext cx="2884662" cy="1117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200" dirty="0"/>
              <a:t>Codage d’une application utilisant des technologies web pour une école devant être utilisable par des élèves de maternelles. </a:t>
            </a:r>
          </a:p>
        </p:txBody>
      </p:sp>
      <p:sp>
        <p:nvSpPr>
          <p:cNvPr id="2991" name="Google Shape;2991;p61"/>
          <p:cNvSpPr txBox="1">
            <a:spLocks noGrp="1"/>
          </p:cNvSpPr>
          <p:nvPr>
            <p:ph type="title" idx="4294967295"/>
          </p:nvPr>
        </p:nvSpPr>
        <p:spPr>
          <a:xfrm>
            <a:off x="233112" y="3314048"/>
            <a:ext cx="3648424" cy="605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[Juin-Aout 2022]</a:t>
            </a:r>
            <a:br>
              <a:rPr lang="fr-F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Développeur Full-Stack</a:t>
            </a:r>
            <a:br>
              <a:rPr lang="fr-F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2" name="Google Shape;2992;p61"/>
          <p:cNvSpPr/>
          <p:nvPr/>
        </p:nvSpPr>
        <p:spPr>
          <a:xfrm>
            <a:off x="4162350" y="3321175"/>
            <a:ext cx="819300" cy="8193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993" name="Google Shape;2993;p61"/>
          <p:cNvSpPr txBox="1">
            <a:spLocks noGrp="1"/>
          </p:cNvSpPr>
          <p:nvPr>
            <p:ph type="body" idx="4294967295"/>
          </p:nvPr>
        </p:nvSpPr>
        <p:spPr>
          <a:xfrm>
            <a:off x="2876633" y="1627327"/>
            <a:ext cx="3390742" cy="944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200" dirty="0"/>
              <a:t>Stage consistant à coder des pages web pour la Toulouse Hacking Convention (compétition d’hacking type capture the flag). </a:t>
            </a:r>
          </a:p>
        </p:txBody>
      </p:sp>
      <p:sp>
        <p:nvSpPr>
          <p:cNvPr id="2994" name="Google Shape;2994;p61"/>
          <p:cNvSpPr txBox="1">
            <a:spLocks noGrp="1"/>
          </p:cNvSpPr>
          <p:nvPr>
            <p:ph type="title" idx="4294967295"/>
          </p:nvPr>
        </p:nvSpPr>
        <p:spPr>
          <a:xfrm>
            <a:off x="3233589" y="1062693"/>
            <a:ext cx="267681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[Février-Juin 2022]</a:t>
            </a:r>
            <a:b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Développeur Frontend</a:t>
            </a:r>
            <a:b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5" name="Google Shape;2995;p61"/>
          <p:cNvSpPr/>
          <p:nvPr/>
        </p:nvSpPr>
        <p:spPr>
          <a:xfrm>
            <a:off x="6677025" y="1600200"/>
            <a:ext cx="819300" cy="8193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996" name="Google Shape;2996;p61"/>
          <p:cNvSpPr txBox="1">
            <a:spLocks noGrp="1"/>
          </p:cNvSpPr>
          <p:nvPr>
            <p:ph type="body" idx="4294967295"/>
          </p:nvPr>
        </p:nvSpPr>
        <p:spPr>
          <a:xfrm>
            <a:off x="5555478" y="3974554"/>
            <a:ext cx="306210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200" dirty="0"/>
              <a:t>Job d’été, caissier dans un magasin de vente de fruits et légumes. </a:t>
            </a:r>
          </a:p>
        </p:txBody>
      </p:sp>
      <p:sp>
        <p:nvSpPr>
          <p:cNvPr id="2997" name="Google Shape;2997;p61"/>
          <p:cNvSpPr txBox="1">
            <a:spLocks noGrp="1"/>
          </p:cNvSpPr>
          <p:nvPr>
            <p:ph type="title" idx="4294967295"/>
          </p:nvPr>
        </p:nvSpPr>
        <p:spPr>
          <a:xfrm>
            <a:off x="5705748" y="3314048"/>
            <a:ext cx="2761571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[Juin-Aout 2022]</a:t>
            </a:r>
            <a:br>
              <a:rPr lang="fr-FR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Employé Polyvalent</a:t>
            </a:r>
            <a:br>
              <a:rPr lang="fr-FR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98" name="Google Shape;2998;p61"/>
          <p:cNvCxnSpPr>
            <a:cxnSpLocks/>
            <a:stCxn id="2989" idx="4"/>
            <a:endCxn id="2991" idx="0"/>
          </p:cNvCxnSpPr>
          <p:nvPr/>
        </p:nvCxnSpPr>
        <p:spPr>
          <a:xfrm flipH="1">
            <a:off x="2057324" y="2419500"/>
            <a:ext cx="1" cy="89454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99" name="Google Shape;2999;p61"/>
          <p:cNvCxnSpPr>
            <a:cxnSpLocks/>
            <a:stCxn id="2992" idx="0"/>
            <a:endCxn id="2993" idx="2"/>
          </p:cNvCxnSpPr>
          <p:nvPr/>
        </p:nvCxnSpPr>
        <p:spPr>
          <a:xfrm flipV="1">
            <a:off x="4572000" y="2571751"/>
            <a:ext cx="4" cy="74942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00" name="Google Shape;3000;p61"/>
          <p:cNvCxnSpPr>
            <a:cxnSpLocks/>
            <a:stCxn id="2995" idx="4"/>
            <a:endCxn id="2997" idx="0"/>
          </p:cNvCxnSpPr>
          <p:nvPr/>
        </p:nvCxnSpPr>
        <p:spPr>
          <a:xfrm flipH="1">
            <a:off x="7086534" y="2419500"/>
            <a:ext cx="141" cy="89454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2A5F0AE-EDB3-0F6B-1341-033FB990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54" y="1686416"/>
            <a:ext cx="552918" cy="55291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6C9D8-345E-FF08-98B6-91111C1EB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986" y="3422816"/>
            <a:ext cx="616018" cy="616018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54199FF-956B-5E11-9BA5-47324AC77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544" y="1860255"/>
            <a:ext cx="747975" cy="2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0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8B9736E-D5F3-5FBA-3690-F2472B25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600" y="1335775"/>
            <a:ext cx="7625872" cy="32673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Ingénieur en Cybersécurité/Réseaux informatiques</a:t>
            </a:r>
          </a:p>
          <a:p>
            <a:pPr>
              <a:lnSpc>
                <a:spcPct val="200000"/>
              </a:lnSpc>
            </a:pPr>
            <a:r>
              <a:rPr lang="fr-FR" dirty="0"/>
              <a:t>Spécialisé dans la </a:t>
            </a:r>
            <a:r>
              <a:rPr lang="fr-FR" b="1" dirty="0"/>
              <a:t>Cybersécurité </a:t>
            </a:r>
            <a:r>
              <a:rPr lang="fr-FR" dirty="0"/>
              <a:t> </a:t>
            </a:r>
          </a:p>
          <a:p>
            <a:pPr>
              <a:lnSpc>
                <a:spcPct val="200000"/>
              </a:lnSpc>
            </a:pPr>
            <a:r>
              <a:rPr lang="fr-FR" dirty="0"/>
              <a:t>Début de carrière en tant qu’ingénieur </a:t>
            </a:r>
            <a:r>
              <a:rPr lang="fr-FR" b="1" dirty="0"/>
              <a:t>DevOps </a:t>
            </a:r>
          </a:p>
          <a:p>
            <a:pPr lvl="1"/>
            <a:r>
              <a:rPr lang="fr-FR" dirty="0"/>
              <a:t>introduire des processus, des outils et des méthodes pour équilibrer les besoins tout au long du cycle de développement de logiciels</a:t>
            </a:r>
          </a:p>
          <a:p>
            <a:pPr>
              <a:lnSpc>
                <a:spcPct val="200000"/>
              </a:lnSpc>
            </a:pPr>
            <a:r>
              <a:rPr lang="fr-FR" dirty="0"/>
              <a:t>But à terme : </a:t>
            </a:r>
            <a:r>
              <a:rPr lang="fr-FR" b="1" dirty="0"/>
              <a:t>Chef de Projet en cybersécurité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2FF87E-5DED-964C-F44E-FBB99C47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Professionnel</a:t>
            </a:r>
          </a:p>
        </p:txBody>
      </p:sp>
    </p:spTree>
    <p:extLst>
      <p:ext uri="{BB962C8B-B14F-4D97-AF65-F5344CB8AC3E}">
        <p14:creationId xmlns:p14="http://schemas.microsoft.com/office/powerpoint/2010/main" val="392051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du métier et du marché 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16326" y="685850"/>
            <a:ext cx="8415610" cy="5093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fr-FR" sz="1600" dirty="0"/>
              <a:t>Un métier à marché porteur</a:t>
            </a:r>
          </a:p>
          <a:p>
            <a:pPr marL="114300" indent="0">
              <a:lnSpc>
                <a:spcPct val="200000"/>
              </a:lnSpc>
              <a:buNone/>
            </a:pPr>
            <a:endParaRPr lang="fr-FR" dirty="0"/>
          </a:p>
          <a:p>
            <a:pPr>
              <a:lnSpc>
                <a:spcPct val="200000"/>
              </a:lnSpc>
              <a:spcBef>
                <a:spcPts val="1800"/>
              </a:spcBef>
            </a:pPr>
            <a:r>
              <a:rPr lang="fr-FR" sz="1600" dirty="0"/>
              <a:t>Un métier innovant</a:t>
            </a:r>
          </a:p>
          <a:p>
            <a:pPr lvl="1">
              <a:spcBef>
                <a:spcPts val="400"/>
              </a:spcBef>
            </a:pPr>
            <a:r>
              <a:rPr lang="fr-FR" sz="1400" dirty="0"/>
              <a:t>Nécessité d’être et de rester à la pointe de l’innovation technologique (évolution rapide des technologies et des nouvelles menaces)</a:t>
            </a:r>
          </a:p>
          <a:p>
            <a:pPr>
              <a:lnSpc>
                <a:spcPct val="200000"/>
              </a:lnSpc>
            </a:pPr>
            <a:endParaRPr lang="fr-FR" dirty="0"/>
          </a:p>
          <a:p>
            <a:pPr>
              <a:lnSpc>
                <a:spcPct val="200000"/>
              </a:lnSpc>
              <a:spcBef>
                <a:spcPts val="3000"/>
              </a:spcBef>
            </a:pPr>
            <a:r>
              <a:rPr lang="fr-FR" sz="1600" dirty="0"/>
              <a:t>Un métier international</a:t>
            </a:r>
          </a:p>
          <a:p>
            <a:pPr lvl="1">
              <a:spcBef>
                <a:spcPts val="0"/>
              </a:spcBef>
            </a:pPr>
            <a:r>
              <a:rPr lang="fr-FR" sz="1400" dirty="0"/>
              <a:t>Projets ouverts à l'international : collaboration européenne, américaine... (directive NIS, Cybersecurity Act, ToolBox 5g…) 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23390" y="2441471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E88046-9028-B0BD-5A21-9CB6A077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91" y="1169472"/>
            <a:ext cx="3452013" cy="8017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3BC60A-537A-3034-7E5B-A7F48B1D9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23" y="1230236"/>
            <a:ext cx="3181553" cy="7308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CC51E9C-F7EF-BEC7-643E-47B3DAF32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720" y="3094493"/>
            <a:ext cx="4006560" cy="6695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4A6C631-D4E8-DB86-E56B-F2160BBECD72}"/>
              </a:ext>
            </a:extLst>
          </p:cNvPr>
          <p:cNvSpPr txBox="1"/>
          <p:nvPr/>
        </p:nvSpPr>
        <p:spPr>
          <a:xfrm>
            <a:off x="2417460" y="1847684"/>
            <a:ext cx="61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2"/>
                </a:solidFill>
              </a:rPr>
              <a:t>pcw.fr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A6097E-B99D-7FB2-A683-0EA32DFB2354}"/>
              </a:ext>
            </a:extLst>
          </p:cNvPr>
          <p:cNvSpPr txBox="1"/>
          <p:nvPr/>
        </p:nvSpPr>
        <p:spPr>
          <a:xfrm>
            <a:off x="5841945" y="1953922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2"/>
                </a:solidFill>
              </a:rPr>
              <a:t>pcw.fr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C60729-B309-FBE9-6209-3082B3E322B7}"/>
              </a:ext>
            </a:extLst>
          </p:cNvPr>
          <p:cNvSpPr txBox="1"/>
          <p:nvPr/>
        </p:nvSpPr>
        <p:spPr>
          <a:xfrm>
            <a:off x="4271935" y="3731571"/>
            <a:ext cx="739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2"/>
                </a:solidFill>
              </a:rPr>
              <a:t>stoik.io</a:t>
            </a:r>
          </a:p>
        </p:txBody>
      </p:sp>
    </p:spTree>
    <p:extLst>
      <p:ext uri="{BB962C8B-B14F-4D97-AF65-F5344CB8AC3E}">
        <p14:creationId xmlns:p14="http://schemas.microsoft.com/office/powerpoint/2010/main" val="268483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904E238-3DFE-156B-7F98-0F6211BE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1216202"/>
            <a:ext cx="7322400" cy="4265625"/>
          </a:xfrm>
        </p:spPr>
        <p:txBody>
          <a:bodyPr/>
          <a:lstStyle/>
          <a:p>
            <a:r>
              <a:rPr lang="fr-FR" sz="1400" b="1" dirty="0"/>
              <a:t>Stage été 2023 dans le domaine de la cybersécurité ou des réseaux informatiques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fr-FR" dirty="0"/>
              <a:t>DevOps, Ingénieur réseaux, Pentesting… (CapGemini, Airbus, Orange, Thales, Startup…)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fr-FR" dirty="0"/>
              <a:t>Recherche de stage au Luxembourg (SES, Banque Luxembourg…)</a:t>
            </a:r>
          </a:p>
          <a:p>
            <a:r>
              <a:rPr lang="fr-FR" sz="1400" b="1" dirty="0"/>
              <a:t>Cursus à l’étranger 3</a:t>
            </a:r>
            <a:r>
              <a:rPr lang="fr-FR" sz="1400" b="1" baseline="30000" dirty="0"/>
              <a:t>ème</a:t>
            </a:r>
            <a:r>
              <a:rPr lang="fr-FR" sz="1400" b="1" dirty="0"/>
              <a:t> année 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fr-FR" dirty="0"/>
              <a:t>Université d’Amsterdam (Master 1 an cybersécurité et réseaux)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TLS-SEC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fr-FR" dirty="0"/>
              <a:t>Université de Cork, Irlande (Semestre avec choix d'UE en cyber et réseaux)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/>
              <a:t>Plus tard 	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fr-FR" sz="1400" dirty="0"/>
              <a:t>Ingénieur en cybersécurité 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endParaRPr lang="fr-FR" sz="1400" b="1" dirty="0"/>
          </a:p>
          <a:p>
            <a:pPr marL="1066800" lvl="2" indent="0">
              <a:buNone/>
            </a:pPr>
            <a:endParaRPr lang="fr-FR" dirty="0"/>
          </a:p>
          <a:p>
            <a:pPr marL="1066800" lvl="2" indent="0">
              <a:buNone/>
            </a:pPr>
            <a:endParaRPr lang="fr-FR" dirty="0"/>
          </a:p>
          <a:p>
            <a:pPr lvl="1"/>
            <a:endParaRPr lang="fr-FR" sz="1400" b="1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4964062-1CC3-E531-19FA-03C69F69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Personnels</a:t>
            </a:r>
          </a:p>
        </p:txBody>
      </p:sp>
    </p:spTree>
    <p:extLst>
      <p:ext uri="{BB962C8B-B14F-4D97-AF65-F5344CB8AC3E}">
        <p14:creationId xmlns:p14="http://schemas.microsoft.com/office/powerpoint/2010/main" val="217028552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379</Words>
  <Application>Microsoft Macintosh PowerPoint</Application>
  <PresentationFormat>Affichage à l'écran (16:9)</PresentationFormat>
  <Paragraphs>63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Viga</vt:lpstr>
      <vt:lpstr>DM Sans</vt:lpstr>
      <vt:lpstr>Cyber Security Business Plan</vt:lpstr>
      <vt:lpstr>Personal  Professional Project  P.P.P</vt:lpstr>
      <vt:lpstr>Table des matières</vt:lpstr>
      <vt:lpstr>Présentation et parcours académique </vt:lpstr>
      <vt:lpstr>Hobbies et centres d’intérêts </vt:lpstr>
      <vt:lpstr>Parcourt Professionnel</vt:lpstr>
      <vt:lpstr>Projet Professionnel</vt:lpstr>
      <vt:lpstr>Analyse du métier et du marché </vt:lpstr>
      <vt:lpstr>Objectifs Personnels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 Personal Project  P.P.P</dc:title>
  <cp:lastModifiedBy>Nathan Foucher</cp:lastModifiedBy>
  <cp:revision>3</cp:revision>
  <dcterms:modified xsi:type="dcterms:W3CDTF">2022-12-28T15:39:06Z</dcterms:modified>
</cp:coreProperties>
</file>