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A8F08-639A-4C21-989C-2C1B4B4FD21F}" type="datetimeFigureOut">
              <a:rPr lang="es-ES" smtClean="0"/>
              <a:t>02/12/2019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6E251-071E-4B99-AEF8-EEC3EFD98E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2207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39F869-8241-44BC-ADC9-9D4B14715DA2}" type="slidenum">
              <a:rPr lang="es-ES" sz="1200">
                <a:solidFill>
                  <a:srgbClr val="000000"/>
                </a:solidFill>
              </a:rPr>
              <a:pPr/>
              <a:t>1</a:t>
            </a:fld>
            <a:endParaRPr lang="es-ES" sz="1200">
              <a:solidFill>
                <a:srgbClr val="000000"/>
              </a:solidFill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98610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6E251-071E-4B99-AEF8-EEC3EFD98EF7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3067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23DB2-890B-4DB9-8546-E09C3631CD8C}" type="datetime12">
              <a:rPr lang="es-ES" smtClean="0">
                <a:solidFill>
                  <a:srgbClr val="000000"/>
                </a:solidFill>
              </a:rPr>
              <a:t>8:29 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>
                <a:solidFill>
                  <a:srgbClr val="000000"/>
                </a:solidFill>
              </a:rPr>
              <a:t>curso dft 2018</a:t>
            </a: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2EA24-B855-44D3-A3C4-754A5CEE5101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67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0579D-063E-438E-8EB8-6AF985B487FA}" type="datetime12">
              <a:rPr lang="es-ES" smtClean="0">
                <a:solidFill>
                  <a:srgbClr val="000000"/>
                </a:solidFill>
              </a:rPr>
              <a:t>8:29 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>
                <a:solidFill>
                  <a:srgbClr val="000000"/>
                </a:solidFill>
              </a:rPr>
              <a:t>curso dft 2018</a:t>
            </a: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11420-9EB4-49E8-8C29-32B682E8CC26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721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ABF2C1-6FE3-4CBD-99FE-5DCBE780D41F}" type="datetime12">
              <a:rPr lang="es-ES" smtClean="0">
                <a:solidFill>
                  <a:srgbClr val="000000"/>
                </a:solidFill>
              </a:rPr>
              <a:t>8:29 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>
                <a:solidFill>
                  <a:srgbClr val="000000"/>
                </a:solidFill>
              </a:rPr>
              <a:t>curso dft 2018</a:t>
            </a: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555FF-BEAD-41EB-8C18-067E343C3C80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32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25045-E3C3-458D-B551-66B1DF7FA666}" type="datetime12">
              <a:rPr lang="es-ES" smtClean="0">
                <a:solidFill>
                  <a:srgbClr val="000000"/>
                </a:solidFill>
              </a:rPr>
              <a:t>8:29 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>
                <a:solidFill>
                  <a:srgbClr val="000000"/>
                </a:solidFill>
              </a:rPr>
              <a:t>curso dft 2018</a:t>
            </a: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0D83B-A9F5-4183-A845-F15410047818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45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0104B-C362-4722-9CFB-4B9EAC298667}" type="datetime12">
              <a:rPr lang="es-ES" smtClean="0">
                <a:solidFill>
                  <a:srgbClr val="000000"/>
                </a:solidFill>
              </a:rPr>
              <a:t>8:29 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>
                <a:solidFill>
                  <a:srgbClr val="000000"/>
                </a:solidFill>
              </a:rPr>
              <a:t>curso dft 2018</a:t>
            </a: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D96379-EB89-449A-A4E1-09BEB3DCC1DF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58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915DF-59B4-49AD-BD0F-8F37A37DF0C2}" type="datetime12">
              <a:rPr lang="es-ES" smtClean="0">
                <a:solidFill>
                  <a:srgbClr val="000000"/>
                </a:solidFill>
              </a:rPr>
              <a:t>8:29 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>
                <a:solidFill>
                  <a:srgbClr val="000000"/>
                </a:solidFill>
              </a:rPr>
              <a:t>curso dft 2018</a:t>
            </a: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92EDE-BC01-446D-889C-E7C65CFC3C91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59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0886FA-1894-4B5B-9774-FF11CF3E38CF}" type="datetime12">
              <a:rPr lang="es-ES" smtClean="0">
                <a:solidFill>
                  <a:srgbClr val="000000"/>
                </a:solidFill>
              </a:rPr>
              <a:t>8:29 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>
                <a:solidFill>
                  <a:srgbClr val="000000"/>
                </a:solidFill>
              </a:rPr>
              <a:t>curso dft 2018</a:t>
            </a:r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A89254-B543-44E7-8505-B6CC51021066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68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81EFC6-9CCF-4E7B-844B-D0A0629DD3E8}" type="datetime12">
              <a:rPr lang="es-ES" smtClean="0">
                <a:solidFill>
                  <a:srgbClr val="000000"/>
                </a:solidFill>
              </a:rPr>
              <a:t>8:29 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>
                <a:solidFill>
                  <a:srgbClr val="000000"/>
                </a:solidFill>
              </a:rPr>
              <a:t>curso dft 2018</a:t>
            </a: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649C2-2878-4597-8F87-34355621A1F6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50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F2BEA-2386-4DD4-9CD2-3994D2FB0FB0}" type="datetime12">
              <a:rPr lang="es-ES" smtClean="0">
                <a:solidFill>
                  <a:srgbClr val="000000"/>
                </a:solidFill>
              </a:rPr>
              <a:t>8:29 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>
                <a:solidFill>
                  <a:srgbClr val="000000"/>
                </a:solidFill>
              </a:rPr>
              <a:t>curso dft 2018</a:t>
            </a:r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F22CE-2FE3-4FB9-BE50-3F661E101517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634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1E122-0872-4258-A419-295990C07F20}" type="datetime12">
              <a:rPr lang="es-ES" smtClean="0">
                <a:solidFill>
                  <a:srgbClr val="000000"/>
                </a:solidFill>
              </a:rPr>
              <a:t>8:29 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>
                <a:solidFill>
                  <a:srgbClr val="000000"/>
                </a:solidFill>
              </a:rPr>
              <a:t>curso dft 2018</a:t>
            </a: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9F8F7-FF77-4FD8-9870-26BB059BDC47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3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9C023-8101-4C86-8874-56675738FA6E}" type="datetime12">
              <a:rPr lang="es-ES" smtClean="0">
                <a:solidFill>
                  <a:srgbClr val="000000"/>
                </a:solidFill>
              </a:rPr>
              <a:t>8:29 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>
                <a:solidFill>
                  <a:srgbClr val="000000"/>
                </a:solidFill>
              </a:rPr>
              <a:t>curso dft 2018</a:t>
            </a: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5C438-E362-4644-8523-758D5ABC345D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708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FFFF"/>
            </a:gs>
            <a:gs pos="100000">
              <a:srgbClr val="00DBD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1F3EC6-BCA2-462C-9073-C3B50215516A}" type="datetime12">
              <a:rPr lang="es-ES" smtClean="0">
                <a:solidFill>
                  <a:srgbClr val="000000"/>
                </a:solidFill>
              </a:rPr>
              <a:t>8:29 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mtClean="0">
                <a:solidFill>
                  <a:srgbClr val="000000"/>
                </a:solidFill>
              </a:rPr>
              <a:t>curso dft 2018</a:t>
            </a:r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17F292B-5D0A-462A-8222-7A3FA7619585}" type="slidenum">
              <a:rPr lang="es-E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7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video" Target="file:///E:\ezequiel\presentaciones\guggenheim\Mario\disolucion-Pd-2-front.mpeg" TargetMode="External"/><Relationship Id="rId1" Type="http://schemas.openxmlformats.org/officeDocument/2006/relationships/video" Target="file:///D:\setting\Mis%20documentos\ezequiel\backup\disco_e\presentaciones\shangai_05\tip-pdau-12.2.mpg" TargetMode="Externa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0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wmf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8.wmf"/><Relationship Id="rId7" Type="http://schemas.openxmlformats.org/officeDocument/2006/relationships/image" Target="../media/image31.wmf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4.png"/><Relationship Id="rId4" Type="http://schemas.openxmlformats.org/officeDocument/2006/relationships/image" Target="../media/image2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34.wmf"/><Relationship Id="rId3" Type="http://schemas.openxmlformats.org/officeDocument/2006/relationships/image" Target="../media/image35.png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7.wmf"/><Relationship Id="rId11" Type="http://schemas.openxmlformats.org/officeDocument/2006/relationships/image" Target="../media/image40.png"/><Relationship Id="rId5" Type="http://schemas.openxmlformats.org/officeDocument/2006/relationships/image" Target="../media/image36.wmf"/><Relationship Id="rId10" Type="http://schemas.openxmlformats.org/officeDocument/2006/relationships/image" Target="../media/image33.w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44.wmf"/><Relationship Id="rId3" Type="http://schemas.openxmlformats.org/officeDocument/2006/relationships/image" Target="../media/image4.png"/><Relationship Id="rId7" Type="http://schemas.openxmlformats.org/officeDocument/2006/relationships/image" Target="../media/image46.png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5.png"/><Relationship Id="rId11" Type="http://schemas.openxmlformats.org/officeDocument/2006/relationships/image" Target="../media/image43.wmf"/><Relationship Id="rId5" Type="http://schemas.openxmlformats.org/officeDocument/2006/relationships/image" Target="../media/image41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42.wmf"/><Relationship Id="rId1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28601"/>
            <a:ext cx="7772400" cy="1470025"/>
          </a:xfrm>
        </p:spPr>
        <p:txBody>
          <a:bodyPr anchor="ctr"/>
          <a:lstStyle/>
          <a:p>
            <a:pPr eaLnBrk="1" hangingPunct="1"/>
            <a:r>
              <a:rPr lang="es-ES" sz="4000" dirty="0" smtClean="0"/>
              <a:t>Quantum </a:t>
            </a:r>
            <a:r>
              <a:rPr lang="es-ES" sz="4000" dirty="0" err="1" smtClean="0"/>
              <a:t>Interlude</a:t>
            </a:r>
            <a:r>
              <a:rPr lang="es-ES" sz="4000" dirty="0"/>
              <a:t/>
            </a:r>
            <a:br>
              <a:rPr lang="es-ES" sz="4000" dirty="0"/>
            </a:br>
            <a:endParaRPr lang="es-ES" sz="4000" dirty="0"/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2209800" y="4267200"/>
            <a:ext cx="7620000" cy="120015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s-ES" sz="1800" b="1" i="1">
                <a:solidFill>
                  <a:srgbClr val="FFFF00"/>
                </a:solidFill>
              </a:rPr>
              <a:t>Departamento de Química Teórica y Computacional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s-ES" sz="1800" b="1" i="1">
                <a:solidFill>
                  <a:srgbClr val="FFFF00"/>
                </a:solidFill>
              </a:rPr>
              <a:t>Facultad de Ciencias Químicas 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s-ES" sz="1800" b="1" i="1">
                <a:solidFill>
                  <a:srgbClr val="FFFF00"/>
                </a:solidFill>
              </a:rPr>
              <a:t>Universidad Nacional de Córdoba, Argentina</a:t>
            </a:r>
            <a:endParaRPr lang="es-ES" sz="2600" b="1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4495801" y="3429000"/>
            <a:ext cx="2992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i="1" u="sng" dirty="0">
                <a:solidFill>
                  <a:srgbClr val="000000"/>
                </a:solidFill>
              </a:rPr>
              <a:t>Ezequiel P.M. </a:t>
            </a:r>
            <a:r>
              <a:rPr lang="en-US" b="1" i="1" u="sng" dirty="0" err="1">
                <a:solidFill>
                  <a:srgbClr val="000000"/>
                </a:solidFill>
              </a:rPr>
              <a:t>Leiva</a:t>
            </a:r>
            <a:endParaRPr lang="es-ES" b="1" i="1" u="sng" dirty="0">
              <a:solidFill>
                <a:srgbClr val="000000"/>
              </a:solidFill>
            </a:endParaRPr>
          </a:p>
        </p:txBody>
      </p:sp>
      <p:pic>
        <p:nvPicPr>
          <p:cNvPr id="3077" name="Picture 6" descr="LogoFCQuimic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2976" y="1"/>
            <a:ext cx="8350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tip-pdau-12.2.mpg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838826"/>
            <a:ext cx="1471613" cy="1019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disolucion-Pd-2-front.mpeg">
            <a:hlinkClick r:id="" action="ppaction://media"/>
          </p:cNvPr>
          <p:cNvPicPr>
            <a:picLocks noRot="1" noChangeAspect="1" noChangeArrowheads="1"/>
          </p:cNvPicPr>
          <p:nvPr>
            <a:videoFile r:link="rId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488" y="5886450"/>
            <a:ext cx="1403350" cy="971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FermiSphere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687" y="1050324"/>
            <a:ext cx="22764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9657B9-D9D7-41A9-BA45-848905FBE15B}" type="datetime12">
              <a:rPr lang="es-ES" smtClean="0">
                <a:solidFill>
                  <a:srgbClr val="000000"/>
                </a:solidFill>
              </a:rPr>
              <a:t>8:29 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076596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>
                <p:cTn id="2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127"/>
                </p:tgtEl>
              </p:cMediaNode>
            </p:video>
            <p:video>
              <p:cMediaNode>
                <p:cTn id="3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128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E5656C1-B13B-4B20-AEA7-BF51652C7187}" type="datetime12">
              <a:rPr lang="es-ES" smtClean="0"/>
              <a:t>8:29 </a:t>
            </a:fld>
            <a:endParaRPr lang="es-ES"/>
          </a:p>
        </p:txBody>
      </p:sp>
      <p:sp>
        <p:nvSpPr>
          <p:cNvPr id="48131" name="Text Box 4"/>
          <p:cNvSpPr txBox="1">
            <a:spLocks noChangeArrowheads="1"/>
          </p:cNvSpPr>
          <p:nvPr/>
        </p:nvSpPr>
        <p:spPr bwMode="auto">
          <a:xfrm>
            <a:off x="3996631" y="152400"/>
            <a:ext cx="4347963" cy="1017844"/>
          </a:xfrm>
          <a:prstGeom prst="rect">
            <a:avLst/>
          </a:prstGeom>
          <a:solidFill>
            <a:srgbClr val="00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ES" b="1" u="sng" dirty="0" smtClean="0">
                <a:solidFill>
                  <a:srgbClr val="FFFF00"/>
                </a:solidFill>
              </a:rPr>
              <a:t>Quantum </a:t>
            </a:r>
            <a:r>
              <a:rPr lang="es-ES_tradnl" altLang="es-ES" b="1" u="sng" dirty="0" err="1" smtClean="0">
                <a:solidFill>
                  <a:srgbClr val="FFFF00"/>
                </a:solidFill>
              </a:rPr>
              <a:t>mechanics</a:t>
            </a:r>
            <a:r>
              <a:rPr lang="es-ES_tradnl" altLang="es-ES" b="1" u="sng" dirty="0" smtClean="0">
                <a:solidFill>
                  <a:srgbClr val="FFFF00"/>
                </a:solidFill>
              </a:rPr>
              <a:t>:</a:t>
            </a:r>
            <a:endParaRPr lang="es-ES_tradnl" altLang="es-ES" b="1" u="sng" dirty="0">
              <a:solidFill>
                <a:srgbClr val="FFFF00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ES" sz="2800" b="1" u="sng" dirty="0" err="1">
                <a:solidFill>
                  <a:srgbClr val="FFFF00"/>
                </a:solidFill>
              </a:rPr>
              <a:t>Independent</a:t>
            </a:r>
            <a:r>
              <a:rPr lang="es-ES_tradnl" altLang="es-ES" sz="2800" b="1" u="sng" dirty="0">
                <a:solidFill>
                  <a:srgbClr val="FFFF00"/>
                </a:solidFill>
              </a:rPr>
              <a:t> </a:t>
            </a:r>
            <a:r>
              <a:rPr lang="es-ES_tradnl" altLang="es-ES" sz="2800" b="1" u="sng" dirty="0" err="1" smtClean="0">
                <a:solidFill>
                  <a:srgbClr val="FFFF00"/>
                </a:solidFill>
              </a:rPr>
              <a:t>particles</a:t>
            </a:r>
            <a:endParaRPr lang="es-ES" altLang="es-ES" sz="2800" b="1" u="sng" dirty="0">
              <a:solidFill>
                <a:srgbClr val="FFFF00"/>
              </a:solidFill>
            </a:endParaRPr>
          </a:p>
        </p:txBody>
      </p:sp>
      <p:sp>
        <p:nvSpPr>
          <p:cNvPr id="48132" name="Rectangle 6"/>
          <p:cNvSpPr>
            <a:spLocks noChangeArrowheads="1"/>
          </p:cNvSpPr>
          <p:nvPr/>
        </p:nvSpPr>
        <p:spPr bwMode="auto">
          <a:xfrm>
            <a:off x="1524000" y="3155447"/>
            <a:ext cx="181822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AR" altLang="es-ES" sz="1600"/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618802"/>
              </p:ext>
            </p:extLst>
          </p:nvPr>
        </p:nvGraphicFramePr>
        <p:xfrm>
          <a:off x="4876801" y="1371601"/>
          <a:ext cx="15716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Equation" r:id="rId3" imgW="647700" imgH="190500" progId="Equation.DSMT4">
                  <p:embed/>
                </p:oleObj>
              </mc:Choice>
              <mc:Fallback>
                <p:oleObj name="Equation" r:id="rId3" imgW="6477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1" y="1371601"/>
                        <a:ext cx="1571625" cy="4667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804384"/>
              </p:ext>
            </p:extLst>
          </p:nvPr>
        </p:nvGraphicFramePr>
        <p:xfrm>
          <a:off x="5181600" y="2286000"/>
          <a:ext cx="6286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Equation" r:id="rId5" imgW="330057" imgH="393529" progId="Equation.DSMT4">
                  <p:embed/>
                </p:oleObj>
              </mc:Choice>
              <mc:Fallback>
                <p:oleObj name="Equation" r:id="rId5" imgW="330057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286000"/>
                        <a:ext cx="628650" cy="762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722754"/>
              </p:ext>
            </p:extLst>
          </p:nvPr>
        </p:nvGraphicFramePr>
        <p:xfrm>
          <a:off x="4343401" y="3657600"/>
          <a:ext cx="21113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Equation" r:id="rId7" imgW="1498600" imgH="457200" progId="Equation.DSMT4">
                  <p:embed/>
                </p:oleObj>
              </mc:Choice>
              <mc:Fallback>
                <p:oleObj name="Equation" r:id="rId7" imgW="14986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1" y="3657600"/>
                        <a:ext cx="2111375" cy="6477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6" name="Rectangle 9"/>
          <p:cNvSpPr>
            <a:spLocks noChangeArrowheads="1"/>
          </p:cNvSpPr>
          <p:nvPr/>
        </p:nvSpPr>
        <p:spPr bwMode="auto">
          <a:xfrm>
            <a:off x="3352801" y="1825626"/>
            <a:ext cx="4779963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>
                <a:latin typeface="Times New Roman" panose="02020603050405020304" pitchFamily="18" charset="0"/>
                <a:cs typeface="Times New Roman" panose="02020603050405020304" pitchFamily="18" charset="0"/>
              </a:rPr>
              <a:t>Momentum is replaced by momentum operator:</a:t>
            </a:r>
            <a:endParaRPr lang="es-ES" altLang="es-ES" sz="1800">
              <a:latin typeface="Times New Roman" panose="02020603050405020304" pitchFamily="18" charset="0"/>
            </a:endParaRPr>
          </a:p>
        </p:txBody>
      </p:sp>
      <p:sp>
        <p:nvSpPr>
          <p:cNvPr id="48137" name="Rectangle 11"/>
          <p:cNvSpPr>
            <a:spLocks noChangeArrowheads="1"/>
          </p:cNvSpPr>
          <p:nvPr/>
        </p:nvSpPr>
        <p:spPr bwMode="auto">
          <a:xfrm>
            <a:off x="4800600" y="3198814"/>
            <a:ext cx="8318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600"/>
              <a:t>So that</a:t>
            </a:r>
          </a:p>
        </p:txBody>
      </p:sp>
      <p:sp>
        <p:nvSpPr>
          <p:cNvPr id="48138" name="Rectangle 13"/>
          <p:cNvSpPr>
            <a:spLocks noChangeArrowheads="1"/>
          </p:cNvSpPr>
          <p:nvPr/>
        </p:nvSpPr>
        <p:spPr bwMode="auto">
          <a:xfrm>
            <a:off x="1524000" y="3018922"/>
            <a:ext cx="181822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AR" altLang="es-ES" sz="1600"/>
          </a:p>
        </p:txBody>
      </p:sp>
      <p:graphicFrame>
        <p:nvGraphicFramePr>
          <p:cNvPr id="4813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869020"/>
              </p:ext>
            </p:extLst>
          </p:nvPr>
        </p:nvGraphicFramePr>
        <p:xfrm>
          <a:off x="3429001" y="5257801"/>
          <a:ext cx="5375275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Equation" r:id="rId9" imgW="2781300" imgH="482600" progId="Equation.DSMT4">
                  <p:embed/>
                </p:oleObj>
              </mc:Choice>
              <mc:Fallback>
                <p:oleObj name="Equation" r:id="rId9" imgW="27813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1" y="5257801"/>
                        <a:ext cx="5375275" cy="925513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608730"/>
              </p:ext>
            </p:extLst>
          </p:nvPr>
        </p:nvGraphicFramePr>
        <p:xfrm>
          <a:off x="4495800" y="4343400"/>
          <a:ext cx="18161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Equation" r:id="rId11" imgW="685800" imgH="342900" progId="Equation.DSMT4">
                  <p:embed/>
                </p:oleObj>
              </mc:Choice>
              <mc:Fallback>
                <p:oleObj name="Equation" r:id="rId11" imgW="6858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343400"/>
                        <a:ext cx="1816100" cy="9080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1" name="Rectangle 15"/>
          <p:cNvSpPr>
            <a:spLocks noChangeArrowheads="1"/>
          </p:cNvSpPr>
          <p:nvPr/>
        </p:nvSpPr>
        <p:spPr bwMode="auto">
          <a:xfrm>
            <a:off x="7162800" y="4495801"/>
            <a:ext cx="2667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ES" sz="1600" b="1" u="sng">
                <a:solidFill>
                  <a:srgbClr val="FFFF00"/>
                </a:solidFill>
              </a:rPr>
              <a:t>Independent particles!</a:t>
            </a:r>
            <a:endParaRPr lang="es-ES" altLang="es-ES" sz="1600" b="1" u="sng">
              <a:solidFill>
                <a:srgbClr val="FFFF00"/>
              </a:solidFill>
            </a:endParaRPr>
          </a:p>
        </p:txBody>
      </p:sp>
      <p:graphicFrame>
        <p:nvGraphicFramePr>
          <p:cNvPr id="1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1577909"/>
              </p:ext>
            </p:extLst>
          </p:nvPr>
        </p:nvGraphicFramePr>
        <p:xfrm>
          <a:off x="6973503" y="1336875"/>
          <a:ext cx="274796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Equation" r:id="rId13" imgW="1422360" imgH="253800" progId="Equation.DSMT4">
                  <p:embed/>
                </p:oleObj>
              </mc:Choice>
              <mc:Fallback>
                <p:oleObj name="Equation" r:id="rId13" imgW="1422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3503" y="1336875"/>
                        <a:ext cx="2747963" cy="487363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880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2140B81-8F87-44A6-89FB-3A7CC69E8071}" type="datetime12">
              <a:rPr lang="es-ES" smtClean="0"/>
              <a:t>8:29 </a:t>
            </a:fld>
            <a:endParaRPr lang="es-ES"/>
          </a:p>
        </p:txBody>
      </p:sp>
      <p:sp>
        <p:nvSpPr>
          <p:cNvPr id="49155" name="Rectangle 6"/>
          <p:cNvSpPr>
            <a:spLocks noChangeArrowheads="1"/>
          </p:cNvSpPr>
          <p:nvPr/>
        </p:nvSpPr>
        <p:spPr bwMode="auto">
          <a:xfrm>
            <a:off x="2362200" y="1676401"/>
            <a:ext cx="7467600" cy="341313"/>
          </a:xfrm>
          <a:prstGeom prst="rect">
            <a:avLst/>
          </a:prstGeom>
          <a:solidFill>
            <a:srgbClr val="00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ES" altLang="es-ES" sz="1600" dirty="0">
                <a:latin typeface="Times New Roman" panose="02020603050405020304" pitchFamily="18" charset="0"/>
              </a:rPr>
              <a:t>N </a:t>
            </a:r>
            <a:r>
              <a:rPr lang="es-ES" altLang="es-ES" sz="1600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independent</a:t>
            </a:r>
            <a:r>
              <a:rPr lang="es-ES" altLang="es-ES" sz="1600" dirty="0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  <a:r>
              <a:rPr lang="es-ES" altLang="es-ES" sz="1600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particles</a:t>
            </a:r>
            <a:r>
              <a:rPr lang="es-ES" altLang="es-ES" sz="1600" dirty="0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  <a:r>
              <a:rPr lang="es-ES" altLang="es-ES" sz="1600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moving</a:t>
            </a:r>
            <a:r>
              <a:rPr lang="es-ES" altLang="es-ES" sz="1600" dirty="0">
                <a:solidFill>
                  <a:srgbClr val="FFFF00"/>
                </a:solidFill>
                <a:latin typeface="Times New Roman" panose="02020603050405020304" pitchFamily="18" charset="0"/>
              </a:rPr>
              <a:t> in a box of volumen V of  </a:t>
            </a:r>
            <a:r>
              <a:rPr lang="es-ES" altLang="es-ES" sz="1600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side</a:t>
            </a:r>
            <a:r>
              <a:rPr lang="es-ES" altLang="es-ES" sz="1600" dirty="0">
                <a:solidFill>
                  <a:srgbClr val="FFFF00"/>
                </a:solidFill>
                <a:latin typeface="Times New Roman" panose="02020603050405020304" pitchFamily="18" charset="0"/>
              </a:rPr>
              <a:t> L=V</a:t>
            </a:r>
            <a:r>
              <a:rPr lang="es-ES" altLang="es-ES" sz="1600" baseline="30000" dirty="0">
                <a:solidFill>
                  <a:srgbClr val="FFFF00"/>
                </a:solidFill>
                <a:latin typeface="Times New Roman" panose="02020603050405020304" pitchFamily="18" charset="0"/>
              </a:rPr>
              <a:t>1/3</a:t>
            </a:r>
            <a:r>
              <a:rPr lang="es-ES" altLang="es-ES" sz="1600" dirty="0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4915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2471738"/>
            <a:ext cx="8458200" cy="434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996631" y="152400"/>
            <a:ext cx="4347963" cy="1017844"/>
          </a:xfrm>
          <a:prstGeom prst="rect">
            <a:avLst/>
          </a:prstGeom>
          <a:solidFill>
            <a:srgbClr val="00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ES" b="1" u="sng" dirty="0" smtClean="0">
                <a:solidFill>
                  <a:srgbClr val="FFFF00"/>
                </a:solidFill>
              </a:rPr>
              <a:t>Quantum </a:t>
            </a:r>
            <a:r>
              <a:rPr lang="es-ES_tradnl" altLang="es-ES" b="1" u="sng" dirty="0" err="1" smtClean="0">
                <a:solidFill>
                  <a:srgbClr val="FFFF00"/>
                </a:solidFill>
              </a:rPr>
              <a:t>mechanics</a:t>
            </a:r>
            <a:r>
              <a:rPr lang="es-ES_tradnl" altLang="es-ES" b="1" u="sng" dirty="0" smtClean="0">
                <a:solidFill>
                  <a:srgbClr val="FFFF00"/>
                </a:solidFill>
              </a:rPr>
              <a:t>:</a:t>
            </a:r>
            <a:endParaRPr lang="es-ES_tradnl" altLang="es-ES" b="1" u="sng" dirty="0">
              <a:solidFill>
                <a:srgbClr val="FFFF00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ES" sz="2800" b="1" u="sng" dirty="0" err="1">
                <a:solidFill>
                  <a:srgbClr val="FFFF00"/>
                </a:solidFill>
              </a:rPr>
              <a:t>Independent</a:t>
            </a:r>
            <a:r>
              <a:rPr lang="es-ES_tradnl" altLang="es-ES" sz="2800" b="1" u="sng" dirty="0">
                <a:solidFill>
                  <a:srgbClr val="FFFF00"/>
                </a:solidFill>
              </a:rPr>
              <a:t> </a:t>
            </a:r>
            <a:r>
              <a:rPr lang="es-ES_tradnl" altLang="es-ES" sz="2800" b="1" u="sng" dirty="0" err="1" smtClean="0">
                <a:solidFill>
                  <a:srgbClr val="FFFF00"/>
                </a:solidFill>
              </a:rPr>
              <a:t>particles</a:t>
            </a:r>
            <a:endParaRPr lang="es-ES" altLang="es-ES" sz="2800" b="1" u="sng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1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8E35CE3-9039-4296-9A9A-E8D30232034F}" type="datetime12">
              <a:rPr lang="es-ES" smtClean="0"/>
              <a:t>8:29 </a:t>
            </a:fld>
            <a:endParaRPr lang="es-ES"/>
          </a:p>
        </p:txBody>
      </p:sp>
      <p:pic>
        <p:nvPicPr>
          <p:cNvPr id="501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057401"/>
            <a:ext cx="192405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1" y="990600"/>
            <a:ext cx="3408363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038601"/>
            <a:ext cx="349885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AutoShape 7"/>
          <p:cNvSpPr>
            <a:spLocks noChangeArrowheads="1"/>
          </p:cNvSpPr>
          <p:nvPr/>
        </p:nvSpPr>
        <p:spPr bwMode="auto">
          <a:xfrm flipV="1">
            <a:off x="2895600" y="1447800"/>
            <a:ext cx="914400" cy="1295400"/>
          </a:xfrm>
          <a:prstGeom prst="curvedRightArrow">
            <a:avLst>
              <a:gd name="adj1" fmla="val 32216"/>
              <a:gd name="adj2" fmla="val 56667"/>
              <a:gd name="adj3" fmla="val 74236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AR" altLang="es-ES" sz="1600"/>
          </a:p>
        </p:txBody>
      </p:sp>
      <p:pic>
        <p:nvPicPr>
          <p:cNvPr id="50183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114800"/>
            <a:ext cx="18796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4" name="Text Box 9"/>
          <p:cNvSpPr txBox="1">
            <a:spLocks noChangeArrowheads="1"/>
          </p:cNvSpPr>
          <p:nvPr/>
        </p:nvSpPr>
        <p:spPr bwMode="auto">
          <a:xfrm>
            <a:off x="5105400" y="5310189"/>
            <a:ext cx="1258888" cy="371475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ES" sz="1800"/>
              <a:t>What is </a:t>
            </a:r>
            <a:r>
              <a:rPr lang="es-ES_tradnl" altLang="es-ES" sz="1800" i="1"/>
              <a:t>k?</a:t>
            </a:r>
            <a:endParaRPr lang="es-ES" altLang="es-ES" sz="1800" i="1"/>
          </a:p>
        </p:txBody>
      </p:sp>
    </p:spTree>
    <p:extLst>
      <p:ext uri="{BB962C8B-B14F-4D97-AF65-F5344CB8AC3E}">
        <p14:creationId xmlns:p14="http://schemas.microsoft.com/office/powerpoint/2010/main" val="168753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6C41AFA-4348-46DA-998F-D9FE5F04AC0C}" type="datetime12">
              <a:rPr lang="es-ES" smtClean="0"/>
              <a:t>8:29 </a:t>
            </a:fld>
            <a:endParaRPr lang="es-ES"/>
          </a:p>
        </p:txBody>
      </p:sp>
      <p:sp>
        <p:nvSpPr>
          <p:cNvPr id="51203" name="Text Box 4"/>
          <p:cNvSpPr txBox="1">
            <a:spLocks noChangeArrowheads="1"/>
          </p:cNvSpPr>
          <p:nvPr/>
        </p:nvSpPr>
        <p:spPr bwMode="auto">
          <a:xfrm>
            <a:off x="5105400" y="304801"/>
            <a:ext cx="1258888" cy="371475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ES" sz="1800"/>
              <a:t>What is </a:t>
            </a:r>
            <a:r>
              <a:rPr lang="es-ES_tradnl" altLang="es-ES" sz="1800" i="1"/>
              <a:t>k?</a:t>
            </a:r>
            <a:endParaRPr lang="es-ES" altLang="es-ES" sz="1800" i="1"/>
          </a:p>
        </p:txBody>
      </p:sp>
      <p:pic>
        <p:nvPicPr>
          <p:cNvPr id="5120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1" y="1066800"/>
            <a:ext cx="44862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1" y="2286000"/>
            <a:ext cx="4398963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6" name="Text Box 7"/>
          <p:cNvSpPr txBox="1">
            <a:spLocks noChangeArrowheads="1"/>
          </p:cNvSpPr>
          <p:nvPr/>
        </p:nvSpPr>
        <p:spPr bwMode="auto">
          <a:xfrm>
            <a:off x="3040064" y="3733801"/>
            <a:ext cx="5875337" cy="371475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ES" sz="1800"/>
              <a:t>Vector </a:t>
            </a:r>
            <a:r>
              <a:rPr lang="es-ES_tradnl" altLang="es-ES" sz="1800" b="1"/>
              <a:t>k</a:t>
            </a:r>
            <a:r>
              <a:rPr lang="es-ES_tradnl" altLang="es-ES" sz="1800"/>
              <a:t> is directly related to the momentm of electrons!</a:t>
            </a:r>
            <a:endParaRPr lang="es-ES" altLang="es-ES" sz="1800" i="1"/>
          </a:p>
        </p:txBody>
      </p:sp>
      <p:sp>
        <p:nvSpPr>
          <p:cNvPr id="51207" name="Rectangle 10"/>
          <p:cNvSpPr>
            <a:spLocks noChangeArrowheads="1"/>
          </p:cNvSpPr>
          <p:nvPr/>
        </p:nvSpPr>
        <p:spPr bwMode="auto">
          <a:xfrm>
            <a:off x="4516438" y="4343401"/>
            <a:ext cx="2874962" cy="371475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ES" sz="1800"/>
              <a:t>And also to their energy !!:</a:t>
            </a:r>
            <a:endParaRPr lang="es-ES" altLang="es-ES" sz="1800"/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397303"/>
              </p:ext>
            </p:extLst>
          </p:nvPr>
        </p:nvGraphicFramePr>
        <p:xfrm>
          <a:off x="1976438" y="4905375"/>
          <a:ext cx="8624887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5" imgW="3555720" imgH="457200" progId="Equation.DSMT4">
                  <p:embed/>
                </p:oleObj>
              </mc:Choice>
              <mc:Fallback>
                <p:oleObj name="Equation" r:id="rId5" imgW="35557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438" y="4905375"/>
                        <a:ext cx="8624887" cy="1119188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40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7527C1B-FAB0-4D99-929F-B2E1967C59C1}" type="datetime12">
              <a:rPr lang="es-ES" smtClean="0"/>
              <a:t>8:29 </a:t>
            </a:fld>
            <a:endParaRPr lang="es-ES"/>
          </a:p>
        </p:txBody>
      </p:sp>
      <p:sp>
        <p:nvSpPr>
          <p:cNvPr id="52227" name="Rectangle 4"/>
          <p:cNvSpPr>
            <a:spLocks noChangeArrowheads="1"/>
          </p:cNvSpPr>
          <p:nvPr/>
        </p:nvSpPr>
        <p:spPr bwMode="auto">
          <a:xfrm>
            <a:off x="4754079" y="438752"/>
            <a:ext cx="2506663" cy="401638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2000" dirty="0" err="1"/>
              <a:t>Boundary</a:t>
            </a:r>
            <a:r>
              <a:rPr lang="es-ES" altLang="es-ES" sz="2000" dirty="0"/>
              <a:t> </a:t>
            </a:r>
            <a:r>
              <a:rPr lang="es-ES" altLang="es-ES" sz="2000" dirty="0" err="1"/>
              <a:t>conditions</a:t>
            </a:r>
            <a:endParaRPr lang="es-ES" altLang="es-ES" sz="2000" dirty="0"/>
          </a:p>
        </p:txBody>
      </p:sp>
      <p:pic>
        <p:nvPicPr>
          <p:cNvPr id="5222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143000"/>
            <a:ext cx="250825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1562101"/>
            <a:ext cx="24638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6" y="2667001"/>
            <a:ext cx="475297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1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429001"/>
            <a:ext cx="1830388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2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343400"/>
            <a:ext cx="1524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3" name="AutoShape 10"/>
          <p:cNvSpPr>
            <a:spLocks noChangeArrowheads="1"/>
          </p:cNvSpPr>
          <p:nvPr/>
        </p:nvSpPr>
        <p:spPr bwMode="auto">
          <a:xfrm>
            <a:off x="5715001" y="4267201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AR" altLang="es-ES" sz="1600"/>
          </a:p>
        </p:txBody>
      </p:sp>
      <p:pic>
        <p:nvPicPr>
          <p:cNvPr id="52234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1" y="4343401"/>
            <a:ext cx="12033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5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1" y="5105400"/>
            <a:ext cx="1158875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6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1" y="5867401"/>
            <a:ext cx="12493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9303757" y="4330080"/>
            <a:ext cx="100540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err="1" smtClean="0"/>
              <a:t>n</a:t>
            </a:r>
            <a:r>
              <a:rPr lang="es-ES" i="1" baseline="-25000" dirty="0" err="1" smtClean="0"/>
              <a:t>x</a:t>
            </a:r>
            <a:r>
              <a:rPr lang="es-ES" i="1" dirty="0" err="1" smtClean="0"/>
              <a:t>,n</a:t>
            </a:r>
            <a:r>
              <a:rPr lang="es-ES" i="1" baseline="-25000" dirty="0" err="1" smtClean="0"/>
              <a:t>y</a:t>
            </a:r>
            <a:r>
              <a:rPr lang="es-ES" i="1" dirty="0" err="1" smtClean="0"/>
              <a:t>,n</a:t>
            </a:r>
            <a:r>
              <a:rPr lang="es-ES" i="1" baseline="-25000" dirty="0" err="1" smtClean="0"/>
              <a:t>z</a:t>
            </a:r>
            <a:endParaRPr lang="es-ES" dirty="0" smtClean="0"/>
          </a:p>
          <a:p>
            <a:r>
              <a:rPr lang="es-ES" dirty="0" err="1" smtClean="0"/>
              <a:t>integers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952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8AE61E2-1B58-43F2-A4DC-FCB7F867CAF6}" type="datetime12">
              <a:rPr lang="es-ES" smtClean="0"/>
              <a:t>8:29 </a:t>
            </a:fld>
            <a:endParaRPr lang="es-ES"/>
          </a:p>
        </p:txBody>
      </p:sp>
      <p:pic>
        <p:nvPicPr>
          <p:cNvPr id="5325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707" y="514150"/>
            <a:ext cx="40386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828800"/>
            <a:ext cx="68580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027" y="667353"/>
            <a:ext cx="165417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4" name="Picture 7" descr="FermiSphere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1" y="2895600"/>
            <a:ext cx="22764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5" name="Picture 8" descr="fermi_energy_momentum_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1" y="2971800"/>
            <a:ext cx="2212975" cy="2286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6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1" y="5486400"/>
            <a:ext cx="303213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7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0" y="7162800"/>
            <a:ext cx="6064250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8" name="AutoShape 13"/>
          <p:cNvSpPr>
            <a:spLocks noChangeArrowheads="1"/>
          </p:cNvSpPr>
          <p:nvPr/>
        </p:nvSpPr>
        <p:spPr bwMode="auto">
          <a:xfrm>
            <a:off x="7924801" y="5867400"/>
            <a:ext cx="333375" cy="533400"/>
          </a:xfrm>
          <a:prstGeom prst="downArrow">
            <a:avLst>
              <a:gd name="adj1" fmla="val 50000"/>
              <a:gd name="adj2" fmla="val 400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AR" altLang="es-ES" sz="1600"/>
          </a:p>
        </p:txBody>
      </p:sp>
      <p:sp>
        <p:nvSpPr>
          <p:cNvPr id="53259" name="CuadroTexto 2"/>
          <p:cNvSpPr txBox="1">
            <a:spLocks noChangeArrowheads="1"/>
          </p:cNvSpPr>
          <p:nvPr/>
        </p:nvSpPr>
        <p:spPr bwMode="auto">
          <a:xfrm>
            <a:off x="2438400" y="5334000"/>
            <a:ext cx="434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s-ES" sz="1600"/>
              <a:t>Each state (n</a:t>
            </a:r>
            <a:r>
              <a:rPr lang="es-ES" sz="1600" baseline="-25000"/>
              <a:t>x</a:t>
            </a:r>
            <a:r>
              <a:rPr lang="es-ES" sz="1600"/>
              <a:t>,n</a:t>
            </a:r>
            <a:r>
              <a:rPr lang="es-ES" sz="1600" baseline="-25000"/>
              <a:t>y</a:t>
            </a:r>
            <a:r>
              <a:rPr lang="es-ES" sz="1600"/>
              <a:t>,n</a:t>
            </a:r>
            <a:r>
              <a:rPr lang="es-ES" sz="1600" baseline="-25000"/>
              <a:t>z</a:t>
            </a:r>
            <a:r>
              <a:rPr lang="es-ES" sz="1600"/>
              <a:t>) may host two electrons</a:t>
            </a:r>
          </a:p>
        </p:txBody>
      </p:sp>
      <p:sp>
        <p:nvSpPr>
          <p:cNvPr id="53260" name="CuadroTexto 13"/>
          <p:cNvSpPr txBox="1">
            <a:spLocks noChangeArrowheads="1"/>
          </p:cNvSpPr>
          <p:nvPr/>
        </p:nvSpPr>
        <p:spPr bwMode="auto">
          <a:xfrm>
            <a:off x="3810000" y="6443664"/>
            <a:ext cx="6934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s-ES" sz="1600"/>
              <a:t>Modulus of vector k that corresponds to the highest energy occupied state</a:t>
            </a:r>
          </a:p>
        </p:txBody>
      </p:sp>
    </p:spTree>
    <p:extLst>
      <p:ext uri="{BB962C8B-B14F-4D97-AF65-F5344CB8AC3E}">
        <p14:creationId xmlns:p14="http://schemas.microsoft.com/office/powerpoint/2010/main" val="18299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C81BF51-2904-4372-AD4A-C8B855DD28E3}" type="datetime12">
              <a:rPr lang="es-ES" smtClean="0"/>
              <a:t>8:29 </a:t>
            </a:fld>
            <a:endParaRPr lang="es-ES"/>
          </a:p>
        </p:txBody>
      </p:sp>
      <p:pic>
        <p:nvPicPr>
          <p:cNvPr id="5427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1" y="3124201"/>
            <a:ext cx="57499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6" name="Picture 5" descr="FermiSphere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55563"/>
            <a:ext cx="22764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1" y="3962400"/>
            <a:ext cx="2733675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8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594" y="4790976"/>
            <a:ext cx="2598738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9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954" y="5851627"/>
            <a:ext cx="1428750" cy="54927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280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902" y="5791201"/>
            <a:ext cx="1203325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428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2401631"/>
              </p:ext>
            </p:extLst>
          </p:nvPr>
        </p:nvGraphicFramePr>
        <p:xfrm>
          <a:off x="8553051" y="5781676"/>
          <a:ext cx="154305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9" imgW="965200" imgH="419100" progId="Equation.DSMT4">
                  <p:embed/>
                </p:oleObj>
              </mc:Choice>
              <mc:Fallback>
                <p:oleObj name="Equation" r:id="rId9" imgW="9652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3051" y="5781676"/>
                        <a:ext cx="1543050" cy="6699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4282" name="Picture 1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939" y="3917950"/>
            <a:ext cx="4497387" cy="63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284" name="CuadroTexto 12"/>
          <p:cNvSpPr txBox="1">
            <a:spLocks noChangeArrowheads="1"/>
          </p:cNvSpPr>
          <p:nvPr/>
        </p:nvSpPr>
        <p:spPr bwMode="auto">
          <a:xfrm>
            <a:off x="4038600" y="2514600"/>
            <a:ext cx="434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s-ES" sz="1600"/>
              <a:t>Each state (n</a:t>
            </a:r>
            <a:r>
              <a:rPr lang="es-ES" sz="1600" baseline="-25000"/>
              <a:t>x</a:t>
            </a:r>
            <a:r>
              <a:rPr lang="es-ES" sz="1600"/>
              <a:t>,n</a:t>
            </a:r>
            <a:r>
              <a:rPr lang="es-ES" sz="1600" baseline="-25000"/>
              <a:t>y</a:t>
            </a:r>
            <a:r>
              <a:rPr lang="es-ES" sz="1600"/>
              <a:t>,n</a:t>
            </a:r>
            <a:r>
              <a:rPr lang="es-ES" sz="1600" baseline="-25000"/>
              <a:t>z</a:t>
            </a:r>
            <a:r>
              <a:rPr lang="es-ES" sz="1600"/>
              <a:t>) may host two electrons</a:t>
            </a:r>
          </a:p>
        </p:txBody>
      </p:sp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725338"/>
              </p:ext>
            </p:extLst>
          </p:nvPr>
        </p:nvGraphicFramePr>
        <p:xfrm>
          <a:off x="3670675" y="5727032"/>
          <a:ext cx="1395221" cy="844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12" imgW="698400" imgH="419040" progId="Equation.DSMT4">
                  <p:embed/>
                </p:oleObj>
              </mc:Choice>
              <mc:Fallback>
                <p:oleObj name="Equation" r:id="rId12" imgW="6984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675" y="5727032"/>
                        <a:ext cx="1395221" cy="844717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 w="254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142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C81BF51-2904-4372-AD4A-C8B855DD28E3}" type="datetime12">
              <a:rPr lang="es-ES" smtClean="0"/>
              <a:t>8:29 </a:t>
            </a:fld>
            <a:endParaRPr lang="es-ES"/>
          </a:p>
        </p:txBody>
      </p:sp>
      <p:pic>
        <p:nvPicPr>
          <p:cNvPr id="54276" name="Picture 5" descr="FermiSpher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764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4" name="CuadroTexto 12"/>
          <p:cNvSpPr txBox="1">
            <a:spLocks noChangeArrowheads="1"/>
          </p:cNvSpPr>
          <p:nvPr/>
        </p:nvSpPr>
        <p:spPr bwMode="auto">
          <a:xfrm>
            <a:off x="0" y="2418348"/>
            <a:ext cx="23870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s-ES" sz="1600" dirty="0" err="1"/>
              <a:t>Each</a:t>
            </a:r>
            <a:r>
              <a:rPr lang="es-ES" sz="1600" dirty="0"/>
              <a:t> </a:t>
            </a:r>
            <a:r>
              <a:rPr lang="es-ES" sz="1600" dirty="0" err="1"/>
              <a:t>state</a:t>
            </a:r>
            <a:r>
              <a:rPr lang="es-ES" sz="1600" dirty="0"/>
              <a:t> (</a:t>
            </a:r>
            <a:r>
              <a:rPr lang="es-ES" sz="1600" dirty="0" err="1"/>
              <a:t>n</a:t>
            </a:r>
            <a:r>
              <a:rPr lang="es-ES" sz="1600" baseline="-25000" dirty="0" err="1"/>
              <a:t>x</a:t>
            </a:r>
            <a:r>
              <a:rPr lang="es-ES" sz="1600" dirty="0" err="1"/>
              <a:t>,n</a:t>
            </a:r>
            <a:r>
              <a:rPr lang="es-ES" sz="1600" baseline="-25000" dirty="0" err="1"/>
              <a:t>y</a:t>
            </a:r>
            <a:r>
              <a:rPr lang="es-ES" sz="1600" dirty="0" err="1"/>
              <a:t>,n</a:t>
            </a:r>
            <a:r>
              <a:rPr lang="es-ES" sz="1600" baseline="-25000" dirty="0" err="1"/>
              <a:t>z</a:t>
            </a:r>
            <a:r>
              <a:rPr lang="es-ES" sz="1600" dirty="0"/>
              <a:t>) </a:t>
            </a:r>
            <a:endParaRPr lang="es-ES" sz="1600" dirty="0" smtClean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s-ES" sz="1600" dirty="0" err="1" smtClean="0"/>
              <a:t>may</a:t>
            </a:r>
            <a:r>
              <a:rPr lang="es-ES" sz="1600" dirty="0" smtClean="0"/>
              <a:t> </a:t>
            </a:r>
            <a:r>
              <a:rPr lang="es-ES" sz="1600" dirty="0"/>
              <a:t>host </a:t>
            </a:r>
            <a:r>
              <a:rPr lang="es-ES" sz="1600" dirty="0" err="1"/>
              <a:t>two</a:t>
            </a:r>
            <a:r>
              <a:rPr lang="es-ES" sz="1600" dirty="0"/>
              <a:t> </a:t>
            </a:r>
            <a:r>
              <a:rPr lang="es-ES" sz="1600" dirty="0" err="1"/>
              <a:t>electrons</a:t>
            </a:r>
            <a:endParaRPr lang="es-ES" sz="1600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744453" y="198120"/>
            <a:ext cx="3543255" cy="402291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2000" dirty="0" err="1" smtClean="0"/>
              <a:t>Degeneracy-Density</a:t>
            </a:r>
            <a:r>
              <a:rPr lang="es-ES" altLang="es-ES" sz="2000" dirty="0" smtClean="0"/>
              <a:t> of </a:t>
            </a:r>
            <a:r>
              <a:rPr lang="es-ES" altLang="es-ES" sz="2000" dirty="0" err="1" smtClean="0"/>
              <a:t>states</a:t>
            </a:r>
            <a:endParaRPr lang="es-ES" altLang="es-ES" sz="2000" dirty="0"/>
          </a:p>
        </p:txBody>
      </p:sp>
      <p:sp>
        <p:nvSpPr>
          <p:cNvPr id="2" name="Rectángulo 1"/>
          <p:cNvSpPr/>
          <p:nvPr/>
        </p:nvSpPr>
        <p:spPr>
          <a:xfrm>
            <a:off x="3658781" y="712889"/>
            <a:ext cx="5596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ES" b="1" dirty="0" err="1" smtClean="0"/>
              <a:t>Degeneracy</a:t>
            </a:r>
            <a:r>
              <a:rPr lang="es-ES" altLang="es-ES" dirty="0" smtClean="0"/>
              <a:t>: </a:t>
            </a:r>
            <a:r>
              <a:rPr lang="es-ES" altLang="es-ES" dirty="0" err="1" smtClean="0"/>
              <a:t>number</a:t>
            </a:r>
            <a:r>
              <a:rPr lang="es-ES" altLang="es-ES" dirty="0" smtClean="0"/>
              <a:t> of </a:t>
            </a:r>
            <a:r>
              <a:rPr lang="es-ES" altLang="es-ES" dirty="0" err="1" smtClean="0"/>
              <a:t>states</a:t>
            </a:r>
            <a:r>
              <a:rPr lang="es-ES" altLang="es-ES" dirty="0" smtClean="0"/>
              <a:t> </a:t>
            </a:r>
            <a:r>
              <a:rPr lang="es-ES" altLang="es-ES" dirty="0" err="1" smtClean="0"/>
              <a:t>with</a:t>
            </a:r>
            <a:r>
              <a:rPr lang="es-ES" altLang="es-ES" dirty="0" smtClean="0"/>
              <a:t> </a:t>
            </a:r>
            <a:r>
              <a:rPr lang="es-ES" altLang="es-ES" dirty="0" err="1" smtClean="0"/>
              <a:t>the</a:t>
            </a:r>
            <a:r>
              <a:rPr lang="es-ES" altLang="es-ES" dirty="0" smtClean="0"/>
              <a:t> </a:t>
            </a:r>
            <a:r>
              <a:rPr lang="es-ES" altLang="es-ES" dirty="0" err="1" smtClean="0"/>
              <a:t>same</a:t>
            </a:r>
            <a:r>
              <a:rPr lang="es-ES" altLang="es-ES" dirty="0" smtClean="0"/>
              <a:t> </a:t>
            </a:r>
            <a:r>
              <a:rPr lang="es-ES" altLang="es-ES" dirty="0" err="1" smtClean="0"/>
              <a:t>energy</a:t>
            </a:r>
            <a:endParaRPr lang="es-ES" dirty="0"/>
          </a:p>
        </p:txBody>
      </p:sp>
      <p:graphicFrame>
        <p:nvGraphicFramePr>
          <p:cNvPr id="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368217"/>
              </p:ext>
            </p:extLst>
          </p:nvPr>
        </p:nvGraphicFramePr>
        <p:xfrm>
          <a:off x="3107975" y="1486201"/>
          <a:ext cx="588327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Equation" r:id="rId4" imgW="2425680" imgH="419040" progId="Equation.DSMT4">
                  <p:embed/>
                </p:oleObj>
              </mc:Choice>
              <mc:Fallback>
                <p:oleObj name="Equation" r:id="rId4" imgW="24256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7975" y="1486201"/>
                        <a:ext cx="5883275" cy="1025525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3164985" y="2646332"/>
                <a:ext cx="6720159" cy="4103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altLang="es-ES" dirty="0" smtClean="0"/>
                        <m:t>All</m:t>
                      </m:r>
                      <m:r>
                        <m:rPr>
                          <m:nor/>
                        </m:rPr>
                        <a:rPr lang="es-ES" altLang="es-ES" dirty="0" smtClean="0"/>
                        <m:t> </m:t>
                      </m:r>
                      <m:r>
                        <m:rPr>
                          <m:nor/>
                        </m:rPr>
                        <a:rPr lang="es-ES" altLang="es-ES" dirty="0" smtClean="0"/>
                        <m:t>states</m:t>
                      </m:r>
                      <m:r>
                        <m:rPr>
                          <m:nor/>
                        </m:rPr>
                        <a:rPr lang="es-ES" altLang="es-ES" dirty="0" smtClean="0"/>
                        <m:t> </m:t>
                      </m:r>
                      <m:r>
                        <m:rPr>
                          <m:nor/>
                        </m:rPr>
                        <a:rPr lang="es-ES" altLang="es-ES" dirty="0" smtClean="0"/>
                        <m:t>with</m:t>
                      </m:r>
                      <m:r>
                        <m:rPr>
                          <m:nor/>
                        </m:rPr>
                        <a:rPr lang="es-ES" altLang="es-ES" dirty="0" smtClean="0"/>
                        <m:t> </m:t>
                      </m:r>
                      <m:r>
                        <m:rPr>
                          <m:nor/>
                        </m:rPr>
                        <a:rPr lang="es-ES" altLang="es-ES" dirty="0" smtClean="0"/>
                        <m:t>the</m:t>
                      </m:r>
                      <m:r>
                        <m:rPr>
                          <m:nor/>
                        </m:rPr>
                        <a:rPr lang="es-ES" altLang="es-ES" dirty="0" smtClean="0"/>
                        <m:t> </m:t>
                      </m:r>
                      <m:r>
                        <m:rPr>
                          <m:nor/>
                        </m:rPr>
                        <a:rPr lang="es-ES" altLang="es-ES" dirty="0" smtClean="0"/>
                        <m:t>same</m:t>
                      </m:r>
                      <m:r>
                        <a:rPr lang="es-ES" smtClean="0"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⃗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s-ES" i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s-ES" altLang="es-ES" dirty="0" smtClean="0"/>
                        <m:t>have</m:t>
                      </m:r>
                      <m:r>
                        <m:rPr>
                          <m:nor/>
                        </m:rPr>
                        <a:rPr lang="es-ES" altLang="es-ES" dirty="0" smtClean="0"/>
                        <m:t> </m:t>
                      </m:r>
                      <m:r>
                        <m:rPr>
                          <m:nor/>
                        </m:rPr>
                        <a:rPr lang="es-ES" altLang="es-ES" dirty="0" smtClean="0"/>
                        <m:t>the</m:t>
                      </m:r>
                      <m:r>
                        <m:rPr>
                          <m:nor/>
                        </m:rPr>
                        <a:rPr lang="es-ES" altLang="es-ES" dirty="0" smtClean="0"/>
                        <m:t> </m:t>
                      </m:r>
                      <m:r>
                        <m:rPr>
                          <m:nor/>
                        </m:rPr>
                        <a:rPr lang="es-ES" altLang="es-ES" dirty="0" smtClean="0"/>
                        <m:t>same</m:t>
                      </m:r>
                      <m:r>
                        <m:rPr>
                          <m:nor/>
                        </m:rPr>
                        <a:rPr lang="es-ES" altLang="es-ES" dirty="0" smtClean="0"/>
                        <m:t> </m:t>
                      </m:r>
                      <m:r>
                        <m:rPr>
                          <m:nor/>
                        </m:rPr>
                        <a:rPr lang="es-ES" altLang="es-ES" dirty="0" smtClean="0"/>
                        <m:t>energy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985" y="2646332"/>
                <a:ext cx="6720159" cy="410305"/>
              </a:xfrm>
              <a:prstGeom prst="rect">
                <a:avLst/>
              </a:prstGeom>
              <a:blipFill rotWithShape="0">
                <a:blip r:embed="rId6"/>
                <a:stretch>
                  <a:fillRect b="-1492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 16"/>
              <p:cNvSpPr/>
              <p:nvPr/>
            </p:nvSpPr>
            <p:spPr>
              <a:xfrm>
                <a:off x="3163381" y="3068239"/>
                <a:ext cx="672015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altLang="es-ES" b="0" i="0" dirty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s-ES" altLang="es-E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altLang="es-ES" b="0" i="0" dirty="0" smtClean="0">
                          <a:latin typeface="Cambria Math" panose="02040503050406030204" pitchFamily="18" charset="0"/>
                        </a:rPr>
                        <m:t>number</m:t>
                      </m:r>
                      <m:r>
                        <a:rPr lang="es-ES" altLang="es-E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altLang="es-ES" b="0" i="0" dirty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s-ES" altLang="es-E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altLang="es-ES" b="0" i="0" dirty="0" smtClean="0">
                          <a:latin typeface="Cambria Math" panose="02040503050406030204" pitchFamily="18" charset="0"/>
                        </a:rPr>
                        <m:t>states</m:t>
                      </m:r>
                      <m:r>
                        <a:rPr lang="es-ES" altLang="es-E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altLang="es-ES" b="0" i="0" dirty="0" smtClean="0">
                          <a:latin typeface="Cambria Math" panose="02040503050406030204" pitchFamily="18" charset="0"/>
                        </a:rPr>
                        <m:t>per</m:t>
                      </m:r>
                      <m:r>
                        <a:rPr lang="es-ES" altLang="es-E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altLang="es-ES" b="0" i="0" dirty="0" smtClean="0">
                          <a:latin typeface="Cambria Math" panose="02040503050406030204" pitchFamily="18" charset="0"/>
                        </a:rPr>
                        <m:t>unit</m:t>
                      </m:r>
                      <m:r>
                        <a:rPr lang="es-ES" altLang="es-E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altLang="es-ES" b="0" i="0" dirty="0" smtClean="0">
                          <a:latin typeface="Cambria Math" panose="02040503050406030204" pitchFamily="18" charset="0"/>
                        </a:rPr>
                        <m:t>energy</m:t>
                      </m:r>
                      <m:r>
                        <a:rPr lang="es-ES" altLang="es-E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altLang="es-ES" b="0" i="0" dirty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s-ES" altLang="es-ES" b="0" i="0" dirty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7" name="Rectá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381" y="3068239"/>
                <a:ext cx="6720159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942182"/>
              </p:ext>
            </p:extLst>
          </p:nvPr>
        </p:nvGraphicFramePr>
        <p:xfrm>
          <a:off x="1551889" y="3580396"/>
          <a:ext cx="9764713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Equation" r:id="rId8" imgW="4025880" imgH="698400" progId="Equation.DSMT4">
                  <p:embed/>
                </p:oleObj>
              </mc:Choice>
              <mc:Fallback>
                <p:oleObj name="Equation" r:id="rId8" imgW="402588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1889" y="3580396"/>
                        <a:ext cx="9764713" cy="170815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290454"/>
              </p:ext>
            </p:extLst>
          </p:nvPr>
        </p:nvGraphicFramePr>
        <p:xfrm>
          <a:off x="9679757" y="1478046"/>
          <a:ext cx="1725612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Equation" r:id="rId10" imgW="711000" imgH="431640" progId="Equation.DSMT4">
                  <p:embed/>
                </p:oleObj>
              </mc:Choice>
              <mc:Fallback>
                <p:oleObj name="Equation" r:id="rId10" imgW="711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79757" y="1478046"/>
                        <a:ext cx="1725612" cy="1057275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011765"/>
              </p:ext>
            </p:extLst>
          </p:nvPr>
        </p:nvGraphicFramePr>
        <p:xfrm>
          <a:off x="3193632" y="5524099"/>
          <a:ext cx="3665537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Equation" r:id="rId12" imgW="1511280" imgH="469800" progId="Equation.DSMT4">
                  <p:embed/>
                </p:oleObj>
              </mc:Choice>
              <mc:Fallback>
                <p:oleObj name="Equation" r:id="rId12" imgW="15112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3632" y="5524099"/>
                        <a:ext cx="3665537" cy="114935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 w="254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7191599" y="5718026"/>
                <a:ext cx="437812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altLang="es-ES" b="0" i="0" dirty="0" smtClean="0"/>
                        <m:t>The</m:t>
                      </m:r>
                      <m:r>
                        <m:rPr>
                          <m:nor/>
                        </m:rPr>
                        <a:rPr lang="es-ES" altLang="es-ES" b="0" i="0" dirty="0" smtClean="0"/>
                        <m:t> </m:t>
                      </m:r>
                      <m:r>
                        <m:rPr>
                          <m:nor/>
                        </m:rPr>
                        <a:rPr lang="es-ES" altLang="es-ES" b="0" i="0" dirty="0" smtClean="0"/>
                        <m:t>higher</m:t>
                      </m:r>
                      <m:r>
                        <m:rPr>
                          <m:nor/>
                        </m:rPr>
                        <a:rPr lang="es-ES" altLang="es-ES" b="0" i="0" dirty="0" smtClean="0"/>
                        <m:t> </m:t>
                      </m:r>
                      <m:r>
                        <m:rPr>
                          <m:nor/>
                        </m:rPr>
                        <a:rPr lang="es-ES" altLang="es-ES" b="0" i="0" dirty="0" smtClean="0"/>
                        <m:t>the</m:t>
                      </m:r>
                      <m:r>
                        <m:rPr>
                          <m:nor/>
                        </m:rPr>
                        <a:rPr lang="es-ES" altLang="es-ES" b="0" i="0" dirty="0" smtClean="0"/>
                        <m:t> </m:t>
                      </m:r>
                      <m:r>
                        <m:rPr>
                          <m:nor/>
                        </m:rPr>
                        <a:rPr lang="es-ES" altLang="es-ES" b="0" i="0" dirty="0" smtClean="0"/>
                        <m:t>energy</m:t>
                      </m:r>
                      <m:r>
                        <m:rPr>
                          <m:nor/>
                        </m:rPr>
                        <a:rPr lang="es-ES" altLang="es-ES" b="0" i="0" dirty="0" smtClean="0"/>
                        <m:t>, </m:t>
                      </m:r>
                      <m:r>
                        <m:rPr>
                          <m:nor/>
                        </m:rPr>
                        <a:rPr lang="es-ES" altLang="es-ES" b="0" i="0" dirty="0" smtClean="0"/>
                        <m:t>the</m:t>
                      </m:r>
                      <m:r>
                        <m:rPr>
                          <m:nor/>
                        </m:rPr>
                        <a:rPr lang="es-ES" altLang="es-ES" b="0" i="0" dirty="0" smtClean="0"/>
                        <m:t> </m:t>
                      </m:r>
                      <m:r>
                        <m:rPr>
                          <m:nor/>
                        </m:rPr>
                        <a:rPr lang="es-ES" altLang="es-ES" b="0" i="0" dirty="0" smtClean="0"/>
                        <m:t>larger</m:t>
                      </m:r>
                      <m:r>
                        <m:rPr>
                          <m:nor/>
                        </m:rPr>
                        <a:rPr lang="es-ES" altLang="es-ES" b="0" i="0" dirty="0" smtClean="0"/>
                        <m:t> </m:t>
                      </m:r>
                      <m:r>
                        <m:rPr>
                          <m:nor/>
                        </m:rPr>
                        <a:rPr lang="es-ES" altLang="es-ES" b="0" i="0" dirty="0" smtClean="0"/>
                        <m:t>the</m:t>
                      </m:r>
                    </m:oMath>
                  </m:oMathPara>
                </a14:m>
                <a:endParaRPr lang="es-ES" altLang="es-ES" b="0" dirty="0" smtClean="0"/>
              </a:p>
              <a:p>
                <a:r>
                  <a:rPr lang="es-ES" dirty="0" err="1" smtClean="0"/>
                  <a:t>Number</a:t>
                </a:r>
                <a:r>
                  <a:rPr lang="es-ES" dirty="0" smtClean="0"/>
                  <a:t> of </a:t>
                </a:r>
                <a:r>
                  <a:rPr lang="es-ES" dirty="0" err="1" smtClean="0"/>
                  <a:t>states</a:t>
                </a:r>
                <a:r>
                  <a:rPr lang="es-ES" dirty="0" smtClean="0"/>
                  <a:t> in </a:t>
                </a:r>
                <a:r>
                  <a:rPr lang="es-ES" dirty="0" err="1" smtClean="0"/>
                  <a:t>the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interval</a:t>
                </a:r>
                <a:r>
                  <a:rPr lang="es-ES" dirty="0" smtClean="0"/>
                  <a:t> E-&gt;</a:t>
                </a:r>
                <a:r>
                  <a:rPr lang="es-ES" dirty="0" err="1" smtClean="0"/>
                  <a:t>E+dE</a:t>
                </a:r>
                <a:endParaRPr lang="es-ES" dirty="0"/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599" y="5718026"/>
                <a:ext cx="4378122" cy="646331"/>
              </a:xfrm>
              <a:prstGeom prst="rect">
                <a:avLst/>
              </a:prstGeom>
              <a:blipFill rotWithShape="0">
                <a:blip r:embed="rId14"/>
                <a:stretch>
                  <a:fillRect l="-1253" r="-279" b="-1415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/>
          <p:cNvSpPr txBox="1"/>
          <p:nvPr/>
        </p:nvSpPr>
        <p:spPr>
          <a:xfrm>
            <a:off x="9557886" y="529389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i.e. </a:t>
            </a:r>
          </a:p>
          <a:p>
            <a:r>
              <a:rPr lang="es-ES" dirty="0" smtClean="0"/>
              <a:t>(100), (010), (001)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609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193</Words>
  <Application>Microsoft Office PowerPoint</Application>
  <PresentationFormat>Panorámica</PresentationFormat>
  <Paragraphs>44</Paragraphs>
  <Slides>9</Slides>
  <Notes>2</Notes>
  <HiddenSlides>0</HiddenSlides>
  <MMClips>2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 Math</vt:lpstr>
      <vt:lpstr>Times New Roman</vt:lpstr>
      <vt:lpstr>Diseño predeterminado</vt:lpstr>
      <vt:lpstr>Equation</vt:lpstr>
      <vt:lpstr>Quantum Interlude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Interlude </dc:title>
  <dc:creator>Ezequiel</dc:creator>
  <cp:lastModifiedBy>Ezequiel</cp:lastModifiedBy>
  <cp:revision>16</cp:revision>
  <dcterms:created xsi:type="dcterms:W3CDTF">2019-11-30T13:35:21Z</dcterms:created>
  <dcterms:modified xsi:type="dcterms:W3CDTF">2019-12-02T11:30:17Z</dcterms:modified>
</cp:coreProperties>
</file>