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8" r:id="rId2"/>
    <p:sldId id="259" r:id="rId3"/>
    <p:sldId id="260" r:id="rId4"/>
    <p:sldId id="261" r:id="rId5"/>
    <p:sldId id="262" r:id="rId6"/>
    <p:sldId id="263" r:id="rId7"/>
    <p:sldId id="273" r:id="rId8"/>
    <p:sldId id="271" r:id="rId9"/>
    <p:sldId id="272" r:id="rId10"/>
    <p:sldId id="275"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050BB-732D-482D-88F4-46B51E196CF0}" type="datetimeFigureOut">
              <a:rPr lang="en-IN" smtClean="0"/>
              <a:t>14-11-2017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45417-5A15-4667-A653-7D044CBA5EB2}" type="slidenum">
              <a:rPr lang="en-IN" smtClean="0"/>
              <a:t>‹#›</a:t>
            </a:fld>
            <a:endParaRPr lang="en-IN"/>
          </a:p>
        </p:txBody>
      </p:sp>
    </p:spTree>
    <p:extLst>
      <p:ext uri="{BB962C8B-B14F-4D97-AF65-F5344CB8AC3E}">
        <p14:creationId xmlns:p14="http://schemas.microsoft.com/office/powerpoint/2010/main" val="157937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7935D-4E90-4415-9E6B-7149AF20BD35}"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9316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44C8D-D5E3-49F3-9273-FDE8E51C6AEB}"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227627832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44C8D-D5E3-49F3-9273-FDE8E51C6AEB}"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164898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44C8D-D5E3-49F3-9273-FDE8E51C6AEB}"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412323559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44C8D-D5E3-49F3-9273-FDE8E51C6AEB}"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918416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844C8D-D5E3-49F3-9273-FDE8E51C6AEB}"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263937794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D665A-00BD-4BC8-9BDD-2F3AC1C1FD05}"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291920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20534-EF63-4D0E-BD5C-B06DE06AB714}"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338011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D4CC8-9EAA-4326-9982-0751B057B30D}"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414631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CC8EC-EC08-4835-A435-B4CF2872F6A8}" type="datetime1">
              <a:rPr lang="en-IN" smtClean="0"/>
              <a:t>14-11-2017</a:t>
            </a:fld>
            <a:endParaRPr lang="en-IN"/>
          </a:p>
        </p:txBody>
      </p:sp>
      <p:sp>
        <p:nvSpPr>
          <p:cNvPr id="5" name="Footer Placeholder 4"/>
          <p:cNvSpPr>
            <a:spLocks noGrp="1"/>
          </p:cNvSpPr>
          <p:nvPr>
            <p:ph type="ftr" sz="quarter" idx="11"/>
          </p:nvPr>
        </p:nvSpPr>
        <p:spPr/>
        <p:txBody>
          <a:bodyPr/>
          <a:lstStyle/>
          <a:p>
            <a:r>
              <a:rPr lang="en-IN" dirty="0"/>
              <a:t>ITCS 6162 || Fall 2017 </a:t>
            </a:r>
          </a:p>
        </p:txBody>
      </p:sp>
      <p:sp>
        <p:nvSpPr>
          <p:cNvPr id="6" name="Slide Number Placeholder 5"/>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3422696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9EF3C-52B5-4CBE-93DC-9FC5C46C3BA4}" type="datetime1">
              <a:rPr lang="en-IN" smtClean="0"/>
              <a:t>14-11-2017</a:t>
            </a:fld>
            <a:endParaRPr lang="en-IN"/>
          </a:p>
        </p:txBody>
      </p:sp>
      <p:sp>
        <p:nvSpPr>
          <p:cNvPr id="6" name="Footer Placeholder 5"/>
          <p:cNvSpPr>
            <a:spLocks noGrp="1"/>
          </p:cNvSpPr>
          <p:nvPr>
            <p:ph type="ftr" sz="quarter" idx="11"/>
          </p:nvPr>
        </p:nvSpPr>
        <p:spPr/>
        <p:txBody>
          <a:bodyPr/>
          <a:lstStyle/>
          <a:p>
            <a:r>
              <a:rPr lang="en-IN" dirty="0"/>
              <a:t>ITCS 6162 || Fall 2017 </a:t>
            </a:r>
          </a:p>
        </p:txBody>
      </p:sp>
      <p:sp>
        <p:nvSpPr>
          <p:cNvPr id="7" name="Slide Number Placeholder 6"/>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303727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D8ECB-6CC3-4FC9-8B9C-DDF4B1C1D1CB}" type="datetime1">
              <a:rPr lang="en-IN" smtClean="0"/>
              <a:t>14-11-2017</a:t>
            </a:fld>
            <a:endParaRPr lang="en-IN"/>
          </a:p>
        </p:txBody>
      </p:sp>
      <p:sp>
        <p:nvSpPr>
          <p:cNvPr id="8" name="Footer Placeholder 7"/>
          <p:cNvSpPr>
            <a:spLocks noGrp="1"/>
          </p:cNvSpPr>
          <p:nvPr>
            <p:ph type="ftr" sz="quarter" idx="11"/>
          </p:nvPr>
        </p:nvSpPr>
        <p:spPr/>
        <p:txBody>
          <a:bodyPr/>
          <a:lstStyle/>
          <a:p>
            <a:r>
              <a:rPr lang="en-IN" dirty="0"/>
              <a:t>ITCS 6162 || Fall 2017 </a:t>
            </a:r>
          </a:p>
        </p:txBody>
      </p:sp>
      <p:sp>
        <p:nvSpPr>
          <p:cNvPr id="9" name="Slide Number Placeholder 8"/>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7166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A6553-790E-426E-A1CC-B9B76B744E1F}" type="datetime1">
              <a:rPr lang="en-IN" smtClean="0"/>
              <a:t>14-11-2017</a:t>
            </a:fld>
            <a:endParaRPr lang="en-IN"/>
          </a:p>
        </p:txBody>
      </p:sp>
      <p:sp>
        <p:nvSpPr>
          <p:cNvPr id="4" name="Footer Placeholder 3"/>
          <p:cNvSpPr>
            <a:spLocks noGrp="1"/>
          </p:cNvSpPr>
          <p:nvPr>
            <p:ph type="ftr" sz="quarter" idx="11"/>
          </p:nvPr>
        </p:nvSpPr>
        <p:spPr/>
        <p:txBody>
          <a:bodyPr/>
          <a:lstStyle/>
          <a:p>
            <a:r>
              <a:rPr lang="en-IN" dirty="0"/>
              <a:t>ITCS 6162 || Fall 2017 </a:t>
            </a:r>
          </a:p>
        </p:txBody>
      </p:sp>
      <p:sp>
        <p:nvSpPr>
          <p:cNvPr id="5" name="Slide Number Placeholder 4"/>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387816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52455-AE1D-4238-AD25-1F89F41A3789}" type="datetime1">
              <a:rPr lang="en-IN" smtClean="0"/>
              <a:t>14-11-2017</a:t>
            </a:fld>
            <a:endParaRPr lang="en-IN"/>
          </a:p>
        </p:txBody>
      </p:sp>
      <p:sp>
        <p:nvSpPr>
          <p:cNvPr id="3" name="Footer Placeholder 2"/>
          <p:cNvSpPr>
            <a:spLocks noGrp="1"/>
          </p:cNvSpPr>
          <p:nvPr>
            <p:ph type="ftr" sz="quarter" idx="11"/>
          </p:nvPr>
        </p:nvSpPr>
        <p:spPr/>
        <p:txBody>
          <a:bodyPr/>
          <a:lstStyle/>
          <a:p>
            <a:r>
              <a:rPr lang="en-IN" dirty="0"/>
              <a:t>ITCS 6162 || Fall 2017 </a:t>
            </a:r>
          </a:p>
        </p:txBody>
      </p:sp>
      <p:sp>
        <p:nvSpPr>
          <p:cNvPr id="4" name="Slide Number Placeholder 3"/>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132636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39E1FD-FAAC-4814-AAF0-4699DEFC2C59}" type="datetime1">
              <a:rPr lang="en-IN" smtClean="0"/>
              <a:t>14-11-2017</a:t>
            </a:fld>
            <a:endParaRPr lang="en-IN"/>
          </a:p>
        </p:txBody>
      </p:sp>
      <p:sp>
        <p:nvSpPr>
          <p:cNvPr id="6" name="Footer Placeholder 5"/>
          <p:cNvSpPr>
            <a:spLocks noGrp="1"/>
          </p:cNvSpPr>
          <p:nvPr>
            <p:ph type="ftr" sz="quarter" idx="11"/>
          </p:nvPr>
        </p:nvSpPr>
        <p:spPr/>
        <p:txBody>
          <a:bodyPr/>
          <a:lstStyle/>
          <a:p>
            <a:r>
              <a:rPr lang="en-IN" dirty="0"/>
              <a:t>ITCS 6162 || Fall 2017 </a:t>
            </a:r>
          </a:p>
        </p:txBody>
      </p:sp>
      <p:sp>
        <p:nvSpPr>
          <p:cNvPr id="7" name="Slide Number Placeholder 6"/>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50885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ED9F46-2C47-4BC9-A275-75CD0A7059B2}" type="datetime1">
              <a:rPr lang="en-IN" smtClean="0"/>
              <a:t>14-11-2017</a:t>
            </a:fld>
            <a:endParaRPr lang="en-IN"/>
          </a:p>
        </p:txBody>
      </p:sp>
      <p:sp>
        <p:nvSpPr>
          <p:cNvPr id="6" name="Footer Placeholder 5"/>
          <p:cNvSpPr>
            <a:spLocks noGrp="1"/>
          </p:cNvSpPr>
          <p:nvPr>
            <p:ph type="ftr" sz="quarter" idx="11"/>
          </p:nvPr>
        </p:nvSpPr>
        <p:spPr/>
        <p:txBody>
          <a:bodyPr/>
          <a:lstStyle/>
          <a:p>
            <a:r>
              <a:rPr lang="en-IN" dirty="0"/>
              <a:t>ITCS 6162 || Fall 2017 </a:t>
            </a:r>
          </a:p>
        </p:txBody>
      </p:sp>
      <p:sp>
        <p:nvSpPr>
          <p:cNvPr id="7" name="Slide Number Placeholder 6"/>
          <p:cNvSpPr>
            <a:spLocks noGrp="1"/>
          </p:cNvSpPr>
          <p:nvPr>
            <p:ph type="sldNum" sz="quarter" idx="12"/>
          </p:nvPr>
        </p:nvSpPr>
        <p:spPr/>
        <p:txBody>
          <a:bodyPr/>
          <a:lstStyle/>
          <a:p>
            <a:fld id="{F903F23B-6F3B-44DD-BCE1-245A94106CAF}" type="slidenum">
              <a:rPr lang="en-IN" smtClean="0"/>
              <a:t>‹#›</a:t>
            </a:fld>
            <a:endParaRPr lang="en-IN"/>
          </a:p>
        </p:txBody>
      </p:sp>
    </p:spTree>
    <p:extLst>
      <p:ext uri="{BB962C8B-B14F-4D97-AF65-F5344CB8AC3E}">
        <p14:creationId xmlns:p14="http://schemas.microsoft.com/office/powerpoint/2010/main" val="106320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844C8D-D5E3-49F3-9273-FDE8E51C6AEB}" type="datetime1">
              <a:rPr lang="en-IN" smtClean="0"/>
              <a:t>14-11-2017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ITCS 6162 || Fall 2017 </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03F23B-6F3B-44DD-BCE1-245A94106CAF}" type="slidenum">
              <a:rPr lang="en-IN" smtClean="0"/>
              <a:t>‹#›</a:t>
            </a:fld>
            <a:endParaRPr lang="en-IN"/>
          </a:p>
        </p:txBody>
      </p:sp>
    </p:spTree>
    <p:extLst>
      <p:ext uri="{BB962C8B-B14F-4D97-AF65-F5344CB8AC3E}">
        <p14:creationId xmlns:p14="http://schemas.microsoft.com/office/powerpoint/2010/main" val="33884635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501" y="2533650"/>
            <a:ext cx="5933699" cy="920750"/>
          </a:xfrm>
        </p:spPr>
        <p:txBody>
          <a:bodyPr>
            <a:normAutofit fontScale="90000"/>
          </a:bodyPr>
          <a:lstStyle/>
          <a:p>
            <a:r>
              <a:rPr lang="en-US" sz="2800" b="1" dirty="0">
                <a:latin typeface="Times New Roman" panose="02020603050405020304" pitchFamily="18" charset="0"/>
                <a:cs typeface="Times New Roman" panose="02020603050405020304" pitchFamily="18" charset="0"/>
              </a:rPr>
              <a:t>Implementation of </a:t>
            </a:r>
            <a:r>
              <a:rPr lang="en-US" sz="2800" b="1" dirty="0" err="1">
                <a:latin typeface="Times New Roman" panose="02020603050405020304" pitchFamily="18" charset="0"/>
                <a:cs typeface="Times New Roman" panose="02020603050405020304" pitchFamily="18" charset="0"/>
              </a:rPr>
              <a:t>Apriori</a:t>
            </a:r>
            <a:r>
              <a:rPr lang="en-US" sz="2800" b="1" dirty="0">
                <a:latin typeface="Times New Roman" panose="02020603050405020304" pitchFamily="18" charset="0"/>
                <a:cs typeface="Times New Roman" panose="02020603050405020304" pitchFamily="18" charset="0"/>
              </a:rPr>
              <a:t> Algorithm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Using Hadoop Map-Reduce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245350" y="3925290"/>
            <a:ext cx="2363482" cy="863599"/>
          </a:xfrm>
        </p:spPr>
        <p:txBody>
          <a:bodyPr>
            <a:noAutofit/>
          </a:bodyPr>
          <a:lstStyle/>
          <a:p>
            <a:r>
              <a:rPr lang="en-US" sz="2400" dirty="0"/>
              <a:t>Submitted By</a:t>
            </a:r>
          </a:p>
          <a:p>
            <a:r>
              <a:rPr lang="en-US" sz="2400" dirty="0"/>
              <a:t>GROUP 5</a:t>
            </a:r>
          </a:p>
        </p:txBody>
      </p:sp>
      <p:sp>
        <p:nvSpPr>
          <p:cNvPr id="4" name="Footer Placeholder 3"/>
          <p:cNvSpPr>
            <a:spLocks noGrp="1"/>
          </p:cNvSpPr>
          <p:nvPr>
            <p:ph type="ftr" sz="quarter" idx="11"/>
          </p:nvPr>
        </p:nvSpPr>
        <p:spPr>
          <a:xfrm>
            <a:off x="8013700" y="4927599"/>
            <a:ext cx="1595132" cy="300563"/>
          </a:xfrm>
        </p:spPr>
        <p:txBody>
          <a:bodyPr/>
          <a:lstStyle/>
          <a:p>
            <a:r>
              <a:rPr lang="en-IN" dirty="0"/>
              <a:t>ITCS 6162 || Fall 2017 </a:t>
            </a:r>
          </a:p>
        </p:txBody>
      </p:sp>
      <p:sp>
        <p:nvSpPr>
          <p:cNvPr id="8" name="TextBox 7"/>
          <p:cNvSpPr txBox="1"/>
          <p:nvPr/>
        </p:nvSpPr>
        <p:spPr>
          <a:xfrm>
            <a:off x="3032501" y="1790700"/>
            <a:ext cx="6130549" cy="400110"/>
          </a:xfrm>
          <a:prstGeom prst="rect">
            <a:avLst/>
          </a:prstGeom>
          <a:noFill/>
        </p:spPr>
        <p:txBody>
          <a:bodyPr wrap="square" rtlCol="0">
            <a:spAutoFit/>
          </a:bodyPr>
          <a:lstStyle/>
          <a:p>
            <a:r>
              <a:rPr lang="en-IN" sz="2000" b="1"/>
              <a:t>   ITCS </a:t>
            </a:r>
            <a:r>
              <a:rPr lang="en-IN" sz="2000" b="1" dirty="0"/>
              <a:t>6162 Knowledge Discovery in Databases</a:t>
            </a:r>
            <a:endParaRPr lang="en-IN"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800" y="3637951"/>
            <a:ext cx="3696451" cy="1590211"/>
          </a:xfrm>
          <a:prstGeom prst="rect">
            <a:avLst/>
          </a:prstGeom>
        </p:spPr>
      </p:pic>
    </p:spTree>
    <p:extLst>
      <p:ext uri="{BB962C8B-B14F-4D97-AF65-F5344CB8AC3E}">
        <p14:creationId xmlns:p14="http://schemas.microsoft.com/office/powerpoint/2010/main" val="274115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988"/>
            <a:ext cx="8596668" cy="603315"/>
          </a:xfrm>
        </p:spPr>
        <p:txBody>
          <a:bodyPr>
            <a:normAutofit fontScale="90000"/>
          </a:bodyPr>
          <a:lstStyle/>
          <a:p>
            <a:r>
              <a:rPr lang="en-US" dirty="0">
                <a:latin typeface="Times New Roman" panose="02020603050405020304" pitchFamily="18" charset="0"/>
                <a:cs typeface="Times New Roman" panose="02020603050405020304" pitchFamily="18" charset="0"/>
              </a:rPr>
              <a:t>Step 3 : MR Distribution Action Rules</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8026401" y="5803900"/>
            <a:ext cx="1981199" cy="304800"/>
          </a:xfrm>
        </p:spPr>
        <p:txBody>
          <a:bodyPr/>
          <a:lstStyle/>
          <a:p>
            <a:r>
              <a:rPr lang="en-IN" dirty="0"/>
              <a:t>ITCS 6162 || Fall 2017 </a:t>
            </a:r>
          </a:p>
        </p:txBody>
      </p:sp>
      <p:sp>
        <p:nvSpPr>
          <p:cNvPr id="4" name="TextBox 3"/>
          <p:cNvSpPr txBox="1"/>
          <p:nvPr/>
        </p:nvSpPr>
        <p:spPr>
          <a:xfrm>
            <a:off x="286084" y="840740"/>
            <a:ext cx="9721516" cy="4524315"/>
          </a:xfrm>
          <a:prstGeom prst="rect">
            <a:avLst/>
          </a:prstGeom>
          <a:noFill/>
        </p:spPr>
        <p:txBody>
          <a:bodyPr wrap="square" rtlCol="0">
            <a:spAutoFit/>
          </a:bodyPr>
          <a:lstStyle/>
          <a:p>
            <a:r>
              <a:rPr lang="en-IN" b="1" i="1" dirty="0"/>
              <a:t>4) Prepare for MapReduce</a:t>
            </a:r>
          </a:p>
          <a:p>
            <a:r>
              <a:rPr lang="en-IN" dirty="0"/>
              <a:t>The value of k is increased by 1. The global frequent </a:t>
            </a:r>
            <a:r>
              <a:rPr lang="en-IN" dirty="0" err="1"/>
              <a:t>itemsets</a:t>
            </a:r>
            <a:r>
              <a:rPr lang="en-IN" dirty="0"/>
              <a:t> Lk-1 is sent to each node.</a:t>
            </a:r>
          </a:p>
          <a:p>
            <a:r>
              <a:rPr lang="en-IN" b="1" i="1" dirty="0"/>
              <a:t>5) Execute Map task</a:t>
            </a:r>
          </a:p>
          <a:p>
            <a:r>
              <a:rPr lang="en-IN" dirty="0"/>
              <a:t>The task of Map function is to scan each record of the input item subset, generate and filter set of Candidate </a:t>
            </a:r>
            <a:r>
              <a:rPr lang="en-IN" dirty="0" err="1"/>
              <a:t>itemsets</a:t>
            </a:r>
            <a:r>
              <a:rPr lang="en-IN" dirty="0"/>
              <a:t> </a:t>
            </a:r>
            <a:r>
              <a:rPr lang="en-IN" dirty="0" err="1"/>
              <a:t>Cpk</a:t>
            </a:r>
            <a:r>
              <a:rPr lang="en-IN" dirty="0"/>
              <a:t> according to the </a:t>
            </a:r>
            <a:r>
              <a:rPr lang="en-IN" dirty="0" err="1"/>
              <a:t>Apriori</a:t>
            </a:r>
            <a:r>
              <a:rPr lang="en-IN" dirty="0"/>
              <a:t> property that all subsets of a frequent itemset must also be frequent.</a:t>
            </a:r>
          </a:p>
          <a:p>
            <a:r>
              <a:rPr lang="en-IN" b="1" i="1" dirty="0"/>
              <a:t>6) Operate Combiner option</a:t>
            </a:r>
          </a:p>
          <a:p>
            <a:r>
              <a:rPr lang="en-IN" dirty="0"/>
              <a:t>Combiner function firstly combines the Map function outputs in the local and outputs &lt;</a:t>
            </a:r>
            <a:r>
              <a:rPr lang="en-IN" dirty="0" err="1"/>
              <a:t>itemset,support_count</a:t>
            </a:r>
            <a:r>
              <a:rPr lang="en-IN" dirty="0"/>
              <a:t>&gt; . Combiner function then uses partition function to divide the</a:t>
            </a:r>
          </a:p>
          <a:p>
            <a:r>
              <a:rPr lang="en-IN" dirty="0"/>
              <a:t>intermediate pairs generated by combiner function into r different partitions.</a:t>
            </a:r>
          </a:p>
          <a:p>
            <a:r>
              <a:rPr lang="en-IN" b="1" i="1" dirty="0"/>
              <a:t>7) Execute Reduce task</a:t>
            </a:r>
          </a:p>
          <a:p>
            <a:r>
              <a:rPr lang="en-IN" dirty="0"/>
              <a:t>At Reduce function, the key </a:t>
            </a:r>
            <a:r>
              <a:rPr lang="en-IN" dirty="0" err="1"/>
              <a:t>itemsets</a:t>
            </a:r>
            <a:r>
              <a:rPr lang="en-IN" dirty="0"/>
              <a:t> are first sorted. After sorting the Reduce function add up the support count of the same candidates and get the actual support count of the candidate in the whole transaction database. Then comparing it with the minimum support count and getting the frequent </a:t>
            </a:r>
            <a:r>
              <a:rPr lang="en-IN" dirty="0" err="1"/>
              <a:t>itemsets</a:t>
            </a:r>
            <a:r>
              <a:rPr lang="en-IN" dirty="0"/>
              <a:t> Lk.</a:t>
            </a:r>
          </a:p>
          <a:p>
            <a:r>
              <a:rPr lang="en-IN" i="1" dirty="0"/>
              <a:t>8) Repeat steps4)-7), until no more frequent </a:t>
            </a:r>
            <a:r>
              <a:rPr lang="en-IN" i="1" dirty="0" err="1"/>
              <a:t>itemsets</a:t>
            </a:r>
            <a:r>
              <a:rPr lang="en-IN" i="1" dirty="0"/>
              <a:t> can be found.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90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900" y="1185332"/>
            <a:ext cx="8001000" cy="1303867"/>
          </a:xfrm>
        </p:spPr>
        <p:txBody>
          <a:bodyPr/>
          <a:lstStyle/>
          <a:p>
            <a:r>
              <a:rPr lang="en-US" dirty="0"/>
              <a:t>Apriori Action Rules Algorithm</a:t>
            </a:r>
          </a:p>
        </p:txBody>
      </p:sp>
      <p:sp>
        <p:nvSpPr>
          <p:cNvPr id="4" name="Footer Placeholder 3"/>
          <p:cNvSpPr>
            <a:spLocks noGrp="1"/>
          </p:cNvSpPr>
          <p:nvPr>
            <p:ph type="ftr" sz="quarter" idx="11"/>
          </p:nvPr>
        </p:nvSpPr>
        <p:spPr>
          <a:xfrm>
            <a:off x="8483601" y="5727700"/>
            <a:ext cx="1841499" cy="406400"/>
          </a:xfrm>
        </p:spPr>
        <p:txBody>
          <a:bodyPr/>
          <a:lstStyle/>
          <a:p>
            <a:r>
              <a:rPr lang="en-IN" dirty="0"/>
              <a:t>ITCS 6162 || Fall 2017 </a:t>
            </a:r>
          </a:p>
        </p:txBody>
      </p:sp>
      <p:sp>
        <p:nvSpPr>
          <p:cNvPr id="3" name="TextBox 2"/>
          <p:cNvSpPr txBox="1"/>
          <p:nvPr/>
        </p:nvSpPr>
        <p:spPr>
          <a:xfrm>
            <a:off x="990474" y="2489199"/>
            <a:ext cx="10434150" cy="4154984"/>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Apriori</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is an algorithm for frequent item set mining and association rule learning over transactional databases</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uses breadth-first search and a Hash tree structure to count candidate item sets efficiently</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Frequent item sets determined by Apriori can be used to determine association rules which highlight general trends in the database</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Used in Market Basket Analysis</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0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9" y="1045632"/>
            <a:ext cx="6603998" cy="1303867"/>
          </a:xfrm>
        </p:spPr>
        <p:txBody>
          <a:bodyPr>
            <a:normAutofit/>
          </a:bodyPr>
          <a:lstStyle/>
          <a:p>
            <a:r>
              <a:rPr lang="en-US" dirty="0">
                <a:latin typeface="Times New Roman" panose="02020603050405020304" pitchFamily="18" charset="0"/>
                <a:cs typeface="Times New Roman" panose="02020603050405020304" pitchFamily="18" charset="0"/>
              </a:rPr>
              <a:t>Apriori Action Rules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Algorithm</a:t>
            </a:r>
          </a:p>
        </p:txBody>
      </p:sp>
      <p:sp>
        <p:nvSpPr>
          <p:cNvPr id="3" name="Footer Placeholder 2"/>
          <p:cNvSpPr>
            <a:spLocks noGrp="1"/>
          </p:cNvSpPr>
          <p:nvPr>
            <p:ph type="ftr" sz="quarter" idx="11"/>
          </p:nvPr>
        </p:nvSpPr>
        <p:spPr>
          <a:xfrm>
            <a:off x="8267701" y="5756124"/>
            <a:ext cx="1587499" cy="500138"/>
          </a:xfrm>
        </p:spPr>
        <p:txBody>
          <a:bodyPr/>
          <a:lstStyle/>
          <a:p>
            <a:r>
              <a:rPr lang="en-IN" dirty="0"/>
              <a:t>ITCS 6162 || Fall 2017 </a:t>
            </a:r>
          </a:p>
        </p:txBody>
      </p:sp>
      <p:sp>
        <p:nvSpPr>
          <p:cNvPr id="4" name="TextBox 3"/>
          <p:cNvSpPr txBox="1"/>
          <p:nvPr/>
        </p:nvSpPr>
        <p:spPr>
          <a:xfrm>
            <a:off x="926275" y="2553195"/>
            <a:ext cx="10010899"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89" y="1007663"/>
            <a:ext cx="5170096" cy="4702630"/>
          </a:xfrm>
          <a:prstGeom prst="rect">
            <a:avLst/>
          </a:prstGeom>
        </p:spPr>
      </p:pic>
    </p:spTree>
    <p:extLst>
      <p:ext uri="{BB962C8B-B14F-4D97-AF65-F5344CB8AC3E}">
        <p14:creationId xmlns:p14="http://schemas.microsoft.com/office/powerpoint/2010/main" val="167726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873" r="14790"/>
          <a:stretch/>
        </p:blipFill>
        <p:spPr>
          <a:xfrm>
            <a:off x="8077199" y="1041400"/>
            <a:ext cx="3059206" cy="4775200"/>
          </a:xfrm>
          <a:prstGeom prst="rect">
            <a:avLst/>
          </a:prstGeom>
          <a:ln w="57150" cmpd="thickThin">
            <a:solidFill>
              <a:schemeClr val="tx1">
                <a:lumMod val="50000"/>
                <a:lumOff val="50000"/>
              </a:schemeClr>
            </a:solidFill>
            <a:miter lim="800000"/>
          </a:ln>
        </p:spPr>
      </p:pic>
      <p:sp>
        <p:nvSpPr>
          <p:cNvPr id="2" name="Title 1"/>
          <p:cNvSpPr>
            <a:spLocks noGrp="1"/>
          </p:cNvSpPr>
          <p:nvPr>
            <p:ph type="title"/>
          </p:nvPr>
        </p:nvSpPr>
        <p:spPr>
          <a:xfrm>
            <a:off x="939038" y="2275541"/>
            <a:ext cx="6528018" cy="825372"/>
          </a:xfrm>
        </p:spPr>
        <p:txBody>
          <a:bodyPr vert="horz" lIns="91440" tIns="45720" rIns="91440" bIns="45720" rtlCol="0" anchor="b">
            <a:normAutofit fontScale="90000"/>
          </a:bodyPr>
          <a:lstStyle/>
          <a:p>
            <a:r>
              <a:rPr lang="en-US" sz="5400" dirty="0">
                <a:latin typeface="Times New Roman" panose="02020603050405020304" pitchFamily="18" charset="0"/>
                <a:cs typeface="Times New Roman" panose="02020603050405020304" pitchFamily="18" charset="0"/>
              </a:rPr>
              <a:t>  Project Demo</a:t>
            </a:r>
          </a:p>
        </p:txBody>
      </p:sp>
      <p:sp>
        <p:nvSpPr>
          <p:cNvPr id="3" name="Footer Placeholder 2"/>
          <p:cNvSpPr>
            <a:spLocks noGrp="1"/>
          </p:cNvSpPr>
          <p:nvPr>
            <p:ph type="ftr" sz="quarter" idx="11"/>
          </p:nvPr>
        </p:nvSpPr>
        <p:spPr>
          <a:xfrm>
            <a:off x="1298448" y="5971032"/>
            <a:ext cx="5943600" cy="279400"/>
          </a:xfrm>
        </p:spPr>
        <p:txBody>
          <a:bodyPr vert="horz" lIns="91440" tIns="45720" rIns="91440" bIns="45720" rtlCol="0" anchor="ctr">
            <a:normAutofit/>
          </a:bodyPr>
          <a:lstStyle/>
          <a:p>
            <a:pPr defTabSz="914400"/>
            <a:r>
              <a:rPr lang="en-US" dirty="0"/>
              <a:t>ITCS 6162 || Fall 2017 </a:t>
            </a:r>
          </a:p>
        </p:txBody>
      </p:sp>
    </p:spTree>
    <p:extLst>
      <p:ext uri="{BB962C8B-B14F-4D97-AF65-F5344CB8AC3E}">
        <p14:creationId xmlns:p14="http://schemas.microsoft.com/office/powerpoint/2010/main" val="423790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Footer Placeholder 3"/>
          <p:cNvSpPr>
            <a:spLocks noGrp="1"/>
          </p:cNvSpPr>
          <p:nvPr>
            <p:ph type="ftr" sz="quarter" idx="11"/>
          </p:nvPr>
        </p:nvSpPr>
        <p:spPr>
          <a:xfrm>
            <a:off x="8966199" y="5880100"/>
            <a:ext cx="1578201" cy="292100"/>
          </a:xfrm>
        </p:spPr>
        <p:txBody>
          <a:bodyPr/>
          <a:lstStyle/>
          <a:p>
            <a:r>
              <a:rPr lang="en-IN" dirty="0"/>
              <a:t>ITCS 6162 || Fall 2017 </a:t>
            </a:r>
          </a:p>
          <a:p>
            <a:endParaRPr lang="en-IN" dirty="0"/>
          </a:p>
        </p:txBody>
      </p:sp>
      <p:sp>
        <p:nvSpPr>
          <p:cNvPr id="3" name="TextBox 2"/>
          <p:cNvSpPr txBox="1"/>
          <p:nvPr/>
        </p:nvSpPr>
        <p:spPr>
          <a:xfrm>
            <a:off x="985652" y="2565070"/>
            <a:ext cx="10141527"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Steps:</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Map-Reduce Word Count Program</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Action Rules AROGS Program</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MR – Distributed Action Rules Using Apriori Action Rules Algorithm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33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1299632"/>
            <a:ext cx="5902731" cy="1303867"/>
          </a:xfrm>
        </p:spPr>
        <p:txBody>
          <a:bodyPr/>
          <a:lstStyle/>
          <a:p>
            <a:r>
              <a:rPr lang="en-US" dirty="0">
                <a:latin typeface="Times New Roman" panose="02020603050405020304" pitchFamily="18" charset="0"/>
                <a:cs typeface="Times New Roman" panose="02020603050405020304" pitchFamily="18" charset="0"/>
              </a:rPr>
              <a:t>Hadoop</a:t>
            </a:r>
          </a:p>
        </p:txBody>
      </p:sp>
      <p:sp>
        <p:nvSpPr>
          <p:cNvPr id="6" name="Footer Placeholder 5"/>
          <p:cNvSpPr>
            <a:spLocks noGrp="1"/>
          </p:cNvSpPr>
          <p:nvPr>
            <p:ph type="ftr" sz="quarter" idx="11"/>
          </p:nvPr>
        </p:nvSpPr>
        <p:spPr>
          <a:xfrm>
            <a:off x="8813801" y="5803900"/>
            <a:ext cx="1879599" cy="419100"/>
          </a:xfrm>
        </p:spPr>
        <p:txBody>
          <a:bodyPr/>
          <a:lstStyle/>
          <a:p>
            <a:r>
              <a:rPr lang="en-IN" dirty="0"/>
              <a:t>ITCS 6162 || Fall 2017 </a:t>
            </a:r>
          </a:p>
        </p:txBody>
      </p:sp>
      <p:sp>
        <p:nvSpPr>
          <p:cNvPr id="3" name="TextBox 2"/>
          <p:cNvSpPr txBox="1"/>
          <p:nvPr/>
        </p:nvSpPr>
        <p:spPr>
          <a:xfrm>
            <a:off x="626165" y="2893786"/>
            <a:ext cx="5902726"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Hadoop is an open-source framework that allows to store and process big data in a distributed environment across clusters of computers using simple programming models.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495" y="1690688"/>
            <a:ext cx="4906388" cy="3699621"/>
          </a:xfrm>
          <a:prstGeom prst="rect">
            <a:avLst/>
          </a:prstGeom>
        </p:spPr>
      </p:pic>
    </p:spTree>
    <p:extLst>
      <p:ext uri="{BB962C8B-B14F-4D97-AF65-F5344CB8AC3E}">
        <p14:creationId xmlns:p14="http://schemas.microsoft.com/office/powerpoint/2010/main" val="10720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537" r="21767"/>
          <a:stretch/>
        </p:blipFill>
        <p:spPr>
          <a:xfrm>
            <a:off x="6642008" y="629266"/>
            <a:ext cx="4635591" cy="5594553"/>
          </a:xfrm>
          <a:prstGeom prst="rect">
            <a:avLst/>
          </a:prstGeom>
          <a:effectLst/>
        </p:spPr>
      </p:pic>
      <p:sp>
        <p:nvSpPr>
          <p:cNvPr id="2" name="Title 1"/>
          <p:cNvSpPr>
            <a:spLocks noGrp="1"/>
          </p:cNvSpPr>
          <p:nvPr>
            <p:ph type="title"/>
          </p:nvPr>
        </p:nvSpPr>
        <p:spPr>
          <a:xfrm>
            <a:off x="648929" y="629266"/>
            <a:ext cx="6586491" cy="1676603"/>
          </a:xfrm>
        </p:spPr>
        <p:txBody>
          <a:bodyPr vert="horz" lIns="91440" tIns="45720" rIns="91440" bIns="45720" rtlCol="0" anchor="ctr">
            <a:normAutofit/>
          </a:bodyPr>
          <a:lstStyle/>
          <a:p>
            <a:r>
              <a:rPr lang="en-US"/>
              <a:t>Map Reduce in Hadoop</a:t>
            </a:r>
          </a:p>
        </p:txBody>
      </p:sp>
      <p:sp>
        <p:nvSpPr>
          <p:cNvPr id="8" name="Footer Placeholder 7"/>
          <p:cNvSpPr>
            <a:spLocks noGrp="1"/>
          </p:cNvSpPr>
          <p:nvPr>
            <p:ph type="ftr" sz="quarter" idx="11"/>
          </p:nvPr>
        </p:nvSpPr>
        <p:spPr>
          <a:xfrm>
            <a:off x="8445501" y="5904411"/>
            <a:ext cx="2605676" cy="319408"/>
          </a:xfrm>
        </p:spPr>
        <p:txBody>
          <a:bodyPr/>
          <a:lstStyle/>
          <a:p>
            <a:r>
              <a:rPr lang="en-IN" dirty="0"/>
              <a:t>ITCS 6162 || Fall 2017 </a:t>
            </a:r>
          </a:p>
        </p:txBody>
      </p:sp>
      <p:sp>
        <p:nvSpPr>
          <p:cNvPr id="4" name="TextBox 3"/>
          <p:cNvSpPr txBox="1"/>
          <p:nvPr/>
        </p:nvSpPr>
        <p:spPr>
          <a:xfrm>
            <a:off x="648930" y="2438400"/>
            <a:ext cx="6586489" cy="3785419"/>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Map Reduce is the heart of Hadoop</a:t>
            </a:r>
          </a:p>
          <a:p>
            <a:pPr indent="-228600">
              <a:lnSpc>
                <a:spcPct val="9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28600">
              <a:lnSpc>
                <a:spcPct val="9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Hadoop MapReduce is a software framework for easily writing applications which process vast amounts of data in-parallel on large clusters of commodity hardware in a reliable, fault-tolerant manner.</a:t>
            </a:r>
          </a:p>
        </p:txBody>
      </p:sp>
    </p:spTree>
    <p:extLst>
      <p:ext uri="{BB962C8B-B14F-4D97-AF65-F5344CB8AC3E}">
        <p14:creationId xmlns:p14="http://schemas.microsoft.com/office/powerpoint/2010/main" val="239631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Map Reduce Job?</a:t>
            </a:r>
          </a:p>
        </p:txBody>
      </p:sp>
      <p:sp>
        <p:nvSpPr>
          <p:cNvPr id="3" name="Footer Placeholder 2"/>
          <p:cNvSpPr>
            <a:spLocks noGrp="1"/>
          </p:cNvSpPr>
          <p:nvPr>
            <p:ph type="ftr" sz="quarter" idx="11"/>
          </p:nvPr>
        </p:nvSpPr>
        <p:spPr>
          <a:xfrm>
            <a:off x="9229497" y="5886306"/>
            <a:ext cx="1667101" cy="235094"/>
          </a:xfrm>
        </p:spPr>
        <p:txBody>
          <a:bodyPr/>
          <a:lstStyle/>
          <a:p>
            <a:r>
              <a:rPr lang="en-IN" dirty="0"/>
              <a:t>ITCS 6162 || Fall 2017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2603501"/>
            <a:ext cx="8280399" cy="3282806"/>
          </a:xfrm>
          <a:prstGeom prst="rect">
            <a:avLst/>
          </a:prstGeom>
        </p:spPr>
      </p:pic>
    </p:spTree>
    <p:extLst>
      <p:ext uri="{BB962C8B-B14F-4D97-AF65-F5344CB8AC3E}">
        <p14:creationId xmlns:p14="http://schemas.microsoft.com/office/powerpoint/2010/main" val="199788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998703"/>
            <a:ext cx="4737100" cy="1303867"/>
          </a:xfrm>
        </p:spPr>
        <p:txBody>
          <a:bodyPr/>
          <a:lstStyle/>
          <a:p>
            <a:r>
              <a:rPr lang="en-US" dirty="0"/>
              <a:t>Map Reduce Job</a:t>
            </a:r>
          </a:p>
        </p:txBody>
      </p:sp>
      <p:sp>
        <p:nvSpPr>
          <p:cNvPr id="4" name="Footer Placeholder 3"/>
          <p:cNvSpPr>
            <a:spLocks noGrp="1"/>
          </p:cNvSpPr>
          <p:nvPr>
            <p:ph type="ftr" sz="quarter" idx="11"/>
          </p:nvPr>
        </p:nvSpPr>
        <p:spPr>
          <a:xfrm>
            <a:off x="8801101" y="5842000"/>
            <a:ext cx="1803399" cy="342900"/>
          </a:xfrm>
        </p:spPr>
        <p:txBody>
          <a:bodyPr/>
          <a:lstStyle/>
          <a:p>
            <a:r>
              <a:rPr lang="en-IN" dirty="0"/>
              <a:t>ITCS 6162 || Fall 2017 </a:t>
            </a:r>
          </a:p>
        </p:txBody>
      </p:sp>
      <p:sp>
        <p:nvSpPr>
          <p:cNvPr id="3" name="TextBox 2"/>
          <p:cNvSpPr txBox="1"/>
          <p:nvPr/>
        </p:nvSpPr>
        <p:spPr>
          <a:xfrm>
            <a:off x="765313" y="2474020"/>
            <a:ext cx="10136729"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MapReduce </a:t>
            </a:r>
            <a:r>
              <a:rPr lang="en-US" sz="2800" i="1" dirty="0">
                <a:latin typeface="Times New Roman" panose="02020603050405020304" pitchFamily="18" charset="0"/>
                <a:cs typeface="Times New Roman" panose="02020603050405020304" pitchFamily="18" charset="0"/>
              </a:rPr>
              <a:t>job</a:t>
            </a:r>
            <a:r>
              <a:rPr lang="en-US" sz="2800" dirty="0">
                <a:latin typeface="Times New Roman" panose="02020603050405020304" pitchFamily="18" charset="0"/>
                <a:cs typeface="Times New Roman" panose="02020603050405020304" pitchFamily="18" charset="0"/>
              </a:rPr>
              <a:t> usually splits the input data-set into independent chunks which are processed by the </a:t>
            </a:r>
            <a:r>
              <a:rPr lang="en-US" sz="2800" i="1" dirty="0">
                <a:latin typeface="Times New Roman" panose="02020603050405020304" pitchFamily="18" charset="0"/>
                <a:cs typeface="Times New Roman" panose="02020603050405020304" pitchFamily="18" charset="0"/>
              </a:rPr>
              <a:t>map tasks</a:t>
            </a:r>
            <a:r>
              <a:rPr lang="en-US" sz="2800" dirty="0">
                <a:latin typeface="Times New Roman" panose="02020603050405020304" pitchFamily="18" charset="0"/>
                <a:cs typeface="Times New Roman" panose="02020603050405020304" pitchFamily="18" charset="0"/>
              </a:rPr>
              <a:t> in a completely parallel manner</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framework sorts the outputs of the maps, which are then input to the </a:t>
            </a:r>
            <a:r>
              <a:rPr lang="en-US" sz="2800" i="1" dirty="0">
                <a:latin typeface="Times New Roman" panose="02020603050405020304" pitchFamily="18" charset="0"/>
                <a:cs typeface="Times New Roman" panose="02020603050405020304" pitchFamily="18" charset="0"/>
              </a:rPr>
              <a:t>reduce tasks.</a:t>
            </a:r>
          </a:p>
          <a:p>
            <a:pPr marL="457200" indent="-457200">
              <a:buFont typeface="Wingdings" panose="05000000000000000000" pitchFamily="2" charset="2"/>
              <a:buChar char="Ø"/>
            </a:pPr>
            <a:endParaRPr lang="en-US" sz="2800" i="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input and output of the job are stored in a file system</a:t>
            </a:r>
          </a:p>
        </p:txBody>
      </p:sp>
    </p:spTree>
    <p:extLst>
      <p:ext uri="{BB962C8B-B14F-4D97-AF65-F5344CB8AC3E}">
        <p14:creationId xmlns:p14="http://schemas.microsoft.com/office/powerpoint/2010/main" val="60845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1: Map reduce Program</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8496301" y="5778500"/>
            <a:ext cx="1828799" cy="317500"/>
          </a:xfrm>
        </p:spPr>
        <p:txBody>
          <a:bodyPr/>
          <a:lstStyle/>
          <a:p>
            <a:r>
              <a:rPr lang="en-IN" dirty="0"/>
              <a:t>ITCS 6162 || Fall 2017 </a:t>
            </a:r>
          </a:p>
        </p:txBody>
      </p:sp>
      <p:sp>
        <p:nvSpPr>
          <p:cNvPr id="4" name="TextBox 3"/>
          <p:cNvSpPr txBox="1"/>
          <p:nvPr/>
        </p:nvSpPr>
        <p:spPr>
          <a:xfrm>
            <a:off x="853902" y="1737692"/>
            <a:ext cx="84201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Installed all the required software for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ran Word Count Version 1 program in local Hadoop cluster.</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WordCount</a:t>
            </a:r>
            <a:r>
              <a:rPr lang="en-US" sz="2800" dirty="0">
                <a:latin typeface="Times New Roman" panose="02020603050405020304" pitchFamily="18" charset="0"/>
                <a:cs typeface="Times New Roman" panose="02020603050405020304" pitchFamily="18" charset="0"/>
              </a:rPr>
              <a:t> Version 1 runs on local cluster.</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WordCount</a:t>
            </a:r>
            <a:r>
              <a:rPr lang="en-US" sz="2800" dirty="0">
                <a:latin typeface="Times New Roman" panose="02020603050405020304" pitchFamily="18" charset="0"/>
                <a:cs typeface="Times New Roman" panose="02020603050405020304" pitchFamily="18" charset="0"/>
              </a:rPr>
              <a:t> Version 2 runs on remote cluster.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Both programs gives the each word count as the output.</a:t>
            </a:r>
          </a:p>
        </p:txBody>
      </p:sp>
    </p:spTree>
    <p:extLst>
      <p:ext uri="{BB962C8B-B14F-4D97-AF65-F5344CB8AC3E}">
        <p14:creationId xmlns:p14="http://schemas.microsoft.com/office/powerpoint/2010/main" val="116393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2: Action Rules ARGOS program</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8470902" y="5613400"/>
            <a:ext cx="1714498" cy="431800"/>
          </a:xfrm>
        </p:spPr>
        <p:txBody>
          <a:bodyPr/>
          <a:lstStyle/>
          <a:p>
            <a:r>
              <a:rPr lang="en-IN" dirty="0"/>
              <a:t>ITCS 6162 || Fall 2017 </a:t>
            </a:r>
          </a:p>
        </p:txBody>
      </p:sp>
      <p:sp>
        <p:nvSpPr>
          <p:cNvPr id="4" name="TextBox 3"/>
          <p:cNvSpPr txBox="1"/>
          <p:nvPr/>
        </p:nvSpPr>
        <p:spPr>
          <a:xfrm>
            <a:off x="677334" y="1930400"/>
            <a:ext cx="907581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implemented Action rules extraction in java.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downloaded the  Mammographic Mass dataset and Car evolution Dataset and run this with the program.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created Graphical User Representation and showed the final output as list of action rules in a </a:t>
            </a:r>
            <a:r>
              <a:rPr lang="en-US" sz="2400" dirty="0" err="1">
                <a:latin typeface="Times New Roman" panose="02020603050405020304" pitchFamily="18" charset="0"/>
                <a:cs typeface="Times New Roman" panose="02020603050405020304" pitchFamily="18" charset="0"/>
              </a:rPr>
              <a:t>textfile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06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988"/>
            <a:ext cx="8596668" cy="603315"/>
          </a:xfrm>
        </p:spPr>
        <p:txBody>
          <a:bodyPr>
            <a:normAutofit fontScale="90000"/>
          </a:bodyPr>
          <a:lstStyle/>
          <a:p>
            <a:r>
              <a:rPr lang="en-US" dirty="0">
                <a:latin typeface="Times New Roman" panose="02020603050405020304" pitchFamily="18" charset="0"/>
                <a:cs typeface="Times New Roman" panose="02020603050405020304" pitchFamily="18" charset="0"/>
              </a:rPr>
              <a:t>Step 3 : MR Distribution Action Rules</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8026401" y="5803900"/>
            <a:ext cx="1981199" cy="304800"/>
          </a:xfrm>
        </p:spPr>
        <p:txBody>
          <a:bodyPr/>
          <a:lstStyle/>
          <a:p>
            <a:r>
              <a:rPr lang="en-IN" dirty="0"/>
              <a:t>ITCS 6162 || Fall 2017 </a:t>
            </a:r>
          </a:p>
        </p:txBody>
      </p:sp>
      <p:sp>
        <p:nvSpPr>
          <p:cNvPr id="4" name="TextBox 3"/>
          <p:cNvSpPr txBox="1"/>
          <p:nvPr/>
        </p:nvSpPr>
        <p:spPr>
          <a:xfrm>
            <a:off x="500282" y="749300"/>
            <a:ext cx="9721516" cy="5632311"/>
          </a:xfrm>
          <a:prstGeom prst="rect">
            <a:avLst/>
          </a:prstGeom>
          <a:noFill/>
        </p:spPr>
        <p:txBody>
          <a:bodyPr wrap="square" rtlCol="0">
            <a:spAutoFit/>
          </a:bodyPr>
          <a:lstStyle/>
          <a:p>
            <a:r>
              <a:rPr lang="en-IN" dirty="0"/>
              <a:t>The improved </a:t>
            </a:r>
            <a:r>
              <a:rPr lang="en-IN" dirty="0" err="1"/>
              <a:t>Apriori</a:t>
            </a:r>
            <a:r>
              <a:rPr lang="en-IN" dirty="0"/>
              <a:t> algorithm is implemented with MapReduce Programming model as shown below, here we named MR-</a:t>
            </a:r>
            <a:r>
              <a:rPr lang="en-IN" dirty="0" err="1"/>
              <a:t>Apriori</a:t>
            </a:r>
            <a:r>
              <a:rPr lang="en-IN" dirty="0"/>
              <a:t> algorithm.</a:t>
            </a:r>
          </a:p>
          <a:p>
            <a:r>
              <a:rPr lang="en-IN" b="1" i="1" dirty="0"/>
              <a:t>1) Partitioning and Distributing data</a:t>
            </a:r>
          </a:p>
          <a:p>
            <a:r>
              <a:rPr lang="en-IN" dirty="0"/>
              <a:t>Transaction database is divided into m subsets by MapReduce Library and are sent to m nodes executing Map tasks.</a:t>
            </a:r>
          </a:p>
          <a:p>
            <a:r>
              <a:rPr lang="en-IN" b="1" i="1" dirty="0"/>
              <a:t>2) Formatting the data subsets</a:t>
            </a:r>
          </a:p>
          <a:p>
            <a:r>
              <a:rPr lang="en-IN" dirty="0"/>
              <a:t>Format m data subsets as &lt;key1,value1&gt; pair where key is transaction id.</a:t>
            </a:r>
          </a:p>
          <a:p>
            <a:r>
              <a:rPr lang="en-IN" b="1" i="1" dirty="0"/>
              <a:t>3) Generating set of global frequent </a:t>
            </a:r>
            <a:r>
              <a:rPr lang="en-IN" b="1" i="1" dirty="0" err="1"/>
              <a:t>itemsets</a:t>
            </a:r>
            <a:r>
              <a:rPr lang="en-IN" b="1" i="1" dirty="0"/>
              <a:t> L1</a:t>
            </a:r>
          </a:p>
          <a:p>
            <a:r>
              <a:rPr lang="en-IN" i="1" dirty="0"/>
              <a:t>a) </a:t>
            </a:r>
            <a:r>
              <a:rPr lang="en-IN" dirty="0"/>
              <a:t>Set the value of k to 1</a:t>
            </a:r>
          </a:p>
          <a:p>
            <a:r>
              <a:rPr lang="en-IN" i="1" dirty="0"/>
              <a:t>b) </a:t>
            </a:r>
            <a:r>
              <a:rPr lang="en-IN" dirty="0"/>
              <a:t>The task of Map function is to scan each record of the input item subset and generating Candidate </a:t>
            </a:r>
            <a:r>
              <a:rPr lang="en-IN" dirty="0" err="1"/>
              <a:t>itemsets</a:t>
            </a:r>
            <a:r>
              <a:rPr lang="en-IN" dirty="0"/>
              <a:t> Cp1.</a:t>
            </a:r>
          </a:p>
          <a:p>
            <a:r>
              <a:rPr lang="en-IN" i="1" dirty="0"/>
              <a:t>c) </a:t>
            </a:r>
            <a:r>
              <a:rPr lang="en-IN" dirty="0"/>
              <a:t>Operate combiner option</a:t>
            </a:r>
          </a:p>
          <a:p>
            <a:r>
              <a:rPr lang="en-IN" dirty="0"/>
              <a:t>Combiner function firstly combines the Map function outputs in the local and outputs &lt;</a:t>
            </a:r>
            <a:r>
              <a:rPr lang="en-IN" dirty="0" err="1"/>
              <a:t>itemset,support_count</a:t>
            </a:r>
            <a:r>
              <a:rPr lang="en-IN" dirty="0"/>
              <a:t>&gt;. Combiner function then uses partition function to divide the</a:t>
            </a:r>
          </a:p>
          <a:p>
            <a:r>
              <a:rPr lang="en-IN" dirty="0"/>
              <a:t>intermediate pairs generated by combiner function into r different partitions.</a:t>
            </a:r>
          </a:p>
          <a:p>
            <a:r>
              <a:rPr lang="en-IN" i="1" dirty="0"/>
              <a:t>d) </a:t>
            </a:r>
            <a:r>
              <a:rPr lang="en-IN" dirty="0"/>
              <a:t>Execute Reduce task to get the frequent </a:t>
            </a:r>
            <a:r>
              <a:rPr lang="en-IN" dirty="0" err="1"/>
              <a:t>itemsets</a:t>
            </a:r>
            <a:r>
              <a:rPr lang="en-IN" dirty="0"/>
              <a:t> L1</a:t>
            </a:r>
          </a:p>
          <a:p>
            <a:r>
              <a:rPr lang="en-IN" dirty="0"/>
              <a:t>At Reduce function, the key </a:t>
            </a:r>
            <a:r>
              <a:rPr lang="en-IN" dirty="0" err="1"/>
              <a:t>itemsets</a:t>
            </a:r>
            <a:r>
              <a:rPr lang="en-IN" dirty="0"/>
              <a:t> are first sorted. After sorting the Reduce function add up the support count of the same candidates and get the actual support count of the</a:t>
            </a:r>
          </a:p>
          <a:p>
            <a:r>
              <a:rPr lang="en-IN" dirty="0"/>
              <a:t>candidate in the whole transaction database. Then comparing with the minimum support count and getting the frequent </a:t>
            </a:r>
            <a:r>
              <a:rPr lang="en-IN" dirty="0" err="1"/>
              <a:t>itemsets</a:t>
            </a:r>
            <a:r>
              <a:rPr lang="en-IN" dirty="0"/>
              <a:t> L1.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618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698</TotalTime>
  <Words>737</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Implementation of Apriori Algorithm  Using Hadoop Map-Reduce</vt:lpstr>
      <vt:lpstr>PROJECT DESCRIPTION</vt:lpstr>
      <vt:lpstr>Hadoop</vt:lpstr>
      <vt:lpstr>Map Reduce in Hadoop</vt:lpstr>
      <vt:lpstr>What Is a Map Reduce Job?</vt:lpstr>
      <vt:lpstr>Map Reduce Job</vt:lpstr>
      <vt:lpstr>Step 1: Map reduce Program</vt:lpstr>
      <vt:lpstr>Step 2: Action Rules ARGOS program</vt:lpstr>
      <vt:lpstr>Step 3 : MR Distribution Action Rules</vt:lpstr>
      <vt:lpstr>Step 3 : MR Distribution Action Rules</vt:lpstr>
      <vt:lpstr>Apriori Action Rules Algorithm</vt:lpstr>
      <vt:lpstr>Apriori Action Rules  Algorithm</vt:lpstr>
      <vt:lpstr>  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Apriori Algorithm Using Hadoop       Map-Reduce </dc:title>
  <dc:creator>Priya Patidar</dc:creator>
  <cp:lastModifiedBy>Nathala, Pooja Reddy</cp:lastModifiedBy>
  <cp:revision>36</cp:revision>
  <dcterms:created xsi:type="dcterms:W3CDTF">2016-11-06T22:25:03Z</dcterms:created>
  <dcterms:modified xsi:type="dcterms:W3CDTF">2017-11-14T21:45:04Z</dcterms:modified>
</cp:coreProperties>
</file>