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3998D4C-E62D-45ED-A31D-E913329AD195}">
  <a:tblStyle styleId="{A3998D4C-E62D-45ED-A31D-E913329AD195}"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 name="Shape 7"/>
        <p:cNvGrpSpPr/>
        <p:nvPr/>
      </p:nvGrpSpPr>
      <p:grpSpPr>
        <a:xfrm>
          <a:off x="0" y="0"/>
          <a:ext cx="0" cy="0"/>
          <a:chOff x="0" y="0"/>
          <a:chExt cx="0" cy="0"/>
        </a:xfrm>
      </p:grpSpPr>
      <p:sp>
        <p:nvSpPr>
          <p:cNvPr id="8" name="Shape 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 name="Shape 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 name="Shape 12"/>
        <p:cNvGrpSpPr/>
        <p:nvPr/>
      </p:nvGrpSpPr>
      <p:grpSpPr>
        <a:xfrm>
          <a:off x="0" y="0"/>
          <a:ext cx="0" cy="0"/>
          <a:chOff x="0" y="0"/>
          <a:chExt cx="0" cy="0"/>
        </a:xfrm>
      </p:grpSpPr>
      <p:sp>
        <p:nvSpPr>
          <p:cNvPr id="13" name="Shape 1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 name="Shape 18"/>
        <p:cNvGrpSpPr/>
        <p:nvPr/>
      </p:nvGrpSpPr>
      <p:grpSpPr>
        <a:xfrm>
          <a:off x="0" y="0"/>
          <a:ext cx="0" cy="0"/>
          <a:chOff x="0" y="0"/>
          <a:chExt cx="0" cy="0"/>
        </a:xfrm>
      </p:grpSpPr>
      <p:sp>
        <p:nvSpPr>
          <p:cNvPr id="19" name="Shape 1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 name="Shape 24"/>
        <p:cNvGrpSpPr/>
        <p:nvPr/>
      </p:nvGrpSpPr>
      <p:grpSpPr>
        <a:xfrm>
          <a:off x="0" y="0"/>
          <a:ext cx="0" cy="0"/>
          <a:chOff x="0" y="0"/>
          <a:chExt cx="0" cy="0"/>
        </a:xfrm>
      </p:grpSpPr>
      <p:sp>
        <p:nvSpPr>
          <p:cNvPr id="25" name="Shape 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 name="Shape 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 name="Shape 29"/>
        <p:cNvGrpSpPr/>
        <p:nvPr/>
      </p:nvGrpSpPr>
      <p:grpSpPr>
        <a:xfrm>
          <a:off x="0" y="0"/>
          <a:ext cx="0" cy="0"/>
          <a:chOff x="0" y="0"/>
          <a:chExt cx="0" cy="0"/>
        </a:xfrm>
      </p:grpSpPr>
      <p:sp>
        <p:nvSpPr>
          <p:cNvPr id="30" name="Shape 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 name="Shape 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Shape 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 name="Shape 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6" name="Shape 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999" r="-999" t="0"/>
          </a:stretch>
        </a:blip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 name="Shape 10"/>
        <p:cNvGrpSpPr/>
        <p:nvPr/>
      </p:nvGrpSpPr>
      <p:grpSpPr>
        <a:xfrm>
          <a:off x="0" y="0"/>
          <a:ext cx="0" cy="0"/>
          <a:chOff x="0" y="0"/>
          <a:chExt cx="0" cy="0"/>
        </a:xfrm>
      </p:grpSpPr>
      <p:sp>
        <p:nvSpPr>
          <p:cNvPr id="11" name="Shape 11"/>
          <p:cNvSpPr txBox="1"/>
          <p:nvPr>
            <p:ph type="ctrTitle"/>
          </p:nvPr>
        </p:nvSpPr>
        <p:spPr>
          <a:xfrm>
            <a:off x="0" y="1981200"/>
            <a:ext cx="9144000" cy="3962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600" u="sng" cap="none" strike="noStrike">
                <a:solidFill>
                  <a:schemeClr val="dk1"/>
                </a:solidFill>
                <a:latin typeface="Arial"/>
                <a:ea typeface="Arial"/>
                <a:cs typeface="Arial"/>
                <a:sym typeface="Arial"/>
              </a:rPr>
              <a:t>Restaurants/Cafe/Pub- Info &amp; Reviews</a:t>
            </a:r>
            <a:br>
              <a:rPr b="1" i="0" lang="en-US" sz="3600" u="none" cap="none" strike="noStrike">
                <a:solidFill>
                  <a:schemeClr val="dk1"/>
                </a:solidFill>
                <a:latin typeface="Arial"/>
                <a:ea typeface="Arial"/>
                <a:cs typeface="Arial"/>
                <a:sym typeface="Arial"/>
              </a:rPr>
            </a:br>
            <a:r>
              <a:rPr b="1" i="0" lang="en-US" sz="3200" u="none" cap="none" strike="noStrike">
                <a:solidFill>
                  <a:schemeClr val="dk1"/>
                </a:solidFill>
                <a:latin typeface="Arial"/>
                <a:ea typeface="Arial"/>
                <a:cs typeface="Arial"/>
                <a:sym typeface="Arial"/>
              </a:rPr>
              <a:t>Group 4</a:t>
            </a:r>
            <a:br>
              <a:rPr b="1" i="0" lang="en-US" sz="3600" u="none" cap="none" strike="noStrike">
                <a:solidFill>
                  <a:schemeClr val="dk1"/>
                </a:solidFill>
                <a:latin typeface="Arial"/>
                <a:ea typeface="Arial"/>
                <a:cs typeface="Arial"/>
                <a:sym typeface="Arial"/>
              </a:rPr>
            </a:br>
            <a:br>
              <a:rPr b="1" i="0" lang="en-US" sz="36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Kasey Eljoundi,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Sai Kiran Mankena,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Varchasvi Verma,</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 Amulya Kamshetty,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Jasleen Arora,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Pooja Reddy Nathala</a:t>
            </a:r>
            <a:br>
              <a:rPr b="0" i="0" lang="en-US" sz="1800" u="none" cap="none" strike="noStrike">
                <a:solidFill>
                  <a:schemeClr val="dk1"/>
                </a:solidFill>
                <a:latin typeface="Arial"/>
                <a:ea typeface="Arial"/>
                <a:cs typeface="Arial"/>
                <a:sym typeface="Arial"/>
              </a:rPr>
            </a:br>
            <a:br>
              <a:rPr b="0" i="0" lang="en-US" sz="1800" u="none" cap="none" strike="noStrike">
                <a:solidFill>
                  <a:schemeClr val="dk1"/>
                </a:solidFill>
                <a:latin typeface="Arial"/>
                <a:ea typeface="Arial"/>
                <a:cs typeface="Arial"/>
                <a:sym typeface="Arial"/>
              </a:rPr>
            </a:br>
            <a:r>
              <a:rPr lang="en-US" sz="1800">
                <a:solidFill>
                  <a:schemeClr val="dk1"/>
                </a:solidFill>
              </a:rPr>
              <a:t>14</a:t>
            </a:r>
            <a:r>
              <a:rPr b="0" i="0" lang="en-US" sz="1800" u="none" cap="none" strike="noStrike">
                <a:solidFill>
                  <a:schemeClr val="dk1"/>
                </a:solidFill>
                <a:latin typeface="Arial"/>
                <a:ea typeface="Arial"/>
                <a:cs typeface="Arial"/>
                <a:sym typeface="Arial"/>
              </a:rPr>
              <a:t> April, 2017</a:t>
            </a:r>
            <a:br>
              <a:rPr b="1" i="0" lang="en-US" sz="2200" u="none" cap="none" strike="noStrike">
                <a:solidFill>
                  <a:schemeClr val="dk1"/>
                </a:solidFill>
                <a:latin typeface="Arial"/>
                <a:ea typeface="Arial"/>
                <a:cs typeface="Arial"/>
                <a:sym typeface="Arial"/>
              </a:rPr>
            </a:br>
            <a:endParaRPr b="1" i="1" sz="22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nvSpPr>
        <p:spPr>
          <a:xfrm>
            <a:off x="5999300" y="288575"/>
            <a:ext cx="2978400" cy="7848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1000"/>
              </a:spcBef>
              <a:spcAft>
                <a:spcPts val="0"/>
              </a:spcAft>
              <a:buNone/>
            </a:pPr>
            <a:r>
              <a:rPr lang="en-US" sz="2800" u="sng">
                <a:solidFill>
                  <a:schemeClr val="dk1"/>
                </a:solidFill>
              </a:rPr>
              <a:t>Tables...</a:t>
            </a:r>
            <a:endParaRPr/>
          </a:p>
        </p:txBody>
      </p:sp>
      <p:graphicFrame>
        <p:nvGraphicFramePr>
          <p:cNvPr id="65" name="Shape 65"/>
          <p:cNvGraphicFramePr/>
          <p:nvPr/>
        </p:nvGraphicFramePr>
        <p:xfrm>
          <a:off x="703750" y="1887250"/>
          <a:ext cx="3000000" cy="3000000"/>
        </p:xfrm>
        <a:graphic>
          <a:graphicData uri="http://schemas.openxmlformats.org/drawingml/2006/table">
            <a:tbl>
              <a:tblPr>
                <a:noFill/>
                <a:tableStyleId>{A3998D4C-E62D-45ED-A31D-E913329AD195}</a:tableStyleId>
              </a:tblPr>
              <a:tblGrid>
                <a:gridCol w="3743875"/>
                <a:gridCol w="3743875"/>
              </a:tblGrid>
              <a:tr h="347075">
                <a:tc>
                  <a:txBody>
                    <a:bodyPr>
                      <a:noAutofit/>
                    </a:bodyPr>
                    <a:lstStyle/>
                    <a:p>
                      <a:pPr indent="0" lvl="0" marL="0">
                        <a:spcBef>
                          <a:spcPts val="0"/>
                        </a:spcBef>
                        <a:spcAft>
                          <a:spcPts val="0"/>
                        </a:spcAft>
                        <a:buNone/>
                      </a:pPr>
                      <a:r>
                        <a:rPr lang="en-US">
                          <a:solidFill>
                            <a:schemeClr val="dk1"/>
                          </a:solidFill>
                        </a:rPr>
                        <a:t>business_id</a:t>
                      </a:r>
                      <a:endParaRPr>
                        <a:solidFill>
                          <a:schemeClr val="dk1"/>
                        </a:solidFill>
                      </a:endParaRPr>
                    </a:p>
                  </a:txBody>
                  <a:tcPr marT="91425" marB="91425" marR="91425" marL="91425"/>
                </a:tc>
                <a:tc>
                  <a:txBody>
                    <a:bodyPr>
                      <a:noAutofit/>
                    </a:bodyPr>
                    <a:lstStyle/>
                    <a:p>
                      <a:pPr indent="0" lvl="0" marL="0">
                        <a:spcBef>
                          <a:spcPts val="0"/>
                        </a:spcBef>
                        <a:spcAft>
                          <a:spcPts val="0"/>
                        </a:spcAft>
                        <a:buNone/>
                      </a:pPr>
                      <a:r>
                        <a:rPr lang="en-US">
                          <a:solidFill>
                            <a:schemeClr val="dk1"/>
                          </a:solidFill>
                        </a:rPr>
                        <a:t>int(10)</a:t>
                      </a:r>
                      <a:endParaRPr>
                        <a:solidFill>
                          <a:schemeClr val="dk1"/>
                        </a:solidFill>
                      </a:endParaRPr>
                    </a:p>
                  </a:txBody>
                  <a:tcPr marT="91425" marB="91425" marR="91425" marL="91425"/>
                </a:tc>
              </a:tr>
              <a:tr h="405025">
                <a:tc>
                  <a:txBody>
                    <a:bodyPr>
                      <a:noAutofit/>
                    </a:bodyPr>
                    <a:lstStyle/>
                    <a:p>
                      <a:pPr indent="0" lvl="0" marL="0">
                        <a:spcBef>
                          <a:spcPts val="0"/>
                        </a:spcBef>
                        <a:spcAft>
                          <a:spcPts val="0"/>
                        </a:spcAft>
                        <a:buNone/>
                      </a:pPr>
                      <a:r>
                        <a:rPr lang="en-US">
                          <a:solidFill>
                            <a:schemeClr val="dk1"/>
                          </a:solidFill>
                        </a:rPr>
                        <a:t>category_id</a:t>
                      </a:r>
                      <a:endParaRPr>
                        <a:solidFill>
                          <a:schemeClr val="dk1"/>
                        </a:solidFill>
                      </a:endParaRPr>
                    </a:p>
                  </a:txBody>
                  <a:tcPr marT="91425" marB="91425" marR="91425" marL="91425"/>
                </a:tc>
                <a:tc>
                  <a:txBody>
                    <a:bodyPr>
                      <a:noAutofit/>
                    </a:bodyPr>
                    <a:lstStyle/>
                    <a:p>
                      <a:pPr indent="0" lvl="0" marL="0">
                        <a:spcBef>
                          <a:spcPts val="0"/>
                        </a:spcBef>
                        <a:spcAft>
                          <a:spcPts val="0"/>
                        </a:spcAft>
                        <a:buNone/>
                      </a:pPr>
                      <a:r>
                        <a:rPr lang="en-US">
                          <a:solidFill>
                            <a:schemeClr val="dk1"/>
                          </a:solidFill>
                        </a:rPr>
                        <a:t>int(10)</a:t>
                      </a:r>
                      <a:endParaRPr>
                        <a:solidFill>
                          <a:schemeClr val="dk1"/>
                        </a:solidFill>
                      </a:endParaRPr>
                    </a:p>
                  </a:txBody>
                  <a:tcPr marT="91425" marB="91425" marR="91425" marL="91425"/>
                </a:tc>
              </a:tr>
            </a:tbl>
          </a:graphicData>
        </a:graphic>
      </p:graphicFrame>
      <p:sp>
        <p:nvSpPr>
          <p:cNvPr id="66" name="Shape 66"/>
          <p:cNvSpPr txBox="1"/>
          <p:nvPr/>
        </p:nvSpPr>
        <p:spPr>
          <a:xfrm>
            <a:off x="539750" y="1446350"/>
            <a:ext cx="7769400" cy="398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100">
                <a:solidFill>
                  <a:schemeClr val="dk1"/>
                </a:solidFill>
              </a:rPr>
              <a:t>b</a:t>
            </a:r>
            <a:r>
              <a:rPr lang="en-US" sz="2100">
                <a:solidFill>
                  <a:schemeClr val="dk1"/>
                </a:solidFill>
              </a:rPr>
              <a:t>usiness_category_relation</a:t>
            </a:r>
            <a:endParaRPr sz="2100"/>
          </a:p>
        </p:txBody>
      </p:sp>
      <p:sp>
        <p:nvSpPr>
          <p:cNvPr id="67" name="Shape 67"/>
          <p:cNvSpPr txBox="1"/>
          <p:nvPr/>
        </p:nvSpPr>
        <p:spPr>
          <a:xfrm>
            <a:off x="539750" y="2932129"/>
            <a:ext cx="7625100" cy="435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sz="2100">
                <a:solidFill>
                  <a:schemeClr val="dk1"/>
                </a:solidFill>
              </a:rPr>
              <a:t>business_cuisine_relation</a:t>
            </a:r>
            <a:endParaRPr/>
          </a:p>
        </p:txBody>
      </p:sp>
      <p:graphicFrame>
        <p:nvGraphicFramePr>
          <p:cNvPr id="68" name="Shape 68"/>
          <p:cNvGraphicFramePr/>
          <p:nvPr/>
        </p:nvGraphicFramePr>
        <p:xfrm>
          <a:off x="681575" y="3425750"/>
          <a:ext cx="3000000" cy="3000000"/>
        </p:xfrm>
        <a:graphic>
          <a:graphicData uri="http://schemas.openxmlformats.org/drawingml/2006/table">
            <a:tbl>
              <a:tblPr>
                <a:noFill/>
                <a:tableStyleId>{A3998D4C-E62D-45ED-A31D-E913329AD195}</a:tableStyleId>
              </a:tblPr>
              <a:tblGrid>
                <a:gridCol w="3703375"/>
                <a:gridCol w="3703375"/>
              </a:tblGrid>
              <a:tr h="429925">
                <a:tc>
                  <a:txBody>
                    <a:bodyPr>
                      <a:noAutofit/>
                    </a:bodyPr>
                    <a:lstStyle/>
                    <a:p>
                      <a:pPr indent="0" lvl="0" marL="0" rtl="0">
                        <a:spcBef>
                          <a:spcPts val="0"/>
                        </a:spcBef>
                        <a:spcAft>
                          <a:spcPts val="0"/>
                        </a:spcAft>
                        <a:buNone/>
                      </a:pPr>
                      <a:r>
                        <a:rPr lang="en-US">
                          <a:solidFill>
                            <a:schemeClr val="dk1"/>
                          </a:solidFill>
                        </a:rPr>
                        <a:t>business_id</a:t>
                      </a:r>
                      <a:endParaRPr>
                        <a:solidFill>
                          <a:schemeClr val="dk1"/>
                        </a:solidFill>
                      </a:endParaRPr>
                    </a:p>
                  </a:txBody>
                  <a:tcPr marT="91425" marB="91425" marR="91425" marL="91425"/>
                </a:tc>
                <a:tc>
                  <a:txBody>
                    <a:bodyPr>
                      <a:noAutofit/>
                    </a:bodyPr>
                    <a:lstStyle/>
                    <a:p>
                      <a:pPr indent="0" lvl="0" marL="0" rtl="0">
                        <a:spcBef>
                          <a:spcPts val="0"/>
                        </a:spcBef>
                        <a:spcAft>
                          <a:spcPts val="0"/>
                        </a:spcAft>
                        <a:buNone/>
                      </a:pPr>
                      <a:r>
                        <a:rPr lang="en-US">
                          <a:solidFill>
                            <a:schemeClr val="dk1"/>
                          </a:solidFill>
                        </a:rPr>
                        <a:t>int(10)</a:t>
                      </a:r>
                      <a:endParaRPr>
                        <a:solidFill>
                          <a:schemeClr val="dk1"/>
                        </a:solidFill>
                      </a:endParaRPr>
                    </a:p>
                  </a:txBody>
                  <a:tcPr marT="91425" marB="91425" marR="91425" marL="91425"/>
                </a:tc>
              </a:tr>
              <a:tr h="429925">
                <a:tc>
                  <a:txBody>
                    <a:bodyPr>
                      <a:noAutofit/>
                    </a:bodyPr>
                    <a:lstStyle/>
                    <a:p>
                      <a:pPr indent="0" lvl="0" marL="0" rtl="0">
                        <a:spcBef>
                          <a:spcPts val="0"/>
                        </a:spcBef>
                        <a:spcAft>
                          <a:spcPts val="0"/>
                        </a:spcAft>
                        <a:buNone/>
                      </a:pPr>
                      <a:r>
                        <a:rPr lang="en-US">
                          <a:solidFill>
                            <a:schemeClr val="dk1"/>
                          </a:solidFill>
                        </a:rPr>
                        <a:t>cuisine_id</a:t>
                      </a:r>
                      <a:endParaRPr>
                        <a:solidFill>
                          <a:schemeClr val="dk1"/>
                        </a:solidFill>
                      </a:endParaRPr>
                    </a:p>
                  </a:txBody>
                  <a:tcPr marT="91425" marB="91425" marR="91425" marL="91425"/>
                </a:tc>
                <a:tc>
                  <a:txBody>
                    <a:bodyPr>
                      <a:noAutofit/>
                    </a:bodyPr>
                    <a:lstStyle/>
                    <a:p>
                      <a:pPr indent="0" lvl="0" marL="0" rtl="0">
                        <a:spcBef>
                          <a:spcPts val="0"/>
                        </a:spcBef>
                        <a:spcAft>
                          <a:spcPts val="0"/>
                        </a:spcAft>
                        <a:buNone/>
                      </a:pPr>
                      <a:r>
                        <a:rPr lang="en-US">
                          <a:solidFill>
                            <a:schemeClr val="dk1"/>
                          </a:solidFill>
                        </a:rPr>
                        <a:t>int(10)</a:t>
                      </a:r>
                      <a:endParaRPr>
                        <a:solidFill>
                          <a:schemeClr val="dk1"/>
                        </a:solidFill>
                      </a:endParaRPr>
                    </a:p>
                  </a:txBody>
                  <a:tcPr marT="91425" marB="91425" marR="91425" marL="91425"/>
                </a:tc>
              </a:tr>
            </a:tbl>
          </a:graphicData>
        </a:graphic>
      </p:graphicFrame>
      <p:graphicFrame>
        <p:nvGraphicFramePr>
          <p:cNvPr id="69" name="Shape 69"/>
          <p:cNvGraphicFramePr/>
          <p:nvPr/>
        </p:nvGraphicFramePr>
        <p:xfrm>
          <a:off x="683950" y="4894050"/>
          <a:ext cx="3000000" cy="3000000"/>
        </p:xfrm>
        <a:graphic>
          <a:graphicData uri="http://schemas.openxmlformats.org/drawingml/2006/table">
            <a:tbl>
              <a:tblPr>
                <a:noFill/>
                <a:tableStyleId>{A3998D4C-E62D-45ED-A31D-E913329AD195}</a:tableStyleId>
              </a:tblPr>
              <a:tblGrid>
                <a:gridCol w="3740800"/>
                <a:gridCol w="3740800"/>
              </a:tblGrid>
              <a:tr h="325">
                <a:tc>
                  <a:txBody>
                    <a:bodyPr>
                      <a:noAutofit/>
                    </a:bodyPr>
                    <a:lstStyle/>
                    <a:p>
                      <a:pPr indent="0" lvl="0" marL="0" rtl="0">
                        <a:spcBef>
                          <a:spcPts val="0"/>
                        </a:spcBef>
                        <a:spcAft>
                          <a:spcPts val="0"/>
                        </a:spcAft>
                        <a:buNone/>
                      </a:pPr>
                      <a:r>
                        <a:rPr lang="en-US">
                          <a:solidFill>
                            <a:schemeClr val="dk1"/>
                          </a:solidFill>
                        </a:rPr>
                        <a:t>category_id</a:t>
                      </a:r>
                      <a:endParaRPr>
                        <a:solidFill>
                          <a:schemeClr val="dk1"/>
                        </a:solidFill>
                      </a:endParaRPr>
                    </a:p>
                  </a:txBody>
                  <a:tcPr marT="91425" marB="91425" marR="91425" marL="91425"/>
                </a:tc>
                <a:tc>
                  <a:txBody>
                    <a:bodyPr>
                      <a:noAutofit/>
                    </a:bodyPr>
                    <a:lstStyle/>
                    <a:p>
                      <a:pPr indent="0" lvl="0" marL="0" rtl="0">
                        <a:spcBef>
                          <a:spcPts val="0"/>
                        </a:spcBef>
                        <a:spcAft>
                          <a:spcPts val="0"/>
                        </a:spcAft>
                        <a:buNone/>
                      </a:pPr>
                      <a:r>
                        <a:rPr lang="en-US">
                          <a:solidFill>
                            <a:schemeClr val="dk1"/>
                          </a:solidFill>
                        </a:rPr>
                        <a:t>int(10)</a:t>
                      </a:r>
                      <a:endParaRPr>
                        <a:solidFill>
                          <a:schemeClr val="dk1"/>
                        </a:solidFill>
                      </a:endParaRPr>
                    </a:p>
                  </a:txBody>
                  <a:tcPr marT="91425" marB="91425" marR="91425" marL="91425"/>
                </a:tc>
              </a:tr>
              <a:tr h="325">
                <a:tc>
                  <a:txBody>
                    <a:bodyPr>
                      <a:noAutofit/>
                    </a:bodyPr>
                    <a:lstStyle/>
                    <a:p>
                      <a:pPr indent="0" lvl="0" marL="0" rtl="0">
                        <a:spcBef>
                          <a:spcPts val="0"/>
                        </a:spcBef>
                        <a:spcAft>
                          <a:spcPts val="0"/>
                        </a:spcAft>
                        <a:buNone/>
                      </a:pPr>
                      <a:r>
                        <a:rPr lang="en-US">
                          <a:solidFill>
                            <a:schemeClr val="dk1"/>
                          </a:solidFill>
                        </a:rPr>
                        <a:t>restaurant_type</a:t>
                      </a:r>
                      <a:endParaRPr>
                        <a:solidFill>
                          <a:schemeClr val="dk1"/>
                        </a:solidFill>
                      </a:endParaRPr>
                    </a:p>
                  </a:txBody>
                  <a:tcPr marT="91425" marB="91425" marR="91425" marL="91425"/>
                </a:tc>
                <a:tc>
                  <a:txBody>
                    <a:bodyPr>
                      <a:noAutofit/>
                    </a:bodyPr>
                    <a:lstStyle/>
                    <a:p>
                      <a:pPr indent="0" lvl="0" marL="0" rtl="0">
                        <a:spcBef>
                          <a:spcPts val="0"/>
                        </a:spcBef>
                        <a:spcAft>
                          <a:spcPts val="0"/>
                        </a:spcAft>
                        <a:buNone/>
                      </a:pPr>
                      <a:r>
                        <a:rPr lang="en-US">
                          <a:solidFill>
                            <a:schemeClr val="dk1"/>
                          </a:solidFill>
                        </a:rPr>
                        <a:t>varchar(45)</a:t>
                      </a:r>
                      <a:endParaRPr>
                        <a:solidFill>
                          <a:schemeClr val="dk1"/>
                        </a:solidFill>
                      </a:endParaRPr>
                    </a:p>
                  </a:txBody>
                  <a:tcPr marT="91425" marB="91425" marR="91425" marL="91425"/>
                </a:tc>
              </a:tr>
            </a:tbl>
          </a:graphicData>
        </a:graphic>
      </p:graphicFrame>
      <p:sp>
        <p:nvSpPr>
          <p:cNvPr id="70" name="Shape 70"/>
          <p:cNvSpPr txBox="1"/>
          <p:nvPr/>
        </p:nvSpPr>
        <p:spPr>
          <a:xfrm>
            <a:off x="527850" y="4445500"/>
            <a:ext cx="7487700" cy="398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sz="2100">
                <a:solidFill>
                  <a:schemeClr val="dk1"/>
                </a:solidFill>
              </a:rPr>
              <a:t>category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nvSpPr>
        <p:spPr>
          <a:xfrm>
            <a:off x="5663225" y="201450"/>
            <a:ext cx="3314700" cy="846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1000"/>
              </a:spcBef>
              <a:spcAft>
                <a:spcPts val="0"/>
              </a:spcAft>
              <a:buNone/>
            </a:pPr>
            <a:r>
              <a:rPr lang="en-US" sz="2800" u="sng">
                <a:solidFill>
                  <a:schemeClr val="dk1"/>
                </a:solidFill>
              </a:rPr>
              <a:t>Tables...</a:t>
            </a:r>
            <a:endParaRPr/>
          </a:p>
        </p:txBody>
      </p:sp>
      <p:graphicFrame>
        <p:nvGraphicFramePr>
          <p:cNvPr id="76" name="Shape 76"/>
          <p:cNvGraphicFramePr/>
          <p:nvPr/>
        </p:nvGraphicFramePr>
        <p:xfrm>
          <a:off x="704850" y="1819600"/>
          <a:ext cx="3000000" cy="3000000"/>
        </p:xfrm>
        <a:graphic>
          <a:graphicData uri="http://schemas.openxmlformats.org/drawingml/2006/table">
            <a:tbl>
              <a:tblPr>
                <a:noFill/>
                <a:tableStyleId>{A3998D4C-E62D-45ED-A31D-E913329AD195}</a:tableStyleId>
              </a:tblPr>
              <a:tblGrid>
                <a:gridCol w="3619500"/>
                <a:gridCol w="3619500"/>
              </a:tblGrid>
              <a:tr h="371950">
                <a:tc>
                  <a:txBody>
                    <a:bodyPr>
                      <a:noAutofit/>
                    </a:bodyPr>
                    <a:lstStyle/>
                    <a:p>
                      <a:pPr indent="0" lvl="0" marL="0">
                        <a:spcBef>
                          <a:spcPts val="0"/>
                        </a:spcBef>
                        <a:spcAft>
                          <a:spcPts val="0"/>
                        </a:spcAft>
                        <a:buNone/>
                      </a:pPr>
                      <a:r>
                        <a:rPr lang="en-US">
                          <a:solidFill>
                            <a:schemeClr val="dk1"/>
                          </a:solidFill>
                        </a:rPr>
                        <a:t>business_location_id</a:t>
                      </a:r>
                      <a:endParaRPr>
                        <a:solidFill>
                          <a:schemeClr val="dk1"/>
                        </a:solidFill>
                      </a:endParaRPr>
                    </a:p>
                  </a:txBody>
                  <a:tcPr marT="91425" marB="91425" marR="91425" marL="91425"/>
                </a:tc>
                <a:tc>
                  <a:txBody>
                    <a:bodyPr>
                      <a:noAutofit/>
                    </a:bodyPr>
                    <a:lstStyle/>
                    <a:p>
                      <a:pPr indent="0" lvl="0" marL="0">
                        <a:spcBef>
                          <a:spcPts val="0"/>
                        </a:spcBef>
                        <a:spcAft>
                          <a:spcPts val="0"/>
                        </a:spcAft>
                        <a:buNone/>
                      </a:pPr>
                      <a:r>
                        <a:rPr lang="en-US">
                          <a:solidFill>
                            <a:schemeClr val="dk1"/>
                          </a:solidFill>
                        </a:rPr>
                        <a:t>int(10)</a:t>
                      </a:r>
                      <a:endParaRPr>
                        <a:solidFill>
                          <a:schemeClr val="dk1"/>
                        </a:solidFill>
                      </a:endParaRPr>
                    </a:p>
                  </a:txBody>
                  <a:tcPr marT="91425" marB="91425" marR="91425" marL="91425"/>
                </a:tc>
              </a:tr>
              <a:tr h="342625">
                <a:tc>
                  <a:txBody>
                    <a:bodyPr>
                      <a:noAutofit/>
                    </a:bodyPr>
                    <a:lstStyle/>
                    <a:p>
                      <a:pPr indent="0" lvl="0" marL="0">
                        <a:spcBef>
                          <a:spcPts val="0"/>
                        </a:spcBef>
                        <a:spcAft>
                          <a:spcPts val="0"/>
                        </a:spcAft>
                        <a:buNone/>
                      </a:pPr>
                      <a:r>
                        <a:rPr lang="en-US">
                          <a:solidFill>
                            <a:schemeClr val="dk1"/>
                          </a:solidFill>
                        </a:rPr>
                        <a:t>business_id</a:t>
                      </a:r>
                      <a:endParaRPr>
                        <a:solidFill>
                          <a:schemeClr val="dk1"/>
                        </a:solidFill>
                      </a:endParaRPr>
                    </a:p>
                  </a:txBody>
                  <a:tcPr marT="91425" marB="91425" marR="91425" marL="91425"/>
                </a:tc>
                <a:tc>
                  <a:txBody>
                    <a:bodyPr>
                      <a:noAutofit/>
                    </a:bodyPr>
                    <a:lstStyle/>
                    <a:p>
                      <a:pPr indent="0" lvl="0" marL="0">
                        <a:spcBef>
                          <a:spcPts val="0"/>
                        </a:spcBef>
                        <a:spcAft>
                          <a:spcPts val="0"/>
                        </a:spcAft>
                        <a:buNone/>
                      </a:pPr>
                      <a:r>
                        <a:rPr lang="en-US">
                          <a:solidFill>
                            <a:schemeClr val="dk1"/>
                          </a:solidFill>
                        </a:rPr>
                        <a:t>int(11)</a:t>
                      </a:r>
                      <a:endParaRPr>
                        <a:solidFill>
                          <a:schemeClr val="dk1"/>
                        </a:solidFill>
                      </a:endParaRPr>
                    </a:p>
                  </a:txBody>
                  <a:tcPr marT="91425" marB="91425" marR="91425" marL="91425"/>
                </a:tc>
              </a:tr>
              <a:tr h="342625">
                <a:tc>
                  <a:txBody>
                    <a:bodyPr>
                      <a:noAutofit/>
                    </a:bodyPr>
                    <a:lstStyle/>
                    <a:p>
                      <a:pPr indent="0" lvl="0" marL="0">
                        <a:spcBef>
                          <a:spcPts val="0"/>
                        </a:spcBef>
                        <a:spcAft>
                          <a:spcPts val="0"/>
                        </a:spcAft>
                        <a:buNone/>
                      </a:pPr>
                      <a:r>
                        <a:rPr lang="en-US">
                          <a:solidFill>
                            <a:schemeClr val="dk1"/>
                          </a:solidFill>
                        </a:rPr>
                        <a:t>street</a:t>
                      </a:r>
                      <a:endParaRPr>
                        <a:solidFill>
                          <a:schemeClr val="dk1"/>
                        </a:solidFill>
                      </a:endParaRPr>
                    </a:p>
                  </a:txBody>
                  <a:tcPr marT="91425" marB="91425" marR="91425" marL="91425"/>
                </a:tc>
                <a:tc>
                  <a:txBody>
                    <a:bodyPr>
                      <a:noAutofit/>
                    </a:bodyPr>
                    <a:lstStyle/>
                    <a:p>
                      <a:pPr indent="0" lvl="0" marL="0">
                        <a:spcBef>
                          <a:spcPts val="0"/>
                        </a:spcBef>
                        <a:spcAft>
                          <a:spcPts val="0"/>
                        </a:spcAft>
                        <a:buNone/>
                      </a:pPr>
                      <a:r>
                        <a:rPr lang="en-US">
                          <a:solidFill>
                            <a:schemeClr val="dk1"/>
                          </a:solidFill>
                        </a:rPr>
                        <a:t>varchar(45)</a:t>
                      </a:r>
                      <a:endParaRPr>
                        <a:solidFill>
                          <a:schemeClr val="dk1"/>
                        </a:solidFill>
                      </a:endParaRPr>
                    </a:p>
                  </a:txBody>
                  <a:tcPr marT="91425" marB="91425" marR="91425" marL="91425"/>
                </a:tc>
              </a:tr>
              <a:tr h="334600">
                <a:tc>
                  <a:txBody>
                    <a:bodyPr>
                      <a:noAutofit/>
                    </a:bodyPr>
                    <a:lstStyle/>
                    <a:p>
                      <a:pPr indent="0" lvl="0" marL="0">
                        <a:spcBef>
                          <a:spcPts val="0"/>
                        </a:spcBef>
                        <a:spcAft>
                          <a:spcPts val="0"/>
                        </a:spcAft>
                        <a:buNone/>
                      </a:pPr>
                      <a:r>
                        <a:rPr lang="en-US">
                          <a:solidFill>
                            <a:schemeClr val="dk1"/>
                          </a:solidFill>
                        </a:rPr>
                        <a:t>city</a:t>
                      </a:r>
                      <a:endParaRPr>
                        <a:solidFill>
                          <a:schemeClr val="dk1"/>
                        </a:solidFill>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US">
                          <a:solidFill>
                            <a:schemeClr val="dk1"/>
                          </a:solidFill>
                        </a:rPr>
                        <a:t>varchar(45)</a:t>
                      </a:r>
                      <a:endParaRPr>
                        <a:solidFill>
                          <a:schemeClr val="dk1"/>
                        </a:solidFill>
                      </a:endParaRPr>
                    </a:p>
                  </a:txBody>
                  <a:tcPr marT="91425" marB="91425" marR="91425" marL="91425"/>
                </a:tc>
              </a:tr>
              <a:tr h="334625">
                <a:tc>
                  <a:txBody>
                    <a:bodyPr>
                      <a:noAutofit/>
                    </a:bodyPr>
                    <a:lstStyle/>
                    <a:p>
                      <a:pPr indent="0" lvl="0" marL="0">
                        <a:spcBef>
                          <a:spcPts val="0"/>
                        </a:spcBef>
                        <a:spcAft>
                          <a:spcPts val="0"/>
                        </a:spcAft>
                        <a:buNone/>
                      </a:pPr>
                      <a:r>
                        <a:rPr lang="en-US">
                          <a:solidFill>
                            <a:schemeClr val="dk1"/>
                          </a:solidFill>
                        </a:rPr>
                        <a:t>state</a:t>
                      </a:r>
                      <a:endParaRPr>
                        <a:solidFill>
                          <a:schemeClr val="dk1"/>
                        </a:solidFill>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US">
                          <a:solidFill>
                            <a:schemeClr val="dk1"/>
                          </a:solidFill>
                        </a:rPr>
                        <a:t>varchar(2)</a:t>
                      </a:r>
                      <a:endParaRPr>
                        <a:solidFill>
                          <a:schemeClr val="dk1"/>
                        </a:solidFill>
                      </a:endParaRPr>
                    </a:p>
                  </a:txBody>
                  <a:tcPr marT="91425" marB="91425" marR="91425" marL="91425"/>
                </a:tc>
              </a:tr>
              <a:tr h="384400">
                <a:tc>
                  <a:txBody>
                    <a:bodyPr>
                      <a:noAutofit/>
                    </a:bodyPr>
                    <a:lstStyle/>
                    <a:p>
                      <a:pPr indent="0" lvl="0" marL="0">
                        <a:spcBef>
                          <a:spcPts val="0"/>
                        </a:spcBef>
                        <a:spcAft>
                          <a:spcPts val="0"/>
                        </a:spcAft>
                        <a:buNone/>
                      </a:pPr>
                      <a:r>
                        <a:rPr lang="en-US">
                          <a:solidFill>
                            <a:schemeClr val="dk1"/>
                          </a:solidFill>
                        </a:rPr>
                        <a:t>zip</a:t>
                      </a:r>
                      <a:endParaRPr>
                        <a:solidFill>
                          <a:schemeClr val="dk1"/>
                        </a:solidFill>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US">
                          <a:solidFill>
                            <a:schemeClr val="dk1"/>
                          </a:solidFill>
                        </a:rPr>
                        <a:t>varchar(5)</a:t>
                      </a:r>
                      <a:endParaRPr>
                        <a:solidFill>
                          <a:schemeClr val="dk1"/>
                        </a:solidFill>
                      </a:endParaRPr>
                    </a:p>
                  </a:txBody>
                  <a:tcPr marT="91425" marB="91425" marR="91425" marL="91425"/>
                </a:tc>
              </a:tr>
            </a:tbl>
          </a:graphicData>
        </a:graphic>
      </p:graphicFrame>
      <p:sp>
        <p:nvSpPr>
          <p:cNvPr id="77" name="Shape 77"/>
          <p:cNvSpPr txBox="1"/>
          <p:nvPr/>
        </p:nvSpPr>
        <p:spPr>
          <a:xfrm>
            <a:off x="561300" y="1358975"/>
            <a:ext cx="7454400" cy="460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2100">
                <a:solidFill>
                  <a:schemeClr val="dk1"/>
                </a:solidFill>
              </a:rPr>
              <a:t>business_location</a:t>
            </a:r>
            <a:endParaRPr/>
          </a:p>
        </p:txBody>
      </p:sp>
      <p:sp>
        <p:nvSpPr>
          <p:cNvPr id="78" name="Shape 78"/>
          <p:cNvSpPr txBox="1"/>
          <p:nvPr/>
        </p:nvSpPr>
        <p:spPr>
          <a:xfrm>
            <a:off x="561300" y="4283975"/>
            <a:ext cx="7382700" cy="460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sz="2100">
                <a:solidFill>
                  <a:schemeClr val="dk1"/>
                </a:solidFill>
              </a:rPr>
              <a:t>vote</a:t>
            </a:r>
            <a:endParaRPr/>
          </a:p>
        </p:txBody>
      </p:sp>
      <p:graphicFrame>
        <p:nvGraphicFramePr>
          <p:cNvPr id="79" name="Shape 79"/>
          <p:cNvGraphicFramePr/>
          <p:nvPr/>
        </p:nvGraphicFramePr>
        <p:xfrm>
          <a:off x="669000" y="4670900"/>
          <a:ext cx="3000000" cy="3000000"/>
        </p:xfrm>
        <a:graphic>
          <a:graphicData uri="http://schemas.openxmlformats.org/drawingml/2006/table">
            <a:tbl>
              <a:tblPr>
                <a:noFill/>
                <a:tableStyleId>{A3998D4C-E62D-45ED-A31D-E913329AD195}</a:tableStyleId>
              </a:tblPr>
              <a:tblGrid>
                <a:gridCol w="3619500"/>
                <a:gridCol w="3619500"/>
              </a:tblGrid>
              <a:tr h="381000">
                <a:tc>
                  <a:txBody>
                    <a:bodyPr>
                      <a:noAutofit/>
                    </a:bodyPr>
                    <a:lstStyle/>
                    <a:p>
                      <a:pPr indent="0" lvl="0" marL="0">
                        <a:spcBef>
                          <a:spcPts val="0"/>
                        </a:spcBef>
                        <a:spcAft>
                          <a:spcPts val="0"/>
                        </a:spcAft>
                        <a:buNone/>
                      </a:pPr>
                      <a:r>
                        <a:rPr lang="en-US"/>
                        <a:t>vote_id</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US">
                          <a:solidFill>
                            <a:schemeClr val="dk1"/>
                          </a:solidFill>
                        </a:rPr>
                        <a:t>int(10)</a:t>
                      </a:r>
                      <a:endParaRPr/>
                    </a:p>
                  </a:txBody>
                  <a:tcPr marT="91425" marB="91425" marR="91425" marL="91425"/>
                </a:tc>
              </a:tr>
              <a:tr h="381000">
                <a:tc>
                  <a:txBody>
                    <a:bodyPr>
                      <a:noAutofit/>
                    </a:bodyPr>
                    <a:lstStyle/>
                    <a:p>
                      <a:pPr indent="0" lvl="0" marL="0">
                        <a:spcBef>
                          <a:spcPts val="0"/>
                        </a:spcBef>
                        <a:spcAft>
                          <a:spcPts val="0"/>
                        </a:spcAft>
                        <a:buNone/>
                      </a:pPr>
                      <a:r>
                        <a:rPr lang="en-US"/>
                        <a:t>user_id</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US">
                          <a:solidFill>
                            <a:schemeClr val="dk1"/>
                          </a:solidFill>
                        </a:rPr>
                        <a:t>int(11)</a:t>
                      </a:r>
                      <a:endParaRPr/>
                    </a:p>
                  </a:txBody>
                  <a:tcPr marT="91425" marB="91425" marR="91425" marL="91425"/>
                </a:tc>
              </a:tr>
              <a:tr h="381000">
                <a:tc>
                  <a:txBody>
                    <a:bodyPr>
                      <a:noAutofit/>
                    </a:bodyPr>
                    <a:lstStyle/>
                    <a:p>
                      <a:pPr indent="0" lvl="0" marL="0">
                        <a:spcBef>
                          <a:spcPts val="0"/>
                        </a:spcBef>
                        <a:spcAft>
                          <a:spcPts val="0"/>
                        </a:spcAft>
                        <a:buNone/>
                      </a:pPr>
                      <a:r>
                        <a:rPr lang="en-US"/>
                        <a:t>review_id</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US">
                          <a:solidFill>
                            <a:schemeClr val="dk1"/>
                          </a:solidFill>
                        </a:rPr>
                        <a:t>int(11)</a:t>
                      </a:r>
                      <a:endParaRPr/>
                    </a:p>
                  </a:txBody>
                  <a:tcPr marT="91425" marB="91425" marR="91425" marL="91425"/>
                </a:tc>
              </a:tr>
              <a:tr h="381000">
                <a:tc>
                  <a:txBody>
                    <a:bodyPr>
                      <a:noAutofit/>
                    </a:bodyPr>
                    <a:lstStyle/>
                    <a:p>
                      <a:pPr indent="0" lvl="0" marL="0">
                        <a:spcBef>
                          <a:spcPts val="0"/>
                        </a:spcBef>
                        <a:spcAft>
                          <a:spcPts val="0"/>
                        </a:spcAft>
                        <a:buNone/>
                      </a:pPr>
                      <a:r>
                        <a:rPr lang="en-US"/>
                        <a:t>up_down</a:t>
                      </a:r>
                      <a:endParaRPr/>
                    </a:p>
                  </a:txBody>
                  <a:tcPr marT="91425" marB="91425" marR="91425" marL="91425"/>
                </a:tc>
                <a:tc>
                  <a:txBody>
                    <a:bodyPr>
                      <a:noAutofit/>
                    </a:bodyPr>
                    <a:lstStyle/>
                    <a:p>
                      <a:pPr indent="0" lvl="0" marL="0">
                        <a:spcBef>
                          <a:spcPts val="0"/>
                        </a:spcBef>
                        <a:spcAft>
                          <a:spcPts val="0"/>
                        </a:spcAft>
                        <a:buNone/>
                      </a:pPr>
                      <a:r>
                        <a:rPr lang="en-US"/>
                        <a:t>tinyint(1)</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nvSpPr>
        <p:spPr>
          <a:xfrm>
            <a:off x="5812600" y="238775"/>
            <a:ext cx="3165300" cy="7095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1000"/>
              </a:spcBef>
              <a:spcAft>
                <a:spcPts val="0"/>
              </a:spcAft>
              <a:buNone/>
            </a:pPr>
            <a:r>
              <a:rPr lang="en-US" sz="2800" u="sng">
                <a:solidFill>
                  <a:schemeClr val="dk1"/>
                </a:solidFill>
              </a:rPr>
              <a:t>Tables...</a:t>
            </a:r>
            <a:endParaRPr/>
          </a:p>
        </p:txBody>
      </p:sp>
      <p:sp>
        <p:nvSpPr>
          <p:cNvPr id="85" name="Shape 85"/>
          <p:cNvSpPr txBox="1"/>
          <p:nvPr/>
        </p:nvSpPr>
        <p:spPr>
          <a:xfrm>
            <a:off x="709900" y="1533225"/>
            <a:ext cx="6660300" cy="52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100">
                <a:solidFill>
                  <a:schemeClr val="dk1"/>
                </a:solidFill>
              </a:rPr>
              <a:t>person</a:t>
            </a:r>
            <a:endParaRPr sz="2100">
              <a:solidFill>
                <a:schemeClr val="dk1"/>
              </a:solidFill>
            </a:endParaRPr>
          </a:p>
        </p:txBody>
      </p:sp>
      <p:graphicFrame>
        <p:nvGraphicFramePr>
          <p:cNvPr id="86" name="Shape 86"/>
          <p:cNvGraphicFramePr/>
          <p:nvPr/>
        </p:nvGraphicFramePr>
        <p:xfrm>
          <a:off x="815600" y="2054350"/>
          <a:ext cx="3000000" cy="3000000"/>
        </p:xfrm>
        <a:graphic>
          <a:graphicData uri="http://schemas.openxmlformats.org/drawingml/2006/table">
            <a:tbl>
              <a:tblPr>
                <a:noFill/>
                <a:tableStyleId>{A3998D4C-E62D-45ED-A31D-E913329AD195}</a:tableStyleId>
              </a:tblPr>
              <a:tblGrid>
                <a:gridCol w="3619500"/>
                <a:gridCol w="3619500"/>
              </a:tblGrid>
              <a:tr h="381000">
                <a:tc>
                  <a:txBody>
                    <a:bodyPr>
                      <a:noAutofit/>
                    </a:bodyPr>
                    <a:lstStyle/>
                    <a:p>
                      <a:pPr indent="0" lvl="0" marL="0">
                        <a:spcBef>
                          <a:spcPts val="0"/>
                        </a:spcBef>
                        <a:spcAft>
                          <a:spcPts val="0"/>
                        </a:spcAft>
                        <a:buNone/>
                      </a:pPr>
                      <a:r>
                        <a:rPr lang="en-US"/>
                        <a:t>user_id</a:t>
                      </a:r>
                      <a:endParaRPr/>
                    </a:p>
                  </a:txBody>
                  <a:tcPr marT="91425" marB="91425" marR="91425" marL="91425"/>
                </a:tc>
                <a:tc>
                  <a:txBody>
                    <a:bodyPr>
                      <a:noAutofit/>
                    </a:bodyPr>
                    <a:lstStyle/>
                    <a:p>
                      <a:pPr indent="0" lvl="0" marL="0">
                        <a:spcBef>
                          <a:spcPts val="0"/>
                        </a:spcBef>
                        <a:spcAft>
                          <a:spcPts val="0"/>
                        </a:spcAft>
                        <a:buNone/>
                      </a:pPr>
                      <a:r>
                        <a:rPr lang="en-US"/>
                        <a:t>int(10)</a:t>
                      </a:r>
                      <a:endParaRPr/>
                    </a:p>
                  </a:txBody>
                  <a:tcPr marT="91425" marB="91425" marR="91425" marL="91425"/>
                </a:tc>
              </a:tr>
              <a:tr h="381000">
                <a:tc>
                  <a:txBody>
                    <a:bodyPr>
                      <a:noAutofit/>
                    </a:bodyPr>
                    <a:lstStyle/>
                    <a:p>
                      <a:pPr indent="0" lvl="0" marL="0">
                        <a:spcBef>
                          <a:spcPts val="0"/>
                        </a:spcBef>
                        <a:spcAft>
                          <a:spcPts val="0"/>
                        </a:spcAft>
                        <a:buNone/>
                      </a:pPr>
                      <a:r>
                        <a:rPr lang="en-US"/>
                        <a:t>f_name</a:t>
                      </a:r>
                      <a:endParaRPr/>
                    </a:p>
                  </a:txBody>
                  <a:tcPr marT="91425" marB="91425" marR="91425" marL="91425"/>
                </a:tc>
                <a:tc>
                  <a:txBody>
                    <a:bodyPr>
                      <a:noAutofit/>
                    </a:bodyPr>
                    <a:lstStyle/>
                    <a:p>
                      <a:pPr indent="0" lvl="0" marL="0">
                        <a:spcBef>
                          <a:spcPts val="0"/>
                        </a:spcBef>
                        <a:spcAft>
                          <a:spcPts val="0"/>
                        </a:spcAft>
                        <a:buNone/>
                      </a:pPr>
                      <a:r>
                        <a:rPr lang="en-US"/>
                        <a:t>varchar(30)</a:t>
                      </a:r>
                      <a:endParaRPr/>
                    </a:p>
                  </a:txBody>
                  <a:tcPr marT="91425" marB="91425" marR="91425" marL="91425"/>
                </a:tc>
              </a:tr>
              <a:tr h="381000">
                <a:tc>
                  <a:txBody>
                    <a:bodyPr>
                      <a:noAutofit/>
                    </a:bodyPr>
                    <a:lstStyle/>
                    <a:p>
                      <a:pPr indent="0" lvl="0" marL="0">
                        <a:spcBef>
                          <a:spcPts val="0"/>
                        </a:spcBef>
                        <a:spcAft>
                          <a:spcPts val="0"/>
                        </a:spcAft>
                        <a:buNone/>
                      </a:pPr>
                      <a:r>
                        <a:rPr lang="en-US"/>
                        <a:t>l_name</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US">
                          <a:solidFill>
                            <a:schemeClr val="dk1"/>
                          </a:solidFill>
                        </a:rPr>
                        <a:t>varchar(30)</a:t>
                      </a:r>
                      <a:endParaRPr/>
                    </a:p>
                  </a:txBody>
                  <a:tcPr marT="91425" marB="91425" marR="91425" marL="91425"/>
                </a:tc>
              </a:tr>
              <a:tr h="381000">
                <a:tc>
                  <a:txBody>
                    <a:bodyPr>
                      <a:noAutofit/>
                    </a:bodyPr>
                    <a:lstStyle/>
                    <a:p>
                      <a:pPr indent="0" lvl="0" marL="0">
                        <a:spcBef>
                          <a:spcPts val="0"/>
                        </a:spcBef>
                        <a:spcAft>
                          <a:spcPts val="0"/>
                        </a:spcAft>
                        <a:buNone/>
                      </a:pPr>
                      <a:r>
                        <a:rPr lang="en-US"/>
                        <a:t>dob</a:t>
                      </a:r>
                      <a:endParaRPr/>
                    </a:p>
                  </a:txBody>
                  <a:tcPr marT="91425" marB="91425" marR="91425" marL="91425"/>
                </a:tc>
                <a:tc>
                  <a:txBody>
                    <a:bodyPr>
                      <a:noAutofit/>
                    </a:bodyPr>
                    <a:lstStyle/>
                    <a:p>
                      <a:pPr indent="0" lvl="0" marL="0">
                        <a:spcBef>
                          <a:spcPts val="0"/>
                        </a:spcBef>
                        <a:spcAft>
                          <a:spcPts val="0"/>
                        </a:spcAft>
                        <a:buNone/>
                      </a:pPr>
                      <a:r>
                        <a:rPr lang="en-US"/>
                        <a:t>date</a:t>
                      </a:r>
                      <a:endParaRPr/>
                    </a:p>
                  </a:txBody>
                  <a:tcPr marT="91425" marB="91425" marR="91425" marL="91425"/>
                </a:tc>
              </a:tr>
              <a:tr h="381000">
                <a:tc>
                  <a:txBody>
                    <a:bodyPr>
                      <a:noAutofit/>
                    </a:bodyPr>
                    <a:lstStyle/>
                    <a:p>
                      <a:pPr indent="0" lvl="0" marL="0">
                        <a:spcBef>
                          <a:spcPts val="0"/>
                        </a:spcBef>
                        <a:spcAft>
                          <a:spcPts val="0"/>
                        </a:spcAft>
                        <a:buNone/>
                      </a:pPr>
                      <a:r>
                        <a:rPr lang="en-US"/>
                        <a:t>username</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US">
                          <a:solidFill>
                            <a:schemeClr val="dk1"/>
                          </a:solidFill>
                        </a:rPr>
                        <a:t>varchar(20)</a:t>
                      </a:r>
                      <a:endParaRPr/>
                    </a:p>
                  </a:txBody>
                  <a:tcPr marT="91425" marB="91425" marR="91425" marL="91425"/>
                </a:tc>
              </a:tr>
              <a:tr h="381000">
                <a:tc>
                  <a:txBody>
                    <a:bodyPr>
                      <a:noAutofit/>
                    </a:bodyPr>
                    <a:lstStyle/>
                    <a:p>
                      <a:pPr indent="0" lvl="0" marL="0">
                        <a:spcBef>
                          <a:spcPts val="0"/>
                        </a:spcBef>
                        <a:spcAft>
                          <a:spcPts val="0"/>
                        </a:spcAft>
                        <a:buNone/>
                      </a:pPr>
                      <a:r>
                        <a:rPr lang="en-US"/>
                        <a:t>email</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US">
                          <a:solidFill>
                            <a:schemeClr val="dk1"/>
                          </a:solidFill>
                        </a:rPr>
                        <a:t>varchar(45)</a:t>
                      </a:r>
                      <a:endParaRPr/>
                    </a:p>
                  </a:txBody>
                  <a:tcPr marT="91425" marB="91425" marR="91425" marL="91425"/>
                </a:tc>
              </a:tr>
              <a:tr h="381000">
                <a:tc>
                  <a:txBody>
                    <a:bodyPr>
                      <a:noAutofit/>
                    </a:bodyPr>
                    <a:lstStyle/>
                    <a:p>
                      <a:pPr indent="0" lvl="0" marL="0">
                        <a:spcBef>
                          <a:spcPts val="0"/>
                        </a:spcBef>
                        <a:spcAft>
                          <a:spcPts val="0"/>
                        </a:spcAft>
                        <a:buNone/>
                      </a:pPr>
                      <a:r>
                        <a:rPr lang="en-US"/>
                        <a:t>password</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US">
                          <a:solidFill>
                            <a:schemeClr val="dk1"/>
                          </a:solidFill>
                        </a:rPr>
                        <a:t>varchar(200)</a:t>
                      </a:r>
                      <a:endParaRPr/>
                    </a:p>
                  </a:txBody>
                  <a:tcPr marT="91425" marB="91425" marR="91425" marL="91425"/>
                </a:tc>
              </a:tr>
              <a:tr h="381000">
                <a:tc>
                  <a:txBody>
                    <a:bodyPr>
                      <a:noAutofit/>
                    </a:bodyPr>
                    <a:lstStyle/>
                    <a:p>
                      <a:pPr indent="0" lvl="0" marL="0">
                        <a:spcBef>
                          <a:spcPts val="0"/>
                        </a:spcBef>
                        <a:spcAft>
                          <a:spcPts val="0"/>
                        </a:spcAft>
                        <a:buNone/>
                      </a:pPr>
                      <a:r>
                        <a:rPr lang="en-US"/>
                        <a:t>admin</a:t>
                      </a:r>
                      <a:endParaRPr/>
                    </a:p>
                  </a:txBody>
                  <a:tcPr marT="91425" marB="91425" marR="91425" marL="91425"/>
                </a:tc>
                <a:tc>
                  <a:txBody>
                    <a:bodyPr>
                      <a:noAutofit/>
                    </a:bodyPr>
                    <a:lstStyle/>
                    <a:p>
                      <a:pPr indent="0" lvl="0" marL="0">
                        <a:spcBef>
                          <a:spcPts val="0"/>
                        </a:spcBef>
                        <a:spcAft>
                          <a:spcPts val="0"/>
                        </a:spcAft>
                        <a:buNone/>
                      </a:pPr>
                      <a:r>
                        <a:rPr lang="en-US"/>
                        <a:t>tinyint(1)</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nvSpPr>
        <p:spPr>
          <a:xfrm>
            <a:off x="5812600" y="238775"/>
            <a:ext cx="3165300" cy="7095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1000"/>
              </a:spcBef>
              <a:spcAft>
                <a:spcPts val="0"/>
              </a:spcAft>
              <a:buNone/>
            </a:pPr>
            <a:r>
              <a:rPr lang="en-US" sz="2800" u="sng">
                <a:solidFill>
                  <a:schemeClr val="dk1"/>
                </a:solidFill>
              </a:rPr>
              <a:t>Tables...</a:t>
            </a:r>
            <a:endParaRPr/>
          </a:p>
        </p:txBody>
      </p:sp>
      <p:sp>
        <p:nvSpPr>
          <p:cNvPr id="92" name="Shape 92"/>
          <p:cNvSpPr txBox="1"/>
          <p:nvPr/>
        </p:nvSpPr>
        <p:spPr>
          <a:xfrm>
            <a:off x="585075" y="1533225"/>
            <a:ext cx="6785100" cy="52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100">
                <a:solidFill>
                  <a:schemeClr val="dk1"/>
                </a:solidFill>
              </a:rPr>
              <a:t>review</a:t>
            </a:r>
            <a:endParaRPr sz="2100">
              <a:solidFill>
                <a:schemeClr val="dk1"/>
              </a:solidFill>
            </a:endParaRPr>
          </a:p>
        </p:txBody>
      </p:sp>
      <p:graphicFrame>
        <p:nvGraphicFramePr>
          <p:cNvPr id="93" name="Shape 93"/>
          <p:cNvGraphicFramePr/>
          <p:nvPr/>
        </p:nvGraphicFramePr>
        <p:xfrm>
          <a:off x="709900" y="2073600"/>
          <a:ext cx="3000000" cy="3000000"/>
        </p:xfrm>
        <a:graphic>
          <a:graphicData uri="http://schemas.openxmlformats.org/drawingml/2006/table">
            <a:tbl>
              <a:tblPr>
                <a:noFill/>
                <a:tableStyleId>{A3998D4C-E62D-45ED-A31D-E913329AD195}</a:tableStyleId>
              </a:tblPr>
              <a:tblGrid>
                <a:gridCol w="3619500"/>
                <a:gridCol w="3619500"/>
              </a:tblGrid>
              <a:tr h="422100">
                <a:tc>
                  <a:txBody>
                    <a:bodyPr>
                      <a:noAutofit/>
                    </a:bodyPr>
                    <a:lstStyle/>
                    <a:p>
                      <a:pPr indent="0" lvl="0" marL="0">
                        <a:spcBef>
                          <a:spcPts val="0"/>
                        </a:spcBef>
                        <a:spcAft>
                          <a:spcPts val="0"/>
                        </a:spcAft>
                        <a:buNone/>
                      </a:pPr>
                      <a:r>
                        <a:rPr lang="en-US"/>
                        <a:t>business_id</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US">
                          <a:solidFill>
                            <a:schemeClr val="dk1"/>
                          </a:solidFill>
                        </a:rPr>
                        <a:t>int(10)</a:t>
                      </a:r>
                      <a:endParaRPr/>
                    </a:p>
                  </a:txBody>
                  <a:tcPr marT="91425" marB="91425" marR="91425" marL="91425"/>
                </a:tc>
              </a:tr>
              <a:tr h="422100">
                <a:tc>
                  <a:txBody>
                    <a:bodyPr>
                      <a:noAutofit/>
                    </a:bodyPr>
                    <a:lstStyle/>
                    <a:p>
                      <a:pPr indent="0" lvl="0" marL="0">
                        <a:spcBef>
                          <a:spcPts val="0"/>
                        </a:spcBef>
                        <a:spcAft>
                          <a:spcPts val="0"/>
                        </a:spcAft>
                        <a:buNone/>
                      </a:pPr>
                      <a:r>
                        <a:rPr lang="en-US"/>
                        <a:t>review_id</a:t>
                      </a:r>
                      <a:endParaRPr/>
                    </a:p>
                  </a:txBody>
                  <a:tcPr marT="91425" marB="91425" marR="91425" marL="91425"/>
                </a:tc>
                <a:tc>
                  <a:txBody>
                    <a:bodyPr>
                      <a:noAutofit/>
                    </a:bodyPr>
                    <a:lstStyle/>
                    <a:p>
                      <a:pPr indent="0" lvl="0" marL="0">
                        <a:spcBef>
                          <a:spcPts val="0"/>
                        </a:spcBef>
                        <a:spcAft>
                          <a:spcPts val="0"/>
                        </a:spcAft>
                        <a:buNone/>
                      </a:pPr>
                      <a:r>
                        <a:rPr lang="en-US"/>
                        <a:t>int(10)</a:t>
                      </a:r>
                      <a:endParaRPr/>
                    </a:p>
                  </a:txBody>
                  <a:tcPr marT="91425" marB="91425" marR="91425" marL="91425"/>
                </a:tc>
              </a:tr>
              <a:tr h="422100">
                <a:tc>
                  <a:txBody>
                    <a:bodyPr>
                      <a:noAutofit/>
                    </a:bodyPr>
                    <a:lstStyle/>
                    <a:p>
                      <a:pPr indent="0" lvl="0" marL="0">
                        <a:spcBef>
                          <a:spcPts val="0"/>
                        </a:spcBef>
                        <a:spcAft>
                          <a:spcPts val="0"/>
                        </a:spcAft>
                        <a:buNone/>
                      </a:pPr>
                      <a:r>
                        <a:rPr lang="en-US"/>
                        <a:t>user_id</a:t>
                      </a:r>
                      <a:endParaRPr/>
                    </a:p>
                  </a:txBody>
                  <a:tcPr marT="91425" marB="91425" marR="91425" marL="91425"/>
                </a:tc>
                <a:tc>
                  <a:txBody>
                    <a:bodyPr>
                      <a:noAutofit/>
                    </a:bodyPr>
                    <a:lstStyle/>
                    <a:p>
                      <a:pPr indent="0" lvl="0" marL="0">
                        <a:spcBef>
                          <a:spcPts val="0"/>
                        </a:spcBef>
                        <a:spcAft>
                          <a:spcPts val="0"/>
                        </a:spcAft>
                        <a:buNone/>
                      </a:pPr>
                      <a:r>
                        <a:rPr lang="en-US"/>
                        <a:t>int(10)</a:t>
                      </a:r>
                      <a:endParaRPr/>
                    </a:p>
                  </a:txBody>
                  <a:tcPr marT="91425" marB="91425" marR="91425" marL="91425"/>
                </a:tc>
              </a:tr>
              <a:tr h="422100">
                <a:tc>
                  <a:txBody>
                    <a:bodyPr>
                      <a:noAutofit/>
                    </a:bodyPr>
                    <a:lstStyle/>
                    <a:p>
                      <a:pPr indent="0" lvl="0" marL="0">
                        <a:spcBef>
                          <a:spcPts val="0"/>
                        </a:spcBef>
                        <a:spcAft>
                          <a:spcPts val="0"/>
                        </a:spcAft>
                        <a:buNone/>
                      </a:pPr>
                      <a:r>
                        <a:rPr lang="en-US"/>
                        <a:t>content</a:t>
                      </a:r>
                      <a:endParaRPr/>
                    </a:p>
                  </a:txBody>
                  <a:tcPr marT="91425" marB="91425" marR="91425" marL="91425"/>
                </a:tc>
                <a:tc>
                  <a:txBody>
                    <a:bodyPr>
                      <a:noAutofit/>
                    </a:bodyPr>
                    <a:lstStyle/>
                    <a:p>
                      <a:pPr indent="0" lvl="0" marL="0">
                        <a:spcBef>
                          <a:spcPts val="0"/>
                        </a:spcBef>
                        <a:spcAft>
                          <a:spcPts val="0"/>
                        </a:spcAft>
                        <a:buNone/>
                      </a:pPr>
                      <a:r>
                        <a:rPr lang="en-US"/>
                        <a:t>longtext</a:t>
                      </a:r>
                      <a:endParaRPr/>
                    </a:p>
                  </a:txBody>
                  <a:tcPr marT="91425" marB="91425" marR="91425" marL="91425"/>
                </a:tc>
              </a:tr>
              <a:tr h="422100">
                <a:tc>
                  <a:txBody>
                    <a:bodyPr>
                      <a:noAutofit/>
                    </a:bodyPr>
                    <a:lstStyle/>
                    <a:p>
                      <a:pPr indent="0" lvl="0" marL="0">
                        <a:spcBef>
                          <a:spcPts val="0"/>
                        </a:spcBef>
                        <a:spcAft>
                          <a:spcPts val="0"/>
                        </a:spcAft>
                        <a:buNone/>
                      </a:pPr>
                      <a:r>
                        <a:rPr lang="en-US"/>
                        <a:t>published_date</a:t>
                      </a:r>
                      <a:endParaRPr/>
                    </a:p>
                  </a:txBody>
                  <a:tcPr marT="91425" marB="91425" marR="91425" marL="91425"/>
                </a:tc>
                <a:tc>
                  <a:txBody>
                    <a:bodyPr>
                      <a:noAutofit/>
                    </a:bodyPr>
                    <a:lstStyle/>
                    <a:p>
                      <a:pPr indent="0" lvl="0" marL="0">
                        <a:spcBef>
                          <a:spcPts val="0"/>
                        </a:spcBef>
                        <a:spcAft>
                          <a:spcPts val="0"/>
                        </a:spcAft>
                        <a:buNone/>
                      </a:pPr>
                      <a:r>
                        <a:rPr lang="en-US"/>
                        <a:t>datetime</a:t>
                      </a:r>
                      <a:endParaRPr/>
                    </a:p>
                  </a:txBody>
                  <a:tcPr marT="91425" marB="91425" marR="91425" marL="91425"/>
                </a:tc>
              </a:tr>
              <a:tr h="422100">
                <a:tc>
                  <a:txBody>
                    <a:bodyPr>
                      <a:noAutofit/>
                    </a:bodyPr>
                    <a:lstStyle/>
                    <a:p>
                      <a:pPr indent="0" lvl="0" marL="0">
                        <a:spcBef>
                          <a:spcPts val="0"/>
                        </a:spcBef>
                        <a:spcAft>
                          <a:spcPts val="0"/>
                        </a:spcAft>
                        <a:buNone/>
                      </a:pPr>
                      <a:r>
                        <a:rPr lang="en-US"/>
                        <a:t>stars</a:t>
                      </a:r>
                      <a:endParaRPr/>
                    </a:p>
                  </a:txBody>
                  <a:tcPr marT="91425" marB="91425" marR="91425" marL="91425"/>
                </a:tc>
                <a:tc>
                  <a:txBody>
                    <a:bodyPr>
                      <a:noAutofit/>
                    </a:bodyPr>
                    <a:lstStyle/>
                    <a:p>
                      <a:pPr indent="0" lvl="0" marL="0">
                        <a:spcBef>
                          <a:spcPts val="0"/>
                        </a:spcBef>
                        <a:spcAft>
                          <a:spcPts val="0"/>
                        </a:spcAft>
                        <a:buNone/>
                      </a:pPr>
                      <a:r>
                        <a:rPr lang="en-US"/>
                        <a:t>tinyint(1)</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nvSpPr>
        <p:spPr>
          <a:xfrm>
            <a:off x="4974425" y="392275"/>
            <a:ext cx="4091400" cy="912600"/>
          </a:xfrm>
          <a:prstGeom prst="rect">
            <a:avLst/>
          </a:prstGeom>
          <a:noFill/>
          <a:ln>
            <a:noFill/>
          </a:ln>
        </p:spPr>
        <p:txBody>
          <a:bodyPr anchorCtr="0" anchor="ctr" bIns="91425" lIns="91425" spcFirstLastPara="1" rIns="91425" wrap="square" tIns="91425">
            <a:noAutofit/>
          </a:bodyPr>
          <a:lstStyle/>
          <a:p>
            <a:pPr indent="0" lvl="0" marL="0" rtl="0" algn="r">
              <a:lnSpc>
                <a:spcPct val="150000"/>
              </a:lnSpc>
              <a:spcBef>
                <a:spcPts val="0"/>
              </a:spcBef>
              <a:spcAft>
                <a:spcPts val="0"/>
              </a:spcAft>
              <a:buNone/>
            </a:pPr>
            <a:r>
              <a:rPr lang="en-US" sz="2800" u="sng">
                <a:solidFill>
                  <a:schemeClr val="dk1"/>
                </a:solidFill>
              </a:rPr>
              <a:t>Relational Database</a:t>
            </a:r>
            <a:endParaRPr/>
          </a:p>
        </p:txBody>
      </p:sp>
      <p:pic>
        <p:nvPicPr>
          <p:cNvPr descr="Relational model.JPG" id="99" name="Shape 99"/>
          <p:cNvPicPr preferRelativeResize="0"/>
          <p:nvPr/>
        </p:nvPicPr>
        <p:blipFill>
          <a:blip r:embed="rId3">
            <a:alphaModFix/>
          </a:blip>
          <a:stretch>
            <a:fillRect/>
          </a:stretch>
        </p:blipFill>
        <p:spPr>
          <a:xfrm>
            <a:off x="152400" y="1400100"/>
            <a:ext cx="8730274" cy="5305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nvSpPr>
        <p:spPr>
          <a:xfrm>
            <a:off x="441675" y="1446250"/>
            <a:ext cx="8167800" cy="4273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US" sz="2800" u="sng">
                <a:solidFill>
                  <a:schemeClr val="dk1"/>
                </a:solidFill>
              </a:rPr>
              <a:t>Implementation</a:t>
            </a:r>
            <a:endParaRPr sz="2800" u="sng">
              <a:solidFill>
                <a:schemeClr val="dk1"/>
              </a:solidFill>
            </a:endParaRPr>
          </a:p>
          <a:p>
            <a:pPr indent="0" lvl="0" marL="0" marR="38100" rtl="0" algn="just">
              <a:lnSpc>
                <a:spcPct val="150000"/>
              </a:lnSpc>
              <a:spcBef>
                <a:spcPts val="0"/>
              </a:spcBef>
              <a:spcAft>
                <a:spcPts val="0"/>
              </a:spcAft>
              <a:buNone/>
            </a:pPr>
            <a:r>
              <a:rPr lang="en-US" sz="1800">
                <a:solidFill>
                  <a:schemeClr val="dk1"/>
                </a:solidFill>
              </a:rPr>
              <a:t>The following are the languages confined within the system to enable development and implementation. </a:t>
            </a:r>
            <a:endParaRPr sz="2800" u="sng">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Apache web server to host the web application.</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Cross platform browser to visit the web application.</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Dreamweaver (IDE).</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MySQL for database development, implementation and manage.</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PHP for server side scripting</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rPr>
              <a:t>Html5 and the CSS to develop the front-end UI design and add style to the web page.</a:t>
            </a:r>
            <a:r>
              <a:rPr lang="en-US"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t/>
            </a:r>
            <a:endParaRPr sz="2800" u="sng">
              <a:solidFill>
                <a:schemeClr val="dk1"/>
              </a:solidFill>
            </a:endParaRPr>
          </a:p>
          <a:p>
            <a:pPr indent="0" lvl="0" marL="0">
              <a:spcBef>
                <a:spcPts val="0"/>
              </a:spcBef>
              <a:spcAft>
                <a:spcPts val="0"/>
              </a:spcAft>
              <a:buNone/>
            </a:pPr>
            <a:r>
              <a:t/>
            </a:r>
            <a:endParaRPr sz="2800" u="sng">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nvSpPr>
        <p:spPr>
          <a:xfrm>
            <a:off x="0" y="1407700"/>
            <a:ext cx="9059700" cy="685800"/>
          </a:xfrm>
          <a:prstGeom prst="rect">
            <a:avLst/>
          </a:prstGeom>
          <a:noFill/>
          <a:ln>
            <a:noFill/>
          </a:ln>
        </p:spPr>
        <p:txBody>
          <a:bodyPr anchorCtr="0" anchor="ctr" bIns="91425" lIns="91425" spcFirstLastPara="1" rIns="91425" wrap="square" tIns="91425">
            <a:noAutofit/>
          </a:bodyPr>
          <a:lstStyle/>
          <a:p>
            <a:pPr indent="457200" lvl="0" marL="1371600" rtl="0">
              <a:spcBef>
                <a:spcPts val="0"/>
              </a:spcBef>
              <a:spcAft>
                <a:spcPts val="0"/>
              </a:spcAft>
              <a:buNone/>
            </a:pPr>
            <a:r>
              <a:rPr lang="en-US" sz="2800" u="sng">
                <a:solidFill>
                  <a:schemeClr val="dk1"/>
                </a:solidFill>
              </a:rPr>
              <a:t>Add/ Update/ Delete operations</a:t>
            </a:r>
            <a:endParaRPr sz="2800" u="sng">
              <a:solidFill>
                <a:schemeClr val="dk1"/>
              </a:solidFill>
            </a:endParaRPr>
          </a:p>
        </p:txBody>
      </p:sp>
      <p:sp>
        <p:nvSpPr>
          <p:cNvPr id="110" name="Shape 110"/>
          <p:cNvSpPr txBox="1"/>
          <p:nvPr/>
        </p:nvSpPr>
        <p:spPr>
          <a:xfrm>
            <a:off x="710675" y="1879500"/>
            <a:ext cx="7177800" cy="2615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i="1" lang="en-US" sz="1800">
                <a:solidFill>
                  <a:schemeClr val="dk1"/>
                </a:solidFill>
              </a:rPr>
              <a:t>ADD:</a:t>
            </a:r>
            <a:endParaRPr i="1" sz="1800">
              <a:solidFill>
                <a:schemeClr val="dk1"/>
              </a:solidFill>
            </a:endParaRPr>
          </a:p>
          <a:p>
            <a:pPr indent="-342900" lvl="0" marL="457200" rtl="0">
              <a:spcBef>
                <a:spcPts val="0"/>
              </a:spcBef>
              <a:spcAft>
                <a:spcPts val="0"/>
              </a:spcAft>
              <a:buClr>
                <a:schemeClr val="dk1"/>
              </a:buClr>
              <a:buSzPts val="1800"/>
              <a:buChar char="●"/>
            </a:pPr>
            <a:r>
              <a:rPr lang="en-US" sz="1800">
                <a:solidFill>
                  <a:schemeClr val="dk1"/>
                </a:solidFill>
              </a:rPr>
              <a:t>Reviews are added when user visits a restaurant/Cafe.</a:t>
            </a:r>
            <a:endParaRPr sz="1800">
              <a:solidFill>
                <a:schemeClr val="dk1"/>
              </a:solidFill>
            </a:endParaRPr>
          </a:p>
          <a:p>
            <a:pPr indent="-342900" lvl="0" marL="457200" rtl="0">
              <a:spcBef>
                <a:spcPts val="0"/>
              </a:spcBef>
              <a:spcAft>
                <a:spcPts val="0"/>
              </a:spcAft>
              <a:buClr>
                <a:schemeClr val="dk1"/>
              </a:buClr>
              <a:buSzPts val="1800"/>
              <a:buChar char="●"/>
            </a:pPr>
            <a:r>
              <a:rPr lang="en-US" sz="1800">
                <a:solidFill>
                  <a:schemeClr val="dk1"/>
                </a:solidFill>
              </a:rPr>
              <a:t>New users are added in person table.</a:t>
            </a:r>
            <a:endParaRPr sz="1800">
              <a:solidFill>
                <a:schemeClr val="dk1"/>
              </a:solidFill>
            </a:endParaRPr>
          </a:p>
          <a:p>
            <a:pPr indent="-342900" lvl="0" marL="457200" rtl="0">
              <a:spcBef>
                <a:spcPts val="0"/>
              </a:spcBef>
              <a:spcAft>
                <a:spcPts val="0"/>
              </a:spcAft>
              <a:buClr>
                <a:schemeClr val="dk1"/>
              </a:buClr>
              <a:buSzPts val="1800"/>
              <a:buChar char="●"/>
            </a:pPr>
            <a:r>
              <a:rPr lang="en-US" sz="1800">
                <a:solidFill>
                  <a:schemeClr val="dk1"/>
                </a:solidFill>
              </a:rPr>
              <a:t>When a review is made, a new data will be added to the “reviews” table</a:t>
            </a:r>
            <a:endParaRPr sz="1800">
              <a:solidFill>
                <a:schemeClr val="dk1"/>
              </a:solidFill>
            </a:endParaRPr>
          </a:p>
          <a:p>
            <a:pPr indent="0" lvl="0" marL="0" rtl="0">
              <a:spcBef>
                <a:spcPts val="0"/>
              </a:spcBef>
              <a:spcAft>
                <a:spcPts val="0"/>
              </a:spcAft>
              <a:buNone/>
            </a:pPr>
            <a:r>
              <a:rPr lang="en-US" sz="1800">
                <a:solidFill>
                  <a:schemeClr val="dk1"/>
                </a:solidFill>
              </a:rPr>
              <a:t> </a:t>
            </a:r>
            <a:endParaRPr sz="1800">
              <a:solidFill>
                <a:schemeClr val="dk1"/>
              </a:solidFill>
            </a:endParaRPr>
          </a:p>
          <a:p>
            <a:pPr indent="0" lvl="0" marL="0" rtl="0">
              <a:spcBef>
                <a:spcPts val="0"/>
              </a:spcBef>
              <a:spcAft>
                <a:spcPts val="0"/>
              </a:spcAft>
              <a:buNone/>
            </a:pPr>
            <a:r>
              <a:rPr i="1" lang="en-US" sz="1800">
                <a:solidFill>
                  <a:schemeClr val="dk1"/>
                </a:solidFill>
              </a:rPr>
              <a:t>DELETE:</a:t>
            </a:r>
            <a:endParaRPr i="1" sz="1800">
              <a:solidFill>
                <a:schemeClr val="dk1"/>
              </a:solidFill>
            </a:endParaRPr>
          </a:p>
          <a:p>
            <a:pPr indent="-342900" lvl="0" marL="457200" rtl="0">
              <a:spcBef>
                <a:spcPts val="0"/>
              </a:spcBef>
              <a:spcAft>
                <a:spcPts val="0"/>
              </a:spcAft>
              <a:buClr>
                <a:schemeClr val="dk1"/>
              </a:buClr>
              <a:buSzPts val="1800"/>
              <a:buChar char="●"/>
            </a:pPr>
            <a:r>
              <a:rPr lang="en-US" sz="1800">
                <a:solidFill>
                  <a:schemeClr val="dk1"/>
                </a:solidFill>
              </a:rPr>
              <a:t>Admin has right to delete businesses.</a:t>
            </a:r>
            <a:endParaRPr sz="1800">
              <a:solidFill>
                <a:schemeClr val="dk1"/>
              </a:solidFill>
            </a:endParaRPr>
          </a:p>
        </p:txBody>
      </p:sp>
      <p:pic>
        <p:nvPicPr>
          <p:cNvPr id="111" name="Shape 111"/>
          <p:cNvPicPr preferRelativeResize="0"/>
          <p:nvPr/>
        </p:nvPicPr>
        <p:blipFill>
          <a:blip r:embed="rId3">
            <a:alphaModFix/>
          </a:blip>
          <a:stretch>
            <a:fillRect/>
          </a:stretch>
        </p:blipFill>
        <p:spPr>
          <a:xfrm>
            <a:off x="465275" y="4495200"/>
            <a:ext cx="7825815" cy="20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nvSpPr>
        <p:spPr>
          <a:xfrm>
            <a:off x="1226475" y="1266300"/>
            <a:ext cx="6570000" cy="688500"/>
          </a:xfrm>
          <a:prstGeom prst="rect">
            <a:avLst/>
          </a:prstGeom>
          <a:noFill/>
          <a:ln>
            <a:noFill/>
          </a:ln>
        </p:spPr>
        <p:txBody>
          <a:bodyPr anchorCtr="0" anchor="ctr" bIns="91425" lIns="91425" spcFirstLastPara="1" rIns="91425" wrap="square" tIns="91425">
            <a:noAutofit/>
          </a:bodyPr>
          <a:lstStyle/>
          <a:p>
            <a:pPr indent="0" lvl="0" marL="1371600" rtl="0" algn="l">
              <a:spcBef>
                <a:spcPts val="0"/>
              </a:spcBef>
              <a:spcAft>
                <a:spcPts val="0"/>
              </a:spcAft>
              <a:buNone/>
            </a:pPr>
            <a:r>
              <a:rPr lang="en-US" sz="2800" u="sng">
                <a:solidFill>
                  <a:schemeClr val="dk1"/>
                </a:solidFill>
              </a:rPr>
              <a:t>Future Scope of Work</a:t>
            </a:r>
            <a:endParaRPr sz="2800" u="sng">
              <a:solidFill>
                <a:schemeClr val="dk1"/>
              </a:solidFill>
            </a:endParaRPr>
          </a:p>
        </p:txBody>
      </p:sp>
      <p:sp>
        <p:nvSpPr>
          <p:cNvPr id="117" name="Shape 117"/>
          <p:cNvSpPr txBox="1"/>
          <p:nvPr/>
        </p:nvSpPr>
        <p:spPr>
          <a:xfrm>
            <a:off x="538150" y="1791900"/>
            <a:ext cx="8134500" cy="4580400"/>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None/>
            </a:pPr>
            <a:r>
              <a:t/>
            </a:r>
            <a:endParaRPr sz="1800">
              <a:solidFill>
                <a:schemeClr val="dk1"/>
              </a:solidFill>
            </a:endParaRPr>
          </a:p>
          <a:p>
            <a:pPr indent="-342900" lvl="0" marL="457200" rtl="0" algn="just">
              <a:lnSpc>
                <a:spcPct val="150000"/>
              </a:lnSpc>
              <a:spcBef>
                <a:spcPts val="0"/>
              </a:spcBef>
              <a:spcAft>
                <a:spcPts val="0"/>
              </a:spcAft>
              <a:buClr>
                <a:schemeClr val="dk1"/>
              </a:buClr>
              <a:buSzPts val="1800"/>
              <a:buChar char="●"/>
            </a:pPr>
            <a:r>
              <a:rPr lang="en-US" sz="1800">
                <a:solidFill>
                  <a:schemeClr val="dk1"/>
                </a:solidFill>
              </a:rPr>
              <a:t>Additional features:</a:t>
            </a:r>
            <a:endParaRPr sz="1800">
              <a:solidFill>
                <a:schemeClr val="dk1"/>
              </a:solidFill>
            </a:endParaRPr>
          </a:p>
          <a:p>
            <a:pPr indent="-342900" lvl="1" marL="914400" marR="0" rtl="0" algn="just">
              <a:lnSpc>
                <a:spcPct val="150000"/>
              </a:lnSpc>
              <a:spcBef>
                <a:spcPts val="0"/>
              </a:spcBef>
              <a:spcAft>
                <a:spcPts val="0"/>
              </a:spcAft>
              <a:buClr>
                <a:schemeClr val="dk1"/>
              </a:buClr>
              <a:buSzPts val="1800"/>
              <a:buChar char="○"/>
            </a:pPr>
            <a:r>
              <a:rPr lang="en-US" sz="1800">
                <a:solidFill>
                  <a:schemeClr val="dk1"/>
                </a:solidFill>
              </a:rPr>
              <a:t>Restaurants can add feedback on user review. </a:t>
            </a:r>
            <a:endParaRPr sz="1800">
              <a:solidFill>
                <a:schemeClr val="dk1"/>
              </a:solidFill>
            </a:endParaRPr>
          </a:p>
          <a:p>
            <a:pPr indent="-342900" lvl="1" marL="914400" marR="0" rtl="0" algn="just">
              <a:lnSpc>
                <a:spcPct val="150000"/>
              </a:lnSpc>
              <a:spcBef>
                <a:spcPts val="0"/>
              </a:spcBef>
              <a:spcAft>
                <a:spcPts val="0"/>
              </a:spcAft>
              <a:buClr>
                <a:schemeClr val="dk1"/>
              </a:buClr>
              <a:buSzPts val="1800"/>
              <a:buChar char="○"/>
            </a:pPr>
            <a:r>
              <a:rPr lang="en-US" sz="1800">
                <a:solidFill>
                  <a:schemeClr val="dk1"/>
                </a:solidFill>
              </a:rPr>
              <a:t>Restaurants can add their menu along with prices and ingredients.</a:t>
            </a:r>
            <a:endParaRPr sz="1800">
              <a:solidFill>
                <a:schemeClr val="dk1"/>
              </a:solidFill>
            </a:endParaRPr>
          </a:p>
          <a:p>
            <a:pPr indent="-342900" lvl="1" marL="914400" marR="0" rtl="0" algn="just">
              <a:lnSpc>
                <a:spcPct val="150000"/>
              </a:lnSpc>
              <a:spcBef>
                <a:spcPts val="0"/>
              </a:spcBef>
              <a:spcAft>
                <a:spcPts val="0"/>
              </a:spcAft>
              <a:buClr>
                <a:schemeClr val="dk1"/>
              </a:buClr>
              <a:buSzPts val="1800"/>
              <a:buChar char="○"/>
            </a:pPr>
            <a:r>
              <a:rPr lang="en-US" sz="1800">
                <a:solidFill>
                  <a:schemeClr val="dk1"/>
                </a:solidFill>
              </a:rPr>
              <a:t>User can make a reservation through the application.</a:t>
            </a:r>
            <a:endParaRPr sz="1800">
              <a:solidFill>
                <a:schemeClr val="dk1"/>
              </a:solidFill>
            </a:endParaRPr>
          </a:p>
          <a:p>
            <a:pPr indent="-342900" lvl="1" marL="914400" marR="0" rtl="0" algn="just">
              <a:lnSpc>
                <a:spcPct val="150000"/>
              </a:lnSpc>
              <a:spcBef>
                <a:spcPts val="0"/>
              </a:spcBef>
              <a:spcAft>
                <a:spcPts val="0"/>
              </a:spcAft>
              <a:buClr>
                <a:schemeClr val="dk1"/>
              </a:buClr>
              <a:buSzPts val="1800"/>
              <a:buChar char="○"/>
            </a:pPr>
            <a:r>
              <a:rPr lang="en-US" sz="1800">
                <a:solidFill>
                  <a:schemeClr val="dk1"/>
                </a:solidFill>
              </a:rPr>
              <a:t>Listing which of the restaurants provide order delivery or order pickup.</a:t>
            </a:r>
            <a:endParaRPr sz="1800">
              <a:solidFill>
                <a:schemeClr val="dk1"/>
              </a:solidFill>
            </a:endParaRPr>
          </a:p>
          <a:p>
            <a:pPr indent="-342900" lvl="0" marL="457200" rtl="0" algn="just">
              <a:lnSpc>
                <a:spcPct val="111000"/>
              </a:lnSpc>
              <a:spcBef>
                <a:spcPts val="0"/>
              </a:spcBef>
              <a:spcAft>
                <a:spcPts val="0"/>
              </a:spcAft>
              <a:buClr>
                <a:schemeClr val="dk1"/>
              </a:buClr>
              <a:buSzPts val="1800"/>
              <a:buChar char="●"/>
            </a:pPr>
            <a:r>
              <a:rPr lang="en-US" sz="1800">
                <a:solidFill>
                  <a:schemeClr val="dk1"/>
                </a:solidFill>
              </a:rPr>
              <a:t>Security: Considering sensitive personal data related of the User, the database would implement measures that make the whole system secure. </a:t>
            </a:r>
            <a:endParaRPr sz="1200">
              <a:solidFill>
                <a:schemeClr val="dk1"/>
              </a:solidFill>
            </a:endParaRPr>
          </a:p>
          <a:p>
            <a:pPr indent="-342900" lvl="0" marL="457200" rtl="0" algn="just">
              <a:lnSpc>
                <a:spcPct val="111000"/>
              </a:lnSpc>
              <a:spcBef>
                <a:spcPts val="0"/>
              </a:spcBef>
              <a:spcAft>
                <a:spcPts val="0"/>
              </a:spcAft>
              <a:buClr>
                <a:schemeClr val="dk1"/>
              </a:buClr>
              <a:buSzPts val="1800"/>
              <a:buChar char="●"/>
            </a:pPr>
            <a:r>
              <a:rPr lang="en-US" sz="1800">
                <a:solidFill>
                  <a:schemeClr val="dk1"/>
                </a:solidFill>
              </a:rPr>
              <a:t>Mobile App: The current system can be viewed on any Web Browser. But a stand-alone Mobile application would help access to the database system from mobile in a more efficient way.</a:t>
            </a:r>
            <a:endParaRPr sz="1800">
              <a:solidFill>
                <a:schemeClr val="dk1"/>
              </a:solidFill>
            </a:endParaRPr>
          </a:p>
          <a:p>
            <a:pPr indent="0" lvl="0" marL="0" marR="0" rtl="0" algn="l">
              <a:lnSpc>
                <a:spcPct val="150000"/>
              </a:lnSpc>
              <a:spcBef>
                <a:spcPts val="100"/>
              </a:spcBef>
              <a:spcAft>
                <a:spcPts val="0"/>
              </a:spcAft>
              <a:buNone/>
            </a:pPr>
            <a:r>
              <a:t/>
            </a:r>
            <a:endParaRPr sz="1800">
              <a:solidFill>
                <a:schemeClr val="dk1"/>
              </a:solidFill>
            </a:endParaRPr>
          </a:p>
          <a:p>
            <a:pPr indent="0" lvl="0" marL="0" rtl="0">
              <a:spcBef>
                <a:spcPts val="0"/>
              </a:spcBef>
              <a:spcAft>
                <a:spcPts val="0"/>
              </a:spcAft>
              <a:buNone/>
            </a:pPr>
            <a:r>
              <a:t/>
            </a:r>
            <a:endParaRPr i="1" sz="1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nvSpPr>
        <p:spPr>
          <a:xfrm>
            <a:off x="0" y="1384050"/>
            <a:ext cx="8646300" cy="1615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t/>
            </a:r>
            <a:endParaRPr/>
          </a:p>
        </p:txBody>
      </p:sp>
      <p:sp>
        <p:nvSpPr>
          <p:cNvPr id="123" name="Shape 123"/>
          <p:cNvSpPr txBox="1"/>
          <p:nvPr/>
        </p:nvSpPr>
        <p:spPr>
          <a:xfrm>
            <a:off x="441675" y="1304725"/>
            <a:ext cx="8167800" cy="529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US" sz="2800" u="sng">
                <a:solidFill>
                  <a:schemeClr val="dk1"/>
                </a:solidFill>
              </a:rPr>
              <a:t>Project plan</a:t>
            </a:r>
            <a:endParaRPr sz="1100">
              <a:solidFill>
                <a:schemeClr val="dk1"/>
              </a:solidFill>
            </a:endParaRPr>
          </a:p>
          <a:p>
            <a:pPr indent="0" lvl="0" marL="0" rtl="0" algn="l">
              <a:lnSpc>
                <a:spcPct val="115000"/>
              </a:lnSpc>
              <a:spcBef>
                <a:spcPts val="0"/>
              </a:spcBef>
              <a:spcAft>
                <a:spcPts val="0"/>
              </a:spcAft>
              <a:buNone/>
            </a:pPr>
            <a:r>
              <a:t/>
            </a:r>
            <a:endParaRPr sz="2800" u="sng">
              <a:solidFill>
                <a:schemeClr val="dk1"/>
              </a:solidFill>
            </a:endParaRPr>
          </a:p>
          <a:p>
            <a:pPr indent="0" lvl="0" marL="0" rtl="0">
              <a:spcBef>
                <a:spcPts val="0"/>
              </a:spcBef>
              <a:spcAft>
                <a:spcPts val="0"/>
              </a:spcAft>
              <a:buNone/>
            </a:pPr>
            <a:r>
              <a:t/>
            </a:r>
            <a:endParaRPr sz="2800" u="sng">
              <a:solidFill>
                <a:schemeClr val="dk1"/>
              </a:solidFill>
            </a:endParaRPr>
          </a:p>
        </p:txBody>
      </p:sp>
      <p:graphicFrame>
        <p:nvGraphicFramePr>
          <p:cNvPr id="124" name="Shape 124"/>
          <p:cNvGraphicFramePr/>
          <p:nvPr/>
        </p:nvGraphicFramePr>
        <p:xfrm>
          <a:off x="975900" y="1841400"/>
          <a:ext cx="3000000" cy="3000000"/>
        </p:xfrm>
        <a:graphic>
          <a:graphicData uri="http://schemas.openxmlformats.org/drawingml/2006/table">
            <a:tbl>
              <a:tblPr>
                <a:noFill/>
                <a:tableStyleId>{A3998D4C-E62D-45ED-A31D-E913329AD195}</a:tableStyleId>
              </a:tblPr>
              <a:tblGrid>
                <a:gridCol w="4699475"/>
                <a:gridCol w="2399875"/>
              </a:tblGrid>
              <a:tr h="467325">
                <a:tc>
                  <a:txBody>
                    <a:bodyPr>
                      <a:noAutofit/>
                    </a:bodyPr>
                    <a:lstStyle/>
                    <a:p>
                      <a:pPr indent="0" lvl="0" marL="0" rtl="0">
                        <a:spcBef>
                          <a:spcPts val="0"/>
                        </a:spcBef>
                        <a:spcAft>
                          <a:spcPts val="0"/>
                        </a:spcAft>
                        <a:buNone/>
                      </a:pPr>
                      <a:r>
                        <a:rPr lang="en-US" sz="1800"/>
                        <a:t>EERD creation and Decision on technology</a:t>
                      </a:r>
                      <a:endParaRPr sz="1800"/>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US" sz="1800"/>
                        <a:t>March 31, 2017</a:t>
                      </a:r>
                      <a:endParaRPr sz="1800"/>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449050">
                <a:tc>
                  <a:txBody>
                    <a:bodyPr>
                      <a:noAutofit/>
                    </a:bodyPr>
                    <a:lstStyle/>
                    <a:p>
                      <a:pPr indent="0" lvl="0" marL="0" rtl="0">
                        <a:spcBef>
                          <a:spcPts val="0"/>
                        </a:spcBef>
                        <a:spcAft>
                          <a:spcPts val="0"/>
                        </a:spcAft>
                        <a:buNone/>
                      </a:pPr>
                      <a:r>
                        <a:rPr lang="en-US" sz="1800"/>
                        <a:t>Project Part I Report Submission</a:t>
                      </a:r>
                      <a:endParaRPr sz="1800"/>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US" sz="1800"/>
                        <a:t>April 2, 2017</a:t>
                      </a:r>
                      <a:endParaRPr sz="1800"/>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449050">
                <a:tc>
                  <a:txBody>
                    <a:bodyPr>
                      <a:noAutofit/>
                    </a:bodyPr>
                    <a:lstStyle/>
                    <a:p>
                      <a:pPr indent="0" lvl="0" marL="0" rtl="0">
                        <a:spcBef>
                          <a:spcPts val="0"/>
                        </a:spcBef>
                        <a:spcAft>
                          <a:spcPts val="0"/>
                        </a:spcAft>
                        <a:buNone/>
                      </a:pPr>
                      <a:r>
                        <a:rPr lang="en-US" sz="1800"/>
                        <a:t>Database Implementation into SQL</a:t>
                      </a:r>
                      <a:endParaRPr sz="1800"/>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US" sz="1800"/>
                        <a:t>April 8, 2017</a:t>
                      </a:r>
                      <a:endParaRPr sz="1800"/>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449050">
                <a:tc>
                  <a:txBody>
                    <a:bodyPr>
                      <a:noAutofit/>
                    </a:bodyPr>
                    <a:lstStyle/>
                    <a:p>
                      <a:pPr indent="0" lvl="0" marL="0" rtl="0">
                        <a:spcBef>
                          <a:spcPts val="0"/>
                        </a:spcBef>
                        <a:spcAft>
                          <a:spcPts val="0"/>
                        </a:spcAft>
                        <a:buNone/>
                      </a:pPr>
                      <a:r>
                        <a:rPr lang="en-US" sz="1800"/>
                        <a:t>Schema development</a:t>
                      </a:r>
                      <a:endParaRPr sz="1800"/>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US" sz="1800"/>
                        <a:t>April 10, 2017</a:t>
                      </a:r>
                      <a:endParaRPr sz="1800"/>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449050">
                <a:tc>
                  <a:txBody>
                    <a:bodyPr>
                      <a:noAutofit/>
                    </a:bodyPr>
                    <a:lstStyle/>
                    <a:p>
                      <a:pPr indent="0" lvl="0" marL="0" rtl="0">
                        <a:spcBef>
                          <a:spcPts val="0"/>
                        </a:spcBef>
                        <a:spcAft>
                          <a:spcPts val="0"/>
                        </a:spcAft>
                        <a:buNone/>
                      </a:pPr>
                      <a:r>
                        <a:rPr lang="en-US" sz="1800">
                          <a:solidFill>
                            <a:schemeClr val="dk1"/>
                          </a:solidFill>
                        </a:rPr>
                        <a:t>Project Part II Report Submission</a:t>
                      </a:r>
                      <a:endParaRPr sz="1800"/>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US" sz="1800">
                          <a:solidFill>
                            <a:schemeClr val="dk1"/>
                          </a:solidFill>
                        </a:rPr>
                        <a:t>April 16, 2017</a:t>
                      </a:r>
                      <a:endParaRPr sz="1800"/>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449050">
                <a:tc>
                  <a:txBody>
                    <a:bodyPr>
                      <a:noAutofit/>
                    </a:bodyPr>
                    <a:lstStyle/>
                    <a:p>
                      <a:pPr indent="0" lvl="0" marL="0" rtl="0">
                        <a:spcBef>
                          <a:spcPts val="0"/>
                        </a:spcBef>
                        <a:spcAft>
                          <a:spcPts val="0"/>
                        </a:spcAft>
                        <a:buNone/>
                      </a:pPr>
                      <a:r>
                        <a:rPr lang="en-US" sz="1800">
                          <a:solidFill>
                            <a:schemeClr val="dk1"/>
                          </a:solidFill>
                        </a:rPr>
                        <a:t>GUI development &amp; Integration</a:t>
                      </a:r>
                      <a:endParaRPr sz="1800"/>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US" sz="1800">
                          <a:solidFill>
                            <a:schemeClr val="dk1"/>
                          </a:solidFill>
                        </a:rPr>
                        <a:t>April 23, 2017</a:t>
                      </a:r>
                      <a:endParaRPr sz="1800"/>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449050">
                <a:tc>
                  <a:txBody>
                    <a:bodyPr>
                      <a:noAutofit/>
                    </a:bodyPr>
                    <a:lstStyle/>
                    <a:p>
                      <a:pPr indent="0" lvl="0" marL="0" rtl="0">
                        <a:spcBef>
                          <a:spcPts val="0"/>
                        </a:spcBef>
                        <a:spcAft>
                          <a:spcPts val="0"/>
                        </a:spcAft>
                        <a:buNone/>
                      </a:pPr>
                      <a:r>
                        <a:rPr lang="en-US" sz="1800"/>
                        <a:t>Testing &amp; Final Checks</a:t>
                      </a:r>
                      <a:endParaRPr sz="1800"/>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US" sz="1800"/>
                        <a:t>April 28, 2017</a:t>
                      </a:r>
                      <a:endParaRPr sz="1800"/>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449050">
                <a:tc>
                  <a:txBody>
                    <a:bodyPr>
                      <a:noAutofit/>
                    </a:bodyPr>
                    <a:lstStyle/>
                    <a:p>
                      <a:pPr indent="0" lvl="0" marL="0" rtl="0">
                        <a:spcBef>
                          <a:spcPts val="0"/>
                        </a:spcBef>
                        <a:spcAft>
                          <a:spcPts val="0"/>
                        </a:spcAft>
                        <a:buNone/>
                      </a:pPr>
                      <a:r>
                        <a:rPr lang="en-US" sz="1800"/>
                        <a:t>Project Part III Report Submission</a:t>
                      </a:r>
                      <a:endParaRPr sz="1800"/>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US" sz="1800"/>
                        <a:t>April 30, 2017</a:t>
                      </a:r>
                      <a:endParaRPr sz="1800"/>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449050">
                <a:tc>
                  <a:txBody>
                    <a:bodyPr>
                      <a:noAutofit/>
                    </a:bodyPr>
                    <a:lstStyle/>
                    <a:p>
                      <a:pPr indent="0" lvl="0" marL="0" rtl="0">
                        <a:spcBef>
                          <a:spcPts val="0"/>
                        </a:spcBef>
                        <a:spcAft>
                          <a:spcPts val="0"/>
                        </a:spcAft>
                        <a:buNone/>
                      </a:pPr>
                      <a:r>
                        <a:rPr lang="en-US" sz="1800"/>
                        <a:t>Presentation</a:t>
                      </a:r>
                      <a:endParaRPr sz="1800"/>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US" sz="1800"/>
                        <a:t>April 29</a:t>
                      </a:r>
                      <a:r>
                        <a:rPr lang="en-US" sz="1800"/>
                        <a:t>, 2017</a:t>
                      </a:r>
                      <a:endParaRPr sz="1800"/>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nvSpPr>
        <p:spPr>
          <a:xfrm>
            <a:off x="441675" y="1466600"/>
            <a:ext cx="8167800" cy="5934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US" sz="2800" u="sng">
                <a:solidFill>
                  <a:schemeClr val="dk1"/>
                </a:solidFill>
              </a:rPr>
              <a:t>Team Contact Information</a:t>
            </a:r>
            <a:endParaRPr sz="1100">
              <a:solidFill>
                <a:schemeClr val="dk1"/>
              </a:solidFill>
            </a:endParaRPr>
          </a:p>
          <a:p>
            <a:pPr indent="0" lvl="0" marL="0" rtl="0" algn="l">
              <a:lnSpc>
                <a:spcPct val="115000"/>
              </a:lnSpc>
              <a:spcBef>
                <a:spcPts val="0"/>
              </a:spcBef>
              <a:spcAft>
                <a:spcPts val="0"/>
              </a:spcAft>
              <a:buNone/>
            </a:pPr>
            <a:r>
              <a:t/>
            </a:r>
            <a:endParaRPr sz="2800" u="sng">
              <a:solidFill>
                <a:schemeClr val="dk1"/>
              </a:solidFill>
            </a:endParaRPr>
          </a:p>
          <a:p>
            <a:pPr indent="0" lvl="0" marL="0" rtl="0">
              <a:spcBef>
                <a:spcPts val="0"/>
              </a:spcBef>
              <a:spcAft>
                <a:spcPts val="0"/>
              </a:spcAft>
              <a:buNone/>
            </a:pPr>
            <a:r>
              <a:t/>
            </a:r>
            <a:endParaRPr sz="2800" u="sng">
              <a:solidFill>
                <a:schemeClr val="dk1"/>
              </a:solidFill>
            </a:endParaRPr>
          </a:p>
        </p:txBody>
      </p:sp>
      <p:graphicFrame>
        <p:nvGraphicFramePr>
          <p:cNvPr id="130" name="Shape 130"/>
          <p:cNvGraphicFramePr/>
          <p:nvPr/>
        </p:nvGraphicFramePr>
        <p:xfrm>
          <a:off x="555150" y="2059925"/>
          <a:ext cx="3000000" cy="3000000"/>
        </p:xfrm>
        <a:graphic>
          <a:graphicData uri="http://schemas.openxmlformats.org/drawingml/2006/table">
            <a:tbl>
              <a:tblPr>
                <a:noFill/>
                <a:tableStyleId>{A3998D4C-E62D-45ED-A31D-E913329AD195}</a:tableStyleId>
              </a:tblPr>
              <a:tblGrid>
                <a:gridCol w="958450"/>
                <a:gridCol w="2375250"/>
                <a:gridCol w="2790225"/>
                <a:gridCol w="1917300"/>
              </a:tblGrid>
              <a:tr h="458725">
                <a:tc>
                  <a:txBody>
                    <a:bodyPr>
                      <a:noAutofit/>
                    </a:bodyPr>
                    <a:lstStyle/>
                    <a:p>
                      <a:pPr indent="0" lvl="0" marL="0">
                        <a:spcBef>
                          <a:spcPts val="0"/>
                        </a:spcBef>
                        <a:spcAft>
                          <a:spcPts val="0"/>
                        </a:spcAft>
                        <a:buNone/>
                      </a:pPr>
                      <a:r>
                        <a:rPr lang="en-US" sz="1800"/>
                        <a:t>S.No.</a:t>
                      </a:r>
                      <a:endParaRPr sz="1800"/>
                    </a:p>
                  </a:txBody>
                  <a:tcPr marT="91425" marB="91425" marR="91425" marL="91425">
                    <a:solidFill>
                      <a:srgbClr val="B6D7A8"/>
                    </a:solidFill>
                  </a:tcPr>
                </a:tc>
                <a:tc>
                  <a:txBody>
                    <a:bodyPr>
                      <a:noAutofit/>
                    </a:bodyPr>
                    <a:lstStyle/>
                    <a:p>
                      <a:pPr indent="0" lvl="0" marL="0">
                        <a:spcBef>
                          <a:spcPts val="0"/>
                        </a:spcBef>
                        <a:spcAft>
                          <a:spcPts val="0"/>
                        </a:spcAft>
                        <a:buNone/>
                      </a:pPr>
                      <a:r>
                        <a:rPr lang="en-US" sz="1800"/>
                        <a:t>Name</a:t>
                      </a:r>
                      <a:endParaRPr sz="1800"/>
                    </a:p>
                  </a:txBody>
                  <a:tcPr marT="91425" marB="91425" marR="91425" marL="91425">
                    <a:solidFill>
                      <a:srgbClr val="B6D7A8"/>
                    </a:solidFill>
                  </a:tcPr>
                </a:tc>
                <a:tc>
                  <a:txBody>
                    <a:bodyPr>
                      <a:noAutofit/>
                    </a:bodyPr>
                    <a:lstStyle/>
                    <a:p>
                      <a:pPr indent="0" lvl="0" marL="0">
                        <a:spcBef>
                          <a:spcPts val="0"/>
                        </a:spcBef>
                        <a:spcAft>
                          <a:spcPts val="0"/>
                        </a:spcAft>
                        <a:buNone/>
                      </a:pPr>
                      <a:r>
                        <a:rPr lang="en-US" sz="1800"/>
                        <a:t>Email Address</a:t>
                      </a:r>
                      <a:endParaRPr sz="1800"/>
                    </a:p>
                  </a:txBody>
                  <a:tcPr marT="91425" marB="91425" marR="91425" marL="91425">
                    <a:solidFill>
                      <a:srgbClr val="B6D7A8"/>
                    </a:solidFill>
                  </a:tcPr>
                </a:tc>
                <a:tc>
                  <a:txBody>
                    <a:bodyPr>
                      <a:noAutofit/>
                    </a:bodyPr>
                    <a:lstStyle/>
                    <a:p>
                      <a:pPr indent="0" lvl="0" marL="0">
                        <a:spcBef>
                          <a:spcPts val="0"/>
                        </a:spcBef>
                        <a:spcAft>
                          <a:spcPts val="0"/>
                        </a:spcAft>
                        <a:buNone/>
                      </a:pPr>
                      <a:r>
                        <a:rPr lang="en-US" sz="1800"/>
                        <a:t>Phone No.</a:t>
                      </a:r>
                      <a:endParaRPr sz="1800"/>
                    </a:p>
                  </a:txBody>
                  <a:tcPr marT="91425" marB="91425" marR="91425" marL="91425">
                    <a:solidFill>
                      <a:srgbClr val="B6D7A8"/>
                    </a:solidFill>
                  </a:tcPr>
                </a:tc>
              </a:tr>
              <a:tr h="488525">
                <a:tc>
                  <a:txBody>
                    <a:bodyPr>
                      <a:noAutofit/>
                    </a:bodyPr>
                    <a:lstStyle/>
                    <a:p>
                      <a:pPr indent="0" lvl="0" marL="0">
                        <a:spcBef>
                          <a:spcPts val="0"/>
                        </a:spcBef>
                        <a:spcAft>
                          <a:spcPts val="0"/>
                        </a:spcAft>
                        <a:buNone/>
                      </a:pPr>
                      <a:r>
                        <a:rPr lang="en-US" sz="1800"/>
                        <a:t>1</a:t>
                      </a:r>
                      <a:endParaRPr sz="1800"/>
                    </a:p>
                  </a:txBody>
                  <a:tcPr marT="91425" marB="91425" marR="91425" marL="91425"/>
                </a:tc>
                <a:tc>
                  <a:txBody>
                    <a:bodyPr>
                      <a:noAutofit/>
                    </a:bodyPr>
                    <a:lstStyle/>
                    <a:p>
                      <a:pPr indent="0" lvl="0" marL="0">
                        <a:spcBef>
                          <a:spcPts val="0"/>
                        </a:spcBef>
                        <a:spcAft>
                          <a:spcPts val="0"/>
                        </a:spcAft>
                        <a:buNone/>
                      </a:pPr>
                      <a:r>
                        <a:rPr lang="en-US" sz="1800">
                          <a:solidFill>
                            <a:schemeClr val="dk1"/>
                          </a:solidFill>
                          <a:highlight>
                            <a:srgbClr val="FFFFFF"/>
                          </a:highlight>
                        </a:rPr>
                        <a:t>Kasey Eljoundi</a:t>
                      </a:r>
                      <a:endParaRPr sz="1800"/>
                    </a:p>
                  </a:txBody>
                  <a:tcPr marT="91425" marB="91425" marR="91425" marL="91425"/>
                </a:tc>
                <a:tc>
                  <a:txBody>
                    <a:bodyPr>
                      <a:noAutofit/>
                    </a:bodyPr>
                    <a:lstStyle/>
                    <a:p>
                      <a:pPr indent="0" lvl="0" marL="0">
                        <a:spcBef>
                          <a:spcPts val="0"/>
                        </a:spcBef>
                        <a:spcAft>
                          <a:spcPts val="0"/>
                        </a:spcAft>
                        <a:buNone/>
                      </a:pPr>
                      <a:r>
                        <a:rPr lang="en-US" sz="1800">
                          <a:solidFill>
                            <a:schemeClr val="dk1"/>
                          </a:solidFill>
                          <a:highlight>
                            <a:srgbClr val="FFFFFF"/>
                          </a:highlight>
                        </a:rPr>
                        <a:t>keljound@uncc.edu</a:t>
                      </a:r>
                      <a:endParaRPr sz="1800"/>
                    </a:p>
                  </a:txBody>
                  <a:tcPr marT="91425" marB="91425" marR="91425" marL="91425"/>
                </a:tc>
                <a:tc>
                  <a:txBody>
                    <a:bodyPr>
                      <a:noAutofit/>
                    </a:bodyPr>
                    <a:lstStyle/>
                    <a:p>
                      <a:pPr indent="0" lvl="0" marL="0">
                        <a:spcBef>
                          <a:spcPts val="0"/>
                        </a:spcBef>
                        <a:spcAft>
                          <a:spcPts val="0"/>
                        </a:spcAft>
                        <a:buNone/>
                      </a:pPr>
                      <a:r>
                        <a:rPr lang="en-US" sz="1800"/>
                        <a:t>704-819-6263</a:t>
                      </a:r>
                      <a:endParaRPr sz="1800"/>
                    </a:p>
                  </a:txBody>
                  <a:tcPr marT="91425" marB="91425" marR="91425" marL="91425"/>
                </a:tc>
              </a:tr>
              <a:tr h="487025">
                <a:tc>
                  <a:txBody>
                    <a:bodyPr>
                      <a:noAutofit/>
                    </a:bodyPr>
                    <a:lstStyle/>
                    <a:p>
                      <a:pPr indent="0" lvl="0" marL="0">
                        <a:spcBef>
                          <a:spcPts val="0"/>
                        </a:spcBef>
                        <a:spcAft>
                          <a:spcPts val="0"/>
                        </a:spcAft>
                        <a:buNone/>
                      </a:pPr>
                      <a:r>
                        <a:rPr lang="en-US" sz="1800"/>
                        <a:t>2</a:t>
                      </a:r>
                      <a:endParaRPr sz="1800"/>
                    </a:p>
                  </a:txBody>
                  <a:tcPr marT="91425" marB="91425" marR="91425" marL="91425"/>
                </a:tc>
                <a:tc>
                  <a:txBody>
                    <a:bodyPr>
                      <a:noAutofit/>
                    </a:bodyPr>
                    <a:lstStyle/>
                    <a:p>
                      <a:pPr indent="0" lvl="0" marL="0">
                        <a:spcBef>
                          <a:spcPts val="0"/>
                        </a:spcBef>
                        <a:spcAft>
                          <a:spcPts val="0"/>
                        </a:spcAft>
                        <a:buNone/>
                      </a:pPr>
                      <a:r>
                        <a:rPr lang="en-US" sz="1800"/>
                        <a:t>Sai Kiran Mankena</a:t>
                      </a:r>
                      <a:endParaRPr sz="1800"/>
                    </a:p>
                  </a:txBody>
                  <a:tcPr marT="91425" marB="91425" marR="91425" marL="91425"/>
                </a:tc>
                <a:tc>
                  <a:txBody>
                    <a:bodyPr>
                      <a:noAutofit/>
                    </a:bodyPr>
                    <a:lstStyle/>
                    <a:p>
                      <a:pPr indent="0" lvl="0" marL="0">
                        <a:spcBef>
                          <a:spcPts val="0"/>
                        </a:spcBef>
                        <a:spcAft>
                          <a:spcPts val="0"/>
                        </a:spcAft>
                        <a:buNone/>
                      </a:pPr>
                      <a:r>
                        <a:rPr lang="en-US" sz="1800">
                          <a:solidFill>
                            <a:schemeClr val="dk1"/>
                          </a:solidFill>
                          <a:highlight>
                            <a:srgbClr val="FFFFFF"/>
                          </a:highlight>
                        </a:rPr>
                        <a:t>smankena@uncc.edu</a:t>
                      </a:r>
                      <a:endParaRPr sz="1800"/>
                    </a:p>
                  </a:txBody>
                  <a:tcPr marT="91425" marB="91425" marR="91425" marL="91425"/>
                </a:tc>
                <a:tc>
                  <a:txBody>
                    <a:bodyPr>
                      <a:noAutofit/>
                    </a:bodyPr>
                    <a:lstStyle/>
                    <a:p>
                      <a:pPr indent="0" lvl="0" marL="0">
                        <a:spcBef>
                          <a:spcPts val="0"/>
                        </a:spcBef>
                        <a:spcAft>
                          <a:spcPts val="0"/>
                        </a:spcAft>
                        <a:buNone/>
                      </a:pPr>
                      <a:r>
                        <a:rPr lang="en-US" sz="1800"/>
                        <a:t>704-756-3175</a:t>
                      </a:r>
                      <a:endParaRPr sz="1800"/>
                    </a:p>
                  </a:txBody>
                  <a:tcPr marT="91425" marB="91425" marR="91425" marL="91425"/>
                </a:tc>
              </a:tr>
              <a:tr h="459075">
                <a:tc>
                  <a:txBody>
                    <a:bodyPr>
                      <a:noAutofit/>
                    </a:bodyPr>
                    <a:lstStyle/>
                    <a:p>
                      <a:pPr indent="0" lvl="0" marL="0">
                        <a:spcBef>
                          <a:spcPts val="0"/>
                        </a:spcBef>
                        <a:spcAft>
                          <a:spcPts val="0"/>
                        </a:spcAft>
                        <a:buNone/>
                      </a:pPr>
                      <a:r>
                        <a:rPr lang="en-US" sz="1800"/>
                        <a:t>3</a:t>
                      </a:r>
                      <a:endParaRPr sz="1800"/>
                    </a:p>
                  </a:txBody>
                  <a:tcPr marT="91425" marB="91425" marR="91425" marL="91425"/>
                </a:tc>
                <a:tc>
                  <a:txBody>
                    <a:bodyPr>
                      <a:noAutofit/>
                    </a:bodyPr>
                    <a:lstStyle/>
                    <a:p>
                      <a:pPr indent="0" lvl="0" marL="0">
                        <a:spcBef>
                          <a:spcPts val="0"/>
                        </a:spcBef>
                        <a:spcAft>
                          <a:spcPts val="0"/>
                        </a:spcAft>
                        <a:buNone/>
                      </a:pPr>
                      <a:r>
                        <a:rPr lang="en-US" sz="1800"/>
                        <a:t>Varchasvi Verma</a:t>
                      </a:r>
                      <a:endParaRPr sz="1800"/>
                    </a:p>
                  </a:txBody>
                  <a:tcPr marT="91425" marB="91425" marR="91425" marL="91425"/>
                </a:tc>
                <a:tc>
                  <a:txBody>
                    <a:bodyPr>
                      <a:noAutofit/>
                    </a:bodyPr>
                    <a:lstStyle/>
                    <a:p>
                      <a:pPr indent="0" lvl="0" marL="0">
                        <a:spcBef>
                          <a:spcPts val="0"/>
                        </a:spcBef>
                        <a:spcAft>
                          <a:spcPts val="0"/>
                        </a:spcAft>
                        <a:buNone/>
                      </a:pPr>
                      <a:r>
                        <a:rPr lang="en-US" sz="1800"/>
                        <a:t>vverma4@uncc.edu</a:t>
                      </a:r>
                      <a:endParaRPr sz="1800"/>
                    </a:p>
                  </a:txBody>
                  <a:tcPr marT="91425" marB="91425" marR="91425" marL="91425"/>
                </a:tc>
                <a:tc>
                  <a:txBody>
                    <a:bodyPr>
                      <a:noAutofit/>
                    </a:bodyPr>
                    <a:lstStyle/>
                    <a:p>
                      <a:pPr indent="0" lvl="0" marL="0">
                        <a:spcBef>
                          <a:spcPts val="0"/>
                        </a:spcBef>
                        <a:spcAft>
                          <a:spcPts val="0"/>
                        </a:spcAft>
                        <a:buNone/>
                      </a:pPr>
                      <a:r>
                        <a:rPr lang="en-US" sz="1800"/>
                        <a:t>602-702-3889</a:t>
                      </a:r>
                      <a:endParaRPr sz="1800"/>
                    </a:p>
                  </a:txBody>
                  <a:tcPr marT="91425" marB="91425" marR="91425" marL="91425"/>
                </a:tc>
              </a:tr>
              <a:tr h="487000">
                <a:tc>
                  <a:txBody>
                    <a:bodyPr>
                      <a:noAutofit/>
                    </a:bodyPr>
                    <a:lstStyle/>
                    <a:p>
                      <a:pPr indent="0" lvl="0" marL="0">
                        <a:spcBef>
                          <a:spcPts val="0"/>
                        </a:spcBef>
                        <a:spcAft>
                          <a:spcPts val="0"/>
                        </a:spcAft>
                        <a:buNone/>
                      </a:pPr>
                      <a:r>
                        <a:rPr lang="en-US" sz="1800"/>
                        <a:t>4</a:t>
                      </a:r>
                      <a:endParaRPr sz="1800"/>
                    </a:p>
                  </a:txBody>
                  <a:tcPr marT="91425" marB="91425" marR="91425" marL="91425"/>
                </a:tc>
                <a:tc>
                  <a:txBody>
                    <a:bodyPr>
                      <a:noAutofit/>
                    </a:bodyPr>
                    <a:lstStyle/>
                    <a:p>
                      <a:pPr indent="0" lvl="0" marL="0">
                        <a:spcBef>
                          <a:spcPts val="0"/>
                        </a:spcBef>
                        <a:spcAft>
                          <a:spcPts val="0"/>
                        </a:spcAft>
                        <a:buNone/>
                      </a:pPr>
                      <a:r>
                        <a:rPr lang="en-US" sz="1800"/>
                        <a:t>Amulya Kamshetty</a:t>
                      </a:r>
                      <a:endParaRPr sz="1800"/>
                    </a:p>
                  </a:txBody>
                  <a:tcPr marT="91425" marB="91425" marR="91425" marL="91425"/>
                </a:tc>
                <a:tc>
                  <a:txBody>
                    <a:bodyPr>
                      <a:noAutofit/>
                    </a:bodyPr>
                    <a:lstStyle/>
                    <a:p>
                      <a:pPr indent="0" lvl="0" marL="0">
                        <a:spcBef>
                          <a:spcPts val="0"/>
                        </a:spcBef>
                        <a:spcAft>
                          <a:spcPts val="0"/>
                        </a:spcAft>
                        <a:buNone/>
                      </a:pPr>
                      <a:r>
                        <a:rPr lang="en-US" sz="1800">
                          <a:solidFill>
                            <a:schemeClr val="dk1"/>
                          </a:solidFill>
                          <a:highlight>
                            <a:srgbClr val="FFFFFF"/>
                          </a:highlight>
                        </a:rPr>
                        <a:t>akamshet@uncc.edu</a:t>
                      </a:r>
                      <a:endParaRPr sz="1800"/>
                    </a:p>
                  </a:txBody>
                  <a:tcPr marT="91425" marB="91425" marR="91425" marL="91425"/>
                </a:tc>
                <a:tc>
                  <a:txBody>
                    <a:bodyPr>
                      <a:noAutofit/>
                    </a:bodyPr>
                    <a:lstStyle/>
                    <a:p>
                      <a:pPr indent="0" lvl="0" marL="0">
                        <a:spcBef>
                          <a:spcPts val="0"/>
                        </a:spcBef>
                        <a:spcAft>
                          <a:spcPts val="0"/>
                        </a:spcAft>
                        <a:buNone/>
                      </a:pPr>
                      <a:r>
                        <a:rPr lang="en-US" sz="1800"/>
                        <a:t>470-685-6557</a:t>
                      </a:r>
                      <a:endParaRPr sz="1800"/>
                    </a:p>
                  </a:txBody>
                  <a:tcPr marT="91425" marB="91425" marR="91425" marL="91425"/>
                </a:tc>
              </a:tr>
              <a:tr h="473800">
                <a:tc>
                  <a:txBody>
                    <a:bodyPr>
                      <a:noAutofit/>
                    </a:bodyPr>
                    <a:lstStyle/>
                    <a:p>
                      <a:pPr indent="0" lvl="0" marL="0">
                        <a:spcBef>
                          <a:spcPts val="0"/>
                        </a:spcBef>
                        <a:spcAft>
                          <a:spcPts val="0"/>
                        </a:spcAft>
                        <a:buNone/>
                      </a:pPr>
                      <a:r>
                        <a:rPr lang="en-US" sz="1800"/>
                        <a:t>5</a:t>
                      </a:r>
                      <a:endParaRPr sz="1800"/>
                    </a:p>
                  </a:txBody>
                  <a:tcPr marT="91425" marB="91425" marR="91425" marL="91425"/>
                </a:tc>
                <a:tc>
                  <a:txBody>
                    <a:bodyPr>
                      <a:noAutofit/>
                    </a:bodyPr>
                    <a:lstStyle/>
                    <a:p>
                      <a:pPr indent="0" lvl="0" marL="0">
                        <a:spcBef>
                          <a:spcPts val="0"/>
                        </a:spcBef>
                        <a:spcAft>
                          <a:spcPts val="0"/>
                        </a:spcAft>
                        <a:buNone/>
                      </a:pPr>
                      <a:r>
                        <a:rPr lang="en-US" sz="1800"/>
                        <a:t>Jasleen Arora</a:t>
                      </a:r>
                      <a:endParaRPr sz="1800"/>
                    </a:p>
                  </a:txBody>
                  <a:tcPr marT="91425" marB="91425" marR="91425" marL="91425"/>
                </a:tc>
                <a:tc>
                  <a:txBody>
                    <a:bodyPr>
                      <a:noAutofit/>
                    </a:bodyPr>
                    <a:lstStyle/>
                    <a:p>
                      <a:pPr indent="0" lvl="0" marL="0">
                        <a:spcBef>
                          <a:spcPts val="0"/>
                        </a:spcBef>
                        <a:spcAft>
                          <a:spcPts val="0"/>
                        </a:spcAft>
                        <a:buNone/>
                      </a:pPr>
                      <a:r>
                        <a:rPr lang="en-US" sz="1800">
                          <a:solidFill>
                            <a:schemeClr val="dk1"/>
                          </a:solidFill>
                          <a:highlight>
                            <a:srgbClr val="FFFFFF"/>
                          </a:highlight>
                        </a:rPr>
                        <a:t>jarora2@uncc.edu</a:t>
                      </a:r>
                      <a:endParaRPr sz="1800"/>
                    </a:p>
                  </a:txBody>
                  <a:tcPr marT="91425" marB="91425" marR="91425" marL="91425"/>
                </a:tc>
                <a:tc>
                  <a:txBody>
                    <a:bodyPr>
                      <a:noAutofit/>
                    </a:bodyPr>
                    <a:lstStyle/>
                    <a:p>
                      <a:pPr indent="0" lvl="0" marL="0">
                        <a:spcBef>
                          <a:spcPts val="0"/>
                        </a:spcBef>
                        <a:spcAft>
                          <a:spcPts val="0"/>
                        </a:spcAft>
                        <a:buNone/>
                      </a:pPr>
                      <a:r>
                        <a:rPr lang="en-US" sz="1800"/>
                        <a:t>980-585-6185</a:t>
                      </a:r>
                      <a:endParaRPr sz="1800"/>
                    </a:p>
                  </a:txBody>
                  <a:tcPr marT="91425" marB="91425" marR="91425" marL="91425"/>
                </a:tc>
              </a:tr>
              <a:tr h="444375">
                <a:tc>
                  <a:txBody>
                    <a:bodyPr>
                      <a:noAutofit/>
                    </a:bodyPr>
                    <a:lstStyle/>
                    <a:p>
                      <a:pPr indent="0" lvl="0" marL="0">
                        <a:spcBef>
                          <a:spcPts val="0"/>
                        </a:spcBef>
                        <a:spcAft>
                          <a:spcPts val="0"/>
                        </a:spcAft>
                        <a:buNone/>
                      </a:pPr>
                      <a:r>
                        <a:rPr lang="en-US" sz="1800"/>
                        <a:t>6</a:t>
                      </a:r>
                      <a:endParaRPr sz="1800"/>
                    </a:p>
                  </a:txBody>
                  <a:tcPr marT="91425" marB="91425" marR="91425" marL="91425"/>
                </a:tc>
                <a:tc>
                  <a:txBody>
                    <a:bodyPr>
                      <a:noAutofit/>
                    </a:bodyPr>
                    <a:lstStyle/>
                    <a:p>
                      <a:pPr indent="0" lvl="0" marL="0">
                        <a:spcBef>
                          <a:spcPts val="0"/>
                        </a:spcBef>
                        <a:spcAft>
                          <a:spcPts val="0"/>
                        </a:spcAft>
                        <a:buNone/>
                      </a:pPr>
                      <a:r>
                        <a:rPr lang="en-US" sz="1800"/>
                        <a:t>Pooja Reddy Nathala</a:t>
                      </a:r>
                      <a:endParaRPr sz="1800"/>
                    </a:p>
                  </a:txBody>
                  <a:tcPr marT="91425" marB="91425" marR="91425" marL="91425"/>
                </a:tc>
                <a:tc>
                  <a:txBody>
                    <a:bodyPr>
                      <a:noAutofit/>
                    </a:bodyPr>
                    <a:lstStyle/>
                    <a:p>
                      <a:pPr indent="0" lvl="0" marL="0">
                        <a:spcBef>
                          <a:spcPts val="0"/>
                        </a:spcBef>
                        <a:spcAft>
                          <a:spcPts val="0"/>
                        </a:spcAft>
                        <a:buNone/>
                      </a:pPr>
                      <a:r>
                        <a:rPr lang="en-US" sz="1800">
                          <a:solidFill>
                            <a:schemeClr val="dk1"/>
                          </a:solidFill>
                          <a:highlight>
                            <a:srgbClr val="FFFFFF"/>
                          </a:highlight>
                        </a:rPr>
                        <a:t>pnathala@uncc.edu</a:t>
                      </a:r>
                      <a:endParaRPr sz="1800"/>
                    </a:p>
                  </a:txBody>
                  <a:tcPr marT="91425" marB="91425" marR="91425" marL="91425"/>
                </a:tc>
                <a:tc>
                  <a:txBody>
                    <a:bodyPr>
                      <a:noAutofit/>
                    </a:bodyPr>
                    <a:lstStyle/>
                    <a:p>
                      <a:pPr indent="0" lvl="0" marL="0">
                        <a:spcBef>
                          <a:spcPts val="0"/>
                        </a:spcBef>
                        <a:spcAft>
                          <a:spcPts val="0"/>
                        </a:spcAft>
                        <a:buNone/>
                      </a:pPr>
                      <a:r>
                        <a:rPr lang="en-US" sz="1800"/>
                        <a:t>980-345-9321</a:t>
                      </a:r>
                      <a:endParaRPr sz="1800"/>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 name="Shape 15"/>
        <p:cNvGrpSpPr/>
        <p:nvPr/>
      </p:nvGrpSpPr>
      <p:grpSpPr>
        <a:xfrm>
          <a:off x="0" y="0"/>
          <a:ext cx="0" cy="0"/>
          <a:chOff x="0" y="0"/>
          <a:chExt cx="0" cy="0"/>
        </a:xfrm>
      </p:grpSpPr>
      <p:sp>
        <p:nvSpPr>
          <p:cNvPr id="16" name="Shape 16"/>
          <p:cNvSpPr txBox="1"/>
          <p:nvPr>
            <p:ph type="ctrTitle"/>
          </p:nvPr>
        </p:nvSpPr>
        <p:spPr>
          <a:xfrm>
            <a:off x="381000" y="1407725"/>
            <a:ext cx="8458200" cy="573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u="sng">
                <a:solidFill>
                  <a:schemeClr val="dk1"/>
                </a:solidFill>
                <a:latin typeface="Arial"/>
                <a:ea typeface="Arial"/>
                <a:cs typeface="Arial"/>
                <a:sym typeface="Arial"/>
              </a:rPr>
              <a:t>Project definition &amp; Scope of Work</a:t>
            </a:r>
            <a:endParaRPr/>
          </a:p>
        </p:txBody>
      </p:sp>
      <p:sp>
        <p:nvSpPr>
          <p:cNvPr id="17" name="Shape 17"/>
          <p:cNvSpPr txBox="1"/>
          <p:nvPr/>
        </p:nvSpPr>
        <p:spPr>
          <a:xfrm>
            <a:off x="381000" y="1805075"/>
            <a:ext cx="8305800" cy="4297500"/>
          </a:xfrm>
          <a:prstGeom prst="rect">
            <a:avLst/>
          </a:prstGeom>
          <a:noFill/>
          <a:ln>
            <a:noFill/>
          </a:ln>
        </p:spPr>
        <p:txBody>
          <a:bodyPr anchorCtr="0" anchor="t" bIns="45700" lIns="91425" spcFirstLastPara="1" rIns="91425" wrap="square" tIns="45700">
            <a:noAutofit/>
          </a:bodyPr>
          <a:lstStyle/>
          <a:p>
            <a:pPr indent="0" lvl="0" marL="0" marR="0" rtl="0" algn="just">
              <a:spcBef>
                <a:spcPts val="1000"/>
              </a:spcBef>
              <a:spcAft>
                <a:spcPts val="0"/>
              </a:spcAft>
              <a:buNone/>
            </a:pPr>
            <a:r>
              <a:rPr lang="en-US" sz="1800">
                <a:solidFill>
                  <a:schemeClr val="dk1"/>
                </a:solidFill>
              </a:rPr>
              <a:t>The scope of project is to c</a:t>
            </a:r>
            <a:r>
              <a:rPr b="0" i="0" lang="en-US" sz="1800" u="none" cap="none" strike="noStrike">
                <a:solidFill>
                  <a:schemeClr val="dk1"/>
                </a:solidFill>
                <a:latin typeface="Arial"/>
                <a:ea typeface="Arial"/>
                <a:cs typeface="Arial"/>
                <a:sym typeface="Arial"/>
              </a:rPr>
              <a:t>reat</a:t>
            </a:r>
            <a:r>
              <a:rPr lang="en-US" sz="1800">
                <a:solidFill>
                  <a:schemeClr val="dk1"/>
                </a:solidFill>
              </a:rPr>
              <a:t>e</a:t>
            </a:r>
            <a:r>
              <a:rPr b="0" i="0" lang="en-US" sz="1800" u="none" cap="none" strike="noStrike">
                <a:solidFill>
                  <a:schemeClr val="dk1"/>
                </a:solidFill>
                <a:latin typeface="Arial"/>
                <a:ea typeface="Arial"/>
                <a:cs typeface="Arial"/>
                <a:sym typeface="Arial"/>
              </a:rPr>
              <a:t> a user interface application that allows users to search for a restaurant/cafe/pub in Charlotte, look for reviews and other related information</a:t>
            </a:r>
            <a:r>
              <a:rPr lang="en-US" sz="1800">
                <a:solidFill>
                  <a:schemeClr val="dk1"/>
                </a:solidFill>
              </a:rPr>
              <a:t>,</a:t>
            </a:r>
            <a:r>
              <a:rPr b="0" i="0" lang="en-US" sz="1800" u="none" cap="none" strike="noStrike">
                <a:solidFill>
                  <a:schemeClr val="dk1"/>
                </a:solidFill>
                <a:latin typeface="Arial"/>
                <a:ea typeface="Arial"/>
                <a:cs typeface="Arial"/>
                <a:sym typeface="Arial"/>
              </a:rPr>
              <a:t> add reviews. This Application would also allow </a:t>
            </a:r>
            <a:r>
              <a:rPr lang="en-US" sz="1800">
                <a:solidFill>
                  <a:schemeClr val="dk1"/>
                </a:solidFill>
              </a:rPr>
              <a:t>business</a:t>
            </a:r>
            <a:r>
              <a:rPr b="0" i="0" lang="en-US" sz="1800" u="none" cap="none" strike="noStrike">
                <a:solidFill>
                  <a:schemeClr val="dk1"/>
                </a:solidFill>
                <a:latin typeface="Arial"/>
                <a:ea typeface="Arial"/>
                <a:cs typeface="Arial"/>
                <a:sym typeface="Arial"/>
              </a:rPr>
              <a:t> owners to list their business and provide more details on their services and facilities.</a:t>
            </a:r>
            <a:endParaRPr/>
          </a:p>
          <a:p>
            <a:pPr indent="0" lvl="0" marL="0" marR="0" rtl="0" algn="just">
              <a:spcBef>
                <a:spcPts val="1000"/>
              </a:spcBef>
              <a:spcAft>
                <a:spcPts val="0"/>
              </a:spcAft>
              <a:buNone/>
            </a:pPr>
            <a:r>
              <a:rPr lang="en-US" sz="1800">
                <a:solidFill>
                  <a:schemeClr val="dk1"/>
                </a:solidFill>
              </a:rPr>
              <a:t>O</a:t>
            </a:r>
            <a:r>
              <a:rPr b="0" i="0" lang="en-US" sz="1800" u="none" cap="none" strike="noStrike">
                <a:solidFill>
                  <a:schemeClr val="dk1"/>
                </a:solidFill>
                <a:latin typeface="Arial"/>
                <a:ea typeface="Arial"/>
                <a:cs typeface="Arial"/>
                <a:sym typeface="Arial"/>
              </a:rPr>
              <a:t>ur scope of work is using a database that contains all the information regarding the restaurants in Charlotte that customer would like to know including name, address, zip code, neighborhood, cuisine, ratings, reviews, contact in</a:t>
            </a:r>
            <a:r>
              <a:rPr lang="en-US" sz="1800">
                <a:solidFill>
                  <a:schemeClr val="dk1"/>
                </a:solidFill>
              </a:rPr>
              <a:t>fo </a:t>
            </a:r>
            <a:r>
              <a:rPr b="0" i="0" lang="en-US" sz="1800" u="none" cap="none" strike="noStrike">
                <a:solidFill>
                  <a:schemeClr val="dk1"/>
                </a:solidFill>
                <a:latin typeface="Arial"/>
                <a:ea typeface="Arial"/>
                <a:cs typeface="Arial"/>
                <a:sym typeface="Arial"/>
              </a:rPr>
              <a:t>etc. We will create user specific &amp; restaurant specific logins so that users can browse,</a:t>
            </a:r>
            <a:r>
              <a:rPr lang="en-US" sz="1800">
                <a:solidFill>
                  <a:schemeClr val="dk1"/>
                </a:solidFill>
              </a:rPr>
              <a:t> </a:t>
            </a:r>
            <a:r>
              <a:rPr b="0" i="0" lang="en-US" sz="1800" u="none" cap="none" strike="noStrike">
                <a:solidFill>
                  <a:schemeClr val="dk1"/>
                </a:solidFill>
                <a:latin typeface="Arial"/>
                <a:ea typeface="Arial"/>
                <a:cs typeface="Arial"/>
                <a:sym typeface="Arial"/>
              </a:rPr>
              <a:t>add </a:t>
            </a:r>
            <a:r>
              <a:rPr lang="en-US" sz="1800">
                <a:solidFill>
                  <a:schemeClr val="dk1"/>
                </a:solidFill>
              </a:rPr>
              <a:t>and</a:t>
            </a:r>
            <a:r>
              <a:rPr b="0" i="0" lang="en-US" sz="1800" u="none" cap="none" strike="noStrike">
                <a:solidFill>
                  <a:schemeClr val="dk1"/>
                </a:solidFill>
                <a:latin typeface="Arial"/>
                <a:ea typeface="Arial"/>
                <a:cs typeface="Arial"/>
                <a:sym typeface="Arial"/>
              </a:rPr>
              <a:t> modify reviews.</a:t>
            </a:r>
            <a:r>
              <a:rPr lang="en-US" sz="1800">
                <a:solidFill>
                  <a:schemeClr val="dk1"/>
                </a:solidFill>
              </a:rPr>
              <a:t> R</a:t>
            </a:r>
            <a:r>
              <a:rPr b="0" i="0" lang="en-US" sz="1800" u="none" cap="none" strike="noStrike">
                <a:solidFill>
                  <a:schemeClr val="dk1"/>
                </a:solidFill>
                <a:latin typeface="Arial"/>
                <a:ea typeface="Arial"/>
                <a:cs typeface="Arial"/>
                <a:sym typeface="Arial"/>
              </a:rPr>
              <a:t>estaurants/</a:t>
            </a:r>
            <a:r>
              <a:rPr lang="en-US" sz="1800">
                <a:solidFill>
                  <a:schemeClr val="dk1"/>
                </a:solidFill>
              </a:rPr>
              <a:t>Ca</a:t>
            </a:r>
            <a:r>
              <a:rPr b="0" i="0" lang="en-US" sz="1800" u="none" cap="none" strike="noStrike">
                <a:solidFill>
                  <a:schemeClr val="dk1"/>
                </a:solidFill>
                <a:latin typeface="Arial"/>
                <a:ea typeface="Arial"/>
                <a:cs typeface="Arial"/>
                <a:sym typeface="Arial"/>
              </a:rPr>
              <a:t>fe/</a:t>
            </a:r>
            <a:r>
              <a:rPr lang="en-US" sz="1800">
                <a:solidFill>
                  <a:schemeClr val="dk1"/>
                </a:solidFill>
              </a:rPr>
              <a:t>P</a:t>
            </a:r>
            <a:r>
              <a:rPr b="0" i="0" lang="en-US" sz="1800" u="none" cap="none" strike="noStrike">
                <a:solidFill>
                  <a:schemeClr val="dk1"/>
                </a:solidFill>
                <a:latin typeface="Arial"/>
                <a:ea typeface="Arial"/>
                <a:cs typeface="Arial"/>
                <a:sym typeface="Arial"/>
              </a:rPr>
              <a:t>ub can update their information on application if required via admin. We would also incorporate retrieve and delete feature to keep database up-to-date. </a:t>
            </a:r>
            <a:endParaRPr b="0" i="0" sz="1800" u="none" cap="none" strike="noStrike">
              <a:solidFill>
                <a:schemeClr val="dk1"/>
              </a:solidFill>
              <a:latin typeface="Arial"/>
              <a:ea typeface="Arial"/>
              <a:cs typeface="Arial"/>
              <a:sym typeface="Arial"/>
            </a:endParaRPr>
          </a:p>
          <a:p>
            <a:pPr indent="0" lvl="0" marL="0" marR="0" rtl="0" algn="just">
              <a:spcBef>
                <a:spcPts val="1000"/>
              </a:spcBef>
              <a:spcAft>
                <a:spcPts val="0"/>
              </a:spcAft>
              <a:buNone/>
            </a:pPr>
            <a:r>
              <a:rPr b="0" i="0" lang="en-US" sz="1800" u="none" cap="none" strike="noStrike">
                <a:solidFill>
                  <a:schemeClr val="dk1"/>
                </a:solidFill>
                <a:latin typeface="Arial"/>
                <a:ea typeface="Arial"/>
                <a:cs typeface="Arial"/>
                <a:sym typeface="Arial"/>
              </a:rPr>
              <a:t>This web-application </a:t>
            </a:r>
            <a:r>
              <a:rPr lang="en-US" sz="1800">
                <a:solidFill>
                  <a:schemeClr val="dk1"/>
                </a:solidFill>
              </a:rPr>
              <a:t>will provide all the information of Restaurants/Cafe/Pub on a single platform and will give user access to rate &amp; review.</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nvSpPr>
        <p:spPr>
          <a:xfrm>
            <a:off x="441675" y="2069975"/>
            <a:ext cx="8167800" cy="32967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t/>
            </a:r>
            <a:endParaRPr i="1" sz="2800" u="sng">
              <a:solidFill>
                <a:schemeClr val="dk1"/>
              </a:solidFill>
            </a:endParaRPr>
          </a:p>
          <a:p>
            <a:pPr indent="0" lvl="0" marL="0" rtl="0" algn="ctr">
              <a:lnSpc>
                <a:spcPct val="150000"/>
              </a:lnSpc>
              <a:spcBef>
                <a:spcPts val="0"/>
              </a:spcBef>
              <a:spcAft>
                <a:spcPts val="0"/>
              </a:spcAft>
              <a:buNone/>
            </a:pPr>
            <a:r>
              <a:t/>
            </a:r>
            <a:endParaRPr i="1" sz="2800" u="sng">
              <a:solidFill>
                <a:schemeClr val="dk1"/>
              </a:solidFill>
            </a:endParaRPr>
          </a:p>
          <a:p>
            <a:pPr indent="0" lvl="0" marL="0" rtl="0" algn="ctr">
              <a:lnSpc>
                <a:spcPct val="150000"/>
              </a:lnSpc>
              <a:spcBef>
                <a:spcPts val="0"/>
              </a:spcBef>
              <a:spcAft>
                <a:spcPts val="0"/>
              </a:spcAft>
              <a:buNone/>
            </a:pPr>
            <a:r>
              <a:rPr i="1" lang="en-US" sz="2800" u="sng">
                <a:solidFill>
                  <a:schemeClr val="dk1"/>
                </a:solidFill>
              </a:rPr>
              <a:t>Thank you</a:t>
            </a:r>
            <a:endParaRPr i="1" sz="1100">
              <a:solidFill>
                <a:schemeClr val="dk1"/>
              </a:solidFill>
            </a:endParaRPr>
          </a:p>
          <a:p>
            <a:pPr indent="0" lvl="0" marL="0" rtl="0" algn="l">
              <a:lnSpc>
                <a:spcPct val="115000"/>
              </a:lnSpc>
              <a:spcBef>
                <a:spcPts val="0"/>
              </a:spcBef>
              <a:spcAft>
                <a:spcPts val="0"/>
              </a:spcAft>
              <a:buNone/>
            </a:pPr>
            <a:r>
              <a:t/>
            </a:r>
            <a:endParaRPr sz="2800" u="sng">
              <a:solidFill>
                <a:schemeClr val="dk1"/>
              </a:solidFill>
            </a:endParaRPr>
          </a:p>
          <a:p>
            <a:pPr indent="0" lvl="0" marL="0" rtl="0">
              <a:spcBef>
                <a:spcPts val="0"/>
              </a:spcBef>
              <a:spcAft>
                <a:spcPts val="0"/>
              </a:spcAft>
              <a:buNone/>
            </a:pPr>
            <a:r>
              <a:t/>
            </a:r>
            <a:endParaRPr sz="2800" u="sng">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 name="Shape 21"/>
        <p:cNvGrpSpPr/>
        <p:nvPr/>
      </p:nvGrpSpPr>
      <p:grpSpPr>
        <a:xfrm>
          <a:off x="0" y="0"/>
          <a:ext cx="0" cy="0"/>
          <a:chOff x="0" y="0"/>
          <a:chExt cx="0" cy="0"/>
        </a:xfrm>
      </p:grpSpPr>
      <p:sp>
        <p:nvSpPr>
          <p:cNvPr id="22" name="Shape 22"/>
          <p:cNvSpPr txBox="1"/>
          <p:nvPr/>
        </p:nvSpPr>
        <p:spPr>
          <a:xfrm>
            <a:off x="381000" y="1676400"/>
            <a:ext cx="853440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sp>
        <p:nvSpPr>
          <p:cNvPr id="23" name="Shape 23"/>
          <p:cNvSpPr txBox="1"/>
          <p:nvPr/>
        </p:nvSpPr>
        <p:spPr>
          <a:xfrm>
            <a:off x="342125" y="1106850"/>
            <a:ext cx="8473500" cy="4955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400"/>
              </a:spcBef>
              <a:spcAft>
                <a:spcPts val="0"/>
              </a:spcAft>
              <a:buClr>
                <a:schemeClr val="dk1"/>
              </a:buClr>
              <a:buSzPts val="1100"/>
              <a:buFont typeface="Arial"/>
              <a:buNone/>
            </a:pPr>
            <a:r>
              <a:rPr lang="en-US" sz="2800" u="sng">
                <a:solidFill>
                  <a:schemeClr val="dk1"/>
                </a:solidFill>
              </a:rPr>
              <a:t>Business Rules</a:t>
            </a:r>
            <a:endParaRPr b="1" sz="2300">
              <a:solidFill>
                <a:schemeClr val="dk1"/>
              </a:solidFill>
            </a:endParaRPr>
          </a:p>
          <a:p>
            <a:pPr indent="-342900" lvl="0" marL="457200" marR="38100" rtl="0" algn="just">
              <a:lnSpc>
                <a:spcPct val="115000"/>
              </a:lnSpc>
              <a:spcBef>
                <a:spcPts val="600"/>
              </a:spcBef>
              <a:spcAft>
                <a:spcPts val="0"/>
              </a:spcAft>
              <a:buClr>
                <a:schemeClr val="dk1"/>
              </a:buClr>
              <a:buSzPts val="1800"/>
              <a:buChar char="●"/>
            </a:pPr>
            <a:r>
              <a:rPr lang="en-US" sz="1800">
                <a:solidFill>
                  <a:schemeClr val="dk1"/>
                </a:solidFill>
              </a:rPr>
              <a:t>An admin can manage one to many businesses.</a:t>
            </a:r>
            <a:endParaRPr sz="1800">
              <a:solidFill>
                <a:schemeClr val="dk1"/>
              </a:solidFill>
            </a:endParaRPr>
          </a:p>
          <a:p>
            <a:pPr indent="-342900" lvl="0" marL="457200" marR="38100" rtl="0" algn="just">
              <a:lnSpc>
                <a:spcPct val="115000"/>
              </a:lnSpc>
              <a:spcBef>
                <a:spcPts val="0"/>
              </a:spcBef>
              <a:spcAft>
                <a:spcPts val="0"/>
              </a:spcAft>
              <a:buClr>
                <a:schemeClr val="dk1"/>
              </a:buClr>
              <a:buSzPts val="1800"/>
              <a:buChar char="●"/>
            </a:pPr>
            <a:r>
              <a:rPr lang="en-US" sz="1800">
                <a:solidFill>
                  <a:schemeClr val="dk1"/>
                </a:solidFill>
              </a:rPr>
              <a:t>A business can have one to many locations.</a:t>
            </a:r>
            <a:endParaRPr sz="1800">
              <a:solidFill>
                <a:schemeClr val="dk1"/>
              </a:solidFill>
            </a:endParaRPr>
          </a:p>
          <a:p>
            <a:pPr indent="-342900" lvl="0" marL="457200" marR="38100" rtl="0" algn="just">
              <a:lnSpc>
                <a:spcPct val="115000"/>
              </a:lnSpc>
              <a:spcBef>
                <a:spcPts val="0"/>
              </a:spcBef>
              <a:spcAft>
                <a:spcPts val="0"/>
              </a:spcAft>
              <a:buClr>
                <a:schemeClr val="dk1"/>
              </a:buClr>
              <a:buSzPts val="1800"/>
              <a:buChar char="●"/>
            </a:pPr>
            <a:r>
              <a:rPr lang="en-US" sz="1800">
                <a:solidFill>
                  <a:schemeClr val="dk1"/>
                </a:solidFill>
              </a:rPr>
              <a:t>A business can be in one or more categories (Restaurant, Cafe, Pub,         Brewery, etc.)</a:t>
            </a:r>
            <a:endParaRPr sz="1800">
              <a:solidFill>
                <a:schemeClr val="dk1"/>
              </a:solidFill>
            </a:endParaRPr>
          </a:p>
          <a:p>
            <a:pPr indent="-342900" lvl="0" marL="457200" marR="38100" rtl="0" algn="just">
              <a:lnSpc>
                <a:spcPct val="115000"/>
              </a:lnSpc>
              <a:spcBef>
                <a:spcPts val="0"/>
              </a:spcBef>
              <a:spcAft>
                <a:spcPts val="0"/>
              </a:spcAft>
              <a:buClr>
                <a:schemeClr val="dk1"/>
              </a:buClr>
              <a:buSzPts val="1800"/>
              <a:buChar char="●"/>
            </a:pPr>
            <a:r>
              <a:rPr lang="en-US" sz="1800">
                <a:solidFill>
                  <a:schemeClr val="dk1"/>
                </a:solidFill>
              </a:rPr>
              <a:t>A business can serve one and only one cuisine.</a:t>
            </a:r>
            <a:endParaRPr sz="1800">
              <a:solidFill>
                <a:schemeClr val="dk1"/>
              </a:solidFill>
            </a:endParaRPr>
          </a:p>
          <a:p>
            <a:pPr indent="-342900" lvl="0" marL="457200" marR="38100" rtl="0" algn="just">
              <a:lnSpc>
                <a:spcPct val="115000"/>
              </a:lnSpc>
              <a:spcBef>
                <a:spcPts val="0"/>
              </a:spcBef>
              <a:spcAft>
                <a:spcPts val="0"/>
              </a:spcAft>
              <a:buClr>
                <a:schemeClr val="dk1"/>
              </a:buClr>
              <a:buSzPts val="1800"/>
              <a:buChar char="●"/>
            </a:pPr>
            <a:r>
              <a:rPr lang="en-US" sz="1800">
                <a:solidFill>
                  <a:schemeClr val="dk1"/>
                </a:solidFill>
              </a:rPr>
              <a:t>A person attribute should be defined using super-sub classification for user &amp; admin and whether the participation is disjoint or overlapping should be indicated.A business can have 0 to many reviews.</a:t>
            </a:r>
            <a:endParaRPr sz="1800">
              <a:solidFill>
                <a:schemeClr val="dk1"/>
              </a:solidFill>
            </a:endParaRPr>
          </a:p>
          <a:p>
            <a:pPr indent="-342900" lvl="0" marL="457200" marR="38100" rtl="0" algn="just">
              <a:lnSpc>
                <a:spcPct val="115000"/>
              </a:lnSpc>
              <a:spcBef>
                <a:spcPts val="0"/>
              </a:spcBef>
              <a:spcAft>
                <a:spcPts val="0"/>
              </a:spcAft>
              <a:buClr>
                <a:schemeClr val="dk1"/>
              </a:buClr>
              <a:buSzPts val="1800"/>
              <a:buChar char="●"/>
            </a:pPr>
            <a:r>
              <a:rPr lang="en-US" sz="1800">
                <a:solidFill>
                  <a:schemeClr val="dk1"/>
                </a:solidFill>
              </a:rPr>
              <a:t>A business can have many menu items.</a:t>
            </a:r>
            <a:endParaRPr sz="1800">
              <a:solidFill>
                <a:schemeClr val="dk1"/>
              </a:solidFill>
            </a:endParaRPr>
          </a:p>
          <a:p>
            <a:pPr indent="-342900" lvl="0" marL="457200" marR="38100" rtl="0" algn="just">
              <a:lnSpc>
                <a:spcPct val="115000"/>
              </a:lnSpc>
              <a:spcBef>
                <a:spcPts val="0"/>
              </a:spcBef>
              <a:spcAft>
                <a:spcPts val="0"/>
              </a:spcAft>
              <a:buClr>
                <a:schemeClr val="dk1"/>
              </a:buClr>
              <a:buSzPts val="1800"/>
              <a:buChar char="●"/>
            </a:pPr>
            <a:r>
              <a:rPr lang="en-US" sz="1800">
                <a:solidFill>
                  <a:schemeClr val="dk1"/>
                </a:solidFill>
              </a:rPr>
              <a:t>A user can vote each review only once.</a:t>
            </a:r>
            <a:endParaRPr sz="1800">
              <a:solidFill>
                <a:schemeClr val="dk1"/>
              </a:solidFill>
            </a:endParaRPr>
          </a:p>
          <a:p>
            <a:pPr indent="-342900" lvl="0" marL="457200" marR="38100" rtl="0" algn="just">
              <a:lnSpc>
                <a:spcPct val="115000"/>
              </a:lnSpc>
              <a:spcBef>
                <a:spcPts val="0"/>
              </a:spcBef>
              <a:spcAft>
                <a:spcPts val="0"/>
              </a:spcAft>
              <a:buClr>
                <a:schemeClr val="dk1"/>
              </a:buClr>
              <a:buSzPts val="1800"/>
              <a:buChar char="●"/>
            </a:pPr>
            <a:r>
              <a:rPr lang="en-US" sz="1800">
                <a:solidFill>
                  <a:schemeClr val="dk1"/>
                </a:solidFill>
              </a:rPr>
              <a:t>A business can be reviewed by multiple users. Also, a single user can review multiple businesses. Hence, many to many relationships. </a:t>
            </a:r>
            <a:endParaRPr sz="1800">
              <a:solidFill>
                <a:schemeClr val="dk1"/>
              </a:solidFill>
            </a:endParaRPr>
          </a:p>
          <a:p>
            <a:pPr indent="0" lvl="0" marL="444500" marR="38100" rtl="0">
              <a:lnSpc>
                <a:spcPct val="157000"/>
              </a:lnSpc>
              <a:spcBef>
                <a:spcPts val="800"/>
              </a:spcBef>
              <a:spcAft>
                <a:spcPts val="0"/>
              </a:spcAft>
              <a:buClr>
                <a:schemeClr val="dk1"/>
              </a:buClr>
              <a:buSzPts val="1100"/>
              <a:buFont typeface="Arial"/>
              <a:buNone/>
            </a:pPr>
            <a:r>
              <a:t/>
            </a:r>
            <a:endParaRPr sz="1100">
              <a:solidFill>
                <a:schemeClr val="dk1"/>
              </a:solidFill>
            </a:endParaRPr>
          </a:p>
          <a:p>
            <a:pPr indent="-114300" lvl="0" marL="114300" rtl="0">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114300" rtl="0">
              <a:lnSpc>
                <a:spcPct val="115000"/>
              </a:lnSpc>
              <a:spcBef>
                <a:spcPts val="0"/>
              </a:spcBef>
              <a:spcAft>
                <a:spcPts val="0"/>
              </a:spcAft>
              <a:buClr>
                <a:schemeClr val="dk1"/>
              </a:buClr>
              <a:buSzPts val="1100"/>
              <a:buFont typeface="Arial"/>
              <a:buNone/>
            </a:pPr>
            <a:r>
              <a:rPr lang="en-US" sz="1800">
                <a:solidFill>
                  <a:schemeClr val="dk1"/>
                </a:solidFill>
              </a:rPr>
              <a:t> </a:t>
            </a:r>
            <a:endParaRPr sz="1800">
              <a:solidFill>
                <a:schemeClr val="dk1"/>
              </a:solidFill>
            </a:endParaRPr>
          </a:p>
          <a:p>
            <a:pPr indent="0" lvl="0" marL="0">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 name="Shape 27"/>
        <p:cNvGrpSpPr/>
        <p:nvPr/>
      </p:nvGrpSpPr>
      <p:grpSpPr>
        <a:xfrm>
          <a:off x="0" y="0"/>
          <a:ext cx="0" cy="0"/>
          <a:chOff x="0" y="0"/>
          <a:chExt cx="0" cy="0"/>
        </a:xfrm>
      </p:grpSpPr>
      <p:sp>
        <p:nvSpPr>
          <p:cNvPr id="28" name="Shape 28"/>
          <p:cNvSpPr txBox="1"/>
          <p:nvPr/>
        </p:nvSpPr>
        <p:spPr>
          <a:xfrm>
            <a:off x="529975" y="1446250"/>
            <a:ext cx="8020800" cy="4089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US" sz="2800" u="sng">
                <a:solidFill>
                  <a:schemeClr val="dk1"/>
                </a:solidFill>
              </a:rPr>
              <a:t>Constraints</a:t>
            </a:r>
            <a:endParaRPr sz="2800" u="sng">
              <a:solidFill>
                <a:schemeClr val="dk1"/>
              </a:solidFill>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rPr>
              <a:t>Concrete credentials for person user_id, email and password.</a:t>
            </a:r>
            <a:endParaRPr sz="2800">
              <a:solidFill>
                <a:schemeClr val="dk1"/>
              </a:solidFill>
              <a:latin typeface="Calibri"/>
              <a:ea typeface="Calibri"/>
              <a:cs typeface="Calibri"/>
              <a:sym typeface="Calibri"/>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rPr>
              <a:t>No two persons can have the same user_id.</a:t>
            </a:r>
            <a:endParaRPr sz="1800">
              <a:solidFill>
                <a:schemeClr val="dk1"/>
              </a:solidFill>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rPr>
              <a:t>A User can only vote a review either up or down</a:t>
            </a:r>
            <a:endParaRPr sz="1800">
              <a:solidFill>
                <a:schemeClr val="dk1"/>
              </a:solidFill>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rPr>
              <a:t>A User can give the review in the form of stars, or content or both.</a:t>
            </a:r>
            <a:endParaRPr sz="1800">
              <a:solidFill>
                <a:schemeClr val="dk1"/>
              </a:solidFill>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rPr>
              <a:t>Only the registered users can vote on or write the review.</a:t>
            </a:r>
            <a:endParaRPr sz="1800">
              <a:solidFill>
                <a:schemeClr val="dk1"/>
              </a:solidFill>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rPr>
              <a:t>A person who views the review can be notified of Registration.</a:t>
            </a:r>
            <a:endParaRPr sz="1800">
              <a:solidFill>
                <a:schemeClr val="dk1"/>
              </a:solidFill>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rPr>
              <a:t>Only the admin has full access to the system.</a:t>
            </a:r>
            <a:endParaRPr sz="1800">
              <a:solidFill>
                <a:schemeClr val="dk1"/>
              </a:solidFill>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rPr>
              <a:t>Only the registered user have the opportunity to delete or edit his review.</a:t>
            </a:r>
            <a:endParaRPr sz="2800" u="sng">
              <a:solidFill>
                <a:schemeClr val="dk1"/>
              </a:solidFill>
            </a:endParaRPr>
          </a:p>
          <a:p>
            <a:pPr indent="0" lvl="0" marL="0" rtl="0">
              <a:spcBef>
                <a:spcPts val="0"/>
              </a:spcBef>
              <a:spcAft>
                <a:spcPts val="0"/>
              </a:spcAft>
              <a:buNone/>
            </a:pPr>
            <a:r>
              <a:t/>
            </a:r>
            <a:endParaRPr sz="2800" u="sng">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 name="Shape 32"/>
        <p:cNvGrpSpPr/>
        <p:nvPr/>
      </p:nvGrpSpPr>
      <p:grpSpPr>
        <a:xfrm>
          <a:off x="0" y="0"/>
          <a:ext cx="0" cy="0"/>
          <a:chOff x="0" y="0"/>
          <a:chExt cx="0" cy="0"/>
        </a:xfrm>
      </p:grpSpPr>
      <p:sp>
        <p:nvSpPr>
          <p:cNvPr id="33" name="Shape 33"/>
          <p:cNvSpPr txBox="1"/>
          <p:nvPr/>
        </p:nvSpPr>
        <p:spPr>
          <a:xfrm>
            <a:off x="574200" y="1245850"/>
            <a:ext cx="8049900" cy="4348500"/>
          </a:xfrm>
          <a:prstGeom prst="rect">
            <a:avLst/>
          </a:prstGeom>
          <a:noFill/>
          <a:ln>
            <a:noFill/>
          </a:ln>
        </p:spPr>
        <p:txBody>
          <a:bodyPr anchorCtr="0" anchor="ctr" bIns="91425" lIns="91425" spcFirstLastPara="1" rIns="91425" wrap="square" tIns="91425">
            <a:noAutofit/>
          </a:bodyPr>
          <a:lstStyle/>
          <a:p>
            <a:pPr indent="457200" lvl="0" marL="0" rtl="0" algn="l">
              <a:lnSpc>
                <a:spcPct val="150000"/>
              </a:lnSpc>
              <a:spcBef>
                <a:spcPts val="0"/>
              </a:spcBef>
              <a:spcAft>
                <a:spcPts val="0"/>
              </a:spcAft>
              <a:buNone/>
            </a:pPr>
            <a:r>
              <a:rPr lang="en-US" sz="2800" u="sng">
                <a:solidFill>
                  <a:schemeClr val="dk1"/>
                </a:solidFill>
              </a:rPr>
              <a:t>Constraints continued…</a:t>
            </a:r>
            <a:endParaRPr sz="2800" u="sng">
              <a:solidFill>
                <a:schemeClr val="dk1"/>
              </a:solidFill>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rPr>
              <a:t>The view for other users review is user preference.</a:t>
            </a:r>
            <a:endParaRPr sz="1800">
              <a:solidFill>
                <a:schemeClr val="dk1"/>
              </a:solidFill>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rPr>
              <a:t>The system need to aggregate the ratings for an item in a  business and provide an updated avg user rating for a particular item in a particular business.</a:t>
            </a:r>
            <a:endParaRPr sz="1800">
              <a:solidFill>
                <a:schemeClr val="dk1"/>
              </a:solidFill>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rPr>
              <a:t>A user can only write the review in English language and give the rating upto 5 stars.</a:t>
            </a:r>
            <a:endParaRPr sz="1800">
              <a:solidFill>
                <a:schemeClr val="dk1"/>
              </a:solidFill>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rPr>
              <a:t>The aggregate user rating will be notified to the admin for every month.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Shape 38"/>
          <p:cNvSpPr txBox="1"/>
          <p:nvPr/>
        </p:nvSpPr>
        <p:spPr>
          <a:xfrm>
            <a:off x="6010050" y="451150"/>
            <a:ext cx="2733600" cy="735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2800" u="sng">
                <a:solidFill>
                  <a:schemeClr val="dk1"/>
                </a:solidFill>
              </a:rPr>
              <a:t>EER Diagram</a:t>
            </a:r>
            <a:endParaRPr/>
          </a:p>
        </p:txBody>
      </p:sp>
      <p:pic>
        <p:nvPicPr>
          <p:cNvPr id="39" name="Shape 39"/>
          <p:cNvPicPr preferRelativeResize="0"/>
          <p:nvPr/>
        </p:nvPicPr>
        <p:blipFill>
          <a:blip r:embed="rId3">
            <a:alphaModFix/>
          </a:blip>
          <a:stretch>
            <a:fillRect/>
          </a:stretch>
        </p:blipFill>
        <p:spPr>
          <a:xfrm>
            <a:off x="0" y="1253775"/>
            <a:ext cx="9144000" cy="5604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Shape 44"/>
          <p:cNvSpPr txBox="1"/>
          <p:nvPr/>
        </p:nvSpPr>
        <p:spPr>
          <a:xfrm>
            <a:off x="0" y="1416000"/>
            <a:ext cx="9144000" cy="6282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sz="2800" u="sng">
                <a:solidFill>
                  <a:schemeClr val="dk1"/>
                </a:solidFill>
              </a:rPr>
              <a:t>EERD Narrative :</a:t>
            </a:r>
            <a:endParaRPr sz="2800" u="sng">
              <a:solidFill>
                <a:schemeClr val="dk1"/>
              </a:solidFill>
            </a:endParaRPr>
          </a:p>
        </p:txBody>
      </p:sp>
      <p:sp>
        <p:nvSpPr>
          <p:cNvPr id="45" name="Shape 45"/>
          <p:cNvSpPr txBox="1"/>
          <p:nvPr/>
        </p:nvSpPr>
        <p:spPr>
          <a:xfrm>
            <a:off x="412250" y="1834525"/>
            <a:ext cx="8358900" cy="4415100"/>
          </a:xfrm>
          <a:prstGeom prst="rect">
            <a:avLst/>
          </a:prstGeom>
          <a:noFill/>
          <a:ln>
            <a:noFill/>
          </a:ln>
        </p:spPr>
        <p:txBody>
          <a:bodyPr anchorCtr="0" anchor="ctr" bIns="91425" lIns="91425" spcFirstLastPara="1" rIns="91425" wrap="square" tIns="91425">
            <a:noAutofit/>
          </a:bodyPr>
          <a:lstStyle/>
          <a:p>
            <a:pPr indent="0" lvl="0" marL="0" rtl="0" algn="just">
              <a:lnSpc>
                <a:spcPct val="90000"/>
              </a:lnSpc>
              <a:spcBef>
                <a:spcPts val="1000"/>
              </a:spcBef>
              <a:spcAft>
                <a:spcPts val="0"/>
              </a:spcAft>
              <a:buNone/>
            </a:pPr>
            <a:r>
              <a:rPr lang="en-US" sz="1800">
                <a:solidFill>
                  <a:schemeClr val="dk1"/>
                </a:solidFill>
              </a:rPr>
              <a:t>The EERD above depicts the Entity Relationships in the Restaurant/Cafe/Pub - Info &amp; Review system. Every person in the system is stored in person table. A person can be User or Admin. Only Admin and User can login into the system. Type descriptor whether the participation is disjoint or overlapping should be indicated. Participation is between Admin and User is overlapping. An admin manages the business. Admin can add/update new business entry in the system. A Business can be either be a café/pub/restaurant or a combination of these categories. A business can have one to many locations. A business can serve one and only one cuisine and there can be many menu items for a business. One admin can manage one or many businesses. A business can have 0 to many reviews. When a user wants to vote or write a review, system makes an entry in the review table. A user can then vote or write a review for one or many businesses, and many users can write review or vote for one business. This many-to-many relationship is split into two one-to-many relationships using the Review &amp; Vote tables.</a:t>
            </a:r>
            <a:endParaRPr sz="2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nvSpPr>
        <p:spPr>
          <a:xfrm>
            <a:off x="559400" y="1348875"/>
            <a:ext cx="8123700" cy="4047000"/>
          </a:xfrm>
          <a:prstGeom prst="rect">
            <a:avLst/>
          </a:prstGeom>
          <a:noFill/>
          <a:ln>
            <a:noFill/>
          </a:ln>
        </p:spPr>
        <p:txBody>
          <a:bodyPr anchorCtr="0" anchor="ctr" bIns="91425" lIns="91425" spcFirstLastPara="1" rIns="91425" wrap="square" tIns="91425">
            <a:noAutofit/>
          </a:bodyPr>
          <a:lstStyle/>
          <a:p>
            <a:pPr indent="0" lvl="0" marL="0" rtl="0">
              <a:lnSpc>
                <a:spcPct val="90000"/>
              </a:lnSpc>
              <a:spcBef>
                <a:spcPts val="1000"/>
              </a:spcBef>
              <a:spcAft>
                <a:spcPts val="0"/>
              </a:spcAft>
              <a:buNone/>
            </a:pPr>
            <a:r>
              <a:rPr lang="en-US" sz="2800" u="sng">
                <a:solidFill>
                  <a:schemeClr val="dk1"/>
                </a:solidFill>
              </a:rPr>
              <a:t>Features:</a:t>
            </a:r>
            <a:endParaRPr sz="1800">
              <a:solidFill>
                <a:schemeClr val="dk1"/>
              </a:solidFill>
            </a:endParaRPr>
          </a:p>
          <a:p>
            <a:pPr indent="-342900" lvl="0" marL="457200" rtl="0" algn="just">
              <a:lnSpc>
                <a:spcPct val="90000"/>
              </a:lnSpc>
              <a:spcBef>
                <a:spcPts val="1000"/>
              </a:spcBef>
              <a:spcAft>
                <a:spcPts val="0"/>
              </a:spcAft>
              <a:buClr>
                <a:schemeClr val="dk1"/>
              </a:buClr>
              <a:buSzPts val="1800"/>
              <a:buChar char="●"/>
            </a:pPr>
            <a:r>
              <a:rPr lang="en-US" sz="1800">
                <a:solidFill>
                  <a:schemeClr val="dk1"/>
                </a:solidFill>
              </a:rPr>
              <a:t>Tables are in 3rd Normal Form.</a:t>
            </a:r>
            <a:endParaRPr sz="1800">
              <a:solidFill>
                <a:schemeClr val="dk1"/>
              </a:solidFill>
            </a:endParaRPr>
          </a:p>
          <a:p>
            <a:pPr indent="-342900" lvl="0" marL="457200" rtl="0" algn="just">
              <a:lnSpc>
                <a:spcPct val="90000"/>
              </a:lnSpc>
              <a:spcBef>
                <a:spcPts val="0"/>
              </a:spcBef>
              <a:spcAft>
                <a:spcPts val="0"/>
              </a:spcAft>
              <a:buClr>
                <a:schemeClr val="dk1"/>
              </a:buClr>
              <a:buSzPts val="1800"/>
              <a:buChar char="●"/>
            </a:pPr>
            <a:r>
              <a:rPr lang="en-US" sz="1800">
                <a:solidFill>
                  <a:schemeClr val="dk1"/>
                </a:solidFill>
              </a:rPr>
              <a:t>Implementation of Generalization/Specialization:</a:t>
            </a:r>
            <a:endParaRPr sz="1800">
              <a:solidFill>
                <a:schemeClr val="dk1"/>
              </a:solidFill>
            </a:endParaRPr>
          </a:p>
          <a:p>
            <a:pPr indent="0" lvl="0" marL="457200" rtl="0" algn="just">
              <a:lnSpc>
                <a:spcPct val="90000"/>
              </a:lnSpc>
              <a:spcBef>
                <a:spcPts val="1000"/>
              </a:spcBef>
              <a:spcAft>
                <a:spcPts val="0"/>
              </a:spcAft>
              <a:buNone/>
            </a:pPr>
            <a:r>
              <a:rPr lang="en-US" sz="1800">
                <a:solidFill>
                  <a:schemeClr val="dk1"/>
                </a:solidFill>
              </a:rPr>
              <a:t>General entity Person is specialized into 2 entities - User and Admin with overlapping discriminator.</a:t>
            </a:r>
            <a:endParaRPr sz="1800">
              <a:solidFill>
                <a:schemeClr val="dk1"/>
              </a:solidFill>
            </a:endParaRPr>
          </a:p>
          <a:p>
            <a:pPr indent="-342900" lvl="0" marL="457200" rtl="0" algn="just">
              <a:lnSpc>
                <a:spcPct val="90000"/>
              </a:lnSpc>
              <a:spcBef>
                <a:spcPts val="1000"/>
              </a:spcBef>
              <a:spcAft>
                <a:spcPts val="0"/>
              </a:spcAft>
              <a:buClr>
                <a:schemeClr val="dk1"/>
              </a:buClr>
              <a:buSzPts val="1800"/>
              <a:buChar char="●"/>
            </a:pPr>
            <a:r>
              <a:rPr lang="en-US" sz="1800">
                <a:solidFill>
                  <a:schemeClr val="dk1"/>
                </a:solidFill>
              </a:rPr>
              <a:t>Resolving Many to Many relationship using two one to many relationships:</a:t>
            </a:r>
            <a:endParaRPr sz="1800">
              <a:solidFill>
                <a:schemeClr val="dk1"/>
              </a:solidFill>
            </a:endParaRPr>
          </a:p>
          <a:p>
            <a:pPr indent="0" lvl="0" marL="457200" rtl="0" algn="just">
              <a:lnSpc>
                <a:spcPct val="90000"/>
              </a:lnSpc>
              <a:spcBef>
                <a:spcPts val="1000"/>
              </a:spcBef>
              <a:spcAft>
                <a:spcPts val="0"/>
              </a:spcAft>
              <a:buNone/>
            </a:pPr>
            <a:r>
              <a:rPr lang="en-US" sz="1800">
                <a:solidFill>
                  <a:schemeClr val="dk1"/>
                </a:solidFill>
              </a:rPr>
              <a:t>The many to many relationship between User and Business entities is resolved by using Vote and Review entities, which has one to many relationships. </a:t>
            </a:r>
            <a:endParaRPr sz="1800">
              <a:solidFill>
                <a:schemeClr val="dk1"/>
              </a:solidFill>
            </a:endParaRPr>
          </a:p>
          <a:p>
            <a:pPr indent="0" lvl="0" marL="0" rtl="0">
              <a:lnSpc>
                <a:spcPct val="90000"/>
              </a:lnSpc>
              <a:spcBef>
                <a:spcPts val="1000"/>
              </a:spcBef>
              <a:spcAft>
                <a:spcPts val="0"/>
              </a:spcAft>
              <a:buNone/>
            </a:pPr>
            <a:r>
              <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Shape 55"/>
          <p:cNvSpPr txBox="1"/>
          <p:nvPr/>
        </p:nvSpPr>
        <p:spPr>
          <a:xfrm>
            <a:off x="235650" y="1127575"/>
            <a:ext cx="8742000" cy="6165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1000"/>
              </a:spcBef>
              <a:spcAft>
                <a:spcPts val="0"/>
              </a:spcAft>
              <a:buNone/>
            </a:pPr>
            <a:r>
              <a:rPr lang="en-US" sz="2800" u="sng">
                <a:solidFill>
                  <a:schemeClr val="dk1"/>
                </a:solidFill>
              </a:rPr>
              <a:t>Tables</a:t>
            </a:r>
            <a:endParaRPr/>
          </a:p>
        </p:txBody>
      </p:sp>
      <p:graphicFrame>
        <p:nvGraphicFramePr>
          <p:cNvPr id="56" name="Shape 56"/>
          <p:cNvGraphicFramePr/>
          <p:nvPr/>
        </p:nvGraphicFramePr>
        <p:xfrm>
          <a:off x="952500" y="2113588"/>
          <a:ext cx="3000000" cy="3000000"/>
        </p:xfrm>
        <a:graphic>
          <a:graphicData uri="http://schemas.openxmlformats.org/drawingml/2006/table">
            <a:tbl>
              <a:tblPr>
                <a:noFill/>
                <a:tableStyleId>{A3998D4C-E62D-45ED-A31D-E913329AD195}</a:tableStyleId>
              </a:tblPr>
              <a:tblGrid>
                <a:gridCol w="3619500"/>
                <a:gridCol w="3619500"/>
              </a:tblGrid>
              <a:tr h="472375">
                <a:tc>
                  <a:txBody>
                    <a:bodyPr>
                      <a:noAutofit/>
                    </a:bodyPr>
                    <a:lstStyle/>
                    <a:p>
                      <a:pPr indent="0" lvl="0" marL="0">
                        <a:spcBef>
                          <a:spcPts val="0"/>
                        </a:spcBef>
                        <a:spcAft>
                          <a:spcPts val="0"/>
                        </a:spcAft>
                        <a:buNone/>
                      </a:pPr>
                      <a:r>
                        <a:rPr lang="en-US">
                          <a:solidFill>
                            <a:schemeClr val="dk1"/>
                          </a:solidFill>
                        </a:rPr>
                        <a:t>business_id</a:t>
                      </a:r>
                      <a:endParaRPr>
                        <a:solidFill>
                          <a:schemeClr val="dk1"/>
                        </a:solidFill>
                      </a:endParaRPr>
                    </a:p>
                  </a:txBody>
                  <a:tcPr marT="91425" marB="91425" marR="91425" marL="91425"/>
                </a:tc>
                <a:tc>
                  <a:txBody>
                    <a:bodyPr>
                      <a:noAutofit/>
                    </a:bodyPr>
                    <a:lstStyle/>
                    <a:p>
                      <a:pPr indent="0" lvl="0" marL="0">
                        <a:spcBef>
                          <a:spcPts val="0"/>
                        </a:spcBef>
                        <a:spcAft>
                          <a:spcPts val="0"/>
                        </a:spcAft>
                        <a:buNone/>
                      </a:pPr>
                      <a:r>
                        <a:rPr lang="en-US">
                          <a:solidFill>
                            <a:schemeClr val="dk1"/>
                          </a:solidFill>
                        </a:rPr>
                        <a:t>int(10)</a:t>
                      </a:r>
                      <a:endParaRPr>
                        <a:solidFill>
                          <a:schemeClr val="dk1"/>
                        </a:solidFill>
                      </a:endParaRPr>
                    </a:p>
                  </a:txBody>
                  <a:tcPr marT="91425" marB="91425" marR="91425" marL="91425"/>
                </a:tc>
              </a:tr>
              <a:tr h="472375">
                <a:tc>
                  <a:txBody>
                    <a:bodyPr>
                      <a:noAutofit/>
                    </a:bodyPr>
                    <a:lstStyle/>
                    <a:p>
                      <a:pPr indent="0" lvl="0" marL="0">
                        <a:spcBef>
                          <a:spcPts val="0"/>
                        </a:spcBef>
                        <a:spcAft>
                          <a:spcPts val="0"/>
                        </a:spcAft>
                        <a:buNone/>
                      </a:pPr>
                      <a:r>
                        <a:rPr lang="en-US">
                          <a:solidFill>
                            <a:schemeClr val="dk1"/>
                          </a:solidFill>
                        </a:rPr>
                        <a:t>business_name</a:t>
                      </a:r>
                      <a:endParaRPr>
                        <a:solidFill>
                          <a:schemeClr val="dk1"/>
                        </a:solidFill>
                      </a:endParaRPr>
                    </a:p>
                  </a:txBody>
                  <a:tcPr marT="91425" marB="91425" marR="91425" marL="91425"/>
                </a:tc>
                <a:tc>
                  <a:txBody>
                    <a:bodyPr>
                      <a:noAutofit/>
                    </a:bodyPr>
                    <a:lstStyle/>
                    <a:p>
                      <a:pPr indent="0" lvl="0" marL="0">
                        <a:spcBef>
                          <a:spcPts val="0"/>
                        </a:spcBef>
                        <a:spcAft>
                          <a:spcPts val="0"/>
                        </a:spcAft>
                        <a:buNone/>
                      </a:pPr>
                      <a:r>
                        <a:rPr lang="en-US">
                          <a:solidFill>
                            <a:schemeClr val="dk1"/>
                          </a:solidFill>
                        </a:rPr>
                        <a:t>varchar(45)</a:t>
                      </a:r>
                      <a:endParaRPr>
                        <a:solidFill>
                          <a:schemeClr val="dk1"/>
                        </a:solidFill>
                      </a:endParaRPr>
                    </a:p>
                  </a:txBody>
                  <a:tcPr marT="91425" marB="91425" marR="91425" marL="91425"/>
                </a:tc>
              </a:tr>
              <a:tr h="470400">
                <a:tc>
                  <a:txBody>
                    <a:bodyPr>
                      <a:noAutofit/>
                    </a:bodyPr>
                    <a:lstStyle/>
                    <a:p>
                      <a:pPr indent="0" lvl="0" marL="0">
                        <a:spcBef>
                          <a:spcPts val="0"/>
                        </a:spcBef>
                        <a:spcAft>
                          <a:spcPts val="0"/>
                        </a:spcAft>
                        <a:buNone/>
                      </a:pPr>
                      <a:r>
                        <a:rPr lang="en-US">
                          <a:solidFill>
                            <a:schemeClr val="dk1"/>
                          </a:solidFill>
                        </a:rPr>
                        <a:t>user_id</a:t>
                      </a:r>
                      <a:endParaRPr>
                        <a:solidFill>
                          <a:schemeClr val="dk1"/>
                        </a:solidFill>
                      </a:endParaRPr>
                    </a:p>
                  </a:txBody>
                  <a:tcPr marT="91425" marB="91425" marR="91425" marL="91425"/>
                </a:tc>
                <a:tc>
                  <a:txBody>
                    <a:bodyPr>
                      <a:noAutofit/>
                    </a:bodyPr>
                    <a:lstStyle/>
                    <a:p>
                      <a:pPr indent="0" lvl="0" marL="0">
                        <a:spcBef>
                          <a:spcPts val="0"/>
                        </a:spcBef>
                        <a:spcAft>
                          <a:spcPts val="0"/>
                        </a:spcAft>
                        <a:buNone/>
                      </a:pPr>
                      <a:r>
                        <a:rPr lang="en-US">
                          <a:solidFill>
                            <a:schemeClr val="dk1"/>
                          </a:solidFill>
                        </a:rPr>
                        <a:t>int(11)</a:t>
                      </a:r>
                      <a:endParaRPr>
                        <a:solidFill>
                          <a:schemeClr val="dk1"/>
                        </a:solidFill>
                      </a:endParaRPr>
                    </a:p>
                  </a:txBody>
                  <a:tcPr marT="91425" marB="91425" marR="91425" marL="91425"/>
                </a:tc>
              </a:tr>
              <a:tr h="452875">
                <a:tc>
                  <a:txBody>
                    <a:bodyPr>
                      <a:noAutofit/>
                    </a:bodyPr>
                    <a:lstStyle/>
                    <a:p>
                      <a:pPr indent="0" lvl="0" marL="0">
                        <a:spcBef>
                          <a:spcPts val="0"/>
                        </a:spcBef>
                        <a:spcAft>
                          <a:spcPts val="0"/>
                        </a:spcAft>
                        <a:buNone/>
                      </a:pPr>
                      <a:r>
                        <a:rPr lang="en-US">
                          <a:solidFill>
                            <a:schemeClr val="dk1"/>
                          </a:solidFill>
                        </a:rPr>
                        <a:t>hours</a:t>
                      </a:r>
                      <a:endParaRPr>
                        <a:solidFill>
                          <a:schemeClr val="dk1"/>
                        </a:solidFill>
                      </a:endParaRPr>
                    </a:p>
                  </a:txBody>
                  <a:tcPr marT="91425" marB="91425" marR="91425" marL="91425"/>
                </a:tc>
                <a:tc>
                  <a:txBody>
                    <a:bodyPr>
                      <a:noAutofit/>
                    </a:bodyPr>
                    <a:lstStyle/>
                    <a:p>
                      <a:pPr indent="0" lvl="0" marL="0">
                        <a:spcBef>
                          <a:spcPts val="0"/>
                        </a:spcBef>
                        <a:spcAft>
                          <a:spcPts val="0"/>
                        </a:spcAft>
                        <a:buNone/>
                      </a:pPr>
                      <a:r>
                        <a:rPr lang="en-US">
                          <a:solidFill>
                            <a:schemeClr val="dk1"/>
                          </a:solidFill>
                        </a:rPr>
                        <a:t>varchar(100)</a:t>
                      </a:r>
                      <a:endParaRPr>
                        <a:solidFill>
                          <a:schemeClr val="dk1"/>
                        </a:solidFill>
                      </a:endParaRPr>
                    </a:p>
                  </a:txBody>
                  <a:tcPr marT="91425" marB="91425" marR="91425" marL="91425"/>
                </a:tc>
              </a:tr>
              <a:tr h="452875">
                <a:tc>
                  <a:txBody>
                    <a:bodyPr>
                      <a:noAutofit/>
                    </a:bodyPr>
                    <a:lstStyle/>
                    <a:p>
                      <a:pPr indent="0" lvl="0" marL="0">
                        <a:spcBef>
                          <a:spcPts val="0"/>
                        </a:spcBef>
                        <a:spcAft>
                          <a:spcPts val="0"/>
                        </a:spcAft>
                        <a:buNone/>
                      </a:pPr>
                      <a:r>
                        <a:rPr lang="en-US">
                          <a:solidFill>
                            <a:schemeClr val="dk1"/>
                          </a:solidFill>
                        </a:rPr>
                        <a:t>contact_number</a:t>
                      </a:r>
                      <a:endParaRPr>
                        <a:solidFill>
                          <a:schemeClr val="dk1"/>
                        </a:solidFill>
                      </a:endParaRPr>
                    </a:p>
                  </a:txBody>
                  <a:tcPr marT="91425" marB="91425" marR="91425" marL="91425"/>
                </a:tc>
                <a:tc>
                  <a:txBody>
                    <a:bodyPr>
                      <a:noAutofit/>
                    </a:bodyPr>
                    <a:lstStyle/>
                    <a:p>
                      <a:pPr indent="0" lvl="0" marL="0">
                        <a:spcBef>
                          <a:spcPts val="0"/>
                        </a:spcBef>
                        <a:spcAft>
                          <a:spcPts val="0"/>
                        </a:spcAft>
                        <a:buNone/>
                      </a:pPr>
                      <a:r>
                        <a:rPr lang="en-US">
                          <a:solidFill>
                            <a:schemeClr val="dk1"/>
                          </a:solidFill>
                        </a:rPr>
                        <a:t>varchar (45)</a:t>
                      </a:r>
                      <a:endParaRPr>
                        <a:solidFill>
                          <a:schemeClr val="dk1"/>
                        </a:solidFill>
                      </a:endParaRPr>
                    </a:p>
                  </a:txBody>
                  <a:tcPr marT="91425" marB="91425" marR="91425" marL="91425"/>
                </a:tc>
              </a:tr>
            </a:tbl>
          </a:graphicData>
        </a:graphic>
      </p:graphicFrame>
      <p:sp>
        <p:nvSpPr>
          <p:cNvPr id="57" name="Shape 57"/>
          <p:cNvSpPr txBox="1"/>
          <p:nvPr/>
        </p:nvSpPr>
        <p:spPr>
          <a:xfrm>
            <a:off x="871350" y="1688550"/>
            <a:ext cx="7437900" cy="616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2100">
                <a:solidFill>
                  <a:schemeClr val="dk1"/>
                </a:solidFill>
              </a:rPr>
              <a:t>business</a:t>
            </a:r>
            <a:endParaRPr sz="2100"/>
          </a:p>
        </p:txBody>
      </p:sp>
      <p:graphicFrame>
        <p:nvGraphicFramePr>
          <p:cNvPr id="58" name="Shape 58"/>
          <p:cNvGraphicFramePr/>
          <p:nvPr/>
        </p:nvGraphicFramePr>
        <p:xfrm>
          <a:off x="996525" y="5097125"/>
          <a:ext cx="3000000" cy="3000000"/>
        </p:xfrm>
        <a:graphic>
          <a:graphicData uri="http://schemas.openxmlformats.org/drawingml/2006/table">
            <a:tbl>
              <a:tblPr>
                <a:noFill/>
                <a:tableStyleId>{A3998D4C-E62D-45ED-A31D-E913329AD195}</a:tableStyleId>
              </a:tblPr>
              <a:tblGrid>
                <a:gridCol w="3610125"/>
                <a:gridCol w="3610125"/>
              </a:tblGrid>
              <a:tr h="301950">
                <a:tc>
                  <a:txBody>
                    <a:bodyPr>
                      <a:noAutofit/>
                    </a:bodyPr>
                    <a:lstStyle/>
                    <a:p>
                      <a:pPr indent="0" lvl="0" marL="0" rtl="0">
                        <a:spcBef>
                          <a:spcPts val="0"/>
                        </a:spcBef>
                        <a:spcAft>
                          <a:spcPts val="0"/>
                        </a:spcAft>
                        <a:buNone/>
                      </a:pPr>
                      <a:r>
                        <a:rPr lang="en-US"/>
                        <a:t>cuisine_id</a:t>
                      </a:r>
                      <a:endParaRPr/>
                    </a:p>
                  </a:txBody>
                  <a:tcPr marT="91425" marB="91425" marR="91425" marL="91425"/>
                </a:tc>
                <a:tc>
                  <a:txBody>
                    <a:bodyPr>
                      <a:noAutofit/>
                    </a:bodyPr>
                    <a:lstStyle/>
                    <a:p>
                      <a:pPr indent="0" lvl="0" marL="0" rtl="0">
                        <a:spcBef>
                          <a:spcPts val="0"/>
                        </a:spcBef>
                        <a:spcAft>
                          <a:spcPts val="0"/>
                        </a:spcAft>
                        <a:buClr>
                          <a:schemeClr val="dk1"/>
                        </a:buClr>
                        <a:buSzPts val="1100"/>
                        <a:buFont typeface="Arial"/>
                        <a:buNone/>
                      </a:pPr>
                      <a:r>
                        <a:rPr lang="en-US">
                          <a:solidFill>
                            <a:schemeClr val="dk1"/>
                          </a:solidFill>
                        </a:rPr>
                        <a:t>int(10)</a:t>
                      </a:r>
                      <a:endParaRPr/>
                    </a:p>
                  </a:txBody>
                  <a:tcPr marT="91425" marB="91425" marR="91425" marL="91425"/>
                </a:tc>
              </a:tr>
              <a:tr h="301950">
                <a:tc>
                  <a:txBody>
                    <a:bodyPr>
                      <a:noAutofit/>
                    </a:bodyPr>
                    <a:lstStyle/>
                    <a:p>
                      <a:pPr indent="0" lvl="0" marL="0" rtl="0">
                        <a:spcBef>
                          <a:spcPts val="0"/>
                        </a:spcBef>
                        <a:spcAft>
                          <a:spcPts val="0"/>
                        </a:spcAft>
                        <a:buNone/>
                      </a:pPr>
                      <a:r>
                        <a:rPr lang="en-US"/>
                        <a:t>nationality</a:t>
                      </a:r>
                      <a:endParaRPr/>
                    </a:p>
                  </a:txBody>
                  <a:tcPr marT="91425" marB="91425" marR="91425" marL="91425"/>
                </a:tc>
                <a:tc>
                  <a:txBody>
                    <a:bodyPr>
                      <a:noAutofit/>
                    </a:bodyPr>
                    <a:lstStyle/>
                    <a:p>
                      <a:pPr indent="0" lvl="0" marL="0" rtl="0">
                        <a:spcBef>
                          <a:spcPts val="0"/>
                        </a:spcBef>
                        <a:spcAft>
                          <a:spcPts val="0"/>
                        </a:spcAft>
                        <a:buClr>
                          <a:schemeClr val="dk1"/>
                        </a:buClr>
                        <a:buSzPts val="1100"/>
                        <a:buFont typeface="Arial"/>
                        <a:buNone/>
                      </a:pPr>
                      <a:r>
                        <a:rPr lang="en-US">
                          <a:solidFill>
                            <a:schemeClr val="dk1"/>
                          </a:solidFill>
                        </a:rPr>
                        <a:t>varchar(45)</a:t>
                      </a:r>
                      <a:endParaRPr/>
                    </a:p>
                  </a:txBody>
                  <a:tcPr marT="91425" marB="91425" marR="91425" marL="91425"/>
                </a:tc>
              </a:tr>
            </a:tbl>
          </a:graphicData>
        </a:graphic>
      </p:graphicFrame>
      <p:sp>
        <p:nvSpPr>
          <p:cNvPr id="59" name="Shape 59"/>
          <p:cNvSpPr txBox="1"/>
          <p:nvPr/>
        </p:nvSpPr>
        <p:spPr>
          <a:xfrm>
            <a:off x="622425" y="4541108"/>
            <a:ext cx="7356000" cy="42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100">
                <a:solidFill>
                  <a:schemeClr val="dk1"/>
                </a:solidFill>
              </a:rPr>
              <a:t>   </a:t>
            </a:r>
            <a:r>
              <a:rPr lang="en-US" sz="2100">
                <a:solidFill>
                  <a:schemeClr val="dk1"/>
                </a:solidFill>
              </a:rPr>
              <a:t>cuisine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UNCCharlotte_template04 (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