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8788400" cy="5527675"/>
  <p:notesSz cx="6858000" cy="9144000"/>
  <p:defaultTextStyle>
    <a:defPPr>
      <a:defRPr lang="es-CO"/>
    </a:defPPr>
    <a:lvl1pPr marL="0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215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429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8644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4858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073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7287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3502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89716" algn="l" defTabSz="87242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B2E"/>
    <a:srgbClr val="1AB3B5"/>
    <a:srgbClr val="8FA100"/>
    <a:srgbClr val="A81100"/>
    <a:srgbClr val="CF8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858" y="66"/>
      </p:cViewPr>
      <p:guideLst>
        <p:guide orient="horz" pos="1741"/>
        <p:guide pos="27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59132" y="1717165"/>
            <a:ext cx="7470140" cy="1184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18262" y="3132350"/>
            <a:ext cx="6151880" cy="14126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778694" y="295579"/>
            <a:ext cx="1483044" cy="62877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29570" y="295579"/>
            <a:ext cx="4302654" cy="628773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4223" y="3552046"/>
            <a:ext cx="7470140" cy="109785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94223" y="2342868"/>
            <a:ext cx="7470140" cy="120917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2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4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6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48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0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2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35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89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9566" y="1719723"/>
            <a:ext cx="2892849" cy="486358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68888" y="1719723"/>
            <a:ext cx="2892849" cy="486358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9420" y="221364"/>
            <a:ext cx="7909560" cy="92127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9422" y="1237330"/>
            <a:ext cx="3883070" cy="51566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15" indent="0">
              <a:buNone/>
              <a:defRPr sz="1900" b="1"/>
            </a:lvl2pPr>
            <a:lvl3pPr marL="872429" indent="0">
              <a:buNone/>
              <a:defRPr sz="1700" b="1"/>
            </a:lvl3pPr>
            <a:lvl4pPr marL="1308644" indent="0">
              <a:buNone/>
              <a:defRPr sz="1500" b="1"/>
            </a:lvl4pPr>
            <a:lvl5pPr marL="1744858" indent="0">
              <a:buNone/>
              <a:defRPr sz="1500" b="1"/>
            </a:lvl5pPr>
            <a:lvl6pPr marL="2181073" indent="0">
              <a:buNone/>
              <a:defRPr sz="1500" b="1"/>
            </a:lvl6pPr>
            <a:lvl7pPr marL="2617287" indent="0">
              <a:buNone/>
              <a:defRPr sz="1500" b="1"/>
            </a:lvl7pPr>
            <a:lvl8pPr marL="3053502" indent="0">
              <a:buNone/>
              <a:defRPr sz="1500" b="1"/>
            </a:lvl8pPr>
            <a:lvl9pPr marL="3489716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9422" y="1752989"/>
            <a:ext cx="3883070" cy="318481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464389" y="1237330"/>
            <a:ext cx="3884596" cy="51566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15" indent="0">
              <a:buNone/>
              <a:defRPr sz="1900" b="1"/>
            </a:lvl2pPr>
            <a:lvl3pPr marL="872429" indent="0">
              <a:buNone/>
              <a:defRPr sz="1700" b="1"/>
            </a:lvl3pPr>
            <a:lvl4pPr marL="1308644" indent="0">
              <a:buNone/>
              <a:defRPr sz="1500" b="1"/>
            </a:lvl4pPr>
            <a:lvl5pPr marL="1744858" indent="0">
              <a:buNone/>
              <a:defRPr sz="1500" b="1"/>
            </a:lvl5pPr>
            <a:lvl6pPr marL="2181073" indent="0">
              <a:buNone/>
              <a:defRPr sz="1500" b="1"/>
            </a:lvl6pPr>
            <a:lvl7pPr marL="2617287" indent="0">
              <a:buNone/>
              <a:defRPr sz="1500" b="1"/>
            </a:lvl7pPr>
            <a:lvl8pPr marL="3053502" indent="0">
              <a:buNone/>
              <a:defRPr sz="1500" b="1"/>
            </a:lvl8pPr>
            <a:lvl9pPr marL="3489716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464389" y="1752989"/>
            <a:ext cx="3884596" cy="318481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9422" y="220084"/>
            <a:ext cx="2891323" cy="936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36022" y="220088"/>
            <a:ext cx="4912960" cy="471771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39422" y="1156720"/>
            <a:ext cx="2891323" cy="3781083"/>
          </a:xfrm>
        </p:spPr>
        <p:txBody>
          <a:bodyPr/>
          <a:lstStyle>
            <a:lvl1pPr marL="0" indent="0">
              <a:buNone/>
              <a:defRPr sz="1300"/>
            </a:lvl1pPr>
            <a:lvl2pPr marL="436215" indent="0">
              <a:buNone/>
              <a:defRPr sz="1100"/>
            </a:lvl2pPr>
            <a:lvl3pPr marL="872429" indent="0">
              <a:buNone/>
              <a:defRPr sz="1000"/>
            </a:lvl3pPr>
            <a:lvl4pPr marL="1308644" indent="0">
              <a:buNone/>
              <a:defRPr sz="900"/>
            </a:lvl4pPr>
            <a:lvl5pPr marL="1744858" indent="0">
              <a:buNone/>
              <a:defRPr sz="900"/>
            </a:lvl5pPr>
            <a:lvl6pPr marL="2181073" indent="0">
              <a:buNone/>
              <a:defRPr sz="900"/>
            </a:lvl6pPr>
            <a:lvl7pPr marL="2617287" indent="0">
              <a:buNone/>
              <a:defRPr sz="900"/>
            </a:lvl7pPr>
            <a:lvl8pPr marL="3053502" indent="0">
              <a:buNone/>
              <a:defRPr sz="900"/>
            </a:lvl8pPr>
            <a:lvl9pPr marL="348971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22591" y="3869374"/>
            <a:ext cx="5273040" cy="45680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22591" y="493909"/>
            <a:ext cx="5273040" cy="3316605"/>
          </a:xfrm>
        </p:spPr>
        <p:txBody>
          <a:bodyPr/>
          <a:lstStyle>
            <a:lvl1pPr marL="0" indent="0">
              <a:buNone/>
              <a:defRPr sz="3100"/>
            </a:lvl1pPr>
            <a:lvl2pPr marL="436215" indent="0">
              <a:buNone/>
              <a:defRPr sz="2700"/>
            </a:lvl2pPr>
            <a:lvl3pPr marL="872429" indent="0">
              <a:buNone/>
              <a:defRPr sz="2300"/>
            </a:lvl3pPr>
            <a:lvl4pPr marL="1308644" indent="0">
              <a:buNone/>
              <a:defRPr sz="1900"/>
            </a:lvl4pPr>
            <a:lvl5pPr marL="1744858" indent="0">
              <a:buNone/>
              <a:defRPr sz="1900"/>
            </a:lvl5pPr>
            <a:lvl6pPr marL="2181073" indent="0">
              <a:buNone/>
              <a:defRPr sz="1900"/>
            </a:lvl6pPr>
            <a:lvl7pPr marL="2617287" indent="0">
              <a:buNone/>
              <a:defRPr sz="1900"/>
            </a:lvl7pPr>
            <a:lvl8pPr marL="3053502" indent="0">
              <a:buNone/>
              <a:defRPr sz="1900"/>
            </a:lvl8pPr>
            <a:lvl9pPr marL="3489716" indent="0">
              <a:buNone/>
              <a:defRPr sz="19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22591" y="4326175"/>
            <a:ext cx="5273040" cy="648733"/>
          </a:xfrm>
        </p:spPr>
        <p:txBody>
          <a:bodyPr/>
          <a:lstStyle>
            <a:lvl1pPr marL="0" indent="0">
              <a:buNone/>
              <a:defRPr sz="1300"/>
            </a:lvl1pPr>
            <a:lvl2pPr marL="436215" indent="0">
              <a:buNone/>
              <a:defRPr sz="1100"/>
            </a:lvl2pPr>
            <a:lvl3pPr marL="872429" indent="0">
              <a:buNone/>
              <a:defRPr sz="1000"/>
            </a:lvl3pPr>
            <a:lvl4pPr marL="1308644" indent="0">
              <a:buNone/>
              <a:defRPr sz="900"/>
            </a:lvl4pPr>
            <a:lvl5pPr marL="1744858" indent="0">
              <a:buNone/>
              <a:defRPr sz="900"/>
            </a:lvl5pPr>
            <a:lvl6pPr marL="2181073" indent="0">
              <a:buNone/>
              <a:defRPr sz="900"/>
            </a:lvl6pPr>
            <a:lvl7pPr marL="2617287" indent="0">
              <a:buNone/>
              <a:defRPr sz="900"/>
            </a:lvl7pPr>
            <a:lvl8pPr marL="3053502" indent="0">
              <a:buNone/>
              <a:defRPr sz="900"/>
            </a:lvl8pPr>
            <a:lvl9pPr marL="348971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39420" y="221364"/>
            <a:ext cx="7909560" cy="921279"/>
          </a:xfrm>
          <a:prstGeom prst="rect">
            <a:avLst/>
          </a:prstGeom>
        </p:spPr>
        <p:txBody>
          <a:bodyPr vert="horz" lIns="87243" tIns="43621" rIns="87243" bIns="4362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9420" y="1289795"/>
            <a:ext cx="7909560" cy="3648009"/>
          </a:xfrm>
          <a:prstGeom prst="rect">
            <a:avLst/>
          </a:prstGeom>
        </p:spPr>
        <p:txBody>
          <a:bodyPr vert="horz" lIns="87243" tIns="43621" rIns="87243" bIns="436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39420" y="5123340"/>
            <a:ext cx="2050627" cy="294298"/>
          </a:xfrm>
          <a:prstGeom prst="rect">
            <a:avLst/>
          </a:prstGeom>
        </p:spPr>
        <p:txBody>
          <a:bodyPr vert="horz" lIns="87243" tIns="43621" rIns="87243" bIns="4362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9063-1BC8-4662-B757-FAD67F9D92D7}" type="datetimeFigureOut">
              <a:rPr lang="es-CO" smtClean="0"/>
              <a:pPr/>
              <a:t>02/09/2019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02705" y="5123340"/>
            <a:ext cx="2782993" cy="294298"/>
          </a:xfrm>
          <a:prstGeom prst="rect">
            <a:avLst/>
          </a:prstGeom>
        </p:spPr>
        <p:txBody>
          <a:bodyPr vert="horz" lIns="87243" tIns="43621" rIns="87243" bIns="4362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98354" y="5123340"/>
            <a:ext cx="2050627" cy="294298"/>
          </a:xfrm>
          <a:prstGeom prst="rect">
            <a:avLst/>
          </a:prstGeom>
        </p:spPr>
        <p:txBody>
          <a:bodyPr vert="horz" lIns="87243" tIns="43621" rIns="87243" bIns="4362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E8A9-359F-45F4-9547-453A3298E3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429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161" indent="-327161" algn="l" defTabSz="87242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849" indent="-272634" algn="l" defTabSz="8724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536" indent="-218107" algn="l" defTabSz="87242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751" indent="-218107" algn="l" defTabSz="87242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965" indent="-218107" algn="l" defTabSz="87242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180" indent="-218107" algn="l" defTabSz="87242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5394" indent="-218107" algn="l" defTabSz="87242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1609" indent="-218107" algn="l" defTabSz="87242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7823" indent="-218107" algn="l" defTabSz="87242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215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429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644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4858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073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287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3502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9716" algn="l" defTabSz="8724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5576" t="15014" r="13379" b="7700"/>
          <a:stretch>
            <a:fillRect/>
          </a:stretch>
        </p:blipFill>
        <p:spPr bwMode="auto">
          <a:xfrm>
            <a:off x="103029" y="177690"/>
            <a:ext cx="8579182" cy="51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679688" y="4121159"/>
            <a:ext cx="1357322" cy="1000132"/>
          </a:xfrm>
          <a:prstGeom prst="rect">
            <a:avLst/>
          </a:prstGeom>
          <a:solidFill>
            <a:srgbClr val="8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822432" y="1692267"/>
            <a:ext cx="2500330" cy="2428892"/>
          </a:xfrm>
          <a:prstGeom prst="rect">
            <a:avLst/>
          </a:prstGeom>
          <a:solidFill>
            <a:srgbClr val="C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4037010" y="214313"/>
            <a:ext cx="4643470" cy="5121292"/>
          </a:xfrm>
          <a:prstGeom prst="rect">
            <a:avLst/>
          </a:prstGeom>
          <a:solidFill>
            <a:srgbClr val="4F3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0" y="3478217"/>
            <a:ext cx="4037010" cy="857256"/>
          </a:xfrm>
          <a:prstGeom prst="rect">
            <a:avLst/>
          </a:prstGeom>
          <a:solidFill>
            <a:srgbClr val="A8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solidFill>
                  <a:schemeClr val="bg1"/>
                </a:solidFill>
                <a:latin typeface="Lato Heavy" pitchFamily="34" charset="0"/>
                <a:cs typeface="Lato Heavy" pitchFamily="34" charset="0"/>
              </a:rPr>
              <a:t>Quienes Somos?</a:t>
            </a:r>
            <a:endParaRPr lang="es-CO" sz="4000" dirty="0">
              <a:solidFill>
                <a:schemeClr val="bg1"/>
              </a:solidFill>
              <a:latin typeface="Lato Heavy" pitchFamily="34" charset="0"/>
              <a:cs typeface="Lato Heavy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070876" y="192069"/>
            <a:ext cx="45370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200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Cocolatte es una marca comercializadora de productos a base de café, contamos con diferentes líneas de mercado y  ofrecemos servicios que permiten a nuestros clientes solucionar de una forma personalizada sus  necesidades.</a:t>
            </a:r>
          </a:p>
          <a:p>
            <a:pPr algn="just"/>
            <a:r>
              <a:rPr lang="es-CO" sz="2200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es-CO" sz="2200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años </a:t>
            </a:r>
            <a:r>
              <a:rPr lang="es-CO" sz="2200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operación certificamos nuestra calidad y experiencia.</a:t>
            </a:r>
          </a:p>
          <a:p>
            <a:pPr algn="just"/>
            <a:r>
              <a:rPr lang="es-CO" sz="2200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Invertimos solo en pequeños caficultores y los acompañamos en el  desarrollo de sus procesos productivos . </a:t>
            </a:r>
          </a:p>
        </p:txBody>
      </p:sp>
      <p:pic>
        <p:nvPicPr>
          <p:cNvPr id="9" name="8 Imagen" descr="logo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163007" y="1194413"/>
            <a:ext cx="3450145" cy="1091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179754" y="4527543"/>
            <a:ext cx="3143272" cy="1000132"/>
          </a:xfrm>
          <a:prstGeom prst="rect">
            <a:avLst/>
          </a:prstGeom>
          <a:solidFill>
            <a:srgbClr val="1AB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536944" y="0"/>
            <a:ext cx="2643206" cy="4692663"/>
          </a:xfrm>
          <a:prstGeom prst="rect">
            <a:avLst/>
          </a:prstGeom>
          <a:solidFill>
            <a:srgbClr val="8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3536944" cy="5527675"/>
          </a:xfrm>
          <a:prstGeom prst="rect">
            <a:avLst/>
          </a:prstGeom>
          <a:solidFill>
            <a:srgbClr val="A8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5 Imagen" descr="logo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49655"/>
            <a:ext cx="3501988" cy="110838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79358" y="263507"/>
            <a:ext cx="4000528" cy="785818"/>
          </a:xfrm>
          <a:prstGeom prst="rect">
            <a:avLst/>
          </a:prstGeom>
          <a:solidFill>
            <a:srgbClr val="4F3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bg1"/>
                </a:solidFill>
                <a:latin typeface="Lato Heavy" pitchFamily="34" charset="0"/>
                <a:cs typeface="Lato Heavy" pitchFamily="34" charset="0"/>
              </a:rPr>
              <a:t>Nuestra Misión</a:t>
            </a:r>
            <a:endParaRPr lang="es-CO" sz="3200" dirty="0">
              <a:solidFill>
                <a:schemeClr val="bg1"/>
              </a:solidFill>
              <a:latin typeface="Lato Heavy" pitchFamily="34" charset="0"/>
              <a:cs typeface="Lato Heavy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751522" y="0"/>
            <a:ext cx="3036878" cy="5527675"/>
          </a:xfrm>
          <a:prstGeom prst="rect">
            <a:avLst/>
          </a:prstGeom>
          <a:solidFill>
            <a:srgbClr val="C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400" dirty="0">
              <a:solidFill>
                <a:schemeClr val="bg1"/>
              </a:solidFill>
              <a:latin typeface="Lato Heavy" pitchFamily="34" charset="0"/>
              <a:cs typeface="Lato Heavy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179886" y="263507"/>
            <a:ext cx="4608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Conectar a los pequeños caficultores</a:t>
            </a:r>
            <a:r>
              <a:rPr kumimoji="0" lang="es-E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 con el consumidor final, i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nspirando</a:t>
            </a:r>
            <a:r>
              <a:rPr kumimoji="0" lang="es-E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momentos de tranquilidad , felicidad  y ofreciendo</a:t>
            </a:r>
            <a:r>
              <a:rPr kumimoji="0" lang="es-E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ato Light" pitchFamily="34" charset="0"/>
                <a:ea typeface="Calibri" pitchFamily="34" charset="0"/>
                <a:cs typeface="Arial" pitchFamily="34" charset="0"/>
              </a:rPr>
              <a:t>una experiencia sensorial alrededor de las preparaciones a base de café de origen y otras bebidas especiales.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679952" y="2049457"/>
            <a:ext cx="4000528" cy="785818"/>
          </a:xfrm>
          <a:prstGeom prst="rect">
            <a:avLst/>
          </a:prstGeom>
          <a:solidFill>
            <a:srgbClr val="4F3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bg1"/>
                </a:solidFill>
                <a:latin typeface="Lato Heavy" pitchFamily="34" charset="0"/>
                <a:cs typeface="Lato Heavy" pitchFamily="34" charset="0"/>
              </a:rPr>
              <a:t>Nuestra Visión</a:t>
            </a:r>
            <a:endParaRPr lang="es-CO" sz="3200" dirty="0">
              <a:solidFill>
                <a:schemeClr val="bg1"/>
              </a:solidFill>
              <a:latin typeface="Lato Heavy" pitchFamily="34" charset="0"/>
              <a:cs typeface="Lato Heavy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87740" y="2982528"/>
            <a:ext cx="48213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800" b="1" dirty="0">
                <a:solidFill>
                  <a:schemeClr val="bg1"/>
                </a:solidFill>
                <a:latin typeface="Lato Light" pitchFamily="34" charset="0"/>
                <a:ea typeface="Calibri" pitchFamily="34" charset="0"/>
                <a:cs typeface="Arial" pitchFamily="34" charset="0"/>
              </a:rPr>
              <a:t>En el 2025 ser reconocidos como una de las mejores empresas Colombianas llevando a cabo un control y mejoramiento continuo de la marca, desde el  desarrollo de los procesos productivos hasta la comercialización  del Café de  Origen, garantizando mejores oportunidades de ingreso a los pequeños caficultores.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/>
          <p:cNvPicPr>
            <a:picLocks noChangeAspect="1"/>
          </p:cNvPicPr>
          <p:nvPr/>
        </p:nvPicPr>
        <p:blipFill rotWithShape="1">
          <a:blip r:embed="rId2" cstate="print"/>
          <a:srcRect l="8321" t="17708" r="39068"/>
          <a:stretch/>
        </p:blipFill>
        <p:spPr>
          <a:xfrm>
            <a:off x="3322630" y="1477953"/>
            <a:ext cx="4000528" cy="3518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4"/>
          <p:cNvSpPr/>
          <p:nvPr/>
        </p:nvSpPr>
        <p:spPr>
          <a:xfrm>
            <a:off x="322234" y="1049325"/>
            <a:ext cx="3000396" cy="4247317"/>
          </a:xfrm>
          <a:prstGeom prst="rect">
            <a:avLst/>
          </a:prstGeom>
          <a:solidFill>
            <a:srgbClr val="8FA100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Preparaciones </a:t>
            </a:r>
            <a:r>
              <a:rPr lang="es-ES" sz="1800" b="1" dirty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bebidas especializadas a base de café de origen 100% Colombiano, </a:t>
            </a:r>
            <a:r>
              <a:rPr lang="es-ES" sz="1800" b="1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Ofrecemos otras  </a:t>
            </a:r>
            <a:r>
              <a:rPr lang="es-ES" sz="1800" b="1" dirty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líneas de negocio como la comercialización del Café en grano y molido bajo la marca propia (</a:t>
            </a:r>
            <a:r>
              <a:rPr lang="es-ES" sz="1800" b="1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Cocolatte</a:t>
            </a:r>
            <a:r>
              <a:rPr lang="es-ES" sz="1800" b="1" dirty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sz="1800" b="1" dirty="0" smtClean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b="1" dirty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comercialización de métodos y accesorios para las preparaciones (Venta directa y Línea Institucional). Portafolio de  asesorías, entrenamientos y capacitaciones</a:t>
            </a:r>
            <a:r>
              <a:rPr lang="es-ES" sz="1600" b="1" dirty="0">
                <a:solidFill>
                  <a:schemeClr val="bg1"/>
                </a:solidFill>
                <a:latin typeface="Lato Light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CO" sz="1600" b="1" dirty="0">
              <a:solidFill>
                <a:schemeClr val="bg1"/>
              </a:solidFill>
              <a:latin typeface="Lato Light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3 Imagen" descr="logo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149810" y="1889082"/>
            <a:ext cx="5527676" cy="174951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0" y="-1"/>
            <a:ext cx="5251456" cy="1049325"/>
          </a:xfrm>
          <a:prstGeom prst="rect">
            <a:avLst/>
          </a:prstGeom>
          <a:solidFill>
            <a:srgbClr val="1AB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 smtClean="0">
                <a:latin typeface="Lato Heavy" pitchFamily="34" charset="0"/>
                <a:cs typeface="Lato Heavy" pitchFamily="34" charset="0"/>
              </a:rPr>
              <a:t>Productos y Servicios</a:t>
            </a:r>
            <a:endParaRPr lang="es-CO" b="1" dirty="0">
              <a:latin typeface="Lato Heavy" pitchFamily="34" charset="0"/>
              <a:cs typeface="Lato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188678" y="1188682"/>
            <a:ext cx="3478217" cy="1100856"/>
          </a:xfrm>
          <a:prstGeom prst="rect">
            <a:avLst/>
          </a:prstGeom>
        </p:spPr>
      </p:pic>
      <p:pic>
        <p:nvPicPr>
          <p:cNvPr id="7" name="6 Imagen" descr="Tarjeta de Presentación 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8052" y="1120763"/>
            <a:ext cx="3238524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214</Words>
  <Application>Microsoft Office PowerPoint</Application>
  <PresentationFormat>Personalizado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Natalia</dc:creator>
  <cp:lastModifiedBy>Natalia</cp:lastModifiedBy>
  <cp:revision>28</cp:revision>
  <dcterms:created xsi:type="dcterms:W3CDTF">2019-07-29T20:05:51Z</dcterms:created>
  <dcterms:modified xsi:type="dcterms:W3CDTF">2019-09-02T21:33:59Z</dcterms:modified>
</cp:coreProperties>
</file>