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Varela Round"/>
      <p:regular r:id="rId15"/>
    </p:embeddedFont>
    <p:embeddedFont>
      <p:font typeface="Vidaloka"/>
      <p:regular r:id="rId16"/>
    </p:embeddedFont>
    <p:embeddedFont>
      <p:font typeface="Gaegu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VarelaRound-regular.fntdata"/><Relationship Id="rId14" Type="http://schemas.openxmlformats.org/officeDocument/2006/relationships/slide" Target="slides/slide9.xml"/><Relationship Id="rId17" Type="http://schemas.openxmlformats.org/officeDocument/2006/relationships/font" Target="fonts/Gaegu-regular.fntdata"/><Relationship Id="rId16" Type="http://schemas.openxmlformats.org/officeDocument/2006/relationships/font" Target="fonts/Vidaloka-regular.fntdata"/><Relationship Id="rId18" Type="http://schemas.openxmlformats.org/officeDocument/2006/relationships/font" Target="fonts/Gaeg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f42b2258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f42b2258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f42b2258b8_0_2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f42b2258b8_0_2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我們的設計架構分成四個層次，最外兩層屬於user interface，負責接收使用者觸發的事件。裡面兩層屬於application部分，處理現有data和從使用者端接收到的資訊，其中viewModel較靠近外層，負責所有運算，可以從最內層的database提取或儲存資料。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f42b2258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f42b2258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f42b2258b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f42b2258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f42b2258b8_0_2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f42b2258b8_0_2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f42b2258b8_0_2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0" name="Google Shape;2780;gf42b2258b8_0_2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f42b2258b8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f42b2258b8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f42b2258b8_0_2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f42b2258b8_0_2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flipH="1" rot="3251181">
            <a:off x="622582" y="2760365"/>
            <a:ext cx="788446" cy="63180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"/>
          <p:cNvSpPr txBox="1"/>
          <p:nvPr>
            <p:ph hasCustomPrompt="1"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/>
          <p:nvPr>
            <p:ph idx="1" type="subTitle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idx="1" type="subTitle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3" name="Google Shape;1043;p13"/>
          <p:cNvSpPr txBox="1"/>
          <p:nvPr>
            <p:ph idx="2" type="subTitle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4" name="Google Shape;1044;p13"/>
          <p:cNvSpPr txBox="1"/>
          <p:nvPr>
            <p:ph hasCustomPrompt="1"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/>
          <p:nvPr>
            <p:ph idx="4" type="subTitle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6" name="Google Shape;1046;p13"/>
          <p:cNvSpPr txBox="1"/>
          <p:nvPr>
            <p:ph idx="5" type="subTitle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7" name="Google Shape;1047;p13"/>
          <p:cNvSpPr txBox="1"/>
          <p:nvPr>
            <p:ph hasCustomPrompt="1"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9" name="Google Shape;1049;p13"/>
          <p:cNvSpPr txBox="1"/>
          <p:nvPr>
            <p:ph idx="8" type="subTitle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0" name="Google Shape;1050;p13"/>
          <p:cNvSpPr txBox="1"/>
          <p:nvPr>
            <p:ph hasCustomPrompt="1"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/>
          <p:nvPr>
            <p:ph idx="13" type="subTitle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52" name="Google Shape;1052;p13"/>
          <p:cNvSpPr txBox="1"/>
          <p:nvPr>
            <p:ph idx="14" type="subTitle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3" name="Google Shape;1053;p13"/>
          <p:cNvSpPr txBox="1"/>
          <p:nvPr>
            <p:ph hasCustomPrompt="1"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rect b="b" l="l" r="r" t="t"/>
                    <a:pathLst>
                      <a:path extrusionOk="0" h="16128" w="16427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rect b="b" l="l" r="r" t="t"/>
                    <a:pathLst>
                      <a:path extrusionOk="0" h="6536" w="7694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flipH="1" rot="5400000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155" name="Google Shape;1155;p14"/>
          <p:cNvSpPr txBox="1"/>
          <p:nvPr>
            <p:ph idx="2" type="title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"/>
          <p:cNvSpPr txBox="1"/>
          <p:nvPr>
            <p:ph idx="1" type="subTitle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57" name="Google Shape;12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5"/>
          <p:cNvSpPr txBox="1"/>
          <p:nvPr>
            <p:ph idx="2" type="subTitle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15"/>
          <p:cNvSpPr txBox="1"/>
          <p:nvPr>
            <p:ph idx="3" type="subTitle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0" name="Google Shape;1260;p15"/>
          <p:cNvSpPr txBox="1"/>
          <p:nvPr>
            <p:ph idx="4" type="subTitle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1" name="Google Shape;1261;p15"/>
          <p:cNvSpPr txBox="1"/>
          <p:nvPr>
            <p:ph idx="5" type="subTitle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2" name="Google Shape;1262;p15"/>
          <p:cNvSpPr txBox="1"/>
          <p:nvPr>
            <p:ph idx="6" type="subTitle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flipH="1" rot="445899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6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9" name="Google Shape;1359;p16"/>
          <p:cNvSpPr txBox="1"/>
          <p:nvPr>
            <p:ph idx="1" type="subTitle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16"/>
          <p:cNvSpPr txBox="1"/>
          <p:nvPr>
            <p:ph hasCustomPrompt="1"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720000" y="3881875"/>
            <a:ext cx="607734" cy="721621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5664877" y="4000197"/>
            <a:ext cx="1575948" cy="802794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377075" y="665587"/>
            <a:ext cx="2734487" cy="2139081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7528784" y="833519"/>
            <a:ext cx="936540" cy="80738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6" name="Google Shape;1536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 txBox="1"/>
          <p:nvPr>
            <p:ph idx="1" type="subTitle"/>
          </p:nvPr>
        </p:nvSpPr>
        <p:spPr>
          <a:xfrm>
            <a:off x="11256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2" type="subTitle"/>
          </p:nvPr>
        </p:nvSpPr>
        <p:spPr>
          <a:xfrm>
            <a:off x="11257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9" name="Google Shape;1539;p18"/>
          <p:cNvSpPr txBox="1"/>
          <p:nvPr>
            <p:ph idx="3" type="subTitle"/>
          </p:nvPr>
        </p:nvSpPr>
        <p:spPr>
          <a:xfrm>
            <a:off x="363464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4" type="subTitle"/>
          </p:nvPr>
        </p:nvSpPr>
        <p:spPr>
          <a:xfrm>
            <a:off x="363465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1" name="Google Shape;1541;p18"/>
          <p:cNvSpPr txBox="1"/>
          <p:nvPr>
            <p:ph idx="5" type="subTitle"/>
          </p:nvPr>
        </p:nvSpPr>
        <p:spPr>
          <a:xfrm>
            <a:off x="61435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6" type="subTitle"/>
          </p:nvPr>
        </p:nvSpPr>
        <p:spPr>
          <a:xfrm>
            <a:off x="61436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3" name="Google Shape;1543;p18"/>
          <p:cNvSpPr txBox="1"/>
          <p:nvPr>
            <p:ph idx="7" type="subTitle"/>
          </p:nvPr>
        </p:nvSpPr>
        <p:spPr>
          <a:xfrm>
            <a:off x="1125697" y="1473436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4" name="Google Shape;1544;p18"/>
          <p:cNvSpPr txBox="1"/>
          <p:nvPr>
            <p:ph idx="8" type="subTitle"/>
          </p:nvPr>
        </p:nvSpPr>
        <p:spPr>
          <a:xfrm>
            <a:off x="1125700" y="1963328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5" name="Google Shape;1545;p18"/>
          <p:cNvSpPr txBox="1"/>
          <p:nvPr>
            <p:ph idx="9" type="subTitle"/>
          </p:nvPr>
        </p:nvSpPr>
        <p:spPr>
          <a:xfrm>
            <a:off x="363464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6" name="Google Shape;1546;p18"/>
          <p:cNvSpPr txBox="1"/>
          <p:nvPr>
            <p:ph idx="13" type="subTitle"/>
          </p:nvPr>
        </p:nvSpPr>
        <p:spPr>
          <a:xfrm>
            <a:off x="363465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7" name="Google Shape;1547;p18"/>
          <p:cNvSpPr txBox="1"/>
          <p:nvPr>
            <p:ph idx="14" type="subTitle"/>
          </p:nvPr>
        </p:nvSpPr>
        <p:spPr>
          <a:xfrm>
            <a:off x="614359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8" name="Google Shape;1548;p18"/>
          <p:cNvSpPr txBox="1"/>
          <p:nvPr>
            <p:ph idx="15" type="subTitle"/>
          </p:nvPr>
        </p:nvSpPr>
        <p:spPr>
          <a:xfrm>
            <a:off x="614360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600600" y="3188357"/>
            <a:ext cx="1537725" cy="15741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2935317" y="836886"/>
            <a:ext cx="1124259" cy="572702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5985728" y="786808"/>
            <a:ext cx="2597867" cy="2032208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6" name="Google Shape;1736;p20"/>
          <p:cNvGrpSpPr/>
          <p:nvPr/>
        </p:nvGrpSpPr>
        <p:grpSpPr>
          <a:xfrm rot="2700000">
            <a:off x="6062347" y="4226475"/>
            <a:ext cx="328112" cy="377951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20"/>
          <p:cNvSpPr txBox="1"/>
          <p:nvPr>
            <p:ph idx="1" type="subTitle"/>
          </p:nvPr>
        </p:nvSpPr>
        <p:spPr>
          <a:xfrm>
            <a:off x="12249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6" name="Google Shape;1746;p20"/>
          <p:cNvSpPr txBox="1"/>
          <p:nvPr>
            <p:ph idx="2" type="subTitle"/>
          </p:nvPr>
        </p:nvSpPr>
        <p:spPr>
          <a:xfrm>
            <a:off x="12249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0"/>
          <p:cNvSpPr txBox="1"/>
          <p:nvPr>
            <p:ph idx="3" type="subTitle"/>
          </p:nvPr>
        </p:nvSpPr>
        <p:spPr>
          <a:xfrm>
            <a:off x="58518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8" name="Google Shape;1748;p20"/>
          <p:cNvSpPr txBox="1"/>
          <p:nvPr>
            <p:ph idx="4" type="subTitle"/>
          </p:nvPr>
        </p:nvSpPr>
        <p:spPr>
          <a:xfrm>
            <a:off x="58518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20"/>
          <p:cNvSpPr txBox="1"/>
          <p:nvPr>
            <p:ph idx="5" type="subTitle"/>
          </p:nvPr>
        </p:nvSpPr>
        <p:spPr>
          <a:xfrm>
            <a:off x="12249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0" name="Google Shape;1750;p20"/>
          <p:cNvSpPr txBox="1"/>
          <p:nvPr>
            <p:ph idx="6" type="subTitle"/>
          </p:nvPr>
        </p:nvSpPr>
        <p:spPr>
          <a:xfrm>
            <a:off x="12249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20"/>
          <p:cNvSpPr txBox="1"/>
          <p:nvPr>
            <p:ph idx="7" type="subTitle"/>
          </p:nvPr>
        </p:nvSpPr>
        <p:spPr>
          <a:xfrm>
            <a:off x="58518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2" name="Google Shape;1752;p20"/>
          <p:cNvSpPr txBox="1"/>
          <p:nvPr>
            <p:ph idx="8" type="subTitle"/>
          </p:nvPr>
        </p:nvSpPr>
        <p:spPr>
          <a:xfrm>
            <a:off x="58518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rect b="b" l="l" r="r" t="t"/>
              <a:pathLst>
                <a:path extrusionOk="0" h="8198" w="7064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rect b="b" l="l" r="r" t="t"/>
              <a:pathLst>
                <a:path extrusionOk="0" h="1319" w="6169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rect b="b" l="l" r="r" t="t"/>
              <a:pathLst>
                <a:path extrusionOk="0" h="1315" w="7024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"/>
          <p:cNvSpPr txBox="1"/>
          <p:nvPr>
            <p:ph hasCustomPrompt="1"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rect b="b" l="l" r="r" t="t"/>
              <a:pathLst>
                <a:path extrusionOk="0" h="8197" w="7084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rect b="b" l="l" r="r" t="t"/>
              <a:pathLst>
                <a:path extrusionOk="0" h="1321" w="6149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rect b="b" l="l" r="r" t="t"/>
              <a:pathLst>
                <a:path extrusionOk="0" h="1315" w="4438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rect b="b" l="l" r="r" t="t"/>
              <a:pathLst>
                <a:path extrusionOk="0" h="1315" w="6985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rect b="b" l="l" r="r" t="t"/>
              <a:pathLst>
                <a:path extrusionOk="0" h="1322" w="7025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rect b="b" l="l" r="r" t="t"/>
              <a:pathLst>
                <a:path extrusionOk="0" h="1328" w="6487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 txBox="1"/>
          <p:nvPr>
            <p:ph hasCustomPrompt="1" idx="2" type="title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/>
          <p:nvPr>
            <p:ph idx="1" type="subTitle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21"/>
          <p:cNvSpPr txBox="1"/>
          <p:nvPr>
            <p:ph hasCustomPrompt="1" idx="3" type="title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/>
          <p:nvPr>
            <p:ph idx="4" type="subTitle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5" name="Google Shape;1855;p21"/>
          <p:cNvSpPr txBox="1"/>
          <p:nvPr>
            <p:ph hasCustomPrompt="1" idx="5" type="title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/>
          <p:nvPr>
            <p:ph idx="6" type="subTitle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rect b="b" l="l" r="r" t="t"/>
            <a:pathLst>
              <a:path extrusionOk="0" h="25667" w="2320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8" name="Google Shape;19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9" name="Google Shape;1949;p22"/>
          <p:cNvSpPr txBox="1"/>
          <p:nvPr>
            <p:ph hasCustomPrompt="1" idx="2" type="title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/>
          <p:nvPr>
            <p:ph idx="1" type="subTitle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1" name="Google Shape;1951;p22"/>
          <p:cNvSpPr txBox="1"/>
          <p:nvPr>
            <p:ph hasCustomPrompt="1" idx="3" type="title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/>
          <p:nvPr>
            <p:ph idx="4" type="subTitle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5" name="Google Shape;2045;p23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7" name="Google Shape;2157;p24"/>
          <p:cNvSpPr txBox="1"/>
          <p:nvPr>
            <p:ph idx="2" type="subTitle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8" name="Google Shape;2158;p24"/>
          <p:cNvSpPr txBox="1"/>
          <p:nvPr>
            <p:ph idx="3" type="subTitle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9" name="Google Shape;2159;p24"/>
          <p:cNvSpPr txBox="1"/>
          <p:nvPr>
            <p:ph idx="4" type="subTitle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0" name="Google Shape;2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5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4" name="Google Shape;22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6829904" y="1017710"/>
            <a:ext cx="1687164" cy="1428675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411685" y="3132218"/>
            <a:ext cx="2102873" cy="154103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6"/>
          <p:cNvSpPr/>
          <p:nvPr/>
        </p:nvSpPr>
        <p:spPr>
          <a:xfrm>
            <a:off x="4234250" y="1268375"/>
            <a:ext cx="437995" cy="520073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5330686" y="4039067"/>
            <a:ext cx="922467" cy="795254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2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327" name="Google Shape;2327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9" name="Google Shape;2329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1" name="Google Shape;2331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2" name="Google Shape;2332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4" name="Google Shape;2334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5" name="Google Shape;2335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7" name="Google Shape;2337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38" name="Google Shape;2338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9" name="Google Shape;2339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40" name="Google Shape;2340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2" name="Google Shape;2342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4" name="Google Shape;2344;p26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5" name="Google Shape;23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40" name="Google Shape;2440;p27"/>
          <p:cNvSpPr txBox="1"/>
          <p:nvPr>
            <p:ph idx="1" type="subTitle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1" name="Google Shape;2441;p27"/>
          <p:cNvSpPr txBox="1"/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2" name="Google Shape;2442;p27"/>
          <p:cNvSpPr txBox="1"/>
          <p:nvPr>
            <p:ph idx="2" type="subTitle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zh-TW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zh-TW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b="1" lang="zh-TW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rect b="b" l="l" r="r" t="t"/>
              <a:pathLst>
                <a:path extrusionOk="0" h="33705" w="23618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rect b="b" l="l" r="r" t="t"/>
              <a:pathLst>
                <a:path extrusionOk="0" h="27225" w="18942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rect b="b" l="l" r="r" t="t"/>
              <a:pathLst>
                <a:path extrusionOk="0" h="20619" w="14068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rect b="b" l="l" r="r" t="t"/>
              <a:pathLst>
                <a:path extrusionOk="0" h="14072" w="9054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flipH="1" rot="-1265962">
            <a:off x="5767650" y="2693403"/>
            <a:ext cx="2807596" cy="219627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"/>
          <p:cNvSpPr txBox="1"/>
          <p:nvPr>
            <p:ph idx="1" type="subTitle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idx="2" type="subTitle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5"/>
          <p:cNvSpPr txBox="1"/>
          <p:nvPr>
            <p:ph idx="3" type="subTitle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idx="4" type="subTitle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"/>
          <p:cNvSpPr/>
          <p:nvPr/>
        </p:nvSpPr>
        <p:spPr>
          <a:xfrm flipH="1" rot="8987260">
            <a:off x="3021212" y="772784"/>
            <a:ext cx="695478" cy="59956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 txBox="1"/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8" name="Google Shape;558;p7"/>
          <p:cNvSpPr txBox="1"/>
          <p:nvPr>
            <p:ph idx="1" type="subTitle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 rot="10411114">
            <a:off x="6721849" y="3323610"/>
            <a:ext cx="1549562" cy="113555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 rot="1939918">
            <a:off x="821244" y="767908"/>
            <a:ext cx="1415514" cy="1066325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 rot="-1587840">
            <a:off x="644592" y="1357097"/>
            <a:ext cx="1056515" cy="1305738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053152" y="1448485"/>
            <a:ext cx="662913" cy="77365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7454887" y="3245981"/>
            <a:ext cx="993205" cy="505943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7201702" y="975249"/>
            <a:ext cx="925479" cy="797850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flipH="1" rot="7854059">
            <a:off x="6410582" y="3145827"/>
            <a:ext cx="1891661" cy="138625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rect b="b" l="l" r="r" t="t"/>
            <a:pathLst>
              <a:path extrusionOk="0" h="32684" w="26245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741" name="Google Shape;741;p9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flipH="1" rot="5400000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"/>
          <p:cNvSpPr txBox="1"/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b="1" sz="30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09XA6aFxCQuausbY_JU_z86BBHxo-bg9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BmtwepMFvpV0o8YmINQElFCALQYHcXbe/view" TargetMode="External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30"/>
          <p:cNvSpPr txBox="1"/>
          <p:nvPr>
            <p:ph type="ctrTitle"/>
          </p:nvPr>
        </p:nvSpPr>
        <p:spPr>
          <a:xfrm>
            <a:off x="1649100" y="1302963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>
                <a:solidFill>
                  <a:srgbClr val="000000"/>
                </a:solidFill>
              </a:rPr>
              <a:t>Final Project -</a:t>
            </a:r>
            <a:r>
              <a:rPr b="0" lang="zh-TW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r>
              <a:rPr lang="zh-TW">
                <a:latin typeface="Vidaloka"/>
                <a:ea typeface="Vidaloka"/>
                <a:cs typeface="Vidaloka"/>
                <a:sym typeface="Vidaloka"/>
              </a:rPr>
              <a:t>TOODOZOO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92" name="Google Shape;2692;p30"/>
          <p:cNvSpPr txBox="1"/>
          <p:nvPr>
            <p:ph idx="1" type="subTitle"/>
          </p:nvPr>
        </p:nvSpPr>
        <p:spPr>
          <a:xfrm>
            <a:off x="1501050" y="3215825"/>
            <a:ext cx="6141900" cy="1133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Team13</a:t>
            </a:r>
            <a:endParaRPr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109062206 </a:t>
            </a:r>
            <a:r>
              <a:rPr lang="zh-TW" sz="13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張雅涵 109062211 張惇媛 109062227 余侞璇 109062236 陳美晴</a:t>
            </a:r>
            <a:endParaRPr sz="13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2693" name="Google Shape;26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9263">
            <a:off x="5502500" y="1723662"/>
            <a:ext cx="3628972" cy="253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4" name="Google Shape;26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1901" y="1166800"/>
            <a:ext cx="4950502" cy="34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Completeness</a:t>
            </a:r>
            <a:endParaRPr sz="36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2700" name="Google Shape;2700;p31" title="IMG_248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000" y="1017725"/>
            <a:ext cx="1823800" cy="3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31" title="IMG_248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450" y="1017725"/>
            <a:ext cx="1918050" cy="37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Design</a:t>
            </a:r>
            <a:endParaRPr sz="3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07" name="Google Shape;2707;p32"/>
          <p:cNvSpPr/>
          <p:nvPr/>
        </p:nvSpPr>
        <p:spPr>
          <a:xfrm>
            <a:off x="1127250" y="2051000"/>
            <a:ext cx="1206000" cy="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Calendar   Fragment</a:t>
            </a:r>
            <a:endParaRPr/>
          </a:p>
        </p:txBody>
      </p:sp>
      <p:sp>
        <p:nvSpPr>
          <p:cNvPr id="2708" name="Google Shape;2708;p32"/>
          <p:cNvSpPr/>
          <p:nvPr/>
        </p:nvSpPr>
        <p:spPr>
          <a:xfrm>
            <a:off x="6856125" y="2044699"/>
            <a:ext cx="1245000" cy="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sp>
        <p:nvSpPr>
          <p:cNvPr id="2709" name="Google Shape;2709;p32"/>
          <p:cNvSpPr/>
          <p:nvPr/>
        </p:nvSpPr>
        <p:spPr>
          <a:xfrm>
            <a:off x="3953138" y="2051000"/>
            <a:ext cx="1283100" cy="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AddTodo Fragment</a:t>
            </a:r>
            <a:endParaRPr/>
          </a:p>
        </p:txBody>
      </p:sp>
      <p:sp>
        <p:nvSpPr>
          <p:cNvPr id="2710" name="Google Shape;2710;p32"/>
          <p:cNvSpPr/>
          <p:nvPr/>
        </p:nvSpPr>
        <p:spPr>
          <a:xfrm>
            <a:off x="3939988" y="2869412"/>
            <a:ext cx="1283100" cy="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Edit</a:t>
            </a:r>
            <a:r>
              <a:rPr lang="zh-TW"/>
              <a:t>Todo Fragment</a:t>
            </a:r>
            <a:endParaRPr/>
          </a:p>
        </p:txBody>
      </p:sp>
      <p:sp>
        <p:nvSpPr>
          <p:cNvPr id="2711" name="Google Shape;2711;p32"/>
          <p:cNvSpPr/>
          <p:nvPr/>
        </p:nvSpPr>
        <p:spPr>
          <a:xfrm>
            <a:off x="6837075" y="2869475"/>
            <a:ext cx="1283100" cy="572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</a:t>
            </a:r>
            <a:endParaRPr/>
          </a:p>
        </p:txBody>
      </p:sp>
      <p:sp>
        <p:nvSpPr>
          <p:cNvPr id="2712" name="Google Shape;2712;p32"/>
          <p:cNvSpPr/>
          <p:nvPr/>
        </p:nvSpPr>
        <p:spPr>
          <a:xfrm>
            <a:off x="5451225" y="2869400"/>
            <a:ext cx="1283100" cy="56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</a:t>
            </a:r>
            <a:endParaRPr/>
          </a:p>
        </p:txBody>
      </p:sp>
      <p:sp>
        <p:nvSpPr>
          <p:cNvPr id="2713" name="Google Shape;2713;p32"/>
          <p:cNvSpPr/>
          <p:nvPr/>
        </p:nvSpPr>
        <p:spPr>
          <a:xfrm>
            <a:off x="2504813" y="2875787"/>
            <a:ext cx="1283100" cy="56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Todolist ViewModel</a:t>
            </a:r>
            <a:endParaRPr/>
          </a:p>
        </p:txBody>
      </p:sp>
      <p:sp>
        <p:nvSpPr>
          <p:cNvPr id="2714" name="Google Shape;2714;p32"/>
          <p:cNvSpPr/>
          <p:nvPr/>
        </p:nvSpPr>
        <p:spPr>
          <a:xfrm>
            <a:off x="1107750" y="2869475"/>
            <a:ext cx="1245000" cy="572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Calendar ViewModel  </a:t>
            </a:r>
            <a:endParaRPr/>
          </a:p>
        </p:txBody>
      </p:sp>
      <p:sp>
        <p:nvSpPr>
          <p:cNvPr id="2715" name="Google Shape;2715;p32"/>
          <p:cNvSpPr/>
          <p:nvPr/>
        </p:nvSpPr>
        <p:spPr>
          <a:xfrm>
            <a:off x="3930450" y="3944750"/>
            <a:ext cx="1283100" cy="61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Task database</a:t>
            </a:r>
            <a:r>
              <a:rPr lang="zh-TW"/>
              <a:t> </a:t>
            </a:r>
            <a:endParaRPr/>
          </a:p>
        </p:txBody>
      </p:sp>
      <p:sp>
        <p:nvSpPr>
          <p:cNvPr id="2716" name="Google Shape;2716;p32"/>
          <p:cNvSpPr/>
          <p:nvPr/>
        </p:nvSpPr>
        <p:spPr>
          <a:xfrm>
            <a:off x="1178700" y="1305725"/>
            <a:ext cx="1103100" cy="48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Home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7" name="Google Shape;2717;p32"/>
          <p:cNvSpPr/>
          <p:nvPr/>
        </p:nvSpPr>
        <p:spPr>
          <a:xfrm>
            <a:off x="6856113" y="1305713"/>
            <a:ext cx="1245000" cy="48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Notification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8" name="Google Shape;2718;p32"/>
          <p:cNvSpPr/>
          <p:nvPr/>
        </p:nvSpPr>
        <p:spPr>
          <a:xfrm>
            <a:off x="2520700" y="2044637"/>
            <a:ext cx="1245000" cy="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cxnSp>
        <p:nvCxnSpPr>
          <p:cNvPr id="2719" name="Google Shape;2719;p32"/>
          <p:cNvCxnSpPr>
            <a:stCxn id="2716" idx="2"/>
            <a:endCxn id="2707" idx="0"/>
          </p:cNvCxnSpPr>
          <p:nvPr/>
        </p:nvCxnSpPr>
        <p:spPr>
          <a:xfrm>
            <a:off x="1730250" y="1792625"/>
            <a:ext cx="0" cy="25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0" name="Google Shape;2720;p32"/>
          <p:cNvCxnSpPr>
            <a:stCxn id="2717" idx="2"/>
            <a:endCxn id="2708" idx="0"/>
          </p:cNvCxnSpPr>
          <p:nvPr/>
        </p:nvCxnSpPr>
        <p:spPr>
          <a:xfrm>
            <a:off x="7478613" y="1792613"/>
            <a:ext cx="0" cy="25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1" name="Google Shape;2721;p32"/>
          <p:cNvCxnSpPr>
            <a:stCxn id="2718" idx="3"/>
            <a:endCxn id="2709" idx="1"/>
          </p:cNvCxnSpPr>
          <p:nvPr/>
        </p:nvCxnSpPr>
        <p:spPr>
          <a:xfrm>
            <a:off x="3765700" y="2324687"/>
            <a:ext cx="187500" cy="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2" name="Google Shape;2722;p32"/>
          <p:cNvCxnSpPr>
            <a:stCxn id="2707" idx="3"/>
            <a:endCxn id="2718" idx="1"/>
          </p:cNvCxnSpPr>
          <p:nvPr/>
        </p:nvCxnSpPr>
        <p:spPr>
          <a:xfrm flipH="1" rot="10800000">
            <a:off x="2333250" y="2324750"/>
            <a:ext cx="187500" cy="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3" name="Google Shape;2723;p32"/>
          <p:cNvCxnSpPr/>
          <p:nvPr/>
        </p:nvCxnSpPr>
        <p:spPr>
          <a:xfrm>
            <a:off x="3356800" y="2598825"/>
            <a:ext cx="577500" cy="270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4" name="Google Shape;2724;p32"/>
          <p:cNvCxnSpPr>
            <a:stCxn id="2707" idx="2"/>
            <a:endCxn id="2714" idx="0"/>
          </p:cNvCxnSpPr>
          <p:nvPr/>
        </p:nvCxnSpPr>
        <p:spPr>
          <a:xfrm>
            <a:off x="1730250" y="2611100"/>
            <a:ext cx="0" cy="25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5" name="Google Shape;2725;p32"/>
          <p:cNvCxnSpPr>
            <a:stCxn id="2711" idx="2"/>
            <a:endCxn id="2715" idx="0"/>
          </p:cNvCxnSpPr>
          <p:nvPr/>
        </p:nvCxnSpPr>
        <p:spPr>
          <a:xfrm flipH="1">
            <a:off x="4571925" y="3442175"/>
            <a:ext cx="2906700" cy="5025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6" name="Google Shape;2726;p32"/>
          <p:cNvCxnSpPr>
            <a:stCxn id="2708" idx="2"/>
            <a:endCxn id="2711" idx="0"/>
          </p:cNvCxnSpPr>
          <p:nvPr/>
        </p:nvCxnSpPr>
        <p:spPr>
          <a:xfrm>
            <a:off x="7478625" y="2604799"/>
            <a:ext cx="0" cy="2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7" name="Google Shape;2727;p32"/>
          <p:cNvCxnSpPr>
            <a:endCxn id="2715" idx="0"/>
          </p:cNvCxnSpPr>
          <p:nvPr/>
        </p:nvCxnSpPr>
        <p:spPr>
          <a:xfrm flipH="1">
            <a:off x="4572000" y="3442250"/>
            <a:ext cx="1593300" cy="5025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32"/>
          <p:cNvCxnSpPr/>
          <p:nvPr/>
        </p:nvCxnSpPr>
        <p:spPr>
          <a:xfrm>
            <a:off x="3173050" y="2611100"/>
            <a:ext cx="0" cy="25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9" name="Google Shape;2729;p32"/>
          <p:cNvCxnSpPr>
            <a:stCxn id="2709" idx="3"/>
            <a:endCxn id="2712" idx="0"/>
          </p:cNvCxnSpPr>
          <p:nvPr/>
        </p:nvCxnSpPr>
        <p:spPr>
          <a:xfrm>
            <a:off x="5236238" y="2331050"/>
            <a:ext cx="856500" cy="5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0" name="Google Shape;2730;p32"/>
          <p:cNvCxnSpPr>
            <a:stCxn id="2712" idx="1"/>
            <a:endCxn id="2712" idx="1"/>
          </p:cNvCxnSpPr>
          <p:nvPr/>
        </p:nvCxnSpPr>
        <p:spPr>
          <a:xfrm>
            <a:off x="5451225" y="314945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1" name="Google Shape;2731;p32"/>
          <p:cNvCxnSpPr>
            <a:stCxn id="2710" idx="3"/>
            <a:endCxn id="2712" idx="1"/>
          </p:cNvCxnSpPr>
          <p:nvPr/>
        </p:nvCxnSpPr>
        <p:spPr>
          <a:xfrm>
            <a:off x="5223088" y="3149462"/>
            <a:ext cx="22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2" name="Google Shape;2732;p32"/>
          <p:cNvCxnSpPr>
            <a:stCxn id="2713" idx="2"/>
            <a:endCxn id="2715" idx="0"/>
          </p:cNvCxnSpPr>
          <p:nvPr/>
        </p:nvCxnSpPr>
        <p:spPr>
          <a:xfrm>
            <a:off x="3146363" y="3435887"/>
            <a:ext cx="1425600" cy="5088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3" name="Google Shape;2733;p32"/>
          <p:cNvCxnSpPr/>
          <p:nvPr/>
        </p:nvCxnSpPr>
        <p:spPr>
          <a:xfrm rot="10800000">
            <a:off x="3756200" y="2476738"/>
            <a:ext cx="189600" cy="9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4" name="Google Shape;2734;p32"/>
          <p:cNvCxnSpPr/>
          <p:nvPr/>
        </p:nvCxnSpPr>
        <p:spPr>
          <a:xfrm rot="10800000">
            <a:off x="3645525" y="2616925"/>
            <a:ext cx="559500" cy="252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Design</a:t>
            </a:r>
            <a:endParaRPr sz="3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40" name="Google Shape;2740;p33"/>
          <p:cNvSpPr/>
          <p:nvPr/>
        </p:nvSpPr>
        <p:spPr>
          <a:xfrm>
            <a:off x="1236775" y="2020131"/>
            <a:ext cx="1452000" cy="6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sp>
        <p:nvSpPr>
          <p:cNvPr id="2741" name="Google Shape;2741;p33"/>
          <p:cNvSpPr/>
          <p:nvPr/>
        </p:nvSpPr>
        <p:spPr>
          <a:xfrm>
            <a:off x="3011773" y="2020164"/>
            <a:ext cx="1596000" cy="6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AnimalDisplay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sp>
        <p:nvSpPr>
          <p:cNvPr id="2742" name="Google Shape;2742;p33"/>
          <p:cNvSpPr/>
          <p:nvPr/>
        </p:nvSpPr>
        <p:spPr>
          <a:xfrm>
            <a:off x="1333274" y="2957809"/>
            <a:ext cx="1259100" cy="67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Animal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</a:t>
            </a:r>
            <a:endParaRPr/>
          </a:p>
        </p:txBody>
      </p:sp>
      <p:sp>
        <p:nvSpPr>
          <p:cNvPr id="2743" name="Google Shape;2743;p33"/>
          <p:cNvSpPr/>
          <p:nvPr/>
        </p:nvSpPr>
        <p:spPr>
          <a:xfrm>
            <a:off x="4854695" y="2910435"/>
            <a:ext cx="1355100" cy="54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AnimalDisplay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</a:t>
            </a:r>
            <a:endParaRPr/>
          </a:p>
        </p:txBody>
      </p:sp>
      <p:sp>
        <p:nvSpPr>
          <p:cNvPr id="2744" name="Google Shape;2744;p33"/>
          <p:cNvSpPr/>
          <p:nvPr/>
        </p:nvSpPr>
        <p:spPr>
          <a:xfrm>
            <a:off x="4903668" y="2064437"/>
            <a:ext cx="1395900" cy="59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sp>
        <p:nvSpPr>
          <p:cNvPr id="2745" name="Google Shape;2745;p33"/>
          <p:cNvSpPr/>
          <p:nvPr/>
        </p:nvSpPr>
        <p:spPr>
          <a:xfrm>
            <a:off x="6595489" y="2020167"/>
            <a:ext cx="1301100" cy="67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</a:t>
            </a:r>
            <a:endParaRPr/>
          </a:p>
        </p:txBody>
      </p:sp>
      <p:sp>
        <p:nvSpPr>
          <p:cNvPr id="2746" name="Google Shape;2746;p33"/>
          <p:cNvSpPr/>
          <p:nvPr/>
        </p:nvSpPr>
        <p:spPr>
          <a:xfrm>
            <a:off x="3004660" y="2957820"/>
            <a:ext cx="1596000" cy="67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AnimalListBook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Fragment</a:t>
            </a:r>
            <a:endParaRPr/>
          </a:p>
        </p:txBody>
      </p:sp>
      <p:sp>
        <p:nvSpPr>
          <p:cNvPr id="2747" name="Google Shape;2747;p33"/>
          <p:cNvSpPr/>
          <p:nvPr/>
        </p:nvSpPr>
        <p:spPr>
          <a:xfrm>
            <a:off x="4225082" y="3895474"/>
            <a:ext cx="1259100" cy="59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Record Database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48" name="Google Shape;2748;p33"/>
          <p:cNvSpPr/>
          <p:nvPr/>
        </p:nvSpPr>
        <p:spPr>
          <a:xfrm>
            <a:off x="2183174" y="3895498"/>
            <a:ext cx="1452000" cy="59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Animal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Database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49" name="Google Shape;2749;p33"/>
          <p:cNvSpPr/>
          <p:nvPr/>
        </p:nvSpPr>
        <p:spPr>
          <a:xfrm>
            <a:off x="3159174" y="1259300"/>
            <a:ext cx="1301100" cy="59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GameCenter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50" name="Google Shape;2750;p33"/>
          <p:cNvCxnSpPr>
            <a:stCxn id="2744" idx="3"/>
            <a:endCxn id="2745" idx="1"/>
          </p:cNvCxnSpPr>
          <p:nvPr/>
        </p:nvCxnSpPr>
        <p:spPr>
          <a:xfrm>
            <a:off x="6299568" y="2359937"/>
            <a:ext cx="29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33"/>
          <p:cNvCxnSpPr>
            <a:endCxn id="2743" idx="1"/>
          </p:cNvCxnSpPr>
          <p:nvPr/>
        </p:nvCxnSpPr>
        <p:spPr>
          <a:xfrm>
            <a:off x="4513595" y="2699685"/>
            <a:ext cx="341100" cy="4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33"/>
          <p:cNvCxnSpPr>
            <a:stCxn id="2740" idx="2"/>
            <a:endCxn id="2742" idx="0"/>
          </p:cNvCxnSpPr>
          <p:nvPr/>
        </p:nvCxnSpPr>
        <p:spPr>
          <a:xfrm>
            <a:off x="1962775" y="2699631"/>
            <a:ext cx="0" cy="25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33"/>
          <p:cNvCxnSpPr>
            <a:stCxn id="2746" idx="1"/>
            <a:endCxn id="2742" idx="3"/>
          </p:cNvCxnSpPr>
          <p:nvPr/>
        </p:nvCxnSpPr>
        <p:spPr>
          <a:xfrm rot="10800000">
            <a:off x="2592460" y="3297570"/>
            <a:ext cx="41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4" name="Google Shape;2754;p33"/>
          <p:cNvCxnSpPr>
            <a:stCxn id="2749" idx="2"/>
            <a:endCxn id="2741" idx="0"/>
          </p:cNvCxnSpPr>
          <p:nvPr/>
        </p:nvCxnSpPr>
        <p:spPr>
          <a:xfrm>
            <a:off x="3809724" y="1850300"/>
            <a:ext cx="0" cy="16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5" name="Google Shape;2755;p33"/>
          <p:cNvCxnSpPr>
            <a:stCxn id="2741" idx="1"/>
            <a:endCxn id="2740" idx="3"/>
          </p:cNvCxnSpPr>
          <p:nvPr/>
        </p:nvCxnSpPr>
        <p:spPr>
          <a:xfrm rot="10800000">
            <a:off x="2688673" y="2359914"/>
            <a:ext cx="32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6" name="Google Shape;2756;p33"/>
          <p:cNvCxnSpPr>
            <a:stCxn id="2741" idx="3"/>
            <a:endCxn id="2744" idx="1"/>
          </p:cNvCxnSpPr>
          <p:nvPr/>
        </p:nvCxnSpPr>
        <p:spPr>
          <a:xfrm>
            <a:off x="4607773" y="2359914"/>
            <a:ext cx="295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7" name="Google Shape;2757;p33"/>
          <p:cNvCxnSpPr>
            <a:stCxn id="2741" idx="2"/>
            <a:endCxn id="2746" idx="0"/>
          </p:cNvCxnSpPr>
          <p:nvPr/>
        </p:nvCxnSpPr>
        <p:spPr>
          <a:xfrm flipH="1">
            <a:off x="3802573" y="2699664"/>
            <a:ext cx="7200" cy="25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8" name="Google Shape;2758;p33"/>
          <p:cNvCxnSpPr/>
          <p:nvPr/>
        </p:nvCxnSpPr>
        <p:spPr>
          <a:xfrm>
            <a:off x="2698785" y="2699714"/>
            <a:ext cx="294900" cy="26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Google Shape;2759;p33"/>
          <p:cNvCxnSpPr>
            <a:stCxn id="2742" idx="2"/>
            <a:endCxn id="2748" idx="0"/>
          </p:cNvCxnSpPr>
          <p:nvPr/>
        </p:nvCxnSpPr>
        <p:spPr>
          <a:xfrm>
            <a:off x="1962824" y="3637309"/>
            <a:ext cx="946500" cy="2583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0" name="Google Shape;2760;p33"/>
          <p:cNvCxnSpPr>
            <a:stCxn id="2743" idx="2"/>
            <a:endCxn id="2747" idx="0"/>
          </p:cNvCxnSpPr>
          <p:nvPr/>
        </p:nvCxnSpPr>
        <p:spPr>
          <a:xfrm flipH="1">
            <a:off x="4854545" y="3459135"/>
            <a:ext cx="677700" cy="4362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1" name="Google Shape;2761;p33"/>
          <p:cNvCxnSpPr>
            <a:stCxn id="2745" idx="2"/>
            <a:endCxn id="2747" idx="3"/>
          </p:cNvCxnSpPr>
          <p:nvPr/>
        </p:nvCxnSpPr>
        <p:spPr>
          <a:xfrm flipH="1">
            <a:off x="5484139" y="2699667"/>
            <a:ext cx="1761900" cy="14913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2" name="Google Shape;2762;p33"/>
          <p:cNvCxnSpPr/>
          <p:nvPr/>
        </p:nvCxnSpPr>
        <p:spPr>
          <a:xfrm rot="10800000">
            <a:off x="4006550" y="2688925"/>
            <a:ext cx="9000" cy="271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Complexity</a:t>
            </a:r>
            <a:endParaRPr sz="3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68" name="Google Shape;2768;p34"/>
          <p:cNvSpPr txBox="1"/>
          <p:nvPr>
            <p:ph idx="1" type="body"/>
          </p:nvPr>
        </p:nvSpPr>
        <p:spPr>
          <a:xfrm>
            <a:off x="861300" y="138770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idaloka"/>
              <a:buChar char="●"/>
            </a:pP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Difficult issues :</a:t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code</a:t>
            </a: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整合、互相取用database資料、各個fragment間轉換及儲存更新資料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Vidaloka"/>
              <a:buChar char="●"/>
            </a:pP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Solutions :</a:t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	</a:t>
            </a: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分成兩個小組，較相關的先合併及互通database資料，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最後全部合併再更新navigation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5"/>
          <p:cNvSpPr txBox="1"/>
          <p:nvPr>
            <p:ph idx="1" type="body"/>
          </p:nvPr>
        </p:nvSpPr>
        <p:spPr>
          <a:xfrm>
            <a:off x="744025" y="1936825"/>
            <a:ext cx="3614400" cy="31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idaloka"/>
              <a:buChar char="●"/>
            </a:pPr>
            <a:r>
              <a:rPr lang="zh-TW" sz="16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遊戲隨機抽選動物角色加入圖鑑：</a:t>
            </a: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可隨喜好收集，並隨時更換主要飼養角色（初始角色為青蛙）</a:t>
            </a:r>
            <a:endParaRPr sz="16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idaloka"/>
              <a:buChar char="●"/>
            </a:pPr>
            <a:r>
              <a:rPr lang="zh-TW" sz="16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動物生命週期：</a:t>
            </a: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 </a:t>
            </a: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模擬App停止運行後持續計算生命值，須完成事項以獲取代幣購買飼料餵食，否則動物死亡並從圖鑑自動刪除該角色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74" name="Google Shape;27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Details</a:t>
            </a:r>
            <a:endParaRPr/>
          </a:p>
        </p:txBody>
      </p:sp>
      <p:pic>
        <p:nvPicPr>
          <p:cNvPr id="2775" name="Google Shape;2775;p35"/>
          <p:cNvPicPr preferRelativeResize="0"/>
          <p:nvPr/>
        </p:nvPicPr>
        <p:blipFill rotWithShape="1">
          <a:blip r:embed="rId3">
            <a:alphaModFix/>
          </a:blip>
          <a:srcRect b="20273" l="3372" r="0" t="26347"/>
          <a:stretch/>
        </p:blipFill>
        <p:spPr>
          <a:xfrm>
            <a:off x="6560275" y="2903625"/>
            <a:ext cx="1605750" cy="171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35"/>
          <p:cNvPicPr preferRelativeResize="0"/>
          <p:nvPr/>
        </p:nvPicPr>
        <p:blipFill rotWithShape="1">
          <a:blip r:embed="rId4">
            <a:alphaModFix/>
          </a:blip>
          <a:srcRect b="22741" l="4027" r="4027" t="31233"/>
          <a:stretch/>
        </p:blipFill>
        <p:spPr>
          <a:xfrm>
            <a:off x="6560275" y="1195924"/>
            <a:ext cx="1605750" cy="15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35"/>
          <p:cNvPicPr preferRelativeResize="0"/>
          <p:nvPr/>
        </p:nvPicPr>
        <p:blipFill rotWithShape="1">
          <a:blip r:embed="rId5">
            <a:alphaModFix/>
          </a:blip>
          <a:srcRect b="9397" l="1826" r="0" t="21556"/>
          <a:stretch/>
        </p:blipFill>
        <p:spPr>
          <a:xfrm>
            <a:off x="4611100" y="1936825"/>
            <a:ext cx="1800225" cy="24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36"/>
          <p:cNvSpPr txBox="1"/>
          <p:nvPr>
            <p:ph idx="1" type="body"/>
          </p:nvPr>
        </p:nvSpPr>
        <p:spPr>
          <a:xfrm>
            <a:off x="861300" y="1691850"/>
            <a:ext cx="5085300" cy="14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idaloka"/>
              <a:buChar char="●"/>
            </a:pPr>
            <a:r>
              <a:rPr lang="zh-TW" sz="16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不同動物角色、不同穿搭方法（原創設計）</a:t>
            </a:r>
            <a:endParaRPr sz="16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83" name="Google Shape;278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Details</a:t>
            </a:r>
            <a:endParaRPr/>
          </a:p>
        </p:txBody>
      </p:sp>
      <p:pic>
        <p:nvPicPr>
          <p:cNvPr id="2784" name="Google Shape;27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550" y="1840750"/>
            <a:ext cx="2892600" cy="202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75" y="3146850"/>
            <a:ext cx="2421320" cy="16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6" name="Google Shape;27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157" y="3282200"/>
            <a:ext cx="2421320" cy="16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7" name="Google Shape;27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6589" y="3304410"/>
            <a:ext cx="2357745" cy="164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8" name="Google Shape;278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2523" y="2010450"/>
            <a:ext cx="3160223" cy="22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9" name="Google Shape;278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448" y="1840738"/>
            <a:ext cx="3090652" cy="215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0" name="Google Shape;2790;p36"/>
          <p:cNvPicPr preferRelativeResize="0"/>
          <p:nvPr/>
        </p:nvPicPr>
        <p:blipFill rotWithShape="1">
          <a:blip r:embed="rId9">
            <a:alphaModFix/>
          </a:blip>
          <a:srcRect b="11720" l="0" r="0" t="-11720"/>
          <a:stretch/>
        </p:blipFill>
        <p:spPr>
          <a:xfrm>
            <a:off x="4885974" y="2228775"/>
            <a:ext cx="2535301" cy="17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60411" y="580250"/>
            <a:ext cx="3763599" cy="262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36"/>
          <p:cNvPicPr preferRelativeResize="0"/>
          <p:nvPr/>
        </p:nvPicPr>
        <p:blipFill rotWithShape="1">
          <a:blip r:embed="rId11">
            <a:alphaModFix/>
          </a:blip>
          <a:srcRect b="55519" l="30915" r="54494" t="31076"/>
          <a:stretch/>
        </p:blipFill>
        <p:spPr>
          <a:xfrm rot="908132">
            <a:off x="4518688" y="2728897"/>
            <a:ext cx="854526" cy="54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36"/>
          <p:cNvPicPr preferRelativeResize="0"/>
          <p:nvPr/>
        </p:nvPicPr>
        <p:blipFill rotWithShape="1">
          <a:blip r:embed="rId12">
            <a:alphaModFix/>
          </a:blip>
          <a:srcRect b="47867" l="27389" r="49716" t="33086"/>
          <a:stretch/>
        </p:blipFill>
        <p:spPr>
          <a:xfrm rot="-729719">
            <a:off x="908138" y="3752251"/>
            <a:ext cx="936626" cy="54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36"/>
          <p:cNvPicPr preferRelativeResize="0"/>
          <p:nvPr/>
        </p:nvPicPr>
        <p:blipFill rotWithShape="1">
          <a:blip r:embed="rId13">
            <a:alphaModFix/>
          </a:blip>
          <a:srcRect b="51237" l="29506" r="53492" t="21194"/>
          <a:stretch/>
        </p:blipFill>
        <p:spPr>
          <a:xfrm rot="1298444">
            <a:off x="7463425" y="1306198"/>
            <a:ext cx="864548" cy="97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7"/>
          <p:cNvSpPr txBox="1"/>
          <p:nvPr>
            <p:ph idx="1" type="body"/>
          </p:nvPr>
        </p:nvSpPr>
        <p:spPr>
          <a:xfrm>
            <a:off x="1093925" y="1629275"/>
            <a:ext cx="7421400" cy="422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idaloka"/>
              <a:buChar char="●"/>
            </a:pP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Features for execution</a:t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提供 todolist 小工具：搜尋、依重要程度排序、隱藏已完成事項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多種操作方式：左滑刪除、點擊編輯</a:t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Vidaloka"/>
              <a:buChar char="●"/>
            </a:pPr>
            <a:r>
              <a:rPr lang="zh-TW" sz="1600">
                <a:latin typeface="Vidaloka"/>
                <a:ea typeface="Vidaloka"/>
                <a:cs typeface="Vidaloka"/>
                <a:sym typeface="Vidaloka"/>
              </a:rPr>
              <a:t>Invisible features</a:t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每日早上九點跳通知："Have a nice day! Check your todos in TooDoZoo!"</a:t>
            </a:r>
            <a:endParaRPr sz="1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800" name="Google Shape;280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8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45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Thanks!</a:t>
            </a:r>
            <a:endParaRPr b="1" sz="45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