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</p:sldIdLst>
  <p:sldSz cy="5143500" cx="9144000"/>
  <p:notesSz cx="6858000" cy="9144000"/>
  <p:embeddedFontLst>
    <p:embeddedFont>
      <p:font typeface="Golos Text"/>
      <p:regular r:id="rId52"/>
      <p:bold r:id="rId53"/>
    </p:embeddedFont>
    <p:embeddedFont>
      <p:font typeface="Lato"/>
      <p:regular r:id="rId54"/>
      <p:bold r:id="rId55"/>
      <p:italic r:id="rId56"/>
      <p:boldItalic r:id="rId57"/>
    </p:embeddedFont>
    <p:embeddedFont>
      <p:font typeface="Commissioner"/>
      <p:regular r:id="rId58"/>
      <p:bold r:id="rId59"/>
    </p:embeddedFont>
    <p:embeddedFont>
      <p:font typeface="Golos Text SemiBold"/>
      <p:regular r:id="rId60"/>
      <p:bold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Nathan Josli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41BE6E-6559-4B11-A023-C40645184D27}">
  <a:tblStyle styleId="{DF41BE6E-6559-4B11-A023-C40645184D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1" Type="http://schemas.openxmlformats.org/officeDocument/2006/relationships/font" Target="fonts/GolosTextSemiBold-bold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GolosTextSemiBold-regular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font" Target="fonts/GolosText-bold.fntdata"/><Relationship Id="rId52" Type="http://schemas.openxmlformats.org/officeDocument/2006/relationships/font" Target="fonts/GolosText-regular.fntdata"/><Relationship Id="rId11" Type="http://schemas.openxmlformats.org/officeDocument/2006/relationships/slide" Target="slides/slide4.xml"/><Relationship Id="rId55" Type="http://schemas.openxmlformats.org/officeDocument/2006/relationships/font" Target="fonts/Lato-bold.fntdata"/><Relationship Id="rId10" Type="http://schemas.openxmlformats.org/officeDocument/2006/relationships/slide" Target="slides/slide3.xml"/><Relationship Id="rId54" Type="http://schemas.openxmlformats.org/officeDocument/2006/relationships/font" Target="fonts/Lato-regular.fntdata"/><Relationship Id="rId13" Type="http://schemas.openxmlformats.org/officeDocument/2006/relationships/slide" Target="slides/slide6.xml"/><Relationship Id="rId57" Type="http://schemas.openxmlformats.org/officeDocument/2006/relationships/font" Target="fonts/Lato-boldItalic.fntdata"/><Relationship Id="rId12" Type="http://schemas.openxmlformats.org/officeDocument/2006/relationships/slide" Target="slides/slide5.xml"/><Relationship Id="rId56" Type="http://schemas.openxmlformats.org/officeDocument/2006/relationships/font" Target="fonts/Lato-italic.fntdata"/><Relationship Id="rId15" Type="http://schemas.openxmlformats.org/officeDocument/2006/relationships/slide" Target="slides/slide8.xml"/><Relationship Id="rId59" Type="http://schemas.openxmlformats.org/officeDocument/2006/relationships/font" Target="fonts/Commissioner-bold.fntdata"/><Relationship Id="rId14" Type="http://schemas.openxmlformats.org/officeDocument/2006/relationships/slide" Target="slides/slide7.xml"/><Relationship Id="rId58" Type="http://schemas.openxmlformats.org/officeDocument/2006/relationships/font" Target="fonts/Commissioner-regular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0-29T23:58:03.927">
    <p:pos x="1349" y="920"/>
    <p:text>Order of components? We could match the paper, but perhaps it's better to start simple and reverse it?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110d723e6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110d723e6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0ffc5e1e9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0ffc5e1e9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110d723e6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110d723e6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09eb30d59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09eb30d59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09eb30d59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09eb30d59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Edges leading into states model function execution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States themselves represent successful completion of the function call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09eb30d59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09eb30d59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09eb30d59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09eb30d59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09eb30d59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09eb30d59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Well formed or formed smartly, i.e. a script that intentionally makes function calls that aren’t necessary in an attempt to bypass defense mechanisms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09eb30d59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09eb30d59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09eb30d59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309eb30d59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0935c5925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0935c5925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Digital fingerprinting is a technique used to create unique identifiers by aggregating a variety of attributes associated with a device.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fa32c8be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fa32c8be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0e16dd1b5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0e16dd1b5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fa32c8bef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fa32c8bef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0e16dd1b5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0e16dd1b5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Simply </a:t>
            </a:r>
            <a:r>
              <a:rPr lang="en"/>
              <a:t>receives</a:t>
            </a:r>
            <a:r>
              <a:rPr lang="en"/>
              <a:t> data from any fingerprinter component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Stores data into a queue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Distinct queues are defined for each fingerprinter component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Limited entries, such that an enqueue on a full queue first dequeues the oldest value (FIFO)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fc8520952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fc8520952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fc8520952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fc8520952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fc8520952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fc8520952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matrix approach is a caveat of UPPAAL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 an application, such as a browser extension, they could either be maps or array depending on implementation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fc8520952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fc8520952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0ffc5e1e9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30ffc5e1e9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30ffc5e1e9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30ffc5e1e9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0935c5925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0935c5925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30ffc5e1e9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30ffc5e1e9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0ffc5e1e9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0ffc5e1e9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E&lt;&gt; is considered a reachability property by UPPAAL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A&lt;&gt; and → are considered liveness properties by UPPAAL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30ffc5e1e9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30ffc5e1e9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0ffc5e1e9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30ffc5e1e9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don’t have a similar property for Fingerprinter Component 2 (FP_2) because it’s impossible for it to </a:t>
            </a:r>
            <a:r>
              <a:rPr lang="en"/>
              <a:t>submit</a:t>
            </a:r>
            <a:r>
              <a:rPr lang="en"/>
              <a:t> data, proved by property D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110d723e6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3110d723e6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30d8502c66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30d8502c66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0d8502c66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0d8502c66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0e16dd1b5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0e16dd1b5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0e16dd1b5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30e16dd1b5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0e16dd1b5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30e16dd1b5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0935c592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0935c592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0e16dd1b5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30e16dd1b5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0e16dd1b5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30e16dd1b5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30e16dd1b5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30e16dd1b5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30e16dd1b5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30e16dd1b5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3110d723e6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3110d723e6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0935c5925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0935c5925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Two aspects of Fingerprinting Mitigation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Policy Decision Making: “When do we mitigate”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Policy Enforcement: “How do we mitigate”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We’re concerned about the reliability of enforcement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0935c5925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0935c5925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0935c5925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0935c5925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0935c5925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0935c5925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0ffc5e1e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0ffc5e1e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Shows the effects of mitigation approaches on fingerprinting schemes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Normalization: Hide in the Crowd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Randomization: Moving Target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API Blocking: Prevent function execution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flaticon.com/" TargetMode="External"/><Relationship Id="rId4" Type="http://schemas.openxmlformats.org/officeDocument/2006/relationships/hyperlink" Target="https://freepik.com/" TargetMode="External"/><Relationship Id="rId5" Type="http://schemas.openxmlformats.org/officeDocument/2006/relationships/hyperlink" Target="https://freepik.com/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1332200"/>
            <a:ext cx="5004900" cy="19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25" y="3315975"/>
            <a:ext cx="50049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55375" y="539500"/>
            <a:ext cx="9199350" cy="4604000"/>
            <a:chOff x="-55375" y="539500"/>
            <a:chExt cx="9199350" cy="4604000"/>
          </a:xfrm>
        </p:grpSpPr>
        <p:cxnSp>
          <p:nvCxnSpPr>
            <p:cNvPr id="14" name="Google Shape;14;p2"/>
            <p:cNvCxnSpPr/>
            <p:nvPr/>
          </p:nvCxnSpPr>
          <p:spPr>
            <a:xfrm>
              <a:off x="-55375" y="4608575"/>
              <a:ext cx="487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4751675" y="539500"/>
              <a:ext cx="4392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hasCustomPrompt="1" type="title"/>
          </p:nvPr>
        </p:nvSpPr>
        <p:spPr>
          <a:xfrm>
            <a:off x="1604400" y="1600075"/>
            <a:ext cx="5935200" cy="13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7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/>
          <p:nvPr>
            <p:ph idx="1" type="subTitle"/>
          </p:nvPr>
        </p:nvSpPr>
        <p:spPr>
          <a:xfrm>
            <a:off x="1604400" y="2923675"/>
            <a:ext cx="5935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sp>
        <p:nvSpPr>
          <p:cNvPr id="80" name="Google Shape;80;p11"/>
          <p:cNvSpPr/>
          <p:nvPr/>
        </p:nvSpPr>
        <p:spPr>
          <a:xfrm rot="10800000">
            <a:off x="-55375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1"/>
          <p:cNvGrpSpPr/>
          <p:nvPr/>
        </p:nvGrpSpPr>
        <p:grpSpPr>
          <a:xfrm rot="10800000">
            <a:off x="-55325" y="0"/>
            <a:ext cx="9199325" cy="4604000"/>
            <a:chOff x="-55375" y="539500"/>
            <a:chExt cx="9199325" cy="4604000"/>
          </a:xfrm>
        </p:grpSpPr>
        <p:cxnSp>
          <p:nvCxnSpPr>
            <p:cNvPr id="82" name="Google Shape;82;p11"/>
            <p:cNvCxnSpPr/>
            <p:nvPr/>
          </p:nvCxnSpPr>
          <p:spPr>
            <a:xfrm>
              <a:off x="-55375" y="4608575"/>
              <a:ext cx="4563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11"/>
            <p:cNvCxnSpPr/>
            <p:nvPr/>
          </p:nvCxnSpPr>
          <p:spPr>
            <a:xfrm>
              <a:off x="2576350" y="539500"/>
              <a:ext cx="6567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1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936100" y="2129352"/>
            <a:ext cx="22887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2" type="subTitle"/>
          </p:nvPr>
        </p:nvSpPr>
        <p:spPr>
          <a:xfrm>
            <a:off x="1936100" y="1370275"/>
            <a:ext cx="2288700" cy="8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hasCustomPrompt="1" idx="3" type="title"/>
          </p:nvPr>
        </p:nvSpPr>
        <p:spPr>
          <a:xfrm>
            <a:off x="993600" y="1483400"/>
            <a:ext cx="876300" cy="1152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idx="4" type="subTitle"/>
          </p:nvPr>
        </p:nvSpPr>
        <p:spPr>
          <a:xfrm>
            <a:off x="1936100" y="3827175"/>
            <a:ext cx="22887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5" type="subTitle"/>
          </p:nvPr>
        </p:nvSpPr>
        <p:spPr>
          <a:xfrm>
            <a:off x="1936100" y="3068200"/>
            <a:ext cx="2288700" cy="8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hasCustomPrompt="1" idx="6" type="title"/>
          </p:nvPr>
        </p:nvSpPr>
        <p:spPr>
          <a:xfrm>
            <a:off x="993600" y="3179712"/>
            <a:ext cx="876300" cy="1152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idx="7" type="subTitle"/>
          </p:nvPr>
        </p:nvSpPr>
        <p:spPr>
          <a:xfrm>
            <a:off x="5969570" y="2129352"/>
            <a:ext cx="22887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8" type="subTitle"/>
          </p:nvPr>
        </p:nvSpPr>
        <p:spPr>
          <a:xfrm>
            <a:off x="5969570" y="1370275"/>
            <a:ext cx="2288700" cy="8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hasCustomPrompt="1" idx="9" type="title"/>
          </p:nvPr>
        </p:nvSpPr>
        <p:spPr>
          <a:xfrm>
            <a:off x="5033780" y="1483400"/>
            <a:ext cx="876300" cy="1152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idx="13" type="subTitle"/>
          </p:nvPr>
        </p:nvSpPr>
        <p:spPr>
          <a:xfrm>
            <a:off x="5969570" y="3827175"/>
            <a:ext cx="22887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4" type="subTitle"/>
          </p:nvPr>
        </p:nvSpPr>
        <p:spPr>
          <a:xfrm>
            <a:off x="5969570" y="3068200"/>
            <a:ext cx="2288700" cy="8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hasCustomPrompt="1" idx="15" type="title"/>
          </p:nvPr>
        </p:nvSpPr>
        <p:spPr>
          <a:xfrm>
            <a:off x="5033780" y="3179712"/>
            <a:ext cx="876300" cy="1152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cxnSp>
        <p:nvCxnSpPr>
          <p:cNvPr id="102" name="Google Shape;102;p13"/>
          <p:cNvCxnSpPr/>
          <p:nvPr/>
        </p:nvCxnSpPr>
        <p:spPr>
          <a:xfrm rot="10800000">
            <a:off x="9002100" y="-100"/>
            <a:ext cx="0" cy="26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783150" y="3920175"/>
            <a:ext cx="75777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idx="1" type="subTitle"/>
          </p:nvPr>
        </p:nvSpPr>
        <p:spPr>
          <a:xfrm>
            <a:off x="783150" y="1931831"/>
            <a:ext cx="7577700" cy="19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1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cxnSp>
        <p:nvCxnSpPr>
          <p:cNvPr id="107" name="Google Shape;107;p14"/>
          <p:cNvCxnSpPr/>
          <p:nvPr/>
        </p:nvCxnSpPr>
        <p:spPr>
          <a:xfrm rot="10800000">
            <a:off x="75" y="4876025"/>
            <a:ext cx="82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 flipH="1">
            <a:off x="4426725" y="2036300"/>
            <a:ext cx="32052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11" name="Google Shape;111;p15"/>
          <p:cNvSpPr txBox="1"/>
          <p:nvPr>
            <p:ph hasCustomPrompt="1" idx="2" type="title"/>
          </p:nvPr>
        </p:nvSpPr>
        <p:spPr>
          <a:xfrm flipH="1">
            <a:off x="6555825" y="1012500"/>
            <a:ext cx="1076100" cy="87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112" name="Google Shape;112;p15"/>
          <p:cNvSpPr txBox="1"/>
          <p:nvPr>
            <p:ph idx="1" type="subTitle"/>
          </p:nvPr>
        </p:nvSpPr>
        <p:spPr>
          <a:xfrm flipH="1">
            <a:off x="4426725" y="3573275"/>
            <a:ext cx="32052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sp>
        <p:nvSpPr>
          <p:cNvPr id="113" name="Google Shape;113;p15"/>
          <p:cNvSpPr/>
          <p:nvPr/>
        </p:nvSpPr>
        <p:spPr>
          <a:xfrm flipH="1">
            <a:off x="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15"/>
          <p:cNvCxnSpPr/>
          <p:nvPr/>
        </p:nvCxnSpPr>
        <p:spPr>
          <a:xfrm rot="10800000">
            <a:off x="0" y="4876025"/>
            <a:ext cx="487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" type="subTitle"/>
          </p:nvPr>
        </p:nvSpPr>
        <p:spPr>
          <a:xfrm>
            <a:off x="713225" y="3582477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hasCustomPrompt="1" idx="2" type="title"/>
          </p:nvPr>
        </p:nvSpPr>
        <p:spPr>
          <a:xfrm>
            <a:off x="713225" y="1575103"/>
            <a:ext cx="24003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0" name="Google Shape;120;p16"/>
          <p:cNvSpPr txBox="1"/>
          <p:nvPr>
            <p:ph idx="3" type="subTitle"/>
          </p:nvPr>
        </p:nvSpPr>
        <p:spPr>
          <a:xfrm>
            <a:off x="713225" y="2654575"/>
            <a:ext cx="24003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121" name="Google Shape;121;p16"/>
          <p:cNvSpPr txBox="1"/>
          <p:nvPr>
            <p:ph idx="4" type="subTitle"/>
          </p:nvPr>
        </p:nvSpPr>
        <p:spPr>
          <a:xfrm>
            <a:off x="6030475" y="3582477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hasCustomPrompt="1" idx="5" type="title"/>
          </p:nvPr>
        </p:nvSpPr>
        <p:spPr>
          <a:xfrm>
            <a:off x="6030475" y="1575103"/>
            <a:ext cx="24003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3" name="Google Shape;123;p16"/>
          <p:cNvSpPr txBox="1"/>
          <p:nvPr>
            <p:ph idx="6" type="subTitle"/>
          </p:nvPr>
        </p:nvSpPr>
        <p:spPr>
          <a:xfrm>
            <a:off x="6030475" y="2654575"/>
            <a:ext cx="24003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7" type="subTitle"/>
          </p:nvPr>
        </p:nvSpPr>
        <p:spPr>
          <a:xfrm>
            <a:off x="3371850" y="3582477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hasCustomPrompt="1" idx="8" type="title"/>
          </p:nvPr>
        </p:nvSpPr>
        <p:spPr>
          <a:xfrm>
            <a:off x="3371850" y="1575103"/>
            <a:ext cx="24003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6" name="Google Shape;126;p16"/>
          <p:cNvSpPr txBox="1"/>
          <p:nvPr>
            <p:ph idx="9" type="subTitle"/>
          </p:nvPr>
        </p:nvSpPr>
        <p:spPr>
          <a:xfrm>
            <a:off x="3371850" y="2654575"/>
            <a:ext cx="24003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cxnSp>
        <p:nvCxnSpPr>
          <p:cNvPr id="127" name="Google Shape;127;p16"/>
          <p:cNvCxnSpPr/>
          <p:nvPr/>
        </p:nvCxnSpPr>
        <p:spPr>
          <a:xfrm rot="10800000">
            <a:off x="5035800" y="4797575"/>
            <a:ext cx="410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idx="1" type="subTitle"/>
          </p:nvPr>
        </p:nvSpPr>
        <p:spPr>
          <a:xfrm>
            <a:off x="2370900" y="1278125"/>
            <a:ext cx="44022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hasCustomPrompt="1" type="title"/>
          </p:nvPr>
        </p:nvSpPr>
        <p:spPr>
          <a:xfrm>
            <a:off x="2370900" y="572825"/>
            <a:ext cx="44022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2" name="Google Shape;132;p17"/>
          <p:cNvSpPr txBox="1"/>
          <p:nvPr>
            <p:ph idx="2" type="subTitle"/>
          </p:nvPr>
        </p:nvSpPr>
        <p:spPr>
          <a:xfrm>
            <a:off x="2370900" y="4087875"/>
            <a:ext cx="44022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hasCustomPrompt="1" idx="3" type="title"/>
          </p:nvPr>
        </p:nvSpPr>
        <p:spPr>
          <a:xfrm>
            <a:off x="2370900" y="3382575"/>
            <a:ext cx="44022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4" name="Google Shape;134;p17"/>
          <p:cNvSpPr txBox="1"/>
          <p:nvPr>
            <p:ph idx="4" type="subTitle"/>
          </p:nvPr>
        </p:nvSpPr>
        <p:spPr>
          <a:xfrm>
            <a:off x="2370900" y="2683000"/>
            <a:ext cx="44022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hasCustomPrompt="1" idx="5" type="title"/>
          </p:nvPr>
        </p:nvSpPr>
        <p:spPr>
          <a:xfrm>
            <a:off x="2370900" y="1977700"/>
            <a:ext cx="44022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36" name="Google Shape;136;p17"/>
          <p:cNvGrpSpPr/>
          <p:nvPr/>
        </p:nvGrpSpPr>
        <p:grpSpPr>
          <a:xfrm>
            <a:off x="711250" y="-125"/>
            <a:ext cx="7719525" cy="5143625"/>
            <a:chOff x="711250" y="-125"/>
            <a:chExt cx="7719525" cy="5143625"/>
          </a:xfrm>
        </p:grpSpPr>
        <p:cxnSp>
          <p:nvCxnSpPr>
            <p:cNvPr id="137" name="Google Shape;137;p17"/>
            <p:cNvCxnSpPr/>
            <p:nvPr/>
          </p:nvCxnSpPr>
          <p:spPr>
            <a:xfrm rot="10800000">
              <a:off x="711250" y="2191500"/>
              <a:ext cx="0" cy="295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17"/>
            <p:cNvCxnSpPr/>
            <p:nvPr/>
          </p:nvCxnSpPr>
          <p:spPr>
            <a:xfrm rot="10800000">
              <a:off x="8430775" y="-125"/>
              <a:ext cx="0" cy="2191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142" name="Google Shape;142;p18"/>
          <p:cNvGrpSpPr/>
          <p:nvPr/>
        </p:nvGrpSpPr>
        <p:grpSpPr>
          <a:xfrm flipH="1">
            <a:off x="0" y="4876025"/>
            <a:ext cx="9144000" cy="267600"/>
            <a:chOff x="0" y="4876025"/>
            <a:chExt cx="9144000" cy="267600"/>
          </a:xfrm>
        </p:grpSpPr>
        <p:sp>
          <p:nvSpPr>
            <p:cNvPr id="143" name="Google Shape;143;p18"/>
            <p:cNvSpPr/>
            <p:nvPr/>
          </p:nvSpPr>
          <p:spPr>
            <a:xfrm>
              <a:off x="0" y="4876025"/>
              <a:ext cx="9144000" cy="267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4" name="Google Shape;144;p18"/>
            <p:cNvCxnSpPr/>
            <p:nvPr/>
          </p:nvCxnSpPr>
          <p:spPr>
            <a:xfrm>
              <a:off x="4572000" y="5009825"/>
              <a:ext cx="457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_1_2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48" name="Google Shape;148;p19"/>
          <p:cNvCxnSpPr/>
          <p:nvPr/>
        </p:nvCxnSpPr>
        <p:spPr>
          <a:xfrm>
            <a:off x="0" y="262400"/>
            <a:ext cx="228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1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0"/>
          <p:cNvGrpSpPr/>
          <p:nvPr/>
        </p:nvGrpSpPr>
        <p:grpSpPr>
          <a:xfrm>
            <a:off x="0" y="0"/>
            <a:ext cx="9144075" cy="5143500"/>
            <a:chOff x="0" y="0"/>
            <a:chExt cx="9144075" cy="5143500"/>
          </a:xfrm>
        </p:grpSpPr>
        <p:sp>
          <p:nvSpPr>
            <p:cNvPr id="152" name="Google Shape;152;p20"/>
            <p:cNvSpPr/>
            <p:nvPr/>
          </p:nvSpPr>
          <p:spPr>
            <a:xfrm>
              <a:off x="4185975" y="4426700"/>
              <a:ext cx="4958100" cy="71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0" y="0"/>
              <a:ext cx="8529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0"/>
          <p:cNvSpPr txBox="1"/>
          <p:nvPr>
            <p:ph type="title"/>
          </p:nvPr>
        </p:nvSpPr>
        <p:spPr>
          <a:xfrm>
            <a:off x="4035075" y="1441250"/>
            <a:ext cx="3428100" cy="1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92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/>
        </p:txBody>
      </p:sp>
      <p:sp>
        <p:nvSpPr>
          <p:cNvPr id="155" name="Google Shape;155;p20"/>
          <p:cNvSpPr txBox="1"/>
          <p:nvPr>
            <p:ph idx="1" type="subTitle"/>
          </p:nvPr>
        </p:nvSpPr>
        <p:spPr>
          <a:xfrm>
            <a:off x="4035075" y="2568000"/>
            <a:ext cx="3428100" cy="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grpSp>
        <p:nvGrpSpPr>
          <p:cNvPr id="156" name="Google Shape;156;p20"/>
          <p:cNvGrpSpPr/>
          <p:nvPr/>
        </p:nvGrpSpPr>
        <p:grpSpPr>
          <a:xfrm>
            <a:off x="150" y="539500"/>
            <a:ext cx="8430625" cy="4604000"/>
            <a:chOff x="150" y="539500"/>
            <a:chExt cx="8430625" cy="4604000"/>
          </a:xfrm>
        </p:grpSpPr>
        <p:cxnSp>
          <p:nvCxnSpPr>
            <p:cNvPr id="157" name="Google Shape;157;p20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20"/>
            <p:cNvCxnSpPr/>
            <p:nvPr/>
          </p:nvCxnSpPr>
          <p:spPr>
            <a:xfrm rot="10800000">
              <a:off x="150" y="539500"/>
              <a:ext cx="433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512075" y="2036300"/>
            <a:ext cx="32052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200"/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3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512075" y="3573275"/>
            <a:ext cx="32052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" name="Google Shape;22;p3"/>
          <p:cNvCxnSpPr/>
          <p:nvPr/>
        </p:nvCxnSpPr>
        <p:spPr>
          <a:xfrm>
            <a:off x="4273200" y="4876025"/>
            <a:ext cx="487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1691100" y="1759300"/>
            <a:ext cx="5761800" cy="20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Char char="■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63" name="Google Shape;163;p21"/>
          <p:cNvSpPr/>
          <p:nvPr/>
        </p:nvSpPr>
        <p:spPr>
          <a:xfrm flipH="1">
            <a:off x="0" y="4875900"/>
            <a:ext cx="91440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21"/>
          <p:cNvGrpSpPr/>
          <p:nvPr/>
        </p:nvGrpSpPr>
        <p:grpSpPr>
          <a:xfrm>
            <a:off x="276825" y="267475"/>
            <a:ext cx="8860200" cy="4876025"/>
            <a:chOff x="276825" y="267475"/>
            <a:chExt cx="8860200" cy="4876025"/>
          </a:xfrm>
        </p:grpSpPr>
        <p:cxnSp>
          <p:nvCxnSpPr>
            <p:cNvPr id="165" name="Google Shape;165;p21"/>
            <p:cNvCxnSpPr/>
            <p:nvPr/>
          </p:nvCxnSpPr>
          <p:spPr>
            <a:xfrm rot="10800000">
              <a:off x="276825" y="2571900"/>
              <a:ext cx="0" cy="257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21"/>
            <p:cNvCxnSpPr/>
            <p:nvPr/>
          </p:nvCxnSpPr>
          <p:spPr>
            <a:xfrm>
              <a:off x="4565025" y="267475"/>
              <a:ext cx="457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7" name="Google Shape;167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948325" y="1409875"/>
            <a:ext cx="48633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70" name="Google Shape;170;p22"/>
          <p:cNvSpPr txBox="1"/>
          <p:nvPr>
            <p:ph idx="1" type="subTitle"/>
          </p:nvPr>
        </p:nvSpPr>
        <p:spPr>
          <a:xfrm>
            <a:off x="948325" y="2172700"/>
            <a:ext cx="4863300" cy="15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1" name="Google Shape;171;p22"/>
          <p:cNvSpPr/>
          <p:nvPr/>
        </p:nvSpPr>
        <p:spPr>
          <a:xfrm flipH="1" rot="10800000"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22"/>
          <p:cNvGrpSpPr/>
          <p:nvPr/>
        </p:nvGrpSpPr>
        <p:grpSpPr>
          <a:xfrm flipH="1" rot="10800000">
            <a:off x="-55375" y="0"/>
            <a:ext cx="9199250" cy="4604000"/>
            <a:chOff x="-55375" y="539500"/>
            <a:chExt cx="9199250" cy="4604000"/>
          </a:xfrm>
        </p:grpSpPr>
        <p:cxnSp>
          <p:nvCxnSpPr>
            <p:cNvPr id="173" name="Google Shape;173;p22"/>
            <p:cNvCxnSpPr/>
            <p:nvPr/>
          </p:nvCxnSpPr>
          <p:spPr>
            <a:xfrm>
              <a:off x="-55375" y="4608575"/>
              <a:ext cx="4571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22"/>
            <p:cNvCxnSpPr/>
            <p:nvPr/>
          </p:nvCxnSpPr>
          <p:spPr>
            <a:xfrm>
              <a:off x="4585075" y="539500"/>
              <a:ext cx="4558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22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_1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1262175" y="1405950"/>
            <a:ext cx="26301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79" name="Google Shape;179;p23"/>
          <p:cNvSpPr txBox="1"/>
          <p:nvPr>
            <p:ph idx="1" type="subTitle"/>
          </p:nvPr>
        </p:nvSpPr>
        <p:spPr>
          <a:xfrm>
            <a:off x="1262175" y="2545038"/>
            <a:ext cx="26301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3"/>
          <p:cNvSpPr/>
          <p:nvPr/>
        </p:nvSpPr>
        <p:spPr>
          <a:xfrm rot="10800000">
            <a:off x="125" y="0"/>
            <a:ext cx="716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23"/>
          <p:cNvGrpSpPr/>
          <p:nvPr/>
        </p:nvGrpSpPr>
        <p:grpSpPr>
          <a:xfrm rot="10800000">
            <a:off x="0" y="363100"/>
            <a:ext cx="8860200" cy="4780400"/>
            <a:chOff x="283800" y="0"/>
            <a:chExt cx="8860200" cy="4780400"/>
          </a:xfrm>
        </p:grpSpPr>
        <p:cxnSp>
          <p:nvCxnSpPr>
            <p:cNvPr id="182" name="Google Shape;182;p23"/>
            <p:cNvCxnSpPr/>
            <p:nvPr/>
          </p:nvCxnSpPr>
          <p:spPr>
            <a:xfrm>
              <a:off x="4273200" y="4780400"/>
              <a:ext cx="487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23"/>
            <p:cNvCxnSpPr/>
            <p:nvPr/>
          </p:nvCxnSpPr>
          <p:spPr>
            <a:xfrm rot="10800000">
              <a:off x="283800" y="0"/>
              <a:ext cx="0" cy="413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4" name="Google Shape;18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_1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4746788" y="1405950"/>
            <a:ext cx="26301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87" name="Google Shape;187;p24"/>
          <p:cNvSpPr txBox="1"/>
          <p:nvPr>
            <p:ph idx="1" type="subTitle"/>
          </p:nvPr>
        </p:nvSpPr>
        <p:spPr>
          <a:xfrm>
            <a:off x="4746788" y="2545038"/>
            <a:ext cx="26301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8" name="Google Shape;188;p24"/>
          <p:cNvGrpSpPr/>
          <p:nvPr/>
        </p:nvGrpSpPr>
        <p:grpSpPr>
          <a:xfrm flipH="1">
            <a:off x="0" y="0"/>
            <a:ext cx="9144075" cy="5143500"/>
            <a:chOff x="0" y="0"/>
            <a:chExt cx="9144075" cy="5143500"/>
          </a:xfrm>
        </p:grpSpPr>
        <p:grpSp>
          <p:nvGrpSpPr>
            <p:cNvPr id="189" name="Google Shape;189;p24"/>
            <p:cNvGrpSpPr/>
            <p:nvPr/>
          </p:nvGrpSpPr>
          <p:grpSpPr>
            <a:xfrm>
              <a:off x="0" y="0"/>
              <a:ext cx="9144075" cy="5143500"/>
              <a:chOff x="0" y="0"/>
              <a:chExt cx="9144075" cy="5143500"/>
            </a:xfrm>
          </p:grpSpPr>
          <p:sp>
            <p:nvSpPr>
              <p:cNvPr id="190" name="Google Shape;190;p24"/>
              <p:cNvSpPr/>
              <p:nvPr/>
            </p:nvSpPr>
            <p:spPr>
              <a:xfrm>
                <a:off x="4185975" y="4608575"/>
                <a:ext cx="4958100" cy="529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4"/>
              <p:cNvSpPr/>
              <p:nvPr/>
            </p:nvSpPr>
            <p:spPr>
              <a:xfrm>
                <a:off x="0" y="0"/>
                <a:ext cx="852900" cy="5143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24"/>
            <p:cNvGrpSpPr/>
            <p:nvPr/>
          </p:nvGrpSpPr>
          <p:grpSpPr>
            <a:xfrm>
              <a:off x="150" y="539500"/>
              <a:ext cx="8430625" cy="4604000"/>
              <a:chOff x="150" y="539500"/>
              <a:chExt cx="8430625" cy="4604000"/>
            </a:xfrm>
          </p:grpSpPr>
          <p:cxnSp>
            <p:nvCxnSpPr>
              <p:cNvPr id="193" name="Google Shape;193;p24"/>
              <p:cNvCxnSpPr/>
              <p:nvPr/>
            </p:nvCxnSpPr>
            <p:spPr>
              <a:xfrm rot="10800000">
                <a:off x="8430775" y="805200"/>
                <a:ext cx="0" cy="433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" name="Google Shape;194;p24"/>
              <p:cNvCxnSpPr/>
              <p:nvPr/>
            </p:nvCxnSpPr>
            <p:spPr>
              <a:xfrm rot="10800000">
                <a:off x="150" y="539500"/>
                <a:ext cx="433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95" name="Google Shape;195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98" name="Google Shape;198;p25"/>
          <p:cNvSpPr txBox="1"/>
          <p:nvPr>
            <p:ph idx="1" type="body"/>
          </p:nvPr>
        </p:nvSpPr>
        <p:spPr>
          <a:xfrm>
            <a:off x="713225" y="1682875"/>
            <a:ext cx="3780900" cy="27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hivo"/>
              <a:buChar char="■"/>
              <a:defRPr/>
            </a:lvl9pPr>
          </a:lstStyle>
          <a:p/>
        </p:txBody>
      </p:sp>
      <p:sp>
        <p:nvSpPr>
          <p:cNvPr id="199" name="Google Shape;199;p25"/>
          <p:cNvSpPr txBox="1"/>
          <p:nvPr>
            <p:ph idx="2" type="body"/>
          </p:nvPr>
        </p:nvSpPr>
        <p:spPr>
          <a:xfrm>
            <a:off x="4651325" y="1682875"/>
            <a:ext cx="3780900" cy="27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hivo"/>
              <a:buChar char="■"/>
              <a:defRPr/>
            </a:lvl9pPr>
          </a:lstStyle>
          <a:p/>
        </p:txBody>
      </p:sp>
      <p:sp>
        <p:nvSpPr>
          <p:cNvPr id="200" name="Google Shape;200;p25"/>
          <p:cNvSpPr txBox="1"/>
          <p:nvPr>
            <p:ph idx="3" type="subTitle"/>
          </p:nvPr>
        </p:nvSpPr>
        <p:spPr>
          <a:xfrm>
            <a:off x="713250" y="1217050"/>
            <a:ext cx="77175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5"/>
          <p:cNvSpPr/>
          <p:nvPr/>
        </p:nvSpPr>
        <p:spPr>
          <a:xfrm flipH="1">
            <a:off x="713400" y="4876025"/>
            <a:ext cx="84306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25"/>
          <p:cNvGrpSpPr/>
          <p:nvPr/>
        </p:nvGrpSpPr>
        <p:grpSpPr>
          <a:xfrm>
            <a:off x="283800" y="-4100"/>
            <a:ext cx="8576400" cy="5147625"/>
            <a:chOff x="283800" y="-4100"/>
            <a:chExt cx="8576400" cy="5147625"/>
          </a:xfrm>
        </p:grpSpPr>
        <p:cxnSp>
          <p:nvCxnSpPr>
            <p:cNvPr id="203" name="Google Shape;203;p25"/>
            <p:cNvCxnSpPr/>
            <p:nvPr/>
          </p:nvCxnSpPr>
          <p:spPr>
            <a:xfrm>
              <a:off x="8860200" y="2571925"/>
              <a:ext cx="0" cy="257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25"/>
            <p:cNvCxnSpPr/>
            <p:nvPr/>
          </p:nvCxnSpPr>
          <p:spPr>
            <a:xfrm>
              <a:off x="283800" y="-4100"/>
              <a:ext cx="0" cy="2575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5" name="Google Shape;205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08" name="Google Shape;208;p26"/>
          <p:cNvSpPr txBox="1"/>
          <p:nvPr>
            <p:ph idx="1" type="subTitle"/>
          </p:nvPr>
        </p:nvSpPr>
        <p:spPr>
          <a:xfrm>
            <a:off x="1106875" y="1964500"/>
            <a:ext cx="3200400" cy="18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6"/>
          <p:cNvSpPr txBox="1"/>
          <p:nvPr>
            <p:ph idx="2" type="subTitle"/>
          </p:nvPr>
        </p:nvSpPr>
        <p:spPr>
          <a:xfrm>
            <a:off x="4836725" y="1964500"/>
            <a:ext cx="3200400" cy="18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6"/>
          <p:cNvSpPr/>
          <p:nvPr/>
        </p:nvSpPr>
        <p:spPr>
          <a:xfrm rot="10800000">
            <a:off x="8860200" y="-26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 rot="10800000">
            <a:off x="-125" y="267450"/>
            <a:ext cx="9002225" cy="4876050"/>
            <a:chOff x="141900" y="-26"/>
            <a:chExt cx="9002225" cy="4876050"/>
          </a:xfrm>
        </p:grpSpPr>
        <p:cxnSp>
          <p:nvCxnSpPr>
            <p:cNvPr id="212" name="Google Shape;212;p26"/>
            <p:cNvCxnSpPr/>
            <p:nvPr/>
          </p:nvCxnSpPr>
          <p:spPr>
            <a:xfrm>
              <a:off x="7404125" y="4876024"/>
              <a:ext cx="1740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26"/>
            <p:cNvCxnSpPr/>
            <p:nvPr/>
          </p:nvCxnSpPr>
          <p:spPr>
            <a:xfrm rot="10800000">
              <a:off x="141900" y="-26"/>
              <a:ext cx="0" cy="3958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4" name="Google Shape;214;p26"/>
          <p:cNvSpPr txBox="1"/>
          <p:nvPr>
            <p:ph idx="12" type="sldNum"/>
          </p:nvPr>
        </p:nvSpPr>
        <p:spPr>
          <a:xfrm>
            <a:off x="8354534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17" name="Google Shape;217;p27"/>
          <p:cNvSpPr txBox="1"/>
          <p:nvPr>
            <p:ph idx="1" type="subTitle"/>
          </p:nvPr>
        </p:nvSpPr>
        <p:spPr>
          <a:xfrm>
            <a:off x="713263" y="3406527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7"/>
          <p:cNvSpPr txBox="1"/>
          <p:nvPr>
            <p:ph idx="2" type="subTitle"/>
          </p:nvPr>
        </p:nvSpPr>
        <p:spPr>
          <a:xfrm>
            <a:off x="713263" y="2785375"/>
            <a:ext cx="24003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19" name="Google Shape;219;p27"/>
          <p:cNvSpPr txBox="1"/>
          <p:nvPr>
            <p:ph idx="3" type="subTitle"/>
          </p:nvPr>
        </p:nvSpPr>
        <p:spPr>
          <a:xfrm>
            <a:off x="6030438" y="3406527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7"/>
          <p:cNvSpPr txBox="1"/>
          <p:nvPr>
            <p:ph idx="4" type="subTitle"/>
          </p:nvPr>
        </p:nvSpPr>
        <p:spPr>
          <a:xfrm>
            <a:off x="6030438" y="2782400"/>
            <a:ext cx="24003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21" name="Google Shape;221;p27"/>
          <p:cNvSpPr txBox="1"/>
          <p:nvPr>
            <p:ph idx="5" type="subTitle"/>
          </p:nvPr>
        </p:nvSpPr>
        <p:spPr>
          <a:xfrm>
            <a:off x="3371850" y="3406527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7"/>
          <p:cNvSpPr txBox="1"/>
          <p:nvPr>
            <p:ph idx="6" type="subTitle"/>
          </p:nvPr>
        </p:nvSpPr>
        <p:spPr>
          <a:xfrm>
            <a:off x="3371850" y="2782400"/>
            <a:ext cx="24003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23" name="Google Shape;223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26" name="Google Shape;226;p28"/>
          <p:cNvSpPr txBox="1"/>
          <p:nvPr>
            <p:ph idx="1" type="subTitle"/>
          </p:nvPr>
        </p:nvSpPr>
        <p:spPr>
          <a:xfrm>
            <a:off x="865625" y="3694227"/>
            <a:ext cx="2262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8"/>
          <p:cNvSpPr txBox="1"/>
          <p:nvPr>
            <p:ph idx="2" type="subTitle"/>
          </p:nvPr>
        </p:nvSpPr>
        <p:spPr>
          <a:xfrm>
            <a:off x="865625" y="3103975"/>
            <a:ext cx="22626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28" name="Google Shape;228;p28"/>
          <p:cNvSpPr txBox="1"/>
          <p:nvPr>
            <p:ph idx="3" type="subTitle"/>
          </p:nvPr>
        </p:nvSpPr>
        <p:spPr>
          <a:xfrm>
            <a:off x="6015775" y="3694227"/>
            <a:ext cx="2262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8"/>
          <p:cNvSpPr txBox="1"/>
          <p:nvPr>
            <p:ph idx="4" type="subTitle"/>
          </p:nvPr>
        </p:nvSpPr>
        <p:spPr>
          <a:xfrm>
            <a:off x="6015775" y="3103975"/>
            <a:ext cx="22626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30" name="Google Shape;230;p28"/>
          <p:cNvSpPr txBox="1"/>
          <p:nvPr>
            <p:ph idx="5" type="subTitle"/>
          </p:nvPr>
        </p:nvSpPr>
        <p:spPr>
          <a:xfrm>
            <a:off x="3440700" y="3694227"/>
            <a:ext cx="2262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8"/>
          <p:cNvSpPr txBox="1"/>
          <p:nvPr>
            <p:ph idx="6" type="subTitle"/>
          </p:nvPr>
        </p:nvSpPr>
        <p:spPr>
          <a:xfrm>
            <a:off x="3440700" y="3103975"/>
            <a:ext cx="22626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32" name="Google Shape;232;p28"/>
          <p:cNvSpPr/>
          <p:nvPr/>
        </p:nvSpPr>
        <p:spPr>
          <a:xfrm>
            <a:off x="0" y="4876025"/>
            <a:ext cx="91440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" name="Google Shape;233;p28"/>
          <p:cNvGrpSpPr/>
          <p:nvPr/>
        </p:nvGrpSpPr>
        <p:grpSpPr>
          <a:xfrm>
            <a:off x="283800" y="-48"/>
            <a:ext cx="8860200" cy="5009873"/>
            <a:chOff x="283800" y="-48"/>
            <a:chExt cx="8860200" cy="5009873"/>
          </a:xfrm>
        </p:grpSpPr>
        <p:cxnSp>
          <p:nvCxnSpPr>
            <p:cNvPr id="234" name="Google Shape;234;p28"/>
            <p:cNvCxnSpPr/>
            <p:nvPr/>
          </p:nvCxnSpPr>
          <p:spPr>
            <a:xfrm>
              <a:off x="4572000" y="5009825"/>
              <a:ext cx="457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28"/>
            <p:cNvCxnSpPr/>
            <p:nvPr/>
          </p:nvCxnSpPr>
          <p:spPr>
            <a:xfrm rot="10800000">
              <a:off x="283800" y="-48"/>
              <a:ext cx="0" cy="291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6" name="Google Shape;236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39" name="Google Shape;239;p29"/>
          <p:cNvSpPr txBox="1"/>
          <p:nvPr>
            <p:ph idx="1" type="subTitle"/>
          </p:nvPr>
        </p:nvSpPr>
        <p:spPr>
          <a:xfrm>
            <a:off x="1877250" y="1850002"/>
            <a:ext cx="2318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9"/>
          <p:cNvSpPr txBox="1"/>
          <p:nvPr>
            <p:ph idx="2" type="subTitle"/>
          </p:nvPr>
        </p:nvSpPr>
        <p:spPr>
          <a:xfrm>
            <a:off x="1877250" y="1375200"/>
            <a:ext cx="23187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41" name="Google Shape;241;p29"/>
          <p:cNvSpPr txBox="1"/>
          <p:nvPr>
            <p:ph idx="3" type="subTitle"/>
          </p:nvPr>
        </p:nvSpPr>
        <p:spPr>
          <a:xfrm>
            <a:off x="1877250" y="3515601"/>
            <a:ext cx="2318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9"/>
          <p:cNvSpPr txBox="1"/>
          <p:nvPr>
            <p:ph idx="4" type="subTitle"/>
          </p:nvPr>
        </p:nvSpPr>
        <p:spPr>
          <a:xfrm>
            <a:off x="1877250" y="3040799"/>
            <a:ext cx="23187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43" name="Google Shape;243;p29"/>
          <p:cNvSpPr txBox="1"/>
          <p:nvPr>
            <p:ph idx="5" type="subTitle"/>
          </p:nvPr>
        </p:nvSpPr>
        <p:spPr>
          <a:xfrm>
            <a:off x="6112075" y="1850002"/>
            <a:ext cx="2318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9"/>
          <p:cNvSpPr txBox="1"/>
          <p:nvPr>
            <p:ph idx="6" type="subTitle"/>
          </p:nvPr>
        </p:nvSpPr>
        <p:spPr>
          <a:xfrm>
            <a:off x="6112075" y="1375200"/>
            <a:ext cx="23187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45" name="Google Shape;245;p29"/>
          <p:cNvSpPr txBox="1"/>
          <p:nvPr>
            <p:ph idx="7" type="subTitle"/>
          </p:nvPr>
        </p:nvSpPr>
        <p:spPr>
          <a:xfrm>
            <a:off x="6112075" y="3515601"/>
            <a:ext cx="2318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9"/>
          <p:cNvSpPr txBox="1"/>
          <p:nvPr>
            <p:ph idx="8" type="subTitle"/>
          </p:nvPr>
        </p:nvSpPr>
        <p:spPr>
          <a:xfrm>
            <a:off x="6112075" y="3040799"/>
            <a:ext cx="23187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47" name="Google Shape;247;p29"/>
          <p:cNvSpPr/>
          <p:nvPr/>
        </p:nvSpPr>
        <p:spPr>
          <a:xfrm flipH="1">
            <a:off x="8860200" y="0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8" name="Google Shape;248;p29"/>
          <p:cNvCxnSpPr/>
          <p:nvPr/>
        </p:nvCxnSpPr>
        <p:spPr>
          <a:xfrm rot="10800000">
            <a:off x="9002100" y="-26"/>
            <a:ext cx="0" cy="395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6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52" name="Google Shape;252;p30"/>
          <p:cNvSpPr txBox="1"/>
          <p:nvPr>
            <p:ph idx="1" type="subTitle"/>
          </p:nvPr>
        </p:nvSpPr>
        <p:spPr>
          <a:xfrm>
            <a:off x="713250" y="3515601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0"/>
          <p:cNvSpPr txBox="1"/>
          <p:nvPr>
            <p:ph idx="2" type="subTitle"/>
          </p:nvPr>
        </p:nvSpPr>
        <p:spPr>
          <a:xfrm>
            <a:off x="713250" y="304079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54" name="Google Shape;254;p30"/>
          <p:cNvSpPr txBox="1"/>
          <p:nvPr>
            <p:ph idx="3" type="subTitle"/>
          </p:nvPr>
        </p:nvSpPr>
        <p:spPr>
          <a:xfrm>
            <a:off x="6030450" y="3515601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0"/>
          <p:cNvSpPr txBox="1"/>
          <p:nvPr>
            <p:ph idx="4" type="subTitle"/>
          </p:nvPr>
        </p:nvSpPr>
        <p:spPr>
          <a:xfrm>
            <a:off x="6030450" y="304079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56" name="Google Shape;256;p30"/>
          <p:cNvSpPr txBox="1"/>
          <p:nvPr>
            <p:ph idx="5" type="subTitle"/>
          </p:nvPr>
        </p:nvSpPr>
        <p:spPr>
          <a:xfrm>
            <a:off x="3371850" y="3515601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0"/>
          <p:cNvSpPr txBox="1"/>
          <p:nvPr>
            <p:ph idx="6" type="subTitle"/>
          </p:nvPr>
        </p:nvSpPr>
        <p:spPr>
          <a:xfrm>
            <a:off x="3371850" y="304079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58" name="Google Shape;258;p30"/>
          <p:cNvSpPr txBox="1"/>
          <p:nvPr>
            <p:ph idx="7" type="subTitle"/>
          </p:nvPr>
        </p:nvSpPr>
        <p:spPr>
          <a:xfrm>
            <a:off x="2042531" y="1850002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0"/>
          <p:cNvSpPr txBox="1"/>
          <p:nvPr>
            <p:ph idx="8" type="subTitle"/>
          </p:nvPr>
        </p:nvSpPr>
        <p:spPr>
          <a:xfrm>
            <a:off x="2042531" y="1375200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60" name="Google Shape;260;p30"/>
          <p:cNvSpPr txBox="1"/>
          <p:nvPr>
            <p:ph idx="9" type="subTitle"/>
          </p:nvPr>
        </p:nvSpPr>
        <p:spPr>
          <a:xfrm>
            <a:off x="4701169" y="1850002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0"/>
          <p:cNvSpPr txBox="1"/>
          <p:nvPr>
            <p:ph idx="13" type="subTitle"/>
          </p:nvPr>
        </p:nvSpPr>
        <p:spPr>
          <a:xfrm>
            <a:off x="4701169" y="1375200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62" name="Google Shape;262;p30"/>
          <p:cNvSpPr/>
          <p:nvPr/>
        </p:nvSpPr>
        <p:spPr>
          <a:xfrm>
            <a:off x="0" y="4876025"/>
            <a:ext cx="84306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3" name="Google Shape;263;p30"/>
          <p:cNvGrpSpPr/>
          <p:nvPr/>
        </p:nvGrpSpPr>
        <p:grpSpPr>
          <a:xfrm flipH="1">
            <a:off x="283800" y="-4100"/>
            <a:ext cx="8576400" cy="5147625"/>
            <a:chOff x="283800" y="-4100"/>
            <a:chExt cx="8576400" cy="5147625"/>
          </a:xfrm>
        </p:grpSpPr>
        <p:cxnSp>
          <p:nvCxnSpPr>
            <p:cNvPr id="264" name="Google Shape;264;p30"/>
            <p:cNvCxnSpPr/>
            <p:nvPr/>
          </p:nvCxnSpPr>
          <p:spPr>
            <a:xfrm>
              <a:off x="8860200" y="2571925"/>
              <a:ext cx="0" cy="257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30"/>
            <p:cNvCxnSpPr/>
            <p:nvPr/>
          </p:nvCxnSpPr>
          <p:spPr>
            <a:xfrm>
              <a:off x="283800" y="-4100"/>
              <a:ext cx="0" cy="2575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6" name="Google Shape;26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713250" y="1217050"/>
            <a:ext cx="77175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/>
          <p:nvPr/>
        </p:nvSpPr>
        <p:spPr>
          <a:xfrm flipH="1">
            <a:off x="0" y="0"/>
            <a:ext cx="91440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" name="Google Shape;28;p4"/>
          <p:cNvGrpSpPr/>
          <p:nvPr/>
        </p:nvGrpSpPr>
        <p:grpSpPr>
          <a:xfrm>
            <a:off x="150" y="0"/>
            <a:ext cx="8860050" cy="4876025"/>
            <a:chOff x="150" y="0"/>
            <a:chExt cx="8860050" cy="4876025"/>
          </a:xfrm>
        </p:grpSpPr>
        <p:cxnSp>
          <p:nvCxnSpPr>
            <p:cNvPr id="29" name="Google Shape;29;p4"/>
            <p:cNvCxnSpPr/>
            <p:nvPr/>
          </p:nvCxnSpPr>
          <p:spPr>
            <a:xfrm>
              <a:off x="8860200" y="0"/>
              <a:ext cx="0" cy="257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4"/>
            <p:cNvCxnSpPr/>
            <p:nvPr/>
          </p:nvCxnSpPr>
          <p:spPr>
            <a:xfrm rot="10800000">
              <a:off x="150" y="4876025"/>
              <a:ext cx="8444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69" name="Google Shape;269;p31"/>
          <p:cNvSpPr txBox="1"/>
          <p:nvPr>
            <p:ph idx="1" type="subTitle"/>
          </p:nvPr>
        </p:nvSpPr>
        <p:spPr>
          <a:xfrm>
            <a:off x="713244" y="3515601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1"/>
          <p:cNvSpPr txBox="1"/>
          <p:nvPr>
            <p:ph idx="2" type="subTitle"/>
          </p:nvPr>
        </p:nvSpPr>
        <p:spPr>
          <a:xfrm>
            <a:off x="713244" y="304079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71" name="Google Shape;271;p31"/>
          <p:cNvSpPr txBox="1"/>
          <p:nvPr>
            <p:ph idx="3" type="subTitle"/>
          </p:nvPr>
        </p:nvSpPr>
        <p:spPr>
          <a:xfrm>
            <a:off x="6030456" y="3515601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31"/>
          <p:cNvSpPr txBox="1"/>
          <p:nvPr>
            <p:ph idx="4" type="subTitle"/>
          </p:nvPr>
        </p:nvSpPr>
        <p:spPr>
          <a:xfrm>
            <a:off x="6030456" y="304079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73" name="Google Shape;273;p31"/>
          <p:cNvSpPr txBox="1"/>
          <p:nvPr>
            <p:ph idx="5" type="subTitle"/>
          </p:nvPr>
        </p:nvSpPr>
        <p:spPr>
          <a:xfrm>
            <a:off x="3371850" y="3515601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1"/>
          <p:cNvSpPr txBox="1"/>
          <p:nvPr>
            <p:ph idx="6" type="subTitle"/>
          </p:nvPr>
        </p:nvSpPr>
        <p:spPr>
          <a:xfrm>
            <a:off x="3371850" y="304079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75" name="Google Shape;275;p31"/>
          <p:cNvSpPr txBox="1"/>
          <p:nvPr>
            <p:ph idx="7" type="subTitle"/>
          </p:nvPr>
        </p:nvSpPr>
        <p:spPr>
          <a:xfrm>
            <a:off x="713244" y="1850002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1"/>
          <p:cNvSpPr txBox="1"/>
          <p:nvPr>
            <p:ph idx="8" type="subTitle"/>
          </p:nvPr>
        </p:nvSpPr>
        <p:spPr>
          <a:xfrm>
            <a:off x="713244" y="1375200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77" name="Google Shape;277;p31"/>
          <p:cNvSpPr txBox="1"/>
          <p:nvPr>
            <p:ph idx="9" type="subTitle"/>
          </p:nvPr>
        </p:nvSpPr>
        <p:spPr>
          <a:xfrm>
            <a:off x="3371850" y="1850002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1"/>
          <p:cNvSpPr txBox="1"/>
          <p:nvPr>
            <p:ph idx="13" type="subTitle"/>
          </p:nvPr>
        </p:nvSpPr>
        <p:spPr>
          <a:xfrm>
            <a:off x="3371850" y="1375200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79" name="Google Shape;279;p31"/>
          <p:cNvSpPr txBox="1"/>
          <p:nvPr>
            <p:ph idx="14" type="subTitle"/>
          </p:nvPr>
        </p:nvSpPr>
        <p:spPr>
          <a:xfrm>
            <a:off x="6030456" y="1850002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31"/>
          <p:cNvSpPr txBox="1"/>
          <p:nvPr>
            <p:ph idx="15" type="subTitle"/>
          </p:nvPr>
        </p:nvSpPr>
        <p:spPr>
          <a:xfrm>
            <a:off x="6030456" y="1375200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81" name="Google Shape;281;p31"/>
          <p:cNvSpPr/>
          <p:nvPr/>
        </p:nvSpPr>
        <p:spPr>
          <a:xfrm flipH="1" rot="10800000">
            <a:off x="25" y="-26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2" name="Google Shape;282;p31"/>
          <p:cNvGrpSpPr/>
          <p:nvPr/>
        </p:nvGrpSpPr>
        <p:grpSpPr>
          <a:xfrm flipH="1" rot="10800000">
            <a:off x="141925" y="267450"/>
            <a:ext cx="9001950" cy="4876050"/>
            <a:chOff x="141900" y="-26"/>
            <a:chExt cx="9001950" cy="4876050"/>
          </a:xfrm>
        </p:grpSpPr>
        <p:cxnSp>
          <p:nvCxnSpPr>
            <p:cNvPr id="283" name="Google Shape;283;p31"/>
            <p:cNvCxnSpPr/>
            <p:nvPr/>
          </p:nvCxnSpPr>
          <p:spPr>
            <a:xfrm>
              <a:off x="7907850" y="4876024"/>
              <a:ext cx="1236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31"/>
            <p:cNvCxnSpPr/>
            <p:nvPr/>
          </p:nvCxnSpPr>
          <p:spPr>
            <a:xfrm rot="10800000">
              <a:off x="141900" y="-26"/>
              <a:ext cx="0" cy="3958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5" name="Google Shape;285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>
            <p:ph type="title"/>
          </p:nvPr>
        </p:nvSpPr>
        <p:spPr>
          <a:xfrm>
            <a:off x="2654700" y="530250"/>
            <a:ext cx="3834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288" name="Google Shape;288;p32"/>
          <p:cNvSpPr txBox="1"/>
          <p:nvPr>
            <p:ph idx="1" type="subTitle"/>
          </p:nvPr>
        </p:nvSpPr>
        <p:spPr>
          <a:xfrm>
            <a:off x="2654700" y="2342156"/>
            <a:ext cx="3834600" cy="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55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9pPr>
          </a:lstStyle>
          <a:p/>
        </p:txBody>
      </p:sp>
      <p:sp>
        <p:nvSpPr>
          <p:cNvPr id="289" name="Google Shape;289;p32"/>
          <p:cNvSpPr txBox="1"/>
          <p:nvPr>
            <p:ph idx="2" type="subTitle"/>
          </p:nvPr>
        </p:nvSpPr>
        <p:spPr>
          <a:xfrm>
            <a:off x="2654700" y="4111851"/>
            <a:ext cx="38346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0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9pPr>
          </a:lstStyle>
          <a:p/>
        </p:txBody>
      </p:sp>
      <p:grpSp>
        <p:nvGrpSpPr>
          <p:cNvPr id="290" name="Google Shape;290;p32"/>
          <p:cNvGrpSpPr/>
          <p:nvPr/>
        </p:nvGrpSpPr>
        <p:grpSpPr>
          <a:xfrm>
            <a:off x="713688" y="2579400"/>
            <a:ext cx="8430488" cy="2564100"/>
            <a:chOff x="713688" y="2579400"/>
            <a:chExt cx="8430488" cy="2564100"/>
          </a:xfrm>
        </p:grpSpPr>
        <p:cxnSp>
          <p:nvCxnSpPr>
            <p:cNvPr id="291" name="Google Shape;291;p32"/>
            <p:cNvCxnSpPr/>
            <p:nvPr/>
          </p:nvCxnSpPr>
          <p:spPr>
            <a:xfrm>
              <a:off x="2839075" y="4876025"/>
              <a:ext cx="6305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32"/>
            <p:cNvCxnSpPr/>
            <p:nvPr/>
          </p:nvCxnSpPr>
          <p:spPr>
            <a:xfrm rot="10800000">
              <a:off x="713688" y="2579400"/>
              <a:ext cx="0" cy="2564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3" name="Google Shape;293;p32"/>
          <p:cNvSpPr txBox="1"/>
          <p:nvPr/>
        </p:nvSpPr>
        <p:spPr>
          <a:xfrm>
            <a:off x="2654700" y="3304597"/>
            <a:ext cx="3834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</a:t>
            </a:r>
            <a:r>
              <a:rPr b="1" lang="en" sz="12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</a:t>
            </a:r>
            <a:endParaRPr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294" name="Google Shape;294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" name="Google Shape;296;p33"/>
          <p:cNvCxnSpPr/>
          <p:nvPr/>
        </p:nvCxnSpPr>
        <p:spPr>
          <a:xfrm rot="10800000">
            <a:off x="9002100" y="-100"/>
            <a:ext cx="0" cy="26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33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8" name="Google Shape;298;p33"/>
          <p:cNvCxnSpPr/>
          <p:nvPr/>
        </p:nvCxnSpPr>
        <p:spPr>
          <a:xfrm>
            <a:off x="4273200" y="4876025"/>
            <a:ext cx="487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33"/>
          <p:cNvCxnSpPr/>
          <p:nvPr/>
        </p:nvCxnSpPr>
        <p:spPr>
          <a:xfrm rot="10800000">
            <a:off x="711250" y="0"/>
            <a:ext cx="0" cy="413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/>
          <p:nvPr/>
        </p:nvSpPr>
        <p:spPr>
          <a:xfrm rot="10800000">
            <a:off x="125" y="0"/>
            <a:ext cx="716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" name="Google Shape;303;p34"/>
          <p:cNvGrpSpPr/>
          <p:nvPr/>
        </p:nvGrpSpPr>
        <p:grpSpPr>
          <a:xfrm rot="10800000">
            <a:off x="0" y="363100"/>
            <a:ext cx="8860200" cy="4780400"/>
            <a:chOff x="283800" y="0"/>
            <a:chExt cx="8860200" cy="4780400"/>
          </a:xfrm>
        </p:grpSpPr>
        <p:cxnSp>
          <p:nvCxnSpPr>
            <p:cNvPr id="304" name="Google Shape;304;p34"/>
            <p:cNvCxnSpPr/>
            <p:nvPr/>
          </p:nvCxnSpPr>
          <p:spPr>
            <a:xfrm>
              <a:off x="4273200" y="4780400"/>
              <a:ext cx="487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34"/>
            <p:cNvCxnSpPr/>
            <p:nvPr/>
          </p:nvCxnSpPr>
          <p:spPr>
            <a:xfrm rot="10800000">
              <a:off x="283800" y="0"/>
              <a:ext cx="0" cy="413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6" name="Google Shape;306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2954672" y="2027976"/>
            <a:ext cx="43122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subTitle"/>
          </p:nvPr>
        </p:nvSpPr>
        <p:spPr>
          <a:xfrm>
            <a:off x="2954672" y="1519425"/>
            <a:ext cx="43122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3" type="subTitle"/>
          </p:nvPr>
        </p:nvSpPr>
        <p:spPr>
          <a:xfrm>
            <a:off x="2954649" y="3619500"/>
            <a:ext cx="43122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4" type="subTitle"/>
          </p:nvPr>
        </p:nvSpPr>
        <p:spPr>
          <a:xfrm>
            <a:off x="2954649" y="3110949"/>
            <a:ext cx="43122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38" name="Google Shape;38;p5"/>
          <p:cNvSpPr/>
          <p:nvPr/>
        </p:nvSpPr>
        <p:spPr>
          <a:xfrm flipH="1">
            <a:off x="0" y="0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5"/>
          <p:cNvCxnSpPr/>
          <p:nvPr/>
        </p:nvCxnSpPr>
        <p:spPr>
          <a:xfrm rot="10800000">
            <a:off x="8864825" y="0"/>
            <a:ext cx="0" cy="413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3" name="Google Shape;43;p6"/>
          <p:cNvSpPr/>
          <p:nvPr/>
        </p:nvSpPr>
        <p:spPr>
          <a:xfrm>
            <a:off x="0" y="0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" name="Google Shape;44;p6"/>
          <p:cNvGrpSpPr/>
          <p:nvPr/>
        </p:nvGrpSpPr>
        <p:grpSpPr>
          <a:xfrm>
            <a:off x="141900" y="-26"/>
            <a:ext cx="9002025" cy="4876051"/>
            <a:chOff x="141900" y="-26"/>
            <a:chExt cx="9002025" cy="4876051"/>
          </a:xfrm>
        </p:grpSpPr>
        <p:cxnSp>
          <p:nvCxnSpPr>
            <p:cNvPr id="45" name="Google Shape;45;p6"/>
            <p:cNvCxnSpPr/>
            <p:nvPr/>
          </p:nvCxnSpPr>
          <p:spPr>
            <a:xfrm>
              <a:off x="4576425" y="4876025"/>
              <a:ext cx="4567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Google Shape;46;p6"/>
            <p:cNvCxnSpPr/>
            <p:nvPr/>
          </p:nvCxnSpPr>
          <p:spPr>
            <a:xfrm rot="10800000">
              <a:off x="141900" y="-26"/>
              <a:ext cx="0" cy="3958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713225" y="1139000"/>
            <a:ext cx="27897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subTitle"/>
          </p:nvPr>
        </p:nvSpPr>
        <p:spPr>
          <a:xfrm>
            <a:off x="713225" y="2810700"/>
            <a:ext cx="27897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7"/>
          <p:cNvSpPr/>
          <p:nvPr/>
        </p:nvSpPr>
        <p:spPr>
          <a:xfrm>
            <a:off x="0" y="0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0" y="-300"/>
            <a:ext cx="3812275" cy="4608875"/>
            <a:chOff x="0" y="-300"/>
            <a:chExt cx="3812275" cy="4608875"/>
          </a:xfrm>
        </p:grpSpPr>
        <p:cxnSp>
          <p:nvCxnSpPr>
            <p:cNvPr id="54" name="Google Shape;54;p7"/>
            <p:cNvCxnSpPr/>
            <p:nvPr/>
          </p:nvCxnSpPr>
          <p:spPr>
            <a:xfrm rot="10800000">
              <a:off x="3812275" y="-300"/>
              <a:ext cx="0" cy="699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Google Shape;55;p7"/>
            <p:cNvCxnSpPr/>
            <p:nvPr/>
          </p:nvCxnSpPr>
          <p:spPr>
            <a:xfrm>
              <a:off x="0" y="4608575"/>
              <a:ext cx="338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2253750" y="1670575"/>
            <a:ext cx="4636500" cy="18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9" name="Google Shape;59;p8"/>
          <p:cNvSpPr/>
          <p:nvPr/>
        </p:nvSpPr>
        <p:spPr>
          <a:xfrm flipH="1">
            <a:off x="-55375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8"/>
          <p:cNvGrpSpPr/>
          <p:nvPr/>
        </p:nvGrpSpPr>
        <p:grpSpPr>
          <a:xfrm flipH="1">
            <a:off x="-55200" y="539500"/>
            <a:ext cx="9199200" cy="4604000"/>
            <a:chOff x="-55375" y="539500"/>
            <a:chExt cx="9199200" cy="4604000"/>
          </a:xfrm>
        </p:grpSpPr>
        <p:cxnSp>
          <p:nvCxnSpPr>
            <p:cNvPr id="61" name="Google Shape;61;p8"/>
            <p:cNvCxnSpPr/>
            <p:nvPr/>
          </p:nvCxnSpPr>
          <p:spPr>
            <a:xfrm>
              <a:off x="-55375" y="4608575"/>
              <a:ext cx="5659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8"/>
            <p:cNvCxnSpPr/>
            <p:nvPr/>
          </p:nvCxnSpPr>
          <p:spPr>
            <a:xfrm>
              <a:off x="4502525" y="539500"/>
              <a:ext cx="464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8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2143050" y="1461775"/>
            <a:ext cx="48579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2143050" y="2360663"/>
            <a:ext cx="48579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sp>
        <p:nvSpPr>
          <p:cNvPr id="68" name="Google Shape;68;p9"/>
          <p:cNvSpPr/>
          <p:nvPr/>
        </p:nvSpPr>
        <p:spPr>
          <a:xfrm>
            <a:off x="75" y="4426700"/>
            <a:ext cx="9144000" cy="71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9"/>
          <p:cNvGrpSpPr/>
          <p:nvPr/>
        </p:nvGrpSpPr>
        <p:grpSpPr>
          <a:xfrm>
            <a:off x="712700" y="539500"/>
            <a:ext cx="8431300" cy="4604000"/>
            <a:chOff x="712700" y="539500"/>
            <a:chExt cx="8431300" cy="4604000"/>
          </a:xfrm>
        </p:grpSpPr>
        <p:cxnSp>
          <p:nvCxnSpPr>
            <p:cNvPr id="70" name="Google Shape;70;p9"/>
            <p:cNvCxnSpPr/>
            <p:nvPr/>
          </p:nvCxnSpPr>
          <p:spPr>
            <a:xfrm>
              <a:off x="4572000" y="539500"/>
              <a:ext cx="457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9"/>
            <p:cNvCxnSpPr/>
            <p:nvPr/>
          </p:nvCxnSpPr>
          <p:spPr>
            <a:xfrm rot="10800000">
              <a:off x="712700" y="1685400"/>
              <a:ext cx="0" cy="3458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0"/>
          <p:cNvSpPr txBox="1"/>
          <p:nvPr>
            <p:ph type="title"/>
          </p:nvPr>
        </p:nvSpPr>
        <p:spPr>
          <a:xfrm>
            <a:off x="713225" y="3946875"/>
            <a:ext cx="77175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1.png"/><Relationship Id="rId4" Type="http://schemas.openxmlformats.org/officeDocument/2006/relationships/hyperlink" Target="http://amiunique.org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Relationship Id="rId4" Type="http://schemas.openxmlformats.org/officeDocument/2006/relationships/hyperlink" Target="https://www2.it.uu.se/research/group/darts/papers/texts/new-tutorial.pdf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2.it.uu.se/research/group/darts/papers/texts/new-tutorial.pdf" TargetMode="External"/><Relationship Id="rId4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ocs.uppaal.org/" TargetMode="External"/><Relationship Id="rId4" Type="http://schemas.openxmlformats.org/officeDocument/2006/relationships/hyperlink" Target="https://github.com/nathan-joslin/BrowserFingerprintingFormalization" TargetMode="External"/><Relationship Id="rId5" Type="http://schemas.openxmlformats.org/officeDocument/2006/relationships/hyperlink" Target="http://amiunique.org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Relationship Id="rId4" Type="http://schemas.openxmlformats.org/officeDocument/2006/relationships/hyperlink" Target="https://link.springer.com/chapter/10.1007/978-3-030-22038-9_3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png"/><Relationship Id="rId4" Type="http://schemas.openxmlformats.org/officeDocument/2006/relationships/hyperlink" Target="https://ieeexplore.ieee.org/document/710640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eeexplore.ieee.org/stamp/stamp.jsp?arnumber=9519502&amp;casa_token=fGMp-X2ilfsAAAAA:4SOqiY8-H4e94s5rld9___s3WbD_OayqSbIOiHDRniH1gJ_LozwTO8k8KpIKA7ywowMVfb1OYZ0k" TargetMode="External"/><Relationship Id="rId4" Type="http://schemas.openxmlformats.org/officeDocument/2006/relationships/hyperlink" Target="https://disconnect.me/trackerprotection#definition_of_tracking" TargetMode="External"/><Relationship Id="rId5" Type="http://schemas.openxmlformats.org/officeDocument/2006/relationships/hyperlink" Target="https://alishaukani.com/papers/fplogin.pdf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hyperlink" Target="https://amiunique.org/" TargetMode="External"/><Relationship Id="rId6" Type="http://schemas.openxmlformats.org/officeDocument/2006/relationships/hyperlink" Target="https://inria.hal.science/hal-01527580/document" TargetMode="External"/><Relationship Id="rId7" Type="http://schemas.openxmlformats.org/officeDocument/2006/relationships/image" Target="../media/image1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Relationship Id="rId4" Type="http://schemas.openxmlformats.org/officeDocument/2006/relationships/hyperlink" Target="https://dx.doi.org/10.1007/978-3-030-22038-9_3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4.png"/><Relationship Id="rId4" Type="http://schemas.openxmlformats.org/officeDocument/2006/relationships/hyperlink" Target="https://www2.it.uu.se/research/group/darts/papers/texts/new-tutorial.pdf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/>
          <p:nvPr>
            <p:ph type="ctrTitle"/>
          </p:nvPr>
        </p:nvSpPr>
        <p:spPr>
          <a:xfrm>
            <a:off x="713225" y="1332200"/>
            <a:ext cx="7431600" cy="19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Verification of Browser Fingerprinting and Mitigation with Inlined Reference Monitors</a:t>
            </a:r>
            <a:endParaRPr/>
          </a:p>
        </p:txBody>
      </p:sp>
      <p:sp>
        <p:nvSpPr>
          <p:cNvPr id="312" name="Google Shape;312;p35"/>
          <p:cNvSpPr txBox="1"/>
          <p:nvPr>
            <p:ph idx="1" type="subTitle"/>
          </p:nvPr>
        </p:nvSpPr>
        <p:spPr>
          <a:xfrm>
            <a:off x="713225" y="3315975"/>
            <a:ext cx="50049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 Joslin, Phu H. Phung, Luan Viet Nguyen</a:t>
            </a:r>
            <a:endParaRPr/>
          </a:p>
        </p:txBody>
      </p:sp>
      <p:pic>
        <p:nvPicPr>
          <p:cNvPr id="313" name="Google Shape;3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525" y="3244400"/>
            <a:ext cx="2922401" cy="11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Inlined Reference Monitors</a:t>
            </a:r>
            <a:endParaRPr/>
          </a:p>
        </p:txBody>
      </p:sp>
      <p:sp>
        <p:nvSpPr>
          <p:cNvPr id="402" name="Google Shape;402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3" name="Google Shape;40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025" y="2927625"/>
            <a:ext cx="219075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7025" y="1207675"/>
            <a:ext cx="1428750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44"/>
          <p:cNvSpPr txBox="1"/>
          <p:nvPr/>
        </p:nvSpPr>
        <p:spPr>
          <a:xfrm>
            <a:off x="713225" y="2076225"/>
            <a:ext cx="37839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</a:pPr>
            <a:r>
              <a:rPr lang="en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Language-based security approach</a:t>
            </a:r>
            <a:endParaRPr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</a:pPr>
            <a:r>
              <a:rPr lang="en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Rewrite/Weave security policies into the application</a:t>
            </a:r>
            <a:endParaRPr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</a:pPr>
            <a:r>
              <a:rPr lang="en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Runtime interception of function calls or property accesses</a:t>
            </a:r>
            <a:endParaRPr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5"/>
          <p:cNvSpPr txBox="1"/>
          <p:nvPr>
            <p:ph type="title"/>
          </p:nvPr>
        </p:nvSpPr>
        <p:spPr>
          <a:xfrm>
            <a:off x="2143050" y="1461775"/>
            <a:ext cx="48579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Components</a:t>
            </a:r>
            <a:endParaRPr/>
          </a:p>
        </p:txBody>
      </p:sp>
      <p:sp>
        <p:nvSpPr>
          <p:cNvPr id="411" name="Google Shape;411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6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</a:t>
            </a:r>
            <a:endParaRPr/>
          </a:p>
        </p:txBody>
      </p:sp>
      <p:sp>
        <p:nvSpPr>
          <p:cNvPr id="417" name="Google Shape;417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8" name="Google Shape;41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338" y="1020550"/>
            <a:ext cx="5391319" cy="381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4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235" r="2244" t="0"/>
          <a:stretch/>
        </p:blipFill>
        <p:spPr>
          <a:xfrm>
            <a:off x="5006875" y="766337"/>
            <a:ext cx="3549901" cy="1934326"/>
          </a:xfrm>
          <a:prstGeom prst="rect">
            <a:avLst/>
          </a:prstGeom>
        </p:spPr>
      </p:pic>
      <p:sp>
        <p:nvSpPr>
          <p:cNvPr id="424" name="Google Shape;424;p47"/>
          <p:cNvSpPr txBox="1"/>
          <p:nvPr>
            <p:ph type="title"/>
          </p:nvPr>
        </p:nvSpPr>
        <p:spPr>
          <a:xfrm>
            <a:off x="713225" y="1139000"/>
            <a:ext cx="27897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Fingerprinter</a:t>
            </a:r>
            <a:r>
              <a:rPr lang="en" sz="2500"/>
              <a:t>: Overview</a:t>
            </a:r>
            <a:endParaRPr sz="2500"/>
          </a:p>
        </p:txBody>
      </p:sp>
      <p:sp>
        <p:nvSpPr>
          <p:cNvPr id="425" name="Google Shape;425;p47"/>
          <p:cNvSpPr txBox="1"/>
          <p:nvPr>
            <p:ph idx="1" type="subTitle"/>
          </p:nvPr>
        </p:nvSpPr>
        <p:spPr>
          <a:xfrm>
            <a:off x="4852375" y="2775775"/>
            <a:ext cx="3858900" cy="16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𝑥</a:t>
            </a:r>
            <a:r>
              <a:rPr lang="en" sz="1200"/>
              <a:t> : Funcs Monitored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𝑦 </a:t>
            </a:r>
            <a:r>
              <a:rPr lang="en" sz="1200"/>
              <a:t>: Fingerprinter Components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Input</a:t>
            </a:r>
            <a:r>
              <a:rPr lang="en"/>
              <a:t>: Invariants set by the controller.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𝑓 (𝑥,𝑦) = 𝑥𝑦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Output</a:t>
            </a:r>
            <a:r>
              <a:rPr lang="en"/>
              <a:t>: Send channel synchron</a:t>
            </a:r>
            <a:r>
              <a:rPr lang="en"/>
              <a:t>izations.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𝑓(𝑥,𝑦) = 𝑥𝑦 + 𝑦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47"/>
          <p:cNvSpPr txBox="1"/>
          <p:nvPr>
            <p:ph idx="1" type="subTitle"/>
          </p:nvPr>
        </p:nvSpPr>
        <p:spPr>
          <a:xfrm>
            <a:off x="713225" y="2143700"/>
            <a:ext cx="3858900" cy="16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Description: </a:t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Models a canvas fingerprinting script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Based off of open-source libraries and related research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Attempts to make function calls that are  intercepted by the Controller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8"/>
          <p:cNvSpPr txBox="1"/>
          <p:nvPr>
            <p:ph type="title"/>
          </p:nvPr>
        </p:nvSpPr>
        <p:spPr>
          <a:xfrm>
            <a:off x="308200" y="1205975"/>
            <a:ext cx="20127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Main States</a:t>
            </a:r>
            <a:endParaRPr sz="2200"/>
          </a:p>
        </p:txBody>
      </p:sp>
      <p:pic>
        <p:nvPicPr>
          <p:cNvPr id="433" name="Google Shape;433;p4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26" l="0" r="0" t="426"/>
          <a:stretch/>
        </p:blipFill>
        <p:spPr>
          <a:xfrm>
            <a:off x="2679325" y="0"/>
            <a:ext cx="6464699" cy="5143501"/>
          </a:xfrm>
          <a:prstGeom prst="rect">
            <a:avLst/>
          </a:prstGeom>
        </p:spPr>
      </p:pic>
      <p:sp>
        <p:nvSpPr>
          <p:cNvPr id="434" name="Google Shape;434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5" name="Google Shape;435;p48"/>
          <p:cNvSpPr txBox="1"/>
          <p:nvPr>
            <p:ph idx="1" type="subTitle"/>
          </p:nvPr>
        </p:nvSpPr>
        <p:spPr>
          <a:xfrm>
            <a:off x="151075" y="1870375"/>
            <a:ext cx="2528400" cy="21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 </a:t>
            </a:r>
            <a:r>
              <a:rPr lang="en"/>
              <a:t>canvas</a:t>
            </a:r>
            <a:r>
              <a:rPr lang="en"/>
              <a:t> element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 canvas context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Draw on context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Collect value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Send to server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4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26" l="0" r="0" t="426"/>
          <a:stretch/>
        </p:blipFill>
        <p:spPr>
          <a:xfrm>
            <a:off x="2679325" y="0"/>
            <a:ext cx="6464699" cy="5143501"/>
          </a:xfrm>
          <a:prstGeom prst="rect">
            <a:avLst/>
          </a:prstGeom>
        </p:spPr>
      </p:pic>
      <p:sp>
        <p:nvSpPr>
          <p:cNvPr id="441" name="Google Shape;441;p49"/>
          <p:cNvSpPr txBox="1"/>
          <p:nvPr>
            <p:ph type="title"/>
          </p:nvPr>
        </p:nvSpPr>
        <p:spPr>
          <a:xfrm>
            <a:off x="308200" y="1129650"/>
            <a:ext cx="23712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Periodicity</a:t>
            </a:r>
            <a:endParaRPr sz="2200"/>
          </a:p>
        </p:txBody>
      </p:sp>
      <p:sp>
        <p:nvSpPr>
          <p:cNvPr id="442" name="Google Shape;442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49"/>
          <p:cNvSpPr txBox="1"/>
          <p:nvPr>
            <p:ph idx="1" type="subTitle"/>
          </p:nvPr>
        </p:nvSpPr>
        <p:spPr>
          <a:xfrm>
            <a:off x="151075" y="1870375"/>
            <a:ext cx="2528400" cy="21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Supports modeling one-and-done and repetitive scripts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Helpful for analyzing behavior across runs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Easily modified to an integer value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5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26" l="0" r="0" t="426"/>
          <a:stretch/>
        </p:blipFill>
        <p:spPr>
          <a:xfrm>
            <a:off x="2679325" y="0"/>
            <a:ext cx="6464699" cy="5143501"/>
          </a:xfrm>
          <a:prstGeom prst="rect">
            <a:avLst/>
          </a:prstGeom>
        </p:spPr>
      </p:pic>
      <p:sp>
        <p:nvSpPr>
          <p:cNvPr id="449" name="Google Shape;449;p50"/>
          <p:cNvSpPr txBox="1"/>
          <p:nvPr>
            <p:ph type="title"/>
          </p:nvPr>
        </p:nvSpPr>
        <p:spPr>
          <a:xfrm>
            <a:off x="308200" y="885400"/>
            <a:ext cx="23712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Synchronization Channels</a:t>
            </a:r>
            <a:endParaRPr sz="2200"/>
          </a:p>
        </p:txBody>
      </p:sp>
      <p:sp>
        <p:nvSpPr>
          <p:cNvPr id="450" name="Google Shape;450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50"/>
          <p:cNvSpPr txBox="1"/>
          <p:nvPr>
            <p:ph idx="1" type="subTitle"/>
          </p:nvPr>
        </p:nvSpPr>
        <p:spPr>
          <a:xfrm>
            <a:off x="151075" y="1870375"/>
            <a:ext cx="2528400" cy="21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Instrumentation for Controller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Models IRM function interception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5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26" l="0" r="0" t="426"/>
          <a:stretch/>
        </p:blipFill>
        <p:spPr>
          <a:xfrm>
            <a:off x="2679325" y="0"/>
            <a:ext cx="6464699" cy="5143501"/>
          </a:xfrm>
          <a:prstGeom prst="rect">
            <a:avLst/>
          </a:prstGeom>
        </p:spPr>
      </p:pic>
      <p:sp>
        <p:nvSpPr>
          <p:cNvPr id="457" name="Google Shape;457;p51"/>
          <p:cNvSpPr txBox="1"/>
          <p:nvPr>
            <p:ph type="title"/>
          </p:nvPr>
        </p:nvSpPr>
        <p:spPr>
          <a:xfrm>
            <a:off x="308200" y="992250"/>
            <a:ext cx="20127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Persistent</a:t>
            </a:r>
            <a:r>
              <a:rPr lang="en" sz="2200"/>
              <a:t> Loops</a:t>
            </a:r>
            <a:endParaRPr sz="2200"/>
          </a:p>
        </p:txBody>
      </p:sp>
      <p:sp>
        <p:nvSpPr>
          <p:cNvPr id="458" name="Google Shape;458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51"/>
          <p:cNvSpPr txBox="1"/>
          <p:nvPr>
            <p:ph idx="1" type="subTitle"/>
          </p:nvPr>
        </p:nvSpPr>
        <p:spPr>
          <a:xfrm>
            <a:off x="151075" y="1870375"/>
            <a:ext cx="2528400" cy="21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Supports a wider variety of scripts that may not be “well formed”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5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26" l="0" r="0" t="426"/>
          <a:stretch/>
        </p:blipFill>
        <p:spPr>
          <a:xfrm>
            <a:off x="2679325" y="0"/>
            <a:ext cx="6464699" cy="5143501"/>
          </a:xfrm>
          <a:prstGeom prst="rect">
            <a:avLst/>
          </a:prstGeom>
        </p:spPr>
      </p:pic>
      <p:sp>
        <p:nvSpPr>
          <p:cNvPr id="465" name="Google Shape;465;p52"/>
          <p:cNvSpPr txBox="1"/>
          <p:nvPr>
            <p:ph type="title"/>
          </p:nvPr>
        </p:nvSpPr>
        <p:spPr>
          <a:xfrm>
            <a:off x="308200" y="931200"/>
            <a:ext cx="20127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Controller Invariants</a:t>
            </a:r>
            <a:endParaRPr sz="2200"/>
          </a:p>
        </p:txBody>
      </p:sp>
      <p:sp>
        <p:nvSpPr>
          <p:cNvPr id="466" name="Google Shape;466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52"/>
          <p:cNvSpPr txBox="1"/>
          <p:nvPr>
            <p:ph idx="1" type="subTitle"/>
          </p:nvPr>
        </p:nvSpPr>
        <p:spPr>
          <a:xfrm>
            <a:off x="151075" y="1870375"/>
            <a:ext cx="2528400" cy="21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Instrumentation for Controller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Models IRM policy enforcement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5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26" l="0" r="0" t="426"/>
          <a:stretch/>
        </p:blipFill>
        <p:spPr>
          <a:xfrm>
            <a:off x="2679325" y="0"/>
            <a:ext cx="6464699" cy="5143501"/>
          </a:xfrm>
          <a:prstGeom prst="rect">
            <a:avLst/>
          </a:prstGeom>
        </p:spPr>
      </p:pic>
      <p:sp>
        <p:nvSpPr>
          <p:cNvPr id="473" name="Google Shape;473;p53"/>
          <p:cNvSpPr txBox="1"/>
          <p:nvPr>
            <p:ph idx="1" type="subTitle"/>
          </p:nvPr>
        </p:nvSpPr>
        <p:spPr>
          <a:xfrm>
            <a:off x="266425" y="2143700"/>
            <a:ext cx="2393100" cy="24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Ensures progression, if possible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Aids in evaluating liveness and reachability properties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3"/>
          <p:cNvSpPr txBox="1"/>
          <p:nvPr>
            <p:ph type="title"/>
          </p:nvPr>
        </p:nvSpPr>
        <p:spPr>
          <a:xfrm>
            <a:off x="286225" y="624650"/>
            <a:ext cx="23535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Timing Constraints</a:t>
            </a:r>
            <a:endParaRPr sz="2500"/>
          </a:p>
        </p:txBody>
      </p:sp>
      <p:sp>
        <p:nvSpPr>
          <p:cNvPr id="475" name="Google Shape;475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Browser Fingerprinting?</a:t>
            </a:r>
            <a:endParaRPr/>
          </a:p>
        </p:txBody>
      </p:sp>
      <p:sp>
        <p:nvSpPr>
          <p:cNvPr id="319" name="Google Shape;319;p36"/>
          <p:cNvSpPr txBox="1"/>
          <p:nvPr>
            <p:ph idx="1" type="subTitle"/>
          </p:nvPr>
        </p:nvSpPr>
        <p:spPr>
          <a:xfrm>
            <a:off x="513325" y="2162463"/>
            <a:ext cx="3200400" cy="16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Definition</a:t>
            </a:r>
            <a:r>
              <a:rPr b="1" lang="en"/>
              <a:t>:</a:t>
            </a:r>
            <a:r>
              <a:rPr lang="en"/>
              <a:t> An aggregation of browser attributes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Stateless: </a:t>
            </a:r>
            <a:r>
              <a:rPr lang="en"/>
              <a:t>Unlike cookies, no information is saved client-side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Silent:</a:t>
            </a:r>
            <a:r>
              <a:rPr lang="en"/>
              <a:t> User is completely unaware</a:t>
            </a:r>
            <a:endParaRPr/>
          </a:p>
        </p:txBody>
      </p:sp>
      <p:sp>
        <p:nvSpPr>
          <p:cNvPr id="320" name="Google Shape;320;p36"/>
          <p:cNvSpPr txBox="1"/>
          <p:nvPr>
            <p:ph idx="12" type="sldNum"/>
          </p:nvPr>
        </p:nvSpPr>
        <p:spPr>
          <a:xfrm>
            <a:off x="8354534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1" name="Google Shape;3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9300" y="1411350"/>
            <a:ext cx="4775673" cy="310542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6"/>
          <p:cNvSpPr txBox="1"/>
          <p:nvPr/>
        </p:nvSpPr>
        <p:spPr>
          <a:xfrm>
            <a:off x="5020650" y="4699200"/>
            <a:ext cx="21786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Source: </a:t>
            </a:r>
            <a:r>
              <a:rPr lang="en" sz="1200" u="sng">
                <a:solidFill>
                  <a:schemeClr val="hlink"/>
                </a:solidFill>
                <a:latin typeface="Commissioner"/>
                <a:ea typeface="Commissioner"/>
                <a:cs typeface="Commissioner"/>
                <a:sym typeface="Commissioner"/>
                <a:hlinkClick r:id="rId4"/>
              </a:rPr>
              <a:t>amiunique.org</a:t>
            </a:r>
            <a:endParaRPr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4"/>
          <p:cNvSpPr txBox="1"/>
          <p:nvPr>
            <p:ph type="title"/>
          </p:nvPr>
        </p:nvSpPr>
        <p:spPr>
          <a:xfrm>
            <a:off x="713225" y="1139000"/>
            <a:ext cx="27897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Controller: Overview</a:t>
            </a:r>
            <a:endParaRPr sz="2500"/>
          </a:p>
        </p:txBody>
      </p:sp>
      <p:sp>
        <p:nvSpPr>
          <p:cNvPr id="481" name="Google Shape;481;p54"/>
          <p:cNvSpPr txBox="1"/>
          <p:nvPr>
            <p:ph idx="1" type="subTitle"/>
          </p:nvPr>
        </p:nvSpPr>
        <p:spPr>
          <a:xfrm>
            <a:off x="713225" y="2143700"/>
            <a:ext cx="3148800" cy="16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Description: </a:t>
            </a:r>
            <a:r>
              <a:rPr lang="en"/>
              <a:t>An abstraction of an Inline Reference Monitor intercepting function calls.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Synchronizes with Fingerprinter 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2" name="Google Shape;482;p54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375" y="1203261"/>
            <a:ext cx="3549901" cy="1423080"/>
          </a:xfrm>
          <a:prstGeom prst="rect">
            <a:avLst/>
          </a:prstGeom>
        </p:spPr>
      </p:pic>
      <p:sp>
        <p:nvSpPr>
          <p:cNvPr id="483" name="Google Shape;483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54"/>
          <p:cNvSpPr txBox="1"/>
          <p:nvPr>
            <p:ph idx="1" type="subTitle"/>
          </p:nvPr>
        </p:nvSpPr>
        <p:spPr>
          <a:xfrm>
            <a:off x="4697875" y="2626350"/>
            <a:ext cx="4016700" cy="16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𝑥</a:t>
            </a:r>
            <a:r>
              <a:rPr lang="en" sz="1200"/>
              <a:t> : Funcs Monitored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𝑦 </a:t>
            </a:r>
            <a:r>
              <a:rPr lang="en" sz="1200"/>
              <a:t>: Fingerprinter Components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Input</a:t>
            </a:r>
            <a:r>
              <a:rPr lang="en"/>
              <a:t>: </a:t>
            </a:r>
            <a:r>
              <a:rPr lang="en"/>
              <a:t>Receive channel synchronizations.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𝑓 (𝑥,𝑦) = 𝑥𝑦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Output</a:t>
            </a:r>
            <a:r>
              <a:rPr lang="en"/>
              <a:t>: Set state invariants.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𝑓(𝑥,𝑦) = 𝑥𝑦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55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850" y="627974"/>
            <a:ext cx="5188825" cy="3887550"/>
          </a:xfrm>
          <a:prstGeom prst="rect">
            <a:avLst/>
          </a:prstGeom>
        </p:spPr>
      </p:pic>
      <p:sp>
        <p:nvSpPr>
          <p:cNvPr id="490" name="Google Shape;490;p55"/>
          <p:cNvSpPr txBox="1"/>
          <p:nvPr>
            <p:ph idx="1" type="subTitle"/>
          </p:nvPr>
        </p:nvSpPr>
        <p:spPr>
          <a:xfrm>
            <a:off x="713225" y="2143700"/>
            <a:ext cx="3148800" cy="17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Transitions:</a:t>
            </a:r>
            <a:endParaRPr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One for each func controlled/monitored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Sync</a:t>
            </a:r>
            <a:r>
              <a:rPr lang="en"/>
              <a:t>: </a:t>
            </a:r>
            <a:r>
              <a:rPr lang="en"/>
              <a:t>Receive</a:t>
            </a:r>
            <a:r>
              <a:rPr lang="en"/>
              <a:t> from any channel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Select</a:t>
            </a:r>
            <a:r>
              <a:rPr lang="en"/>
              <a:t>: Sending component ID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Update</a:t>
            </a:r>
            <a:r>
              <a:rPr lang="en"/>
              <a:t>: Policy Evaluation, or other actions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5"/>
          <p:cNvSpPr txBox="1"/>
          <p:nvPr>
            <p:ph type="title"/>
          </p:nvPr>
        </p:nvSpPr>
        <p:spPr>
          <a:xfrm>
            <a:off x="713225" y="1139000"/>
            <a:ext cx="27897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Controller: Timed Automata</a:t>
            </a:r>
            <a:endParaRPr sz="2500"/>
          </a:p>
        </p:txBody>
      </p:sp>
      <p:sp>
        <p:nvSpPr>
          <p:cNvPr id="492" name="Google Shape;492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56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175" y="1139011"/>
            <a:ext cx="3549901" cy="1423080"/>
          </a:xfrm>
          <a:prstGeom prst="rect">
            <a:avLst/>
          </a:prstGeom>
        </p:spPr>
      </p:pic>
      <p:sp>
        <p:nvSpPr>
          <p:cNvPr id="498" name="Google Shape;498;p56"/>
          <p:cNvSpPr txBox="1"/>
          <p:nvPr>
            <p:ph type="title"/>
          </p:nvPr>
        </p:nvSpPr>
        <p:spPr>
          <a:xfrm>
            <a:off x="713225" y="1139000"/>
            <a:ext cx="27897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Server</a:t>
            </a:r>
            <a:r>
              <a:rPr lang="en" sz="2500"/>
              <a:t>: Overview</a:t>
            </a:r>
            <a:endParaRPr sz="2500"/>
          </a:p>
        </p:txBody>
      </p:sp>
      <p:sp>
        <p:nvSpPr>
          <p:cNvPr id="499" name="Google Shape;499;p56"/>
          <p:cNvSpPr txBox="1"/>
          <p:nvPr>
            <p:ph idx="1" type="subTitle"/>
          </p:nvPr>
        </p:nvSpPr>
        <p:spPr>
          <a:xfrm>
            <a:off x="5189725" y="2891675"/>
            <a:ext cx="31488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Input</a:t>
            </a:r>
            <a:r>
              <a:rPr lang="en"/>
              <a:t>: Receive from data channel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Output</a:t>
            </a:r>
            <a:r>
              <a:rPr lang="en"/>
              <a:t>: n/a, internally stores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1" name="Google Shape;501;p56"/>
          <p:cNvSpPr txBox="1"/>
          <p:nvPr>
            <p:ph idx="1" type="subTitle"/>
          </p:nvPr>
        </p:nvSpPr>
        <p:spPr>
          <a:xfrm>
            <a:off x="713225" y="2143700"/>
            <a:ext cx="3858900" cy="18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Description: </a:t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Models a remote server and database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comprehensive model of the remote components is out of scope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Combining remote components reduces state space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Allows fingerprint values to be evaluated over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57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850" y="2047062"/>
            <a:ext cx="5188824" cy="1049375"/>
          </a:xfrm>
          <a:prstGeom prst="rect">
            <a:avLst/>
          </a:prstGeom>
        </p:spPr>
      </p:pic>
      <p:sp>
        <p:nvSpPr>
          <p:cNvPr id="507" name="Google Shape;507;p57"/>
          <p:cNvSpPr txBox="1"/>
          <p:nvPr>
            <p:ph idx="1" type="subTitle"/>
          </p:nvPr>
        </p:nvSpPr>
        <p:spPr>
          <a:xfrm>
            <a:off x="713225" y="2143700"/>
            <a:ext cx="3148800" cy="17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Transitions: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Sync</a:t>
            </a:r>
            <a:r>
              <a:rPr lang="en"/>
              <a:t>: Receive from any channel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Select</a:t>
            </a:r>
            <a:r>
              <a:rPr lang="en"/>
              <a:t>: Sending component ID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Update</a:t>
            </a:r>
            <a:r>
              <a:rPr lang="en"/>
              <a:t>: Store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One data channel for each Fingerprinter component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7"/>
          <p:cNvSpPr txBox="1"/>
          <p:nvPr>
            <p:ph type="title"/>
          </p:nvPr>
        </p:nvSpPr>
        <p:spPr>
          <a:xfrm>
            <a:off x="713225" y="1139000"/>
            <a:ext cx="27897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Server</a:t>
            </a:r>
            <a:r>
              <a:rPr lang="en" sz="2500"/>
              <a:t>: Timed Automata</a:t>
            </a:r>
            <a:endParaRPr sz="2500"/>
          </a:p>
        </p:txBody>
      </p:sp>
      <p:sp>
        <p:nvSpPr>
          <p:cNvPr id="509" name="Google Shape;509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8"/>
          <p:cNvSpPr txBox="1"/>
          <p:nvPr>
            <p:ph type="title"/>
          </p:nvPr>
        </p:nvSpPr>
        <p:spPr>
          <a:xfrm>
            <a:off x="1895850" y="1461775"/>
            <a:ext cx="53523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and Policy Configuration</a:t>
            </a:r>
            <a:endParaRPr/>
          </a:p>
        </p:txBody>
      </p:sp>
      <p:sp>
        <p:nvSpPr>
          <p:cNvPr id="515" name="Google Shape;515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9"/>
          <p:cNvSpPr txBox="1"/>
          <p:nvPr>
            <p:ph idx="4294967295"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Informal Requirements</a:t>
            </a:r>
            <a:endParaRPr/>
          </a:p>
        </p:txBody>
      </p:sp>
      <p:sp>
        <p:nvSpPr>
          <p:cNvPr id="521" name="Google Shape;521;p59"/>
          <p:cNvSpPr txBox="1"/>
          <p:nvPr>
            <p:ph idx="4294967295" type="title"/>
          </p:nvPr>
        </p:nvSpPr>
        <p:spPr>
          <a:xfrm>
            <a:off x="713225" y="1783301"/>
            <a:ext cx="24003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FP_0</a:t>
            </a:r>
            <a:endParaRPr sz="2200"/>
          </a:p>
        </p:txBody>
      </p:sp>
      <p:sp>
        <p:nvSpPr>
          <p:cNvPr id="522" name="Google Shape;522;p59"/>
          <p:cNvSpPr txBox="1"/>
          <p:nvPr>
            <p:ph idx="4294967295" type="title"/>
          </p:nvPr>
        </p:nvSpPr>
        <p:spPr>
          <a:xfrm>
            <a:off x="6030475" y="1783301"/>
            <a:ext cx="24003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FP_2</a:t>
            </a:r>
            <a:endParaRPr/>
          </a:p>
        </p:txBody>
      </p:sp>
      <p:sp>
        <p:nvSpPr>
          <p:cNvPr id="523" name="Google Shape;523;p59"/>
          <p:cNvSpPr txBox="1"/>
          <p:nvPr>
            <p:ph idx="4294967295" type="title"/>
          </p:nvPr>
        </p:nvSpPr>
        <p:spPr>
          <a:xfrm>
            <a:off x="3371850" y="1783301"/>
            <a:ext cx="24003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FP_1</a:t>
            </a:r>
            <a:endParaRPr/>
          </a:p>
        </p:txBody>
      </p:sp>
      <p:cxnSp>
        <p:nvCxnSpPr>
          <p:cNvPr id="524" name="Google Shape;524;p59"/>
          <p:cNvCxnSpPr/>
          <p:nvPr/>
        </p:nvCxnSpPr>
        <p:spPr>
          <a:xfrm>
            <a:off x="1050275" y="2489025"/>
            <a:ext cx="174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59"/>
          <p:cNvCxnSpPr/>
          <p:nvPr/>
        </p:nvCxnSpPr>
        <p:spPr>
          <a:xfrm>
            <a:off x="3697950" y="2489025"/>
            <a:ext cx="174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59"/>
          <p:cNvCxnSpPr/>
          <p:nvPr/>
        </p:nvCxnSpPr>
        <p:spPr>
          <a:xfrm>
            <a:off x="6356575" y="2489025"/>
            <a:ext cx="174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59"/>
          <p:cNvCxnSpPr/>
          <p:nvPr/>
        </p:nvCxnSpPr>
        <p:spPr>
          <a:xfrm>
            <a:off x="1039300" y="3152450"/>
            <a:ext cx="174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59"/>
          <p:cNvCxnSpPr/>
          <p:nvPr/>
        </p:nvCxnSpPr>
        <p:spPr>
          <a:xfrm>
            <a:off x="3697925" y="3152450"/>
            <a:ext cx="174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59"/>
          <p:cNvCxnSpPr/>
          <p:nvPr/>
        </p:nvCxnSpPr>
        <p:spPr>
          <a:xfrm>
            <a:off x="6356550" y="3152450"/>
            <a:ext cx="174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0" name="Google Shape;530;p59"/>
          <p:cNvSpPr txBox="1"/>
          <p:nvPr>
            <p:ph idx="4294967295" type="subTitle"/>
          </p:nvPr>
        </p:nvSpPr>
        <p:spPr>
          <a:xfrm>
            <a:off x="868475" y="2602550"/>
            <a:ext cx="24003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los Text"/>
                <a:ea typeface="Golos Text"/>
                <a:cs typeface="Golos Text"/>
                <a:sym typeface="Golos Text"/>
              </a:rPr>
              <a:t>No Mitigation</a:t>
            </a:r>
            <a:endParaRPr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9"/>
          <p:cNvSpPr txBox="1"/>
          <p:nvPr>
            <p:ph idx="4294967295" type="subTitle"/>
          </p:nvPr>
        </p:nvSpPr>
        <p:spPr>
          <a:xfrm>
            <a:off x="3410675" y="2602550"/>
            <a:ext cx="24003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los Text"/>
                <a:ea typeface="Golos Text"/>
                <a:cs typeface="Golos Text"/>
                <a:sym typeface="Golos Text"/>
              </a:rPr>
              <a:t>Randomization</a:t>
            </a:r>
            <a:endParaRPr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9"/>
          <p:cNvSpPr txBox="1"/>
          <p:nvPr>
            <p:ph idx="4294967295" type="subTitle"/>
          </p:nvPr>
        </p:nvSpPr>
        <p:spPr>
          <a:xfrm>
            <a:off x="6069300" y="2602550"/>
            <a:ext cx="24003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los Text"/>
                <a:ea typeface="Golos Text"/>
                <a:cs typeface="Golos Text"/>
                <a:sym typeface="Golos Text"/>
              </a:rPr>
              <a:t>API Blocking</a:t>
            </a:r>
            <a:endParaRPr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9"/>
          <p:cNvSpPr txBox="1"/>
          <p:nvPr>
            <p:ph idx="4294967295" type="subTitle"/>
          </p:nvPr>
        </p:nvSpPr>
        <p:spPr>
          <a:xfrm>
            <a:off x="713200" y="3424174"/>
            <a:ext cx="2400300" cy="12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los Text"/>
                <a:ea typeface="Golos Text"/>
                <a:cs typeface="Golos Text"/>
                <a:sym typeface="Golos Text"/>
              </a:rPr>
              <a:t>Allow fingerprints to be freely collected, without intervention from the Controller.</a:t>
            </a:r>
            <a:endParaRPr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9"/>
          <p:cNvSpPr txBox="1"/>
          <p:nvPr>
            <p:ph idx="4294967295" type="subTitle"/>
          </p:nvPr>
        </p:nvSpPr>
        <p:spPr>
          <a:xfrm>
            <a:off x="6030450" y="3424199"/>
            <a:ext cx="2400300" cy="12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Golos Text"/>
                <a:ea typeface="Golos Text"/>
                <a:cs typeface="Golos Text"/>
                <a:sym typeface="Golos Text"/>
              </a:rPr>
              <a:t>Do not allow fingerprints to be collected whatsoever.</a:t>
            </a: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535" name="Google Shape;535;p59"/>
          <p:cNvSpPr txBox="1"/>
          <p:nvPr>
            <p:ph idx="4294967295" type="subTitle"/>
          </p:nvPr>
        </p:nvSpPr>
        <p:spPr>
          <a:xfrm>
            <a:off x="3371825" y="3424199"/>
            <a:ext cx="2400300" cy="12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Golos Text"/>
                <a:ea typeface="Golos Text"/>
                <a:cs typeface="Golos Text"/>
                <a:sym typeface="Golos Text"/>
              </a:rPr>
              <a:t>Allow fingerprints to be collected, but poison the data first.</a:t>
            </a: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536" name="Google Shape;536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0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Configuration</a:t>
            </a:r>
            <a:endParaRPr/>
          </a:p>
        </p:txBody>
      </p:sp>
      <p:graphicFrame>
        <p:nvGraphicFramePr>
          <p:cNvPr id="542" name="Google Shape;542;p60"/>
          <p:cNvGraphicFramePr/>
          <p:nvPr/>
        </p:nvGraphicFramePr>
        <p:xfrm>
          <a:off x="884163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{DF41BE6E-6559-4B11-A023-C40645184D27}</a:tableStyleId>
              </a:tblPr>
              <a:tblGrid>
                <a:gridCol w="1839600"/>
                <a:gridCol w="868975"/>
                <a:gridCol w="1584475"/>
                <a:gridCol w="1541325"/>
                <a:gridCol w="1541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Policy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Type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FP_0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FP_1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FP_2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Create Element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Blocklist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Get Canvas Context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Blocklist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Fill Text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Blocklist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Collect Data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Blocklist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True</a:t>
                      </a:r>
                      <a:endParaRPr i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Poison Data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Allowlist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43" name="Google Shape;543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1"/>
          <p:cNvSpPr txBox="1"/>
          <p:nvPr>
            <p:ph type="title"/>
          </p:nvPr>
        </p:nvSpPr>
        <p:spPr>
          <a:xfrm>
            <a:off x="1895850" y="1461775"/>
            <a:ext cx="53523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Verifying Formal Safety and Liveness Properties</a:t>
            </a:r>
            <a:endParaRPr/>
          </a:p>
        </p:txBody>
      </p:sp>
      <p:sp>
        <p:nvSpPr>
          <p:cNvPr id="549" name="Google Shape;549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2"/>
          <p:cNvSpPr txBox="1"/>
          <p:nvPr>
            <p:ph type="title"/>
          </p:nvPr>
        </p:nvSpPr>
        <p:spPr>
          <a:xfrm>
            <a:off x="713250" y="302725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Safety Properties</a:t>
            </a:r>
            <a:endParaRPr/>
          </a:p>
        </p:txBody>
      </p:sp>
      <p:pic>
        <p:nvPicPr>
          <p:cNvPr id="555" name="Google Shape;555;p62"/>
          <p:cNvPicPr preferRelativeResize="0"/>
          <p:nvPr/>
        </p:nvPicPr>
        <p:blipFill rotWithShape="1">
          <a:blip r:embed="rId3">
            <a:alphaModFix/>
          </a:blip>
          <a:srcRect b="53165" l="0" r="66711" t="0"/>
          <a:stretch/>
        </p:blipFill>
        <p:spPr>
          <a:xfrm>
            <a:off x="1597313" y="1320587"/>
            <a:ext cx="1900527" cy="1528849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62"/>
          <p:cNvSpPr txBox="1"/>
          <p:nvPr/>
        </p:nvSpPr>
        <p:spPr>
          <a:xfrm>
            <a:off x="3511088" y="4601750"/>
            <a:ext cx="2213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Source: </a:t>
            </a:r>
            <a:r>
              <a:rPr lang="en" sz="1200" u="sng">
                <a:solidFill>
                  <a:schemeClr val="hlink"/>
                </a:solidFill>
                <a:latin typeface="Commissioner"/>
                <a:ea typeface="Commissioner"/>
                <a:cs typeface="Commissioner"/>
                <a:sym typeface="Commissioner"/>
                <a:hlinkClick r:id="rId4"/>
              </a:rPr>
              <a:t>UPPAAL Tutorial</a:t>
            </a:r>
            <a:endParaRPr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557" name="Google Shape;557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8" name="Google Shape;558;p62"/>
          <p:cNvSpPr txBox="1"/>
          <p:nvPr/>
        </p:nvSpPr>
        <p:spPr>
          <a:xfrm>
            <a:off x="1150775" y="3161688"/>
            <a:ext cx="27936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</a:pPr>
            <a:r>
              <a:rPr lang="en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Some property is invariantly true</a:t>
            </a:r>
            <a:endParaRPr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</a:pPr>
            <a:r>
              <a:rPr lang="en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φ is true in all reachable states</a:t>
            </a:r>
            <a:endParaRPr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pic>
        <p:nvPicPr>
          <p:cNvPr id="559" name="Google Shape;559;p62"/>
          <p:cNvPicPr preferRelativeResize="0"/>
          <p:nvPr/>
        </p:nvPicPr>
        <p:blipFill rotWithShape="1">
          <a:blip r:embed="rId3">
            <a:alphaModFix/>
          </a:blip>
          <a:srcRect b="0" l="33297" r="32483" t="48704"/>
          <a:stretch/>
        </p:blipFill>
        <p:spPr>
          <a:xfrm>
            <a:off x="5711237" y="1247788"/>
            <a:ext cx="1953550" cy="1674451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62"/>
          <p:cNvSpPr txBox="1"/>
          <p:nvPr/>
        </p:nvSpPr>
        <p:spPr>
          <a:xfrm>
            <a:off x="5291225" y="3161707"/>
            <a:ext cx="27936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</a:pPr>
            <a:r>
              <a:rPr lang="en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Some property is </a:t>
            </a:r>
            <a:r>
              <a:rPr i="1" lang="en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possibly</a:t>
            </a:r>
            <a:r>
              <a:rPr lang="en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 always true</a:t>
            </a:r>
            <a:endParaRPr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</a:pPr>
            <a:r>
              <a:rPr lang="en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There should exist a maximal path where φ is </a:t>
            </a:r>
            <a:r>
              <a:rPr lang="en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always true</a:t>
            </a:r>
            <a:endParaRPr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561" name="Google Shape;561;p62"/>
          <p:cNvSpPr txBox="1"/>
          <p:nvPr/>
        </p:nvSpPr>
        <p:spPr>
          <a:xfrm>
            <a:off x="499600" y="1320575"/>
            <a:ext cx="10407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A [ ] φ</a:t>
            </a:r>
            <a:endParaRPr b="1" sz="17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562" name="Google Shape;562;p62"/>
          <p:cNvSpPr txBox="1"/>
          <p:nvPr/>
        </p:nvSpPr>
        <p:spPr>
          <a:xfrm>
            <a:off x="4670525" y="1320575"/>
            <a:ext cx="10407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E</a:t>
            </a:r>
            <a:r>
              <a:rPr b="1" lang="en" sz="17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[ ] φ</a:t>
            </a:r>
            <a:endParaRPr b="1" sz="17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3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Safety Properties</a:t>
            </a:r>
            <a:endParaRPr/>
          </a:p>
        </p:txBody>
      </p:sp>
      <p:sp>
        <p:nvSpPr>
          <p:cNvPr id="568" name="Google Shape;568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69" name="Google Shape;569;p63"/>
          <p:cNvGraphicFramePr/>
          <p:nvPr/>
        </p:nvGraphicFramePr>
        <p:xfrm>
          <a:off x="601950" y="180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{DF41BE6E-6559-4B11-A023-C40645184D27}</a:tableStyleId>
              </a:tblPr>
              <a:tblGrid>
                <a:gridCol w="662200"/>
                <a:gridCol w="856075"/>
                <a:gridCol w="6421825"/>
              </a:tblGrid>
              <a:tr h="34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Prop.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Sat.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CTL/Meaning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422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A[ ]</a:t>
                      </a:r>
                      <a:r>
                        <a:rPr lang="en"/>
                        <a:t> FP_0.Collect imply (elements[0].value &gt; 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15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 all reachable states, component </a:t>
                      </a:r>
                      <a:r>
                        <a:rPr b="1" lang="en"/>
                        <a:t>FP_0</a:t>
                      </a:r>
                      <a:r>
                        <a:rPr lang="en"/>
                        <a:t> being in the location </a:t>
                      </a:r>
                      <a:r>
                        <a:rPr i="1" lang="en"/>
                        <a:t>Collect</a:t>
                      </a:r>
                      <a:r>
                        <a:rPr lang="en"/>
                        <a:t> implies that its attribute value is </a:t>
                      </a:r>
                      <a:r>
                        <a:rPr i="1" lang="en"/>
                        <a:t>not</a:t>
                      </a:r>
                      <a:r>
                        <a:rPr lang="en"/>
                        <a:t> the default and is </a:t>
                      </a:r>
                      <a:r>
                        <a:rPr i="1" lang="en"/>
                        <a:t>not</a:t>
                      </a:r>
                      <a:r>
                        <a:rPr lang="en"/>
                        <a:t> poisoned.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15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A[ ]</a:t>
                      </a:r>
                      <a:r>
                        <a:rPr lang="en"/>
                        <a:t> FP_1.Collect imply (elements[1].value &lt; 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15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 all reachable states, component </a:t>
                      </a:r>
                      <a:r>
                        <a:rPr b="1" lang="en"/>
                        <a:t>FP_1</a:t>
                      </a:r>
                      <a:r>
                        <a:rPr lang="en"/>
                        <a:t> being in the location </a:t>
                      </a:r>
                      <a:r>
                        <a:rPr i="1" lang="en"/>
                        <a:t>Collect</a:t>
                      </a:r>
                      <a:r>
                        <a:rPr lang="en"/>
                        <a:t> implies that its attribute value is poisoned.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 txBox="1"/>
          <p:nvPr>
            <p:ph type="title"/>
          </p:nvPr>
        </p:nvSpPr>
        <p:spPr>
          <a:xfrm>
            <a:off x="713250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and Motivations</a:t>
            </a:r>
            <a:endParaRPr/>
          </a:p>
        </p:txBody>
      </p:sp>
      <p:sp>
        <p:nvSpPr>
          <p:cNvPr id="328" name="Google Shape;328;p37"/>
          <p:cNvSpPr txBox="1"/>
          <p:nvPr>
            <p:ph idx="1" type="subTitle"/>
          </p:nvPr>
        </p:nvSpPr>
        <p:spPr>
          <a:xfrm>
            <a:off x="713250" y="2739315"/>
            <a:ext cx="2262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 Fraud Prevention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Bot Detection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Multi-Factor Auth</a:t>
            </a:r>
            <a:endParaRPr/>
          </a:p>
        </p:txBody>
      </p:sp>
      <p:sp>
        <p:nvSpPr>
          <p:cNvPr id="329" name="Google Shape;329;p37"/>
          <p:cNvSpPr txBox="1"/>
          <p:nvPr>
            <p:ph idx="2" type="subTitle"/>
          </p:nvPr>
        </p:nvSpPr>
        <p:spPr>
          <a:xfrm>
            <a:off x="713250" y="2149063"/>
            <a:ext cx="22626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</a:t>
            </a:r>
            <a:endParaRPr/>
          </a:p>
        </p:txBody>
      </p:sp>
      <p:sp>
        <p:nvSpPr>
          <p:cNvPr id="330" name="Google Shape;330;p37"/>
          <p:cNvSpPr txBox="1"/>
          <p:nvPr>
            <p:ph idx="3" type="subTitle"/>
          </p:nvPr>
        </p:nvSpPr>
        <p:spPr>
          <a:xfrm>
            <a:off x="3399450" y="3803825"/>
            <a:ext cx="23451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Involuntary Tracking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Voluntary MFA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Fraud Prevention</a:t>
            </a:r>
            <a:endParaRPr/>
          </a:p>
        </p:txBody>
      </p:sp>
      <p:sp>
        <p:nvSpPr>
          <p:cNvPr id="331" name="Google Shape;331;p37"/>
          <p:cNvSpPr txBox="1"/>
          <p:nvPr>
            <p:ph idx="4" type="subTitle"/>
          </p:nvPr>
        </p:nvSpPr>
        <p:spPr>
          <a:xfrm>
            <a:off x="3399450" y="3213575"/>
            <a:ext cx="22626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Duality</a:t>
            </a:r>
            <a:endParaRPr/>
          </a:p>
        </p:txBody>
      </p:sp>
      <p:pic>
        <p:nvPicPr>
          <p:cNvPr id="332" name="Google Shape;332;p37"/>
          <p:cNvPicPr preferRelativeResize="0"/>
          <p:nvPr/>
        </p:nvPicPr>
        <p:blipFill rotWithShape="1">
          <a:blip r:embed="rId3">
            <a:alphaModFix/>
          </a:blip>
          <a:srcRect b="0" l="0" r="83963" t="0"/>
          <a:stretch/>
        </p:blipFill>
        <p:spPr>
          <a:xfrm>
            <a:off x="1494613" y="1211538"/>
            <a:ext cx="699875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7"/>
          <p:cNvPicPr preferRelativeResize="0"/>
          <p:nvPr/>
        </p:nvPicPr>
        <p:blipFill rotWithShape="1">
          <a:blip r:embed="rId3">
            <a:alphaModFix/>
          </a:blip>
          <a:srcRect b="0" l="68710" r="0" t="0"/>
          <a:stretch/>
        </p:blipFill>
        <p:spPr>
          <a:xfrm>
            <a:off x="4007555" y="2149050"/>
            <a:ext cx="1365550" cy="10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7"/>
          <p:cNvSpPr txBox="1"/>
          <p:nvPr>
            <p:ph idx="5" type="subTitle"/>
          </p:nvPr>
        </p:nvSpPr>
        <p:spPr>
          <a:xfrm>
            <a:off x="6168125" y="2739315"/>
            <a:ext cx="2262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Cross-site Tracking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Malware Targeting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Social Media Linking</a:t>
            </a:r>
            <a:endParaRPr/>
          </a:p>
        </p:txBody>
      </p:sp>
      <p:sp>
        <p:nvSpPr>
          <p:cNvPr id="335" name="Google Shape;335;p37"/>
          <p:cNvSpPr txBox="1"/>
          <p:nvPr>
            <p:ph idx="6" type="subTitle"/>
          </p:nvPr>
        </p:nvSpPr>
        <p:spPr>
          <a:xfrm>
            <a:off x="6168125" y="2149063"/>
            <a:ext cx="22626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</a:t>
            </a:r>
            <a:endParaRPr/>
          </a:p>
        </p:txBody>
      </p:sp>
      <p:pic>
        <p:nvPicPr>
          <p:cNvPr id="336" name="Google Shape;336;p37"/>
          <p:cNvPicPr preferRelativeResize="0"/>
          <p:nvPr/>
        </p:nvPicPr>
        <p:blipFill rotWithShape="1">
          <a:blip r:embed="rId3">
            <a:alphaModFix/>
          </a:blip>
          <a:srcRect b="0" l="36061" r="44442" t="0"/>
          <a:stretch/>
        </p:blipFill>
        <p:spPr>
          <a:xfrm>
            <a:off x="6787364" y="1135213"/>
            <a:ext cx="850850" cy="101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7" name="Google Shape;337;p37"/>
          <p:cNvCxnSpPr/>
          <p:nvPr/>
        </p:nvCxnSpPr>
        <p:spPr>
          <a:xfrm flipH="1" rot="10800000">
            <a:off x="3177600" y="1572300"/>
            <a:ext cx="20100" cy="23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37"/>
          <p:cNvCxnSpPr/>
          <p:nvPr/>
        </p:nvCxnSpPr>
        <p:spPr>
          <a:xfrm flipH="1" rot="10800000">
            <a:off x="5946288" y="1572300"/>
            <a:ext cx="20100" cy="23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4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Safety Properties</a:t>
            </a:r>
            <a:endParaRPr/>
          </a:p>
        </p:txBody>
      </p:sp>
      <p:sp>
        <p:nvSpPr>
          <p:cNvPr id="575" name="Google Shape;575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76" name="Google Shape;576;p64"/>
          <p:cNvGraphicFramePr/>
          <p:nvPr/>
        </p:nvGraphicFramePr>
        <p:xfrm>
          <a:off x="713250" y="151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{DF41BE6E-6559-4B11-A023-C40645184D27}</a:tableStyleId>
              </a:tblPr>
              <a:tblGrid>
                <a:gridCol w="662200"/>
                <a:gridCol w="856075"/>
                <a:gridCol w="6421825"/>
              </a:tblGrid>
              <a:tr h="34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Prop.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Sat.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CTL/Meaning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422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A[ ]</a:t>
                      </a:r>
                      <a:r>
                        <a:rPr lang="en"/>
                        <a:t> FP_2.Collect imply evalPolicy(p_toDataURL, 2)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15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 all reachable states, component </a:t>
                      </a:r>
                      <a:r>
                        <a:rPr b="1" lang="en"/>
                        <a:t>FP_2</a:t>
                      </a:r>
                      <a:r>
                        <a:rPr lang="en"/>
                        <a:t> being in the location </a:t>
                      </a:r>
                      <a:r>
                        <a:rPr i="1" lang="en"/>
                        <a:t>Collect</a:t>
                      </a:r>
                      <a:r>
                        <a:rPr lang="en"/>
                        <a:t> implies the policy configuration allows it.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15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A[ ]</a:t>
                      </a:r>
                      <a:r>
                        <a:rPr lang="en"/>
                        <a:t> !FP_2.Collect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15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 all reachable states, component </a:t>
                      </a:r>
                      <a:r>
                        <a:rPr b="1" lang="en"/>
                        <a:t>FP_2</a:t>
                      </a:r>
                      <a:r>
                        <a:rPr lang="en"/>
                        <a:t> is never in the </a:t>
                      </a:r>
                      <a:r>
                        <a:rPr i="1" lang="en"/>
                        <a:t>Collect</a:t>
                      </a:r>
                      <a:r>
                        <a:rPr lang="en"/>
                        <a:t> location.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15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A[ ] </a:t>
                      </a:r>
                      <a:r>
                        <a:rPr lang="en"/>
                        <a:t>Server.db[2].len == 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15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 all reachable states, the server never receives fingerprint values from </a:t>
                      </a:r>
                      <a:r>
                        <a:rPr b="1" lang="en"/>
                        <a:t>FP_2</a:t>
                      </a:r>
                      <a:r>
                        <a:rPr lang="en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5"/>
          <p:cNvSpPr txBox="1"/>
          <p:nvPr>
            <p:ph type="title"/>
          </p:nvPr>
        </p:nvSpPr>
        <p:spPr>
          <a:xfrm>
            <a:off x="713250" y="302725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Liveness Properties</a:t>
            </a:r>
            <a:endParaRPr/>
          </a:p>
        </p:txBody>
      </p:sp>
      <p:sp>
        <p:nvSpPr>
          <p:cNvPr id="582" name="Google Shape;582;p65"/>
          <p:cNvSpPr txBox="1"/>
          <p:nvPr/>
        </p:nvSpPr>
        <p:spPr>
          <a:xfrm>
            <a:off x="3511088" y="4601750"/>
            <a:ext cx="2213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Source: </a:t>
            </a:r>
            <a:r>
              <a:rPr lang="en" sz="1200" u="sng">
                <a:solidFill>
                  <a:schemeClr val="hlink"/>
                </a:solidFill>
                <a:latin typeface="Commissioner"/>
                <a:ea typeface="Commissioner"/>
                <a:cs typeface="Commissioner"/>
                <a:sym typeface="Commissioner"/>
                <a:hlinkClick r:id="rId3"/>
              </a:rPr>
              <a:t>UPPAAL Tutorial</a:t>
            </a:r>
            <a:endParaRPr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583" name="Google Shape;583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4" name="Google Shape;584;p65"/>
          <p:cNvPicPr preferRelativeResize="0"/>
          <p:nvPr/>
        </p:nvPicPr>
        <p:blipFill rotWithShape="1">
          <a:blip r:embed="rId4">
            <a:alphaModFix/>
          </a:blip>
          <a:srcRect b="0" l="0" r="66711" t="48704"/>
          <a:stretch/>
        </p:blipFill>
        <p:spPr>
          <a:xfrm>
            <a:off x="3667525" y="1459087"/>
            <a:ext cx="1900527" cy="1674451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65"/>
          <p:cNvSpPr txBox="1"/>
          <p:nvPr/>
        </p:nvSpPr>
        <p:spPr>
          <a:xfrm>
            <a:off x="3218900" y="3346650"/>
            <a:ext cx="27978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</a:pPr>
            <a:r>
              <a:rPr lang="en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Something will eventually happen</a:t>
            </a:r>
            <a:endParaRPr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</a:pPr>
            <a:r>
              <a:rPr lang="en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φ</a:t>
            </a:r>
            <a:r>
              <a:rPr lang="en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is eventually satisfied</a:t>
            </a:r>
            <a:endParaRPr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pic>
        <p:nvPicPr>
          <p:cNvPr id="586" name="Google Shape;586;p65"/>
          <p:cNvPicPr preferRelativeResize="0"/>
          <p:nvPr/>
        </p:nvPicPr>
        <p:blipFill rotWithShape="1">
          <a:blip r:embed="rId4">
            <a:alphaModFix/>
          </a:blip>
          <a:srcRect b="53165" l="33555" r="33155" t="0"/>
          <a:stretch/>
        </p:blipFill>
        <p:spPr>
          <a:xfrm>
            <a:off x="869688" y="1524350"/>
            <a:ext cx="1900527" cy="1528849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65"/>
          <p:cNvSpPr txBox="1"/>
          <p:nvPr/>
        </p:nvSpPr>
        <p:spPr>
          <a:xfrm>
            <a:off x="421063" y="3346650"/>
            <a:ext cx="27978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</a:pPr>
            <a:r>
              <a:rPr lang="en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It is </a:t>
            </a:r>
            <a:r>
              <a:rPr i="1" lang="en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possible</a:t>
            </a:r>
            <a:r>
              <a:rPr lang="en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for some property to be satisfied</a:t>
            </a:r>
            <a:endParaRPr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</a:pPr>
            <a:r>
              <a:rPr lang="en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φ</a:t>
            </a:r>
            <a:r>
              <a:rPr lang="en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possibly can be satisfied by any reachable state</a:t>
            </a:r>
            <a:endParaRPr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pic>
        <p:nvPicPr>
          <p:cNvPr id="588" name="Google Shape;588;p65"/>
          <p:cNvPicPr preferRelativeResize="0"/>
          <p:nvPr/>
        </p:nvPicPr>
        <p:blipFill rotWithShape="1">
          <a:blip r:embed="rId4">
            <a:alphaModFix/>
          </a:blip>
          <a:srcRect b="53165" l="66711" r="0" t="0"/>
          <a:stretch/>
        </p:blipFill>
        <p:spPr>
          <a:xfrm>
            <a:off x="6465350" y="1524350"/>
            <a:ext cx="1900527" cy="1528849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65"/>
          <p:cNvSpPr txBox="1"/>
          <p:nvPr/>
        </p:nvSpPr>
        <p:spPr>
          <a:xfrm>
            <a:off x="6016725" y="3346650"/>
            <a:ext cx="27978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</a:pPr>
            <a:r>
              <a:rPr lang="en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When some condition is met, eventually some property is satisfied</a:t>
            </a:r>
            <a:endParaRPr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</a:pPr>
            <a:r>
              <a:rPr lang="en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Whenever ψ is satisfied, eventually φ is satisfied</a:t>
            </a:r>
            <a:endParaRPr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590" name="Google Shape;590;p65"/>
          <p:cNvSpPr txBox="1"/>
          <p:nvPr/>
        </p:nvSpPr>
        <p:spPr>
          <a:xfrm>
            <a:off x="1406400" y="1030775"/>
            <a:ext cx="11079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E</a:t>
            </a:r>
            <a:r>
              <a:rPr b="1" lang="en" sz="17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&lt;&gt; φ</a:t>
            </a:r>
            <a:endParaRPr b="1" sz="17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591" name="Google Shape;591;p65"/>
          <p:cNvSpPr txBox="1"/>
          <p:nvPr/>
        </p:nvSpPr>
        <p:spPr>
          <a:xfrm>
            <a:off x="4168703" y="1030775"/>
            <a:ext cx="11079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A &lt;&gt; φ</a:t>
            </a:r>
            <a:endParaRPr b="1" sz="17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592" name="Google Shape;592;p65"/>
          <p:cNvSpPr txBox="1"/>
          <p:nvPr/>
        </p:nvSpPr>
        <p:spPr>
          <a:xfrm>
            <a:off x="7002100" y="991700"/>
            <a:ext cx="1107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Ψ </a:t>
            </a:r>
            <a:r>
              <a:rPr b="1" lang="en" sz="23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→</a:t>
            </a:r>
            <a:r>
              <a:rPr b="1" lang="en" sz="17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φ</a:t>
            </a:r>
            <a:endParaRPr b="1" sz="17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6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Liveness Properties</a:t>
            </a:r>
            <a:endParaRPr/>
          </a:p>
        </p:txBody>
      </p:sp>
      <p:sp>
        <p:nvSpPr>
          <p:cNvPr id="598" name="Google Shape;598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99" name="Google Shape;599;p66"/>
          <p:cNvGraphicFramePr/>
          <p:nvPr/>
        </p:nvGraphicFramePr>
        <p:xfrm>
          <a:off x="713250" y="151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{DF41BE6E-6559-4B11-A023-C40645184D27}</a:tableStyleId>
              </a:tblPr>
              <a:tblGrid>
                <a:gridCol w="662200"/>
                <a:gridCol w="856075"/>
                <a:gridCol w="6421825"/>
              </a:tblGrid>
              <a:tr h="34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Prop.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Sat.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CTL/Meaning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422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</a:t>
                      </a:r>
                      <a:endParaRPr b="1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E&lt; &gt; </a:t>
                      </a:r>
                      <a:r>
                        <a:rPr lang="en"/>
                        <a:t>FP_0.Collect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15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</a:t>
                      </a:r>
                      <a:r>
                        <a:rPr i="1" lang="en"/>
                        <a:t>Collect</a:t>
                      </a:r>
                      <a:r>
                        <a:rPr lang="en"/>
                        <a:t> location is reachable in the </a:t>
                      </a:r>
                      <a:r>
                        <a:rPr b="1" lang="en"/>
                        <a:t>FP_0 </a:t>
                      </a:r>
                      <a:r>
                        <a:rPr lang="en"/>
                        <a:t>component.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15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</a:t>
                      </a:r>
                      <a:endParaRPr b="1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E&lt; &gt; </a:t>
                      </a:r>
                      <a:r>
                        <a:rPr lang="en"/>
                        <a:t>FP_1.Collect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15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</a:t>
                      </a:r>
                      <a:r>
                        <a:rPr i="1" lang="en"/>
                        <a:t>Collect</a:t>
                      </a:r>
                      <a:r>
                        <a:rPr lang="en"/>
                        <a:t> location is reachable in the </a:t>
                      </a:r>
                      <a:r>
                        <a:rPr b="1" lang="en"/>
                        <a:t>FP_1</a:t>
                      </a:r>
                      <a:r>
                        <a:rPr lang="en"/>
                        <a:t> component.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15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</a:t>
                      </a:r>
                      <a:endParaRPr b="1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E&lt; &gt; </a:t>
                      </a:r>
                      <a:r>
                        <a:rPr lang="en"/>
                        <a:t>FP_2.Collect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15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</a:t>
                      </a:r>
                      <a:r>
                        <a:rPr i="1" lang="en"/>
                        <a:t>Collect</a:t>
                      </a:r>
                      <a:r>
                        <a:rPr lang="en"/>
                        <a:t> location is </a:t>
                      </a:r>
                      <a:r>
                        <a:rPr i="1" lang="en"/>
                        <a:t>not</a:t>
                      </a:r>
                      <a:r>
                        <a:rPr lang="en"/>
                        <a:t> reachable in the </a:t>
                      </a:r>
                      <a:r>
                        <a:rPr b="1" lang="en"/>
                        <a:t>FP_2</a:t>
                      </a:r>
                      <a:r>
                        <a:rPr lang="en"/>
                        <a:t> component.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7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Liveness Properties</a:t>
            </a:r>
            <a:endParaRPr/>
          </a:p>
        </p:txBody>
      </p:sp>
      <p:sp>
        <p:nvSpPr>
          <p:cNvPr id="605" name="Google Shape;605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06" name="Google Shape;606;p67"/>
          <p:cNvGraphicFramePr/>
          <p:nvPr/>
        </p:nvGraphicFramePr>
        <p:xfrm>
          <a:off x="713250" y="151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{DF41BE6E-6559-4B11-A023-C40645184D27}</a:tableStyleId>
              </a:tblPr>
              <a:tblGrid>
                <a:gridCol w="662200"/>
                <a:gridCol w="856075"/>
                <a:gridCol w="6421825"/>
              </a:tblGrid>
              <a:tr h="34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Prop.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Sat.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CTL/Meaning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422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</a:t>
                      </a:r>
                      <a:endParaRPr b="1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A&lt;&gt; </a:t>
                      </a:r>
                      <a:r>
                        <a:rPr lang="en"/>
                        <a:t>((Sever.db[0].len &gt; 0)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&amp;&amp; (Server.db[0].entries[0] == Server.db[0].entries[1])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&amp;&amp; (Server.db[0].entries[1] == Server.db[0].entries[2]))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15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Eventually all database entries for </a:t>
                      </a:r>
                      <a:r>
                        <a:rPr b="1" lang="en"/>
                        <a:t>FP_0</a:t>
                      </a:r>
                      <a:r>
                        <a:rPr lang="en"/>
                        <a:t> are the same.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15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J</a:t>
                      </a:r>
                      <a:endParaRPr b="1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A&lt;&gt; </a:t>
                      </a:r>
                      <a:r>
                        <a:rPr lang="en"/>
                        <a:t>((Server.db[1].len &gt; 0)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&amp;&amp; (Server.db[1].entries[0] == Server.db[1].entries[1])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&amp;&amp; (Server.db[1].entries[1] == Server.db[1].entries[2]))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15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Eventually all database entries for </a:t>
                      </a:r>
                      <a:r>
                        <a:rPr b="1" lang="en"/>
                        <a:t>FP_1</a:t>
                      </a:r>
                      <a:r>
                        <a:rPr lang="en"/>
                        <a:t> are the same.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8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Up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68"/>
          <p:cNvSpPr txBox="1"/>
          <p:nvPr>
            <p:ph idx="1" type="subTitle"/>
          </p:nvPr>
        </p:nvSpPr>
        <p:spPr>
          <a:xfrm>
            <a:off x="713225" y="1402000"/>
            <a:ext cx="3717900" cy="3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Contributions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Formal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Canvas Fingerprinter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IRM Controller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Evaluation of Models using CTL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Formal properties reflect requirements of mitigation methods</a:t>
            </a:r>
            <a:endParaRPr/>
          </a:p>
        </p:txBody>
      </p:sp>
      <p:sp>
        <p:nvSpPr>
          <p:cNvPr id="613" name="Google Shape;613;p68"/>
          <p:cNvSpPr txBox="1"/>
          <p:nvPr>
            <p:ph idx="1" type="subTitle"/>
          </p:nvPr>
        </p:nvSpPr>
        <p:spPr>
          <a:xfrm>
            <a:off x="4760525" y="1402000"/>
            <a:ext cx="3594000" cy="30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Takeaways:</a:t>
            </a:r>
            <a:endParaRPr b="1" u="sng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Effectiveness of IRMs to enforce mitigation methods: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Normalization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API Blocking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Proof of IRM reliability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Extensible Framework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68"/>
          <p:cNvSpPr txBox="1"/>
          <p:nvPr>
            <p:ph idx="12" type="sldNum"/>
          </p:nvPr>
        </p:nvSpPr>
        <p:spPr>
          <a:xfrm>
            <a:off x="8354534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9"/>
          <p:cNvSpPr txBox="1"/>
          <p:nvPr>
            <p:ph idx="4294967295"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Future Work</a:t>
            </a:r>
            <a:endParaRPr/>
          </a:p>
        </p:txBody>
      </p:sp>
      <p:sp>
        <p:nvSpPr>
          <p:cNvPr id="620" name="Google Shape;620;p69"/>
          <p:cNvSpPr txBox="1"/>
          <p:nvPr>
            <p:ph idx="4294967295" type="body"/>
          </p:nvPr>
        </p:nvSpPr>
        <p:spPr>
          <a:xfrm>
            <a:off x="1691100" y="1759300"/>
            <a:ext cx="5761800" cy="24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Lack of Comprehensive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Extend our framework to support common attributes used by fingerprinters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Attack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Evaluate minimum effective mitigation strategies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Model-based Code Generation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Verified system to practical application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Bridge the gap between research and real-world implementations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0"/>
          <p:cNvSpPr txBox="1"/>
          <p:nvPr>
            <p:ph type="title"/>
          </p:nvPr>
        </p:nvSpPr>
        <p:spPr>
          <a:xfrm>
            <a:off x="2253750" y="1670575"/>
            <a:ext cx="4636500" cy="18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627" name="Google Shape;627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1"/>
          <p:cNvSpPr txBox="1"/>
          <p:nvPr>
            <p:ph idx="1" type="body"/>
          </p:nvPr>
        </p:nvSpPr>
        <p:spPr>
          <a:xfrm>
            <a:off x="1691100" y="1759300"/>
            <a:ext cx="5761800" cy="20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UPPAAL Documentation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work’s </a:t>
            </a:r>
            <a:r>
              <a:rPr lang="en" u="sng">
                <a:solidFill>
                  <a:schemeClr val="hlink"/>
                </a:solidFill>
                <a:hlinkClick r:id="rId4"/>
              </a:rPr>
              <a:t>Github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amiunique.org</a:t>
            </a:r>
            <a:endParaRPr/>
          </a:p>
        </p:txBody>
      </p:sp>
      <p:sp>
        <p:nvSpPr>
          <p:cNvPr id="633" name="Google Shape;633;p71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Links</a:t>
            </a:r>
            <a:endParaRPr/>
          </a:p>
        </p:txBody>
      </p:sp>
      <p:sp>
        <p:nvSpPr>
          <p:cNvPr id="634" name="Google Shape;634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2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Benign Application Example</a:t>
            </a:r>
            <a:endParaRPr/>
          </a:p>
        </p:txBody>
      </p:sp>
      <p:pic>
        <p:nvPicPr>
          <p:cNvPr id="640" name="Google Shape;640;p72"/>
          <p:cNvPicPr preferRelativeResize="0"/>
          <p:nvPr/>
        </p:nvPicPr>
        <p:blipFill rotWithShape="1">
          <a:blip r:embed="rId3">
            <a:alphaModFix/>
          </a:blip>
          <a:srcRect b="9722" l="0" r="0" t="0"/>
          <a:stretch/>
        </p:blipFill>
        <p:spPr>
          <a:xfrm>
            <a:off x="1662550" y="1446000"/>
            <a:ext cx="5818899" cy="2921075"/>
          </a:xfrm>
          <a:prstGeom prst="rect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41" name="Google Shape;641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2" name="Google Shape;642;p72"/>
          <p:cNvSpPr txBox="1"/>
          <p:nvPr/>
        </p:nvSpPr>
        <p:spPr>
          <a:xfrm>
            <a:off x="1971575" y="4367075"/>
            <a:ext cx="52008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A challenge/response-based authentication mechanism proposed by Laperdrix et al. (</a:t>
            </a:r>
            <a:r>
              <a:rPr lang="en" u="sng">
                <a:solidFill>
                  <a:schemeClr val="hlink"/>
                </a:solidFill>
                <a:latin typeface="Commissioner"/>
                <a:ea typeface="Commissioner"/>
                <a:cs typeface="Commissioner"/>
                <a:sym typeface="Commissioner"/>
                <a:hlinkClick r:id="rId4"/>
              </a:rPr>
              <a:t>2019</a:t>
            </a:r>
            <a:r>
              <a:rPr lang="en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).</a:t>
            </a:r>
            <a:endParaRPr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3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 Application Example</a:t>
            </a:r>
            <a:endParaRPr/>
          </a:p>
        </p:txBody>
      </p:sp>
      <p:pic>
        <p:nvPicPr>
          <p:cNvPr id="648" name="Google Shape;64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897" y="1280350"/>
            <a:ext cx="4730150" cy="320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73"/>
          <p:cNvSpPr txBox="1"/>
          <p:nvPr/>
        </p:nvSpPr>
        <p:spPr>
          <a:xfrm>
            <a:off x="2595125" y="4481000"/>
            <a:ext cx="39537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Source: Khademi et al. (</a:t>
            </a:r>
            <a:r>
              <a:rPr lang="en" u="sng">
                <a:solidFill>
                  <a:schemeClr val="hlink"/>
                </a:solidFill>
                <a:latin typeface="Commissioner"/>
                <a:ea typeface="Commissioner"/>
                <a:cs typeface="Commissioner"/>
                <a:sym typeface="Commissioner"/>
                <a:hlinkClick r:id="rId4"/>
              </a:rPr>
              <a:t>2015</a:t>
            </a:r>
            <a:r>
              <a:rPr lang="en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)</a:t>
            </a:r>
            <a:endParaRPr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8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Rising Popularity</a:t>
            </a:r>
            <a:endParaRPr/>
          </a:p>
        </p:txBody>
      </p:sp>
      <p:sp>
        <p:nvSpPr>
          <p:cNvPr id="345" name="Google Shape;345;p38"/>
          <p:cNvSpPr txBox="1"/>
          <p:nvPr>
            <p:ph idx="1" type="body"/>
          </p:nvPr>
        </p:nvSpPr>
        <p:spPr>
          <a:xfrm>
            <a:off x="713225" y="1682875"/>
            <a:ext cx="3780900" cy="27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Fingerprinting the Fingerprinters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Iqbal et al. (</a:t>
            </a:r>
            <a:r>
              <a:rPr lang="en" u="sng">
                <a:solidFill>
                  <a:schemeClr val="hlink"/>
                </a:solidFill>
                <a:hlinkClick r:id="rId3"/>
              </a:rPr>
              <a:t>2021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Estimated Usage: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30.60% of Alexa top 1K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10.18% of Alexa top 100K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By Category: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14% of News sites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6% of Shopping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Other: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2,349 domains serving scripts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3.78% considered tracking by </a:t>
            </a:r>
            <a:r>
              <a:rPr lang="en" u="sng">
                <a:solidFill>
                  <a:schemeClr val="hlink"/>
                </a:solidFill>
                <a:hlinkClick r:id="rId4"/>
              </a:rPr>
              <a:t>Disconnect</a:t>
            </a:r>
            <a:endParaRPr/>
          </a:p>
        </p:txBody>
      </p:sp>
      <p:sp>
        <p:nvSpPr>
          <p:cNvPr id="346" name="Google Shape;346;p38"/>
          <p:cNvSpPr txBox="1"/>
          <p:nvPr>
            <p:ph idx="2" type="body"/>
          </p:nvPr>
        </p:nvSpPr>
        <p:spPr>
          <a:xfrm>
            <a:off x="4651325" y="1682875"/>
            <a:ext cx="3780900" cy="27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The Double Edged Sword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Senol, Ukani  et al. (</a:t>
            </a:r>
            <a:r>
              <a:rPr lang="en" u="sng">
                <a:solidFill>
                  <a:schemeClr val="hlink"/>
                </a:solidFill>
                <a:hlinkClick r:id="rId5"/>
              </a:rPr>
              <a:t>2024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Estimated Usage: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25.75% of CrUX top 1K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8.9% of CrUX top 100K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By Category: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9.2% of Login 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12.5% of Sign-up Pages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Other: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60% of scripts use the Canvas API</a:t>
            </a:r>
            <a:endParaRPr/>
          </a:p>
        </p:txBody>
      </p:sp>
      <p:sp>
        <p:nvSpPr>
          <p:cNvPr id="347" name="Google Shape;347;p38"/>
          <p:cNvSpPr txBox="1"/>
          <p:nvPr>
            <p:ph idx="3" type="subTitle"/>
          </p:nvPr>
        </p:nvSpPr>
        <p:spPr>
          <a:xfrm>
            <a:off x="713250" y="1217050"/>
            <a:ext cx="77175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of Fingerprinting on Popular Web Pages - Today</a:t>
            </a:r>
            <a:endParaRPr/>
          </a:p>
        </p:txBody>
      </p:sp>
      <p:sp>
        <p:nvSpPr>
          <p:cNvPr id="348" name="Google Shape;348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74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Canvas Poisoning Examples</a:t>
            </a:r>
            <a:endParaRPr/>
          </a:p>
        </p:txBody>
      </p:sp>
      <p:pic>
        <p:nvPicPr>
          <p:cNvPr id="656" name="Google Shape;656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700" y="1645263"/>
            <a:ext cx="3682575" cy="7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612" y="2913125"/>
            <a:ext cx="4175426" cy="793825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74"/>
          <p:cNvSpPr txBox="1"/>
          <p:nvPr/>
        </p:nvSpPr>
        <p:spPr>
          <a:xfrm>
            <a:off x="3731838" y="1194850"/>
            <a:ext cx="168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Base Canvas Image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9" name="Google Shape;659;p74"/>
          <p:cNvSpPr txBox="1"/>
          <p:nvPr/>
        </p:nvSpPr>
        <p:spPr>
          <a:xfrm>
            <a:off x="3731848" y="2440700"/>
            <a:ext cx="168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Poisoned Versions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0" name="Google Shape;660;p74"/>
          <p:cNvSpPr txBox="1"/>
          <p:nvPr/>
        </p:nvSpPr>
        <p:spPr>
          <a:xfrm>
            <a:off x="889075" y="4116813"/>
            <a:ext cx="275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Testing Tool Used: </a:t>
            </a:r>
            <a:r>
              <a:rPr lang="en" sz="1100" u="sng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https://amiunique.org/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1" name="Google Shape;661;p74"/>
          <p:cNvSpPr txBox="1"/>
          <p:nvPr/>
        </p:nvSpPr>
        <p:spPr>
          <a:xfrm>
            <a:off x="5804600" y="4133175"/>
            <a:ext cx="24144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Source: Laperdrix et al. (</a:t>
            </a:r>
            <a:r>
              <a:rPr lang="en" sz="1100" u="sng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2017</a:t>
            </a:r>
            <a:r>
              <a:rPr lang="en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2" name="Google Shape;662;p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05413" y="2840911"/>
            <a:ext cx="3612750" cy="110329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5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Canvas Poisoning Examples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9" name="Google Shape;66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347" y="2084075"/>
            <a:ext cx="3700100" cy="137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75"/>
          <p:cNvSpPr txBox="1"/>
          <p:nvPr/>
        </p:nvSpPr>
        <p:spPr>
          <a:xfrm>
            <a:off x="3435100" y="4173000"/>
            <a:ext cx="23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Laperdrix et al. </a:t>
            </a:r>
            <a:r>
              <a:rPr lang="en" sz="1200" u="sng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(2019)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1" name="Google Shape;671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6" name="Google Shape;67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950" y="76200"/>
            <a:ext cx="7138109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77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 Tree Logic (CTL)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UPPAAL</a:t>
            </a:r>
            <a:endParaRPr/>
          </a:p>
        </p:txBody>
      </p:sp>
      <p:pic>
        <p:nvPicPr>
          <p:cNvPr id="683" name="Google Shape;68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375" y="1600575"/>
            <a:ext cx="5709249" cy="3264350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77"/>
          <p:cNvSpPr txBox="1"/>
          <p:nvPr/>
        </p:nvSpPr>
        <p:spPr>
          <a:xfrm>
            <a:off x="7482300" y="4311700"/>
            <a:ext cx="1661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Source: </a:t>
            </a:r>
            <a:r>
              <a:rPr lang="en" u="sng">
                <a:solidFill>
                  <a:schemeClr val="hlink"/>
                </a:solidFill>
                <a:latin typeface="Commissioner"/>
                <a:ea typeface="Commissioner"/>
                <a:cs typeface="Commissioner"/>
                <a:sym typeface="Commissioner"/>
                <a:hlinkClick r:id="rId4"/>
              </a:rPr>
              <a:t>UPPAAL Tutorial</a:t>
            </a:r>
            <a:endParaRPr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685" name="Google Shape;685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8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Abstracting Fingerprinting Scripts</a:t>
            </a:r>
            <a:endParaRPr/>
          </a:p>
        </p:txBody>
      </p:sp>
      <p:sp>
        <p:nvSpPr>
          <p:cNvPr id="691" name="Google Shape;691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2" name="Google Shape;692;p78"/>
          <p:cNvPicPr preferRelativeResize="0"/>
          <p:nvPr/>
        </p:nvPicPr>
        <p:blipFill rotWithShape="1">
          <a:blip r:embed="rId3">
            <a:alphaModFix/>
          </a:blip>
          <a:srcRect b="24083" l="3218" r="44277" t="18451"/>
          <a:stretch/>
        </p:blipFill>
        <p:spPr>
          <a:xfrm>
            <a:off x="999900" y="1117550"/>
            <a:ext cx="2489027" cy="3632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78"/>
          <p:cNvPicPr preferRelativeResize="0"/>
          <p:nvPr/>
        </p:nvPicPr>
        <p:blipFill rotWithShape="1">
          <a:blip r:embed="rId3">
            <a:alphaModFix/>
          </a:blip>
          <a:srcRect b="57859" l="56004" r="7880" t="21312"/>
          <a:stretch/>
        </p:blipFill>
        <p:spPr>
          <a:xfrm>
            <a:off x="4572000" y="1611375"/>
            <a:ext cx="2722426" cy="2093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Fingerprinting Mitigation</a:t>
            </a:r>
            <a:endParaRPr/>
          </a:p>
        </p:txBody>
      </p:sp>
      <p:sp>
        <p:nvSpPr>
          <p:cNvPr id="354" name="Google Shape;354;p39"/>
          <p:cNvSpPr txBox="1"/>
          <p:nvPr>
            <p:ph idx="1" type="subTitle"/>
          </p:nvPr>
        </p:nvSpPr>
        <p:spPr>
          <a:xfrm>
            <a:off x="1106875" y="1964500"/>
            <a:ext cx="3200400" cy="18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Policy Decision Making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Learning Based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Developer Defined Heuristics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Enforcement Methods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API Blocking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Normalization</a:t>
            </a:r>
            <a:endParaRPr/>
          </a:p>
        </p:txBody>
      </p:sp>
      <p:pic>
        <p:nvPicPr>
          <p:cNvPr id="355" name="Google Shape;35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025" y="1808025"/>
            <a:ext cx="4122525" cy="21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9"/>
          <p:cNvSpPr txBox="1"/>
          <p:nvPr>
            <p:ph idx="12" type="sldNum"/>
          </p:nvPr>
        </p:nvSpPr>
        <p:spPr>
          <a:xfrm>
            <a:off x="8354534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 Approaches: Normalization</a:t>
            </a:r>
            <a:endParaRPr/>
          </a:p>
        </p:txBody>
      </p:sp>
      <p:pic>
        <p:nvPicPr>
          <p:cNvPr id="362" name="Google Shape;36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550" y="1818628"/>
            <a:ext cx="4082750" cy="217873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0"/>
          <p:cNvSpPr txBox="1"/>
          <p:nvPr>
            <p:ph idx="1" type="subTitle"/>
          </p:nvPr>
        </p:nvSpPr>
        <p:spPr>
          <a:xfrm>
            <a:off x="1106875" y="1964500"/>
            <a:ext cx="3200400" cy="18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Normalization: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Goal: </a:t>
            </a:r>
            <a:r>
              <a:rPr lang="en"/>
              <a:t>“Hide in the crowd”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/>
              <a:t>Reduces</a:t>
            </a:r>
            <a:r>
              <a:rPr lang="en"/>
              <a:t> fingerprint uniqueness by setting attributes to a shared value.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Usage: </a:t>
            </a:r>
            <a:r>
              <a:rPr lang="en"/>
              <a:t>Tor Browser</a:t>
            </a:r>
            <a:endParaRPr/>
          </a:p>
        </p:txBody>
      </p:sp>
      <p:sp>
        <p:nvSpPr>
          <p:cNvPr id="364" name="Google Shape;364;p40"/>
          <p:cNvSpPr txBox="1"/>
          <p:nvPr>
            <p:ph idx="12" type="sldNum"/>
          </p:nvPr>
        </p:nvSpPr>
        <p:spPr>
          <a:xfrm>
            <a:off x="8354534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1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 Approaches: Randomization</a:t>
            </a:r>
            <a:endParaRPr/>
          </a:p>
        </p:txBody>
      </p:sp>
      <p:pic>
        <p:nvPicPr>
          <p:cNvPr id="370" name="Google Shape;37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075" y="1882825"/>
            <a:ext cx="4772025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1"/>
          <p:cNvSpPr txBox="1"/>
          <p:nvPr>
            <p:ph idx="1" type="subTitle"/>
          </p:nvPr>
        </p:nvSpPr>
        <p:spPr>
          <a:xfrm>
            <a:off x="1106875" y="1964500"/>
            <a:ext cx="3200400" cy="18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Randomization</a:t>
            </a:r>
            <a:r>
              <a:rPr b="1" lang="en"/>
              <a:t>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Goal: </a:t>
            </a:r>
            <a:r>
              <a:rPr lang="en"/>
              <a:t>“Moving Target”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/>
              <a:t>Increases</a:t>
            </a:r>
            <a:r>
              <a:rPr lang="en"/>
              <a:t> fingerprint uniqueness by adding noise or changing attribute values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Usage: </a:t>
            </a:r>
            <a:r>
              <a:rPr lang="en"/>
              <a:t>Brave Browser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Canvas Poisoners</a:t>
            </a:r>
            <a:endParaRPr/>
          </a:p>
        </p:txBody>
      </p:sp>
      <p:sp>
        <p:nvSpPr>
          <p:cNvPr id="372" name="Google Shape;372;p41"/>
          <p:cNvSpPr txBox="1"/>
          <p:nvPr>
            <p:ph idx="12" type="sldNum"/>
          </p:nvPr>
        </p:nvSpPr>
        <p:spPr>
          <a:xfrm>
            <a:off x="8354534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 Approaches: API Blocking</a:t>
            </a:r>
            <a:endParaRPr/>
          </a:p>
        </p:txBody>
      </p:sp>
      <p:pic>
        <p:nvPicPr>
          <p:cNvPr id="378" name="Google Shape;37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550" y="2337562"/>
            <a:ext cx="4150750" cy="221502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2"/>
          <p:cNvSpPr txBox="1"/>
          <p:nvPr>
            <p:ph idx="1" type="subTitle"/>
          </p:nvPr>
        </p:nvSpPr>
        <p:spPr>
          <a:xfrm>
            <a:off x="1106875" y="1964500"/>
            <a:ext cx="3200400" cy="18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Goal: </a:t>
            </a:r>
            <a:r>
              <a:rPr lang="en"/>
              <a:t> Prevent function execution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Prevents some or all </a:t>
            </a:r>
            <a:r>
              <a:rPr lang="en"/>
              <a:t>attributes</a:t>
            </a:r>
            <a:r>
              <a:rPr lang="en"/>
              <a:t> of a fingerprint from being collected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Usage: </a:t>
            </a:r>
            <a:r>
              <a:rPr lang="en"/>
              <a:t>Tor Browser, preventing canvas API</a:t>
            </a:r>
            <a:endParaRPr/>
          </a:p>
        </p:txBody>
      </p:sp>
      <p:sp>
        <p:nvSpPr>
          <p:cNvPr id="380" name="Google Shape;380;p42"/>
          <p:cNvSpPr txBox="1"/>
          <p:nvPr>
            <p:ph idx="12" type="sldNum"/>
          </p:nvPr>
        </p:nvSpPr>
        <p:spPr>
          <a:xfrm>
            <a:off x="8354534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3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 Approaches</a:t>
            </a:r>
            <a:endParaRPr/>
          </a:p>
        </p:txBody>
      </p:sp>
      <p:pic>
        <p:nvPicPr>
          <p:cNvPr id="386" name="Google Shape;3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285" y="3211225"/>
            <a:ext cx="2932008" cy="15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3"/>
          <p:cNvSpPr txBox="1"/>
          <p:nvPr>
            <p:ph idx="12" type="sldNum"/>
          </p:nvPr>
        </p:nvSpPr>
        <p:spPr>
          <a:xfrm>
            <a:off x="8354534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8" name="Google Shape;38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650" y="1309250"/>
            <a:ext cx="2932008" cy="1538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6707" y="3211225"/>
            <a:ext cx="2931986" cy="15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4115" y="1259838"/>
            <a:ext cx="3350410" cy="1637512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3"/>
          <p:cNvSpPr txBox="1"/>
          <p:nvPr/>
        </p:nvSpPr>
        <p:spPr>
          <a:xfrm>
            <a:off x="867300" y="1147400"/>
            <a:ext cx="1431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No Mitigation</a:t>
            </a:r>
            <a:endParaRPr sz="1300" u="sng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cxnSp>
        <p:nvCxnSpPr>
          <p:cNvPr id="392" name="Google Shape;392;p43"/>
          <p:cNvCxnSpPr/>
          <p:nvPr/>
        </p:nvCxnSpPr>
        <p:spPr>
          <a:xfrm>
            <a:off x="4409725" y="1259850"/>
            <a:ext cx="7200" cy="345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43"/>
          <p:cNvCxnSpPr/>
          <p:nvPr/>
        </p:nvCxnSpPr>
        <p:spPr>
          <a:xfrm flipH="1" rot="10800000">
            <a:off x="867300" y="2956575"/>
            <a:ext cx="7409400" cy="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Google Shape;394;p43"/>
          <p:cNvSpPr txBox="1"/>
          <p:nvPr/>
        </p:nvSpPr>
        <p:spPr>
          <a:xfrm>
            <a:off x="5963525" y="1062425"/>
            <a:ext cx="1431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Randomization</a:t>
            </a:r>
            <a:endParaRPr sz="1300" u="sng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395" name="Google Shape;395;p43"/>
          <p:cNvSpPr txBox="1"/>
          <p:nvPr/>
        </p:nvSpPr>
        <p:spPr>
          <a:xfrm>
            <a:off x="867300" y="3100675"/>
            <a:ext cx="1431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Normalization</a:t>
            </a:r>
            <a:endParaRPr sz="1300" u="sng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396" name="Google Shape;396;p43"/>
          <p:cNvSpPr txBox="1"/>
          <p:nvPr/>
        </p:nvSpPr>
        <p:spPr>
          <a:xfrm>
            <a:off x="5405275" y="3100675"/>
            <a:ext cx="1431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API Blocking</a:t>
            </a:r>
            <a:endParaRPr sz="1300" u="sng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rmulating a Research Problem for University Students by Slidesgo">
  <a:themeElements>
    <a:clrScheme name="Simple Light">
      <a:dk1>
        <a:srgbClr val="0A0A0A"/>
      </a:dk1>
      <a:lt1>
        <a:srgbClr val="F9F9F9"/>
      </a:lt1>
      <a:dk2>
        <a:srgbClr val="DDDDDD"/>
      </a:dk2>
      <a:lt2>
        <a:srgbClr val="B3B4B3"/>
      </a:lt2>
      <a:accent1>
        <a:srgbClr val="878887"/>
      </a:accent1>
      <a:accent2>
        <a:srgbClr val="5F616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