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</p:sldIdLst>
  <p:sldSz cy="5143500" cx="9144000"/>
  <p:notesSz cx="6858000" cy="9144000"/>
  <p:embeddedFontLst>
    <p:embeddedFont>
      <p:font typeface="Open Sans"/>
      <p:regular r:id="rId100"/>
      <p:bold r:id="rId101"/>
      <p:italic r:id="rId102"/>
      <p:boldItalic r:id="rId10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font" Target="fonts/OpenSans-boldItalic.fntdata"/><Relationship Id="rId102" Type="http://schemas.openxmlformats.org/officeDocument/2006/relationships/font" Target="fonts/OpenSans-italic.fntdata"/><Relationship Id="rId101" Type="http://schemas.openxmlformats.org/officeDocument/2006/relationships/font" Target="fonts/OpenSans-bold.fntdata"/><Relationship Id="rId100" Type="http://schemas.openxmlformats.org/officeDocument/2006/relationships/font" Target="fonts/OpenSans-regular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case, Angular’s injector is the external source which manages all of these services.</a:t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case, Angular’s injector is the external source which manages all of these services.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Shape 6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Shape 6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Shape 6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Shape 6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Shape 6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Shape 7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Shape 7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Shape 7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Shape 7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Shape 7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Shape 7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5.jp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g"/><Relationship Id="rId4" Type="http://schemas.openxmlformats.org/officeDocument/2006/relationships/image" Target="../media/image4.png"/><Relationship Id="rId5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jpg"/><Relationship Id="rId4" Type="http://schemas.openxmlformats.org/officeDocument/2006/relationships/image" Target="../media/image4.png"/><Relationship Id="rId5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nathan-lapinski/learn-angular-catch-pokemon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5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7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3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3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3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hyperlink" Target="https://angular.io/" TargetMode="External"/><Relationship Id="rId4" Type="http://schemas.openxmlformats.org/officeDocument/2006/relationships/hyperlink" Target="https://angular.io/guide/testing" TargetMode="External"/><Relationship Id="rId5" Type="http://schemas.openxmlformats.org/officeDocument/2006/relationships/hyperlink" Target="https://angular.io/guide/router" TargetMode="External"/><Relationship Id="rId6" Type="http://schemas.openxmlformats.org/officeDocument/2006/relationships/hyperlink" Target="https://blog.angular-university.io/how-does-angular-2-change-detection-really-work/" TargetMode="External"/><Relationship Id="rId7" Type="http://schemas.openxmlformats.org/officeDocument/2006/relationships/hyperlink" Target="https://blog.angular-university.io/angular-2-what-is-unidirectional-data-flow-development-mode/" TargetMode="Externa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hyperlink" Target="https://blog.angularindepth.com/" TargetMode="External"/><Relationship Id="rId4" Type="http://schemas.openxmlformats.org/officeDocument/2006/relationships/hyperlink" Target="https://gist.github.com/staltz/868e7e9bc2a7b8c1f754" TargetMode="External"/><Relationship Id="rId5" Type="http://schemas.openxmlformats.org/officeDocument/2006/relationships/hyperlink" Target="https://blog.angularindepth.com/learn-to-combine-rxjs-sequences-with-super-intuitive-interactive-diagrams-20fce8e6511" TargetMode="Externa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51B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Introduction to Angular</a:t>
            </a:r>
            <a:b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Learn some of the things!</a:t>
            </a:r>
            <a:endParaRPr sz="1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75" y="452875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23550"/>
            <a:ext cx="1905000" cy="190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311700" y="3626725"/>
            <a:ext cx="19050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Nate Lapinski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nathan-lapinski</a:t>
            </a:r>
            <a:b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(github)</a:t>
            </a:r>
            <a:endParaRPr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DC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Why learn Angular?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311700" y="1931850"/>
            <a:ext cx="1689900" cy="1279800"/>
          </a:xfrm>
          <a:prstGeom prst="rect">
            <a:avLst/>
          </a:prstGeom>
          <a:solidFill>
            <a:srgbClr val="E57373"/>
          </a:solidFill>
          <a:ln cap="flat" cmpd="sng" w="38100">
            <a:solidFill>
              <a:srgbClr val="E5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Expressive HTML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4689925" y="1146800"/>
            <a:ext cx="4142400" cy="171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//display-pokemon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&lt;div *ngIf=”userIsLoggedIn”&gt;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&lt;div *ngFor=”let poke of pokemon”&gt;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&lt;span&gt;{{poke.name}}&lt;/span&gt;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&lt;img [src]=”poke.url”&gt;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&lt;/div&gt;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4689925" y="3123775"/>
            <a:ext cx="4142400" cy="12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&lt;h1&gt;Welcome!&lt;/h1&gt;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&lt;display-pokemon&gt;&lt;/display-pokemon&gt;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&lt;div&gt;...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DC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Why learn Angular?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311700" y="1931850"/>
            <a:ext cx="1689900" cy="1279800"/>
          </a:xfrm>
          <a:prstGeom prst="rect">
            <a:avLst/>
          </a:prstGeom>
          <a:solidFill>
            <a:srgbClr val="E57373"/>
          </a:solidFill>
          <a:ln cap="flat" cmpd="sng" w="38100">
            <a:solidFill>
              <a:srgbClr val="E5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Expressive HTML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2498550" y="1931850"/>
            <a:ext cx="1689900" cy="1279800"/>
          </a:xfrm>
          <a:prstGeom prst="rect">
            <a:avLst/>
          </a:prstGeom>
          <a:solidFill>
            <a:srgbClr val="EF9A9A"/>
          </a:solidFill>
          <a:ln cap="flat" cmpd="sng" w="38100">
            <a:solidFill>
              <a:srgbClr val="EF9A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Binding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DC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Why learn Angular?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311700" y="1931850"/>
            <a:ext cx="1689900" cy="1279800"/>
          </a:xfrm>
          <a:prstGeom prst="rect">
            <a:avLst/>
          </a:prstGeom>
          <a:solidFill>
            <a:srgbClr val="E57373"/>
          </a:solidFill>
          <a:ln cap="flat" cmpd="sng" w="38100">
            <a:solidFill>
              <a:srgbClr val="E5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Expressive HTML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2498550" y="1931850"/>
            <a:ext cx="1689900" cy="1279800"/>
          </a:xfrm>
          <a:prstGeom prst="rect">
            <a:avLst/>
          </a:prstGeom>
          <a:solidFill>
            <a:srgbClr val="EF9A9A"/>
          </a:solidFill>
          <a:ln cap="flat" cmpd="sng" w="38100">
            <a:solidFill>
              <a:srgbClr val="EF9A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Binding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4685400" y="1251975"/>
            <a:ext cx="4142400" cy="14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000">
                <a:solidFill>
                  <a:srgbClr val="306DC2"/>
                </a:solidFill>
                <a:latin typeface="Consolas"/>
                <a:ea typeface="Consolas"/>
                <a:cs typeface="Consolas"/>
                <a:sym typeface="Consolas"/>
              </a:rPr>
              <a:t>[(ngModel)]="name"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type="text"&gt;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&lt;h3&gt;Hi, my name is </a:t>
            </a:r>
            <a:r>
              <a:rPr lang="en" sz="1000">
                <a:solidFill>
                  <a:srgbClr val="306DC2"/>
                </a:solidFill>
                <a:latin typeface="Consolas"/>
                <a:ea typeface="Consolas"/>
                <a:cs typeface="Consolas"/>
                <a:sym typeface="Consolas"/>
              </a:rPr>
              <a:t>{{name}}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&lt;/h3&gt;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export class AppComponent  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306DC2"/>
                </a:solidFill>
                <a:latin typeface="Consolas"/>
                <a:ea typeface="Consolas"/>
                <a:cs typeface="Consolas"/>
                <a:sym typeface="Consolas"/>
              </a:rPr>
              <a:t>name = '';</a:t>
            </a:r>
            <a:endParaRPr sz="1000">
              <a:solidFill>
                <a:srgbClr val="306DC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DC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Why learn Angular?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311700" y="1931850"/>
            <a:ext cx="1689900" cy="1279800"/>
          </a:xfrm>
          <a:prstGeom prst="rect">
            <a:avLst/>
          </a:prstGeom>
          <a:solidFill>
            <a:srgbClr val="E57373"/>
          </a:solidFill>
          <a:ln cap="flat" cmpd="sng" w="38100">
            <a:solidFill>
              <a:srgbClr val="E5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Expressive HTML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2498550" y="1931850"/>
            <a:ext cx="1689900" cy="1279800"/>
          </a:xfrm>
          <a:prstGeom prst="rect">
            <a:avLst/>
          </a:prstGeom>
          <a:solidFill>
            <a:srgbClr val="EF9A9A"/>
          </a:solidFill>
          <a:ln cap="flat" cmpd="sng" w="38100">
            <a:solidFill>
              <a:srgbClr val="EF9A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Binding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4685400" y="1251975"/>
            <a:ext cx="4142400" cy="14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000">
                <a:solidFill>
                  <a:srgbClr val="306DC2"/>
                </a:solidFill>
                <a:latin typeface="Consolas"/>
                <a:ea typeface="Consolas"/>
                <a:cs typeface="Consolas"/>
                <a:sym typeface="Consolas"/>
              </a:rPr>
              <a:t>[(ngModel)]="name"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type="text"&gt;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&lt;h3&gt;Hi, my name is </a:t>
            </a:r>
            <a:r>
              <a:rPr lang="en" sz="1000">
                <a:solidFill>
                  <a:srgbClr val="306DC2"/>
                </a:solidFill>
                <a:latin typeface="Consolas"/>
                <a:ea typeface="Consolas"/>
                <a:cs typeface="Consolas"/>
                <a:sym typeface="Consolas"/>
              </a:rPr>
              <a:t>{{name}}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&lt;/h3&gt;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export class AppComponent  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306DC2"/>
                </a:solidFill>
                <a:latin typeface="Consolas"/>
                <a:ea typeface="Consolas"/>
                <a:cs typeface="Consolas"/>
                <a:sym typeface="Consolas"/>
              </a:rPr>
              <a:t>name = '';</a:t>
            </a:r>
            <a:endParaRPr sz="1000">
              <a:solidFill>
                <a:srgbClr val="306DC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400" y="3170815"/>
            <a:ext cx="4142400" cy="1398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DC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Why learn Angular?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311700" y="1931850"/>
            <a:ext cx="1689900" cy="1279800"/>
          </a:xfrm>
          <a:prstGeom prst="rect">
            <a:avLst/>
          </a:prstGeom>
          <a:solidFill>
            <a:srgbClr val="E57373"/>
          </a:solidFill>
          <a:ln cap="flat" cmpd="sng" w="38100">
            <a:solidFill>
              <a:srgbClr val="E5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Expressive HTML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2498550" y="1931850"/>
            <a:ext cx="1689900" cy="1279800"/>
          </a:xfrm>
          <a:prstGeom prst="rect">
            <a:avLst/>
          </a:prstGeom>
          <a:solidFill>
            <a:srgbClr val="EF9A9A"/>
          </a:solidFill>
          <a:ln cap="flat" cmpd="sng" w="38100">
            <a:solidFill>
              <a:srgbClr val="EF9A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Binding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4685400" y="1931850"/>
            <a:ext cx="1689900" cy="1279800"/>
          </a:xfrm>
          <a:prstGeom prst="rect">
            <a:avLst/>
          </a:prstGeom>
          <a:solidFill>
            <a:srgbClr val="F44336"/>
          </a:solidFill>
          <a:ln cap="flat" cmpd="sng" w="38100">
            <a:solidFill>
              <a:srgbClr val="F443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Strong Library Support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DC2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https://angular.io/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783" t="0"/>
          <a:stretch/>
        </p:blipFill>
        <p:spPr>
          <a:xfrm>
            <a:off x="1538700" y="1017725"/>
            <a:ext cx="606659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DC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Why learn Angular?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311700" y="1931850"/>
            <a:ext cx="1689900" cy="1279800"/>
          </a:xfrm>
          <a:prstGeom prst="rect">
            <a:avLst/>
          </a:prstGeom>
          <a:solidFill>
            <a:srgbClr val="E57373"/>
          </a:solidFill>
          <a:ln cap="flat" cmpd="sng" w="38100">
            <a:solidFill>
              <a:srgbClr val="E5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Expressive HTML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2498550" y="1931850"/>
            <a:ext cx="1689900" cy="1279800"/>
          </a:xfrm>
          <a:prstGeom prst="rect">
            <a:avLst/>
          </a:prstGeom>
          <a:solidFill>
            <a:srgbClr val="EF9A9A"/>
          </a:solidFill>
          <a:ln cap="flat" cmpd="sng" w="38100">
            <a:solidFill>
              <a:srgbClr val="EF9A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Binding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4685400" y="1931850"/>
            <a:ext cx="1689900" cy="1279800"/>
          </a:xfrm>
          <a:prstGeom prst="rect">
            <a:avLst/>
          </a:prstGeom>
          <a:solidFill>
            <a:srgbClr val="F44336"/>
          </a:solidFill>
          <a:ln cap="flat" cmpd="sng" w="38100">
            <a:solidFill>
              <a:srgbClr val="F443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Strong Library Support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96779"/>
            <a:ext cx="2186849" cy="1230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DC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Why learn Angular?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311700" y="1931850"/>
            <a:ext cx="1689900" cy="1279800"/>
          </a:xfrm>
          <a:prstGeom prst="rect">
            <a:avLst/>
          </a:prstGeom>
          <a:solidFill>
            <a:srgbClr val="E57373"/>
          </a:solidFill>
          <a:ln cap="flat" cmpd="sng" w="38100">
            <a:solidFill>
              <a:srgbClr val="E5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Expressive HTML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2498550" y="1931850"/>
            <a:ext cx="1689900" cy="1279800"/>
          </a:xfrm>
          <a:prstGeom prst="rect">
            <a:avLst/>
          </a:prstGeom>
          <a:solidFill>
            <a:srgbClr val="EF9A9A"/>
          </a:solidFill>
          <a:ln cap="flat" cmpd="sng" w="38100">
            <a:solidFill>
              <a:srgbClr val="EF9A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Binding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685400" y="1931850"/>
            <a:ext cx="1689900" cy="1279800"/>
          </a:xfrm>
          <a:prstGeom prst="rect">
            <a:avLst/>
          </a:prstGeom>
          <a:solidFill>
            <a:srgbClr val="F44336"/>
          </a:solidFill>
          <a:ln cap="flat" cmpd="sng" w="38100">
            <a:solidFill>
              <a:srgbClr val="F443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Strong Library Support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96778"/>
            <a:ext cx="2186849" cy="123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1601" y="3929044"/>
            <a:ext cx="3266850" cy="7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DC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Why learn Angular?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311700" y="1931850"/>
            <a:ext cx="1689900" cy="1279800"/>
          </a:xfrm>
          <a:prstGeom prst="rect">
            <a:avLst/>
          </a:prstGeom>
          <a:solidFill>
            <a:srgbClr val="E57373"/>
          </a:solidFill>
          <a:ln cap="flat" cmpd="sng" w="38100">
            <a:solidFill>
              <a:srgbClr val="E5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Expressive HTML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2498550" y="1931850"/>
            <a:ext cx="1689900" cy="1279800"/>
          </a:xfrm>
          <a:prstGeom prst="rect">
            <a:avLst/>
          </a:prstGeom>
          <a:solidFill>
            <a:srgbClr val="EF9A9A"/>
          </a:solidFill>
          <a:ln cap="flat" cmpd="sng" w="38100">
            <a:solidFill>
              <a:srgbClr val="EF9A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Binding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4685400" y="1931850"/>
            <a:ext cx="1689900" cy="1279800"/>
          </a:xfrm>
          <a:prstGeom prst="rect">
            <a:avLst/>
          </a:prstGeom>
          <a:solidFill>
            <a:srgbClr val="F44336"/>
          </a:solidFill>
          <a:ln cap="flat" cmpd="sng" w="38100">
            <a:solidFill>
              <a:srgbClr val="F443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Strong Library Support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96778"/>
            <a:ext cx="2186849" cy="123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1601" y="3929044"/>
            <a:ext cx="3266850" cy="7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5400" y="3886627"/>
            <a:ext cx="2732575" cy="8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DC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Why learn Angular?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311700" y="1931850"/>
            <a:ext cx="1689900" cy="1279800"/>
          </a:xfrm>
          <a:prstGeom prst="rect">
            <a:avLst/>
          </a:prstGeom>
          <a:solidFill>
            <a:srgbClr val="E57373"/>
          </a:solidFill>
          <a:ln cap="flat" cmpd="sng" w="38100">
            <a:solidFill>
              <a:srgbClr val="E5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Expressive HTML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2498550" y="1931850"/>
            <a:ext cx="1689900" cy="1279800"/>
          </a:xfrm>
          <a:prstGeom prst="rect">
            <a:avLst/>
          </a:prstGeom>
          <a:solidFill>
            <a:srgbClr val="EF9A9A"/>
          </a:solidFill>
          <a:ln cap="flat" cmpd="sng" w="38100">
            <a:solidFill>
              <a:srgbClr val="EF9A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Binding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4685400" y="1931850"/>
            <a:ext cx="1689900" cy="1279800"/>
          </a:xfrm>
          <a:prstGeom prst="rect">
            <a:avLst/>
          </a:prstGeom>
          <a:solidFill>
            <a:srgbClr val="F44336"/>
          </a:solidFill>
          <a:ln cap="flat" cmpd="sng" w="38100">
            <a:solidFill>
              <a:srgbClr val="F443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Strong Library Support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96778"/>
            <a:ext cx="2186849" cy="123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1601" y="3929044"/>
            <a:ext cx="3266850" cy="7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5400" y="3886627"/>
            <a:ext cx="2732575" cy="8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1650" y="3696775"/>
            <a:ext cx="1230650" cy="12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DC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06DC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4ECF7"/>
                </a:solidFill>
                <a:latin typeface="Open Sans"/>
                <a:ea typeface="Open Sans"/>
                <a:cs typeface="Open Sans"/>
                <a:sym typeface="Open Sans"/>
              </a:rPr>
              <a:t>About me</a:t>
            </a:r>
            <a:endParaRPr>
              <a:solidFill>
                <a:srgbClr val="E4ECF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Full stack dev. Angular. Javascript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33333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998" y="1182475"/>
            <a:ext cx="5786000" cy="27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Tale of Two Angulars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Tale of Two Angulars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Angular 1.x is referred to as </a:t>
            </a: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AngularJS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25825"/>
            <a:ext cx="28575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Tale of Two Angulars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Angular 1.x is referred to as </a:t>
            </a: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AngularJS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Angular 2+ is simply referred to as Angular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42650"/>
            <a:ext cx="2139324" cy="142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2338" y="2429550"/>
            <a:ext cx="2139325" cy="21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3000" y="2429550"/>
            <a:ext cx="2139325" cy="21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Tale of Two Angulars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Angular 1.x is referred to as </a:t>
            </a: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AngularJS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Angular 2+ is simply referred to as Angular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Why is there a new Angular?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42650"/>
            <a:ext cx="2139324" cy="142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2338" y="2429550"/>
            <a:ext cx="2139325" cy="21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3000" y="2429550"/>
            <a:ext cx="2139325" cy="21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7373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2017350" y="2284200"/>
            <a:ext cx="51093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Performance!</a:t>
            </a:r>
            <a:endParaRPr sz="6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7373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1697350" y="1474475"/>
            <a:ext cx="377100" cy="35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198250" y="1884050"/>
            <a:ext cx="377100" cy="35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1779275" y="2235650"/>
            <a:ext cx="377100" cy="35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920125" y="2756675"/>
            <a:ext cx="377100" cy="35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2529850" y="2034675"/>
            <a:ext cx="377100" cy="35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2356500" y="2864300"/>
            <a:ext cx="377100" cy="35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" name="Shape 244"/>
          <p:cNvCxnSpPr>
            <a:stCxn id="238" idx="2"/>
            <a:endCxn id="239" idx="0"/>
          </p:cNvCxnSpPr>
          <p:nvPr/>
        </p:nvCxnSpPr>
        <p:spPr>
          <a:xfrm flipH="1">
            <a:off x="1386850" y="1650275"/>
            <a:ext cx="310500" cy="2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Shape 245"/>
          <p:cNvCxnSpPr>
            <a:stCxn id="239" idx="3"/>
            <a:endCxn id="241" idx="0"/>
          </p:cNvCxnSpPr>
          <p:nvPr/>
        </p:nvCxnSpPr>
        <p:spPr>
          <a:xfrm flipH="1">
            <a:off x="1108575" y="2184159"/>
            <a:ext cx="14490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Shape 246"/>
          <p:cNvCxnSpPr>
            <a:stCxn id="239" idx="5"/>
            <a:endCxn id="240" idx="1"/>
          </p:cNvCxnSpPr>
          <p:nvPr/>
        </p:nvCxnSpPr>
        <p:spPr>
          <a:xfrm>
            <a:off x="1520125" y="2184159"/>
            <a:ext cx="314400" cy="1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Shape 247"/>
          <p:cNvCxnSpPr>
            <a:stCxn id="240" idx="0"/>
            <a:endCxn id="238" idx="4"/>
          </p:cNvCxnSpPr>
          <p:nvPr/>
        </p:nvCxnSpPr>
        <p:spPr>
          <a:xfrm rot="10800000">
            <a:off x="1885925" y="1826150"/>
            <a:ext cx="81900" cy="4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Shape 248"/>
          <p:cNvCxnSpPr>
            <a:stCxn id="240" idx="5"/>
            <a:endCxn id="243" idx="1"/>
          </p:cNvCxnSpPr>
          <p:nvPr/>
        </p:nvCxnSpPr>
        <p:spPr>
          <a:xfrm>
            <a:off x="2101150" y="2535759"/>
            <a:ext cx="3105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Shape 249"/>
          <p:cNvCxnSpPr>
            <a:stCxn id="243" idx="0"/>
            <a:endCxn id="242" idx="4"/>
          </p:cNvCxnSpPr>
          <p:nvPr/>
        </p:nvCxnSpPr>
        <p:spPr>
          <a:xfrm flipH="1" rot="10800000">
            <a:off x="2545050" y="2386400"/>
            <a:ext cx="173400" cy="4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Shape 250"/>
          <p:cNvCxnSpPr>
            <a:stCxn id="242" idx="5"/>
            <a:endCxn id="243" idx="7"/>
          </p:cNvCxnSpPr>
          <p:nvPr/>
        </p:nvCxnSpPr>
        <p:spPr>
          <a:xfrm flipH="1">
            <a:off x="2678325" y="2334784"/>
            <a:ext cx="173400" cy="5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Shape 251"/>
          <p:cNvSpPr txBox="1"/>
          <p:nvPr/>
        </p:nvSpPr>
        <p:spPr>
          <a:xfrm>
            <a:off x="1354475" y="3720475"/>
            <a:ext cx="11448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AngularJS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3016050" y="480075"/>
            <a:ext cx="3111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Change Detection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7373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1697350" y="1474475"/>
            <a:ext cx="377100" cy="35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1198250" y="1884050"/>
            <a:ext cx="377100" cy="35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1779275" y="2235650"/>
            <a:ext cx="377100" cy="35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920125" y="2756675"/>
            <a:ext cx="377100" cy="35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2529850" y="2034675"/>
            <a:ext cx="377100" cy="35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2356500" y="2864300"/>
            <a:ext cx="377100" cy="35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" name="Shape 263"/>
          <p:cNvCxnSpPr>
            <a:stCxn id="257" idx="2"/>
            <a:endCxn id="258" idx="0"/>
          </p:cNvCxnSpPr>
          <p:nvPr/>
        </p:nvCxnSpPr>
        <p:spPr>
          <a:xfrm flipH="1">
            <a:off x="1386850" y="1650275"/>
            <a:ext cx="310500" cy="2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Shape 264"/>
          <p:cNvCxnSpPr>
            <a:stCxn id="258" idx="3"/>
            <a:endCxn id="260" idx="0"/>
          </p:cNvCxnSpPr>
          <p:nvPr/>
        </p:nvCxnSpPr>
        <p:spPr>
          <a:xfrm flipH="1">
            <a:off x="1108575" y="2184159"/>
            <a:ext cx="14490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Shape 265"/>
          <p:cNvCxnSpPr>
            <a:stCxn id="258" idx="5"/>
            <a:endCxn id="259" idx="1"/>
          </p:cNvCxnSpPr>
          <p:nvPr/>
        </p:nvCxnSpPr>
        <p:spPr>
          <a:xfrm>
            <a:off x="1520125" y="2184159"/>
            <a:ext cx="314400" cy="1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Shape 266"/>
          <p:cNvCxnSpPr>
            <a:stCxn id="259" idx="0"/>
            <a:endCxn id="257" idx="4"/>
          </p:cNvCxnSpPr>
          <p:nvPr/>
        </p:nvCxnSpPr>
        <p:spPr>
          <a:xfrm rot="10800000">
            <a:off x="1885925" y="1826150"/>
            <a:ext cx="81900" cy="4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Shape 267"/>
          <p:cNvCxnSpPr>
            <a:stCxn id="259" idx="5"/>
            <a:endCxn id="262" idx="1"/>
          </p:cNvCxnSpPr>
          <p:nvPr/>
        </p:nvCxnSpPr>
        <p:spPr>
          <a:xfrm>
            <a:off x="2101150" y="2535759"/>
            <a:ext cx="3105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Shape 268"/>
          <p:cNvCxnSpPr>
            <a:stCxn id="262" idx="0"/>
            <a:endCxn id="261" idx="4"/>
          </p:cNvCxnSpPr>
          <p:nvPr/>
        </p:nvCxnSpPr>
        <p:spPr>
          <a:xfrm flipH="1" rot="10800000">
            <a:off x="2545050" y="2386400"/>
            <a:ext cx="173400" cy="4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Shape 269"/>
          <p:cNvCxnSpPr>
            <a:stCxn id="261" idx="5"/>
            <a:endCxn id="262" idx="7"/>
          </p:cNvCxnSpPr>
          <p:nvPr/>
        </p:nvCxnSpPr>
        <p:spPr>
          <a:xfrm flipH="1">
            <a:off x="2678325" y="2334784"/>
            <a:ext cx="173400" cy="5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Shape 270"/>
          <p:cNvSpPr txBox="1"/>
          <p:nvPr/>
        </p:nvSpPr>
        <p:spPr>
          <a:xfrm>
            <a:off x="1354475" y="3720475"/>
            <a:ext cx="11448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AngularJS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6761800" y="1457000"/>
            <a:ext cx="377100" cy="35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6202675" y="2017200"/>
            <a:ext cx="377100" cy="35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7315200" y="2017200"/>
            <a:ext cx="377100" cy="35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6202675" y="2739200"/>
            <a:ext cx="377100" cy="35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6977075" y="2739200"/>
            <a:ext cx="377100" cy="35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7751475" y="2739200"/>
            <a:ext cx="377100" cy="35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7" name="Shape 277"/>
          <p:cNvCxnSpPr>
            <a:stCxn id="271" idx="2"/>
            <a:endCxn id="272" idx="0"/>
          </p:cNvCxnSpPr>
          <p:nvPr/>
        </p:nvCxnSpPr>
        <p:spPr>
          <a:xfrm flipH="1">
            <a:off x="6391300" y="1632800"/>
            <a:ext cx="370500" cy="38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Shape 278"/>
          <p:cNvCxnSpPr>
            <a:stCxn id="272" idx="4"/>
            <a:endCxn id="274" idx="0"/>
          </p:cNvCxnSpPr>
          <p:nvPr/>
        </p:nvCxnSpPr>
        <p:spPr>
          <a:xfrm>
            <a:off x="6391225" y="2368800"/>
            <a:ext cx="0" cy="3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Shape 279"/>
          <p:cNvCxnSpPr>
            <a:stCxn id="271" idx="6"/>
            <a:endCxn id="273" idx="0"/>
          </p:cNvCxnSpPr>
          <p:nvPr/>
        </p:nvCxnSpPr>
        <p:spPr>
          <a:xfrm>
            <a:off x="7138900" y="1632800"/>
            <a:ext cx="364800" cy="38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Shape 280"/>
          <p:cNvCxnSpPr>
            <a:stCxn id="273" idx="3"/>
            <a:endCxn id="275" idx="0"/>
          </p:cNvCxnSpPr>
          <p:nvPr/>
        </p:nvCxnSpPr>
        <p:spPr>
          <a:xfrm flipH="1">
            <a:off x="7165525" y="2317309"/>
            <a:ext cx="20490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Shape 281"/>
          <p:cNvCxnSpPr>
            <a:stCxn id="273" idx="5"/>
            <a:endCxn id="276" idx="0"/>
          </p:cNvCxnSpPr>
          <p:nvPr/>
        </p:nvCxnSpPr>
        <p:spPr>
          <a:xfrm>
            <a:off x="7637075" y="2317309"/>
            <a:ext cx="30300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Shape 282"/>
          <p:cNvSpPr txBox="1"/>
          <p:nvPr/>
        </p:nvSpPr>
        <p:spPr>
          <a:xfrm>
            <a:off x="6358900" y="3703000"/>
            <a:ext cx="11448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Angular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3016050" y="480075"/>
            <a:ext cx="3111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Change Detection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7373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Concepts in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Angular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7373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Concepts in Angular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311700" y="1776300"/>
            <a:ext cx="1786200" cy="1590900"/>
          </a:xfrm>
          <a:prstGeom prst="ellipse">
            <a:avLst/>
          </a:prstGeom>
          <a:solidFill>
            <a:srgbClr val="569C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Components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DC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06DC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4ECF7"/>
                </a:solidFill>
                <a:latin typeface="Open Sans"/>
                <a:ea typeface="Open Sans"/>
                <a:cs typeface="Open Sans"/>
                <a:sym typeface="Open Sans"/>
              </a:rPr>
              <a:t>About me</a:t>
            </a:r>
            <a:endParaRPr>
              <a:solidFill>
                <a:srgbClr val="E4ECF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Full stack dev. Lots of Angular. Lots of Javascript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772901"/>
            <a:ext cx="3867628" cy="217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7373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Concepts in Angular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311700" y="1776300"/>
            <a:ext cx="1786200" cy="1590900"/>
          </a:xfrm>
          <a:prstGeom prst="ellipse">
            <a:avLst/>
          </a:prstGeom>
          <a:solidFill>
            <a:srgbClr val="569C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Components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3678900" y="1776300"/>
            <a:ext cx="1786200" cy="1590900"/>
          </a:xfrm>
          <a:prstGeom prst="ellipse">
            <a:avLst/>
          </a:prstGeom>
          <a:solidFill>
            <a:srgbClr val="569C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Dependency</a:t>
            </a:r>
            <a:b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Injection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7373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Concepts in Angular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311700" y="1776300"/>
            <a:ext cx="1786200" cy="1590900"/>
          </a:xfrm>
          <a:prstGeom prst="ellipse">
            <a:avLst/>
          </a:prstGeom>
          <a:solidFill>
            <a:srgbClr val="569C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Components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3678900" y="1776300"/>
            <a:ext cx="1786200" cy="1590900"/>
          </a:xfrm>
          <a:prstGeom prst="ellipse">
            <a:avLst/>
          </a:prstGeom>
          <a:solidFill>
            <a:srgbClr val="569C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Dependency</a:t>
            </a:r>
            <a:b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Injection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7046100" y="1776300"/>
            <a:ext cx="1786200" cy="1590900"/>
          </a:xfrm>
          <a:prstGeom prst="ellipse">
            <a:avLst/>
          </a:prstGeom>
          <a:solidFill>
            <a:srgbClr val="569C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Bindings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 Angular application is just a tree of components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DC2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4121400" y="390750"/>
            <a:ext cx="901200" cy="621900"/>
          </a:xfrm>
          <a:prstGeom prst="roundRect">
            <a:avLst>
              <a:gd fmla="val 16667" name="adj"/>
            </a:avLst>
          </a:prstGeom>
          <a:solidFill>
            <a:srgbClr val="E4ECF7"/>
          </a:solidFill>
          <a:ln cap="flat" cmpd="sng" w="9525">
            <a:solidFill>
              <a:srgbClr val="E4EC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3220200" y="1412350"/>
            <a:ext cx="901200" cy="621900"/>
          </a:xfrm>
          <a:prstGeom prst="roundRect">
            <a:avLst>
              <a:gd fmla="val 16667" name="adj"/>
            </a:avLst>
          </a:prstGeom>
          <a:solidFill>
            <a:srgbClr val="E4ECF7"/>
          </a:solidFill>
          <a:ln cap="flat" cmpd="sng" w="9525">
            <a:solidFill>
              <a:srgbClr val="E4EC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5022600" y="1412350"/>
            <a:ext cx="901200" cy="621900"/>
          </a:xfrm>
          <a:prstGeom prst="roundRect">
            <a:avLst>
              <a:gd fmla="val 16667" name="adj"/>
            </a:avLst>
          </a:prstGeom>
          <a:solidFill>
            <a:srgbClr val="E4ECF7"/>
          </a:solidFill>
          <a:ln cap="flat" cmpd="sng" w="9525">
            <a:solidFill>
              <a:srgbClr val="E4EC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2319000" y="2441950"/>
            <a:ext cx="901200" cy="621900"/>
          </a:xfrm>
          <a:prstGeom prst="roundRect">
            <a:avLst>
              <a:gd fmla="val 16667" name="adj"/>
            </a:avLst>
          </a:prstGeom>
          <a:solidFill>
            <a:srgbClr val="E4ECF7"/>
          </a:solidFill>
          <a:ln cap="flat" cmpd="sng" w="9525">
            <a:solidFill>
              <a:srgbClr val="E4EC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2319000" y="3471550"/>
            <a:ext cx="901200" cy="621900"/>
          </a:xfrm>
          <a:prstGeom prst="roundRect">
            <a:avLst>
              <a:gd fmla="val 16667" name="adj"/>
            </a:avLst>
          </a:prstGeom>
          <a:solidFill>
            <a:srgbClr val="E4ECF7"/>
          </a:solidFill>
          <a:ln cap="flat" cmpd="sng" w="9525">
            <a:solidFill>
              <a:srgbClr val="E4EC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972225" y="3471550"/>
            <a:ext cx="901200" cy="621900"/>
          </a:xfrm>
          <a:prstGeom prst="roundRect">
            <a:avLst>
              <a:gd fmla="val 16667" name="adj"/>
            </a:avLst>
          </a:prstGeom>
          <a:solidFill>
            <a:srgbClr val="E4ECF7"/>
          </a:solidFill>
          <a:ln cap="flat" cmpd="sng" w="9525">
            <a:solidFill>
              <a:srgbClr val="E4EC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3665775" y="3471550"/>
            <a:ext cx="901200" cy="621900"/>
          </a:xfrm>
          <a:prstGeom prst="roundRect">
            <a:avLst>
              <a:gd fmla="val 16667" name="adj"/>
            </a:avLst>
          </a:prstGeom>
          <a:solidFill>
            <a:srgbClr val="E4ECF7"/>
          </a:solidFill>
          <a:ln cap="flat" cmpd="sng" w="9525">
            <a:solidFill>
              <a:srgbClr val="E4EC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5022600" y="2433950"/>
            <a:ext cx="901200" cy="621900"/>
          </a:xfrm>
          <a:prstGeom prst="roundRect">
            <a:avLst>
              <a:gd fmla="val 16667" name="adj"/>
            </a:avLst>
          </a:prstGeom>
          <a:solidFill>
            <a:srgbClr val="E4ECF7"/>
          </a:solidFill>
          <a:ln cap="flat" cmpd="sng" w="9525">
            <a:solidFill>
              <a:srgbClr val="E4EC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6389500" y="2441950"/>
            <a:ext cx="901200" cy="621900"/>
          </a:xfrm>
          <a:prstGeom prst="roundRect">
            <a:avLst>
              <a:gd fmla="val 16667" name="adj"/>
            </a:avLst>
          </a:prstGeom>
          <a:solidFill>
            <a:srgbClr val="E4ECF7"/>
          </a:solidFill>
          <a:ln cap="flat" cmpd="sng" w="9525">
            <a:solidFill>
              <a:srgbClr val="E4EC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Shape 329"/>
          <p:cNvCxnSpPr>
            <a:stCxn id="320" idx="2"/>
            <a:endCxn id="321" idx="0"/>
          </p:cNvCxnSpPr>
          <p:nvPr/>
        </p:nvCxnSpPr>
        <p:spPr>
          <a:xfrm flipH="1">
            <a:off x="3670800" y="1012650"/>
            <a:ext cx="901200" cy="399600"/>
          </a:xfrm>
          <a:prstGeom prst="straightConnector1">
            <a:avLst/>
          </a:prstGeom>
          <a:noFill/>
          <a:ln cap="flat" cmpd="sng" w="19050">
            <a:solidFill>
              <a:srgbClr val="E4ECF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Shape 330"/>
          <p:cNvCxnSpPr>
            <a:stCxn id="320" idx="2"/>
            <a:endCxn id="322" idx="0"/>
          </p:cNvCxnSpPr>
          <p:nvPr/>
        </p:nvCxnSpPr>
        <p:spPr>
          <a:xfrm>
            <a:off x="4572000" y="1012650"/>
            <a:ext cx="901200" cy="399600"/>
          </a:xfrm>
          <a:prstGeom prst="straightConnector1">
            <a:avLst/>
          </a:prstGeom>
          <a:noFill/>
          <a:ln cap="flat" cmpd="sng" w="19050">
            <a:solidFill>
              <a:srgbClr val="E4ECF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Shape 331"/>
          <p:cNvCxnSpPr>
            <a:stCxn id="321" idx="2"/>
            <a:endCxn id="323" idx="0"/>
          </p:cNvCxnSpPr>
          <p:nvPr/>
        </p:nvCxnSpPr>
        <p:spPr>
          <a:xfrm flipH="1">
            <a:off x="2769600" y="2034250"/>
            <a:ext cx="901200" cy="407700"/>
          </a:xfrm>
          <a:prstGeom prst="straightConnector1">
            <a:avLst/>
          </a:prstGeom>
          <a:noFill/>
          <a:ln cap="flat" cmpd="sng" w="19050">
            <a:solidFill>
              <a:srgbClr val="E4ECF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Shape 332"/>
          <p:cNvCxnSpPr>
            <a:stCxn id="323" idx="2"/>
            <a:endCxn id="324" idx="0"/>
          </p:cNvCxnSpPr>
          <p:nvPr/>
        </p:nvCxnSpPr>
        <p:spPr>
          <a:xfrm>
            <a:off x="2769600" y="3063850"/>
            <a:ext cx="0" cy="407700"/>
          </a:xfrm>
          <a:prstGeom prst="straightConnector1">
            <a:avLst/>
          </a:prstGeom>
          <a:noFill/>
          <a:ln cap="flat" cmpd="sng" w="19050">
            <a:solidFill>
              <a:srgbClr val="E4ECF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Shape 333"/>
          <p:cNvCxnSpPr>
            <a:stCxn id="323" idx="2"/>
            <a:endCxn id="325" idx="0"/>
          </p:cNvCxnSpPr>
          <p:nvPr/>
        </p:nvCxnSpPr>
        <p:spPr>
          <a:xfrm flipH="1">
            <a:off x="1422900" y="3063850"/>
            <a:ext cx="1346700" cy="407700"/>
          </a:xfrm>
          <a:prstGeom prst="straightConnector1">
            <a:avLst/>
          </a:prstGeom>
          <a:noFill/>
          <a:ln cap="flat" cmpd="sng" w="19050">
            <a:solidFill>
              <a:srgbClr val="E4ECF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Shape 334"/>
          <p:cNvCxnSpPr>
            <a:stCxn id="323" idx="2"/>
            <a:endCxn id="326" idx="0"/>
          </p:cNvCxnSpPr>
          <p:nvPr/>
        </p:nvCxnSpPr>
        <p:spPr>
          <a:xfrm>
            <a:off x="2769600" y="3063850"/>
            <a:ext cx="1346700" cy="407700"/>
          </a:xfrm>
          <a:prstGeom prst="straightConnector1">
            <a:avLst/>
          </a:prstGeom>
          <a:noFill/>
          <a:ln cap="flat" cmpd="sng" w="19050">
            <a:solidFill>
              <a:srgbClr val="E4ECF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Shape 335"/>
          <p:cNvCxnSpPr>
            <a:stCxn id="322" idx="2"/>
            <a:endCxn id="327" idx="0"/>
          </p:cNvCxnSpPr>
          <p:nvPr/>
        </p:nvCxnSpPr>
        <p:spPr>
          <a:xfrm>
            <a:off x="5473200" y="2034250"/>
            <a:ext cx="0" cy="399600"/>
          </a:xfrm>
          <a:prstGeom prst="straightConnector1">
            <a:avLst/>
          </a:prstGeom>
          <a:noFill/>
          <a:ln cap="flat" cmpd="sng" w="19050">
            <a:solidFill>
              <a:srgbClr val="E4ECF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Shape 336"/>
          <p:cNvCxnSpPr>
            <a:stCxn id="322" idx="2"/>
            <a:endCxn id="328" idx="0"/>
          </p:cNvCxnSpPr>
          <p:nvPr/>
        </p:nvCxnSpPr>
        <p:spPr>
          <a:xfrm>
            <a:off x="5473200" y="2034250"/>
            <a:ext cx="1366800" cy="407700"/>
          </a:xfrm>
          <a:prstGeom prst="straightConnector1">
            <a:avLst/>
          </a:prstGeom>
          <a:noFill/>
          <a:ln cap="flat" cmpd="sng" w="19050">
            <a:solidFill>
              <a:srgbClr val="E4ECF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DC2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4121400" y="390750"/>
            <a:ext cx="901200" cy="621900"/>
          </a:xfrm>
          <a:prstGeom prst="roundRect">
            <a:avLst>
              <a:gd fmla="val 16667" name="adj"/>
            </a:avLst>
          </a:prstGeom>
          <a:solidFill>
            <a:srgbClr val="E4ECF7"/>
          </a:solidFill>
          <a:ln cap="flat" cmpd="sng" w="9525">
            <a:solidFill>
              <a:srgbClr val="E4EC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App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3220200" y="1412350"/>
            <a:ext cx="901200" cy="621900"/>
          </a:xfrm>
          <a:prstGeom prst="roundRect">
            <a:avLst>
              <a:gd fmla="val 16667" name="adj"/>
            </a:avLst>
          </a:prstGeom>
          <a:solidFill>
            <a:srgbClr val="E4ECF7"/>
          </a:solidFill>
          <a:ln cap="flat" cmpd="sng" w="9525">
            <a:solidFill>
              <a:srgbClr val="E4EC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Poke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5022600" y="1412350"/>
            <a:ext cx="901200" cy="621900"/>
          </a:xfrm>
          <a:prstGeom prst="roundRect">
            <a:avLst>
              <a:gd fmla="val 16667" name="adj"/>
            </a:avLst>
          </a:prstGeom>
          <a:solidFill>
            <a:srgbClr val="E4ECF7"/>
          </a:solidFill>
          <a:ln cap="flat" cmpd="sng" w="9525">
            <a:solidFill>
              <a:srgbClr val="E4EC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2319000" y="2441950"/>
            <a:ext cx="901200" cy="621900"/>
          </a:xfrm>
          <a:prstGeom prst="roundRect">
            <a:avLst>
              <a:gd fmla="val 16667" name="adj"/>
            </a:avLst>
          </a:prstGeom>
          <a:solidFill>
            <a:srgbClr val="E4ECF7"/>
          </a:solidFill>
          <a:ln cap="flat" cmpd="sng" w="9525">
            <a:solidFill>
              <a:srgbClr val="E4EC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Poke Home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2200950" y="3471550"/>
            <a:ext cx="1107900" cy="621900"/>
          </a:xfrm>
          <a:prstGeom prst="roundRect">
            <a:avLst>
              <a:gd fmla="val 16667" name="adj"/>
            </a:avLst>
          </a:prstGeom>
          <a:solidFill>
            <a:srgbClr val="E4ECF7"/>
          </a:solidFill>
          <a:ln cap="flat" cmpd="sng" w="9525">
            <a:solidFill>
              <a:srgbClr val="E4EC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Pokemon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765550" y="3471550"/>
            <a:ext cx="1107900" cy="621900"/>
          </a:xfrm>
          <a:prstGeom prst="roundRect">
            <a:avLst>
              <a:gd fmla="val 16667" name="adj"/>
            </a:avLst>
          </a:prstGeom>
          <a:solidFill>
            <a:srgbClr val="E4ECF7"/>
          </a:solidFill>
          <a:ln cap="flat" cmpd="sng" w="9525">
            <a:solidFill>
              <a:srgbClr val="E4EC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Pokemon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3665775" y="3471550"/>
            <a:ext cx="1062900" cy="621900"/>
          </a:xfrm>
          <a:prstGeom prst="roundRect">
            <a:avLst>
              <a:gd fmla="val 16667" name="adj"/>
            </a:avLst>
          </a:prstGeom>
          <a:solidFill>
            <a:srgbClr val="E4ECF7"/>
          </a:solidFill>
          <a:ln cap="flat" cmpd="sng" w="9525">
            <a:solidFill>
              <a:srgbClr val="E4EC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Pokemon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5022600" y="2433950"/>
            <a:ext cx="901200" cy="621900"/>
          </a:xfrm>
          <a:prstGeom prst="roundRect">
            <a:avLst>
              <a:gd fmla="val 16667" name="adj"/>
            </a:avLst>
          </a:prstGeom>
          <a:solidFill>
            <a:srgbClr val="E4ECF7"/>
          </a:solidFill>
          <a:ln cap="flat" cmpd="sng" w="9525">
            <a:solidFill>
              <a:srgbClr val="E4EC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Nav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6389500" y="2441950"/>
            <a:ext cx="901200" cy="621900"/>
          </a:xfrm>
          <a:prstGeom prst="roundRect">
            <a:avLst>
              <a:gd fmla="val 16667" name="adj"/>
            </a:avLst>
          </a:prstGeom>
          <a:solidFill>
            <a:srgbClr val="E4ECF7"/>
          </a:solidFill>
          <a:ln cap="flat" cmpd="sng" w="9525">
            <a:solidFill>
              <a:srgbClr val="E4EC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Login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50" name="Shape 350"/>
          <p:cNvCxnSpPr>
            <a:stCxn id="341" idx="2"/>
            <a:endCxn id="342" idx="0"/>
          </p:cNvCxnSpPr>
          <p:nvPr/>
        </p:nvCxnSpPr>
        <p:spPr>
          <a:xfrm flipH="1">
            <a:off x="3670800" y="1012650"/>
            <a:ext cx="901200" cy="399600"/>
          </a:xfrm>
          <a:prstGeom prst="straightConnector1">
            <a:avLst/>
          </a:prstGeom>
          <a:noFill/>
          <a:ln cap="flat" cmpd="sng" w="19050">
            <a:solidFill>
              <a:srgbClr val="E4ECF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Shape 351"/>
          <p:cNvCxnSpPr>
            <a:stCxn id="341" idx="2"/>
            <a:endCxn id="343" idx="0"/>
          </p:cNvCxnSpPr>
          <p:nvPr/>
        </p:nvCxnSpPr>
        <p:spPr>
          <a:xfrm>
            <a:off x="4572000" y="1012650"/>
            <a:ext cx="901200" cy="399600"/>
          </a:xfrm>
          <a:prstGeom prst="straightConnector1">
            <a:avLst/>
          </a:prstGeom>
          <a:noFill/>
          <a:ln cap="flat" cmpd="sng" w="19050">
            <a:solidFill>
              <a:srgbClr val="E4ECF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Shape 352"/>
          <p:cNvCxnSpPr>
            <a:stCxn id="342" idx="2"/>
            <a:endCxn id="344" idx="0"/>
          </p:cNvCxnSpPr>
          <p:nvPr/>
        </p:nvCxnSpPr>
        <p:spPr>
          <a:xfrm flipH="1">
            <a:off x="2769600" y="2034250"/>
            <a:ext cx="901200" cy="407700"/>
          </a:xfrm>
          <a:prstGeom prst="straightConnector1">
            <a:avLst/>
          </a:prstGeom>
          <a:noFill/>
          <a:ln cap="flat" cmpd="sng" w="19050">
            <a:solidFill>
              <a:srgbClr val="E4ECF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Shape 353"/>
          <p:cNvCxnSpPr>
            <a:stCxn id="344" idx="2"/>
            <a:endCxn id="345" idx="0"/>
          </p:cNvCxnSpPr>
          <p:nvPr/>
        </p:nvCxnSpPr>
        <p:spPr>
          <a:xfrm flipH="1">
            <a:off x="2754900" y="3063850"/>
            <a:ext cx="14700" cy="407700"/>
          </a:xfrm>
          <a:prstGeom prst="straightConnector1">
            <a:avLst/>
          </a:prstGeom>
          <a:noFill/>
          <a:ln cap="flat" cmpd="sng" w="19050">
            <a:solidFill>
              <a:srgbClr val="E4ECF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Shape 354"/>
          <p:cNvCxnSpPr>
            <a:stCxn id="344" idx="2"/>
            <a:endCxn id="346" idx="0"/>
          </p:cNvCxnSpPr>
          <p:nvPr/>
        </p:nvCxnSpPr>
        <p:spPr>
          <a:xfrm flipH="1">
            <a:off x="1319400" y="3063850"/>
            <a:ext cx="1450200" cy="407700"/>
          </a:xfrm>
          <a:prstGeom prst="straightConnector1">
            <a:avLst/>
          </a:prstGeom>
          <a:noFill/>
          <a:ln cap="flat" cmpd="sng" w="19050">
            <a:solidFill>
              <a:srgbClr val="E4ECF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Shape 355"/>
          <p:cNvCxnSpPr>
            <a:stCxn id="344" idx="2"/>
            <a:endCxn id="347" idx="0"/>
          </p:cNvCxnSpPr>
          <p:nvPr/>
        </p:nvCxnSpPr>
        <p:spPr>
          <a:xfrm>
            <a:off x="2769600" y="3063850"/>
            <a:ext cx="1427700" cy="407700"/>
          </a:xfrm>
          <a:prstGeom prst="straightConnector1">
            <a:avLst/>
          </a:prstGeom>
          <a:noFill/>
          <a:ln cap="flat" cmpd="sng" w="19050">
            <a:solidFill>
              <a:srgbClr val="E4ECF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Shape 356"/>
          <p:cNvCxnSpPr>
            <a:stCxn id="343" idx="2"/>
            <a:endCxn id="348" idx="0"/>
          </p:cNvCxnSpPr>
          <p:nvPr/>
        </p:nvCxnSpPr>
        <p:spPr>
          <a:xfrm>
            <a:off x="5473200" y="2034250"/>
            <a:ext cx="0" cy="399600"/>
          </a:xfrm>
          <a:prstGeom prst="straightConnector1">
            <a:avLst/>
          </a:prstGeom>
          <a:noFill/>
          <a:ln cap="flat" cmpd="sng" w="19050">
            <a:solidFill>
              <a:srgbClr val="E4ECF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Shape 357"/>
          <p:cNvCxnSpPr>
            <a:stCxn id="343" idx="2"/>
            <a:endCxn id="349" idx="0"/>
          </p:cNvCxnSpPr>
          <p:nvPr/>
        </p:nvCxnSpPr>
        <p:spPr>
          <a:xfrm>
            <a:off x="5473200" y="2034250"/>
            <a:ext cx="1366800" cy="407700"/>
          </a:xfrm>
          <a:prstGeom prst="straightConnector1">
            <a:avLst/>
          </a:prstGeom>
          <a:noFill/>
          <a:ln cap="flat" cmpd="sng" w="19050">
            <a:solidFill>
              <a:srgbClr val="E4ECF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is a component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is a component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465550" y="1868125"/>
            <a:ext cx="1668900" cy="1985100"/>
          </a:xfrm>
          <a:prstGeom prst="rect">
            <a:avLst/>
          </a:prstGeom>
          <a:solidFill>
            <a:srgbClr val="F443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Template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is a component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465550" y="1868125"/>
            <a:ext cx="1668900" cy="1985100"/>
          </a:xfrm>
          <a:prstGeom prst="rect">
            <a:avLst/>
          </a:prstGeom>
          <a:solidFill>
            <a:srgbClr val="F443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Template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3878675" y="2004775"/>
            <a:ext cx="4142400" cy="171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//display-pokemon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&lt;div *ngIf=”userIsLoggedIn”&gt;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&lt;div *ngFor=”let poke of pokemon”&gt;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&lt;span&gt;{{poke.name}}&lt;/span&gt;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&lt;img [src]=”poke.url”&gt;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&lt;/div&gt;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is a component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465550" y="1868125"/>
            <a:ext cx="1668900" cy="1985100"/>
          </a:xfrm>
          <a:prstGeom prst="rect">
            <a:avLst/>
          </a:prstGeom>
          <a:solidFill>
            <a:srgbClr val="F443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Template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3235550" y="1868125"/>
            <a:ext cx="1668900" cy="1985100"/>
          </a:xfrm>
          <a:prstGeom prst="rect">
            <a:avLst/>
          </a:prstGeom>
          <a:solidFill>
            <a:srgbClr val="E5737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Class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is a component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465550" y="1868125"/>
            <a:ext cx="1668900" cy="1985100"/>
          </a:xfrm>
          <a:prstGeom prst="rect">
            <a:avLst/>
          </a:prstGeom>
          <a:solidFill>
            <a:srgbClr val="F443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Template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3235550" y="1868125"/>
            <a:ext cx="1668900" cy="1985100"/>
          </a:xfrm>
          <a:prstGeom prst="rect">
            <a:avLst/>
          </a:prstGeom>
          <a:solidFill>
            <a:srgbClr val="E5737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Class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5001600" y="1961625"/>
            <a:ext cx="4142400" cy="171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export class DisplayPokemonComponent {...}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DC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is a component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465550" y="1868125"/>
            <a:ext cx="1668900" cy="1985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3235550" y="1868125"/>
            <a:ext cx="1668900" cy="1985100"/>
          </a:xfrm>
          <a:prstGeom prst="rect">
            <a:avLst/>
          </a:prstGeom>
          <a:solidFill>
            <a:srgbClr val="E5737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Class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465550" y="1868125"/>
            <a:ext cx="1668900" cy="1985100"/>
          </a:xfrm>
          <a:prstGeom prst="rect">
            <a:avLst/>
          </a:prstGeom>
          <a:solidFill>
            <a:srgbClr val="F443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Template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6005550" y="1868125"/>
            <a:ext cx="1668900" cy="1985100"/>
          </a:xfrm>
          <a:prstGeom prst="rect">
            <a:avLst/>
          </a:prstGeom>
          <a:solidFill>
            <a:srgbClr val="306DC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Metadata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 PokemonHomeComponent {</a:t>
            </a:r>
            <a:b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  name: string = ‘Pokemon, go!’;</a:t>
            </a:r>
            <a:b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  constructor(){}</a:t>
            </a:r>
            <a:b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76A5A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 { Component } </a:t>
            </a:r>
            <a:r>
              <a:rPr lang="en" sz="14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‘@angular/core’</a:t>
            </a:r>
            <a: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@Component({</a:t>
            </a:r>
            <a:b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  selector: 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‘pokemon-home’</a:t>
            </a:r>
            <a: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  template: </a:t>
            </a:r>
            <a:b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b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 PokemonHomeComponent {</a:t>
            </a:r>
            <a:b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  name: string = ‘Pokemon, go!’;</a:t>
            </a:r>
            <a:b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  constructor(){}</a:t>
            </a:r>
            <a:b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76A5A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 { Component } </a:t>
            </a:r>
            <a:r>
              <a:rPr lang="en" sz="14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‘@angular/core’</a:t>
            </a:r>
            <a: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@Component({</a:t>
            </a:r>
            <a:b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  selector: 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‘pokemon-home’</a:t>
            </a:r>
            <a: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  template:  </a:t>
            </a:r>
            <a:r>
              <a:rPr lang="en" sz="14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`</a:t>
            </a:r>
            <a:br>
              <a:rPr lang="en" sz="14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    &lt;div&gt;&lt;h1&gt;{{name}}&lt;/h1&gt;&lt;/div&gt;</a:t>
            </a:r>
            <a:br>
              <a:rPr lang="en" sz="14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  `</a:t>
            </a:r>
            <a:b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b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 PokemonHomeComponent {</a:t>
            </a:r>
            <a:b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  name: string = ‘Pokemon, go!’;</a:t>
            </a:r>
            <a:b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  constructor(){}</a:t>
            </a:r>
            <a:b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76A5A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build a component!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Binding</a:t>
            </a:r>
            <a:endParaRPr/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Enables communication between component class and template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 Binding -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Interpolation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{{}} syntax. One way binding from class to template.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{{pokemon.name}}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 Binding - </a:t>
            </a:r>
            <a:r>
              <a:rPr lang="en"/>
              <a:t>Property Binding</a:t>
            </a:r>
            <a:endParaRPr/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&lt;img [src]=’pokemon.sprites.front_default’&gt;</a:t>
            </a:r>
            <a:endParaRPr b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 Binding - </a:t>
            </a:r>
            <a:r>
              <a:rPr lang="en"/>
              <a:t>Property Binding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&lt;img [src]=’pokemon.</a:t>
            </a:r>
            <a:r>
              <a:rPr lang="en"/>
              <a:t>sprites.front_default</a:t>
            </a:r>
            <a:r>
              <a:rPr lang="en"/>
              <a:t>’&gt;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&lt;img src={{pokemon.</a:t>
            </a:r>
            <a:r>
              <a:rPr lang="en"/>
              <a:t>sprites.front_default</a:t>
            </a:r>
            <a:r>
              <a:rPr lang="en"/>
              <a:t>}}&gt;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 Binding - </a:t>
            </a:r>
            <a:r>
              <a:rPr lang="en"/>
              <a:t>Demo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DC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Learn the basics of Angular 5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Binding</a:t>
            </a:r>
            <a:endParaRPr/>
          </a:p>
        </p:txBody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&lt;button (click)=’feedPokemon()’&gt;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Nested Components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 Angular application is just a tree of components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Nested Components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 Angular application is just a tree of components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Components are frequently nested inside of other components, creating a parent/child relationship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Nested Components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 Angular application is just a tree of components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Components are frequently nested inside of other components, creating a parent/child relationship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&lt;parent-component&gt;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&lt;child-component&gt;&lt;/child-component&gt;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&lt;parent-component&gt;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69CD6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View Layer Architecture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69CD6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View Layer Architecture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Container Components (smart): Contain data and some business logic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69CD6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View Layer Architecture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Container Components (smart): Contain data and some business logic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Presentational Components (dumb): Display data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69CD6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View Layer Architecture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Container Components (smart): Contain data and some business logic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Presentational Components (dumb): Display data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https://blog.angular-university.io/angular-2-smart-components-vs-presentation-components-whats-the-difference-when-to-use-each-and-why/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Nested Component Communication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1849525" y="1429175"/>
            <a:ext cx="5617200" cy="2927100"/>
          </a:xfrm>
          <a:prstGeom prst="rect">
            <a:avLst/>
          </a:prstGeom>
          <a:solidFill>
            <a:srgbClr val="306DC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Parent Component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3488875" y="2185800"/>
            <a:ext cx="2338500" cy="1780800"/>
          </a:xfrm>
          <a:prstGeom prst="rect">
            <a:avLst/>
          </a:prstGeom>
          <a:solidFill>
            <a:srgbClr val="F443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Child Component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Nested Component Communication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1849525" y="1429175"/>
            <a:ext cx="5617200" cy="2927100"/>
          </a:xfrm>
          <a:prstGeom prst="rect">
            <a:avLst/>
          </a:prstGeom>
          <a:solidFill>
            <a:srgbClr val="306DC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Parent Component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3488875" y="2185800"/>
            <a:ext cx="2338500" cy="1780800"/>
          </a:xfrm>
          <a:prstGeom prst="rect">
            <a:avLst/>
          </a:prstGeom>
          <a:solidFill>
            <a:srgbClr val="F443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Child Component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2506800" y="2182500"/>
            <a:ext cx="12075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569C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@Input()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DC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Learn the basics of Angular 5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Code along if you want!</a:t>
            </a:r>
            <a:b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u="sng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https://github.com/nathan-lapinski/learn-angular-catch-pokemon</a:t>
            </a:r>
            <a:b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https://stackblitz.com/github/nathan-lapinski/learn-angular-catch-pokemon/tree/master/APP-Start</a:t>
            </a:r>
            <a:b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https://pokeapi.co/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Nested Component Communication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1849525" y="1429175"/>
            <a:ext cx="5617200" cy="2927100"/>
          </a:xfrm>
          <a:prstGeom prst="rect">
            <a:avLst/>
          </a:prstGeom>
          <a:solidFill>
            <a:srgbClr val="306DC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Parent Component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3488875" y="2185800"/>
            <a:ext cx="2338500" cy="1780800"/>
          </a:xfrm>
          <a:prstGeom prst="rect">
            <a:avLst/>
          </a:prstGeom>
          <a:solidFill>
            <a:srgbClr val="F443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Child Component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2506800" y="2182500"/>
            <a:ext cx="12075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569C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@Input()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2365500" y="3164050"/>
            <a:ext cx="1207500" cy="489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569C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@Output()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Shape 5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050" y="979100"/>
            <a:ext cx="2047200" cy="204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9" name="Shape 529"/>
          <p:cNvSpPr txBox="1"/>
          <p:nvPr/>
        </p:nvSpPr>
        <p:spPr>
          <a:xfrm>
            <a:off x="1293975" y="3163025"/>
            <a:ext cx="1531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@victorsavkin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0" name="Shape 530"/>
          <p:cNvSpPr txBox="1"/>
          <p:nvPr/>
        </p:nvSpPr>
        <p:spPr>
          <a:xfrm>
            <a:off x="3831525" y="979100"/>
            <a:ext cx="4766100" cy="22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“Data flows into a component via input properties. Data flows out of a component via output properties”</a:t>
            </a:r>
            <a:endParaRPr i="1"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br>
              <a:rPr i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i="1"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 Victor Savkin, creator of Angular’s dependency injection and change detection mechanisms</a:t>
            </a:r>
            <a:br>
              <a:rPr i="1"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i="1"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i="1"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https://vsavkin.com/the-core-concepts-of-angular-2-c3d6cbe04d04</a:t>
            </a:r>
            <a:endParaRPr i="1"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Lifecycle Hooks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Every component has a lifecycle managed by Angular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Lifecycle Hooks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Every component has a lifecycle managed by Angular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Angular creates it, renders it, creates and renders its children, checks for changes to its data, and destroys it before removing it from the DOM.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Lifecycle Hooks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Every component has a lifecycle managed by Angular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Angular creates it, renders it, creates and renders its children, checks for changes to its data, and destroys it before removing it from the DOM.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Angular offers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lifecycle hooks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, which provide visibility into this cycle.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Shape 5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205" y="0"/>
            <a:ext cx="489359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  <a:endParaRPr sz="30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class with a focused purpose.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  <a:endParaRPr sz="30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class with a focused purpose.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Independent from any one component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  <a:endParaRPr sz="30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class with a focused purpose.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Independent from any one component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Provide shared data or logic across components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  <a:endParaRPr sz="30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class with a focused purpose.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Independent from any one component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Provide shared data or logic across components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Encapsulate external logic (http, etc)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DC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Why learn Angular?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  <a:endParaRPr sz="30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class with a focused purpose.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Independent from any one component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Provide shared data or logic across components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Encapsulate external logic (http, etc)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Makes components easier to test, debug, and reuse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Dependency Injection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Dependency Injection</a:t>
            </a:r>
            <a:endParaRPr sz="3000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design pattern in which a class receives its dependencies from an external source rather than creating them itself.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Services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Services are registered as dependencies in providers array of a module in an application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Services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are registered as dependencies in providers array of a module in an application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By registering a service in the module, we can let Angular inject it for us in any component or service that uses it as a dependency.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How to build a service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Create a class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How to build a service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Create a class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 the @Injectable decorator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How to build a service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Create a class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 the @Injectable decorator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Import any needed files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export class PokemonDataService {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public getPokemon(): any[] {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@Injectable()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export class PokemonDataService {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public getPokemon(): any[] {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DC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Why learn Angular?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311700" y="1931850"/>
            <a:ext cx="1689900" cy="1279800"/>
          </a:xfrm>
          <a:prstGeom prst="rect">
            <a:avLst/>
          </a:prstGeom>
          <a:solidFill>
            <a:srgbClr val="E57373"/>
          </a:solidFill>
          <a:ln cap="flat" cmpd="sng" w="38100">
            <a:solidFill>
              <a:srgbClr val="E5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Expressive HTML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import { Injectable } from ‘@angular/core’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@Injectable()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export class PokemonDataService {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public getPokemon(): any[] {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33333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Shape 6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5350"/>
            <a:ext cx="8839201" cy="2072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Observables and Reactive Extensions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Treat events as a collection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5" name="Shape 6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600" y="3099167"/>
            <a:ext cx="3483699" cy="14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Observables and Reactive Extensions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Treat events as a collection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Think of them as asynchronous arrays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52" name="Shape 6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600" y="3099167"/>
            <a:ext cx="3483699" cy="14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Observables and Reactive Extensions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8" name="Shape 6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Treat events as a collection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Think of them as asynchronous arrays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May eventually make it into JS (stage 1). Use RxJS for now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59" name="Shape 6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600" y="3099167"/>
            <a:ext cx="3483699" cy="14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Promises vs Observables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65" name="Shape 665"/>
          <p:cNvCxnSpPr>
            <a:stCxn id="666" idx="0"/>
          </p:cNvCxnSpPr>
          <p:nvPr/>
        </p:nvCxnSpPr>
        <p:spPr>
          <a:xfrm>
            <a:off x="4572000" y="1152475"/>
            <a:ext cx="0" cy="3416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7" name="Shape 667"/>
          <p:cNvSpPr txBox="1"/>
          <p:nvPr/>
        </p:nvSpPr>
        <p:spPr>
          <a:xfrm>
            <a:off x="401975" y="1271525"/>
            <a:ext cx="40608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Promise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8" name="Shape 668"/>
          <p:cNvSpPr txBox="1"/>
          <p:nvPr/>
        </p:nvSpPr>
        <p:spPr>
          <a:xfrm>
            <a:off x="4681225" y="1273375"/>
            <a:ext cx="40608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Observable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Promises vs Observables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74" name="Shape 674"/>
          <p:cNvCxnSpPr>
            <a:stCxn id="675" idx="0"/>
          </p:cNvCxnSpPr>
          <p:nvPr/>
        </p:nvCxnSpPr>
        <p:spPr>
          <a:xfrm>
            <a:off x="4572000" y="1152475"/>
            <a:ext cx="0" cy="3416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6" name="Shape 676"/>
          <p:cNvSpPr txBox="1"/>
          <p:nvPr/>
        </p:nvSpPr>
        <p:spPr>
          <a:xfrm>
            <a:off x="401975" y="1271525"/>
            <a:ext cx="40608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Promise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Provides a single future value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7" name="Shape 677"/>
          <p:cNvSpPr txBox="1"/>
          <p:nvPr/>
        </p:nvSpPr>
        <p:spPr>
          <a:xfrm>
            <a:off x="4681225" y="1273375"/>
            <a:ext cx="40608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Observable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Emits multiple values over time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Promises vs Observables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83" name="Shape 683"/>
          <p:cNvCxnSpPr>
            <a:stCxn id="684" idx="0"/>
          </p:cNvCxnSpPr>
          <p:nvPr/>
        </p:nvCxnSpPr>
        <p:spPr>
          <a:xfrm>
            <a:off x="4572000" y="1152475"/>
            <a:ext cx="0" cy="3416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5" name="Shape 685"/>
          <p:cNvSpPr txBox="1"/>
          <p:nvPr/>
        </p:nvSpPr>
        <p:spPr>
          <a:xfrm>
            <a:off x="401975" y="1271525"/>
            <a:ext cx="40608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Promise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Provides a single future value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Immediate execution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6" name="Shape 686"/>
          <p:cNvSpPr txBox="1"/>
          <p:nvPr/>
        </p:nvSpPr>
        <p:spPr>
          <a:xfrm>
            <a:off x="4681225" y="1273375"/>
            <a:ext cx="40608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Observable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Emits multiple values over time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Lazy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Promises vs Observables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92" name="Shape 692"/>
          <p:cNvCxnSpPr>
            <a:stCxn id="693" idx="0"/>
          </p:cNvCxnSpPr>
          <p:nvPr/>
        </p:nvCxnSpPr>
        <p:spPr>
          <a:xfrm>
            <a:off x="4572000" y="1152475"/>
            <a:ext cx="0" cy="3416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4" name="Shape 694"/>
          <p:cNvSpPr txBox="1"/>
          <p:nvPr/>
        </p:nvSpPr>
        <p:spPr>
          <a:xfrm>
            <a:off x="401975" y="1271525"/>
            <a:ext cx="40608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Promise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Provides a single future value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Immediate execution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Not cancellable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5" name="Shape 695"/>
          <p:cNvSpPr txBox="1"/>
          <p:nvPr/>
        </p:nvSpPr>
        <p:spPr>
          <a:xfrm>
            <a:off x="4681225" y="1273375"/>
            <a:ext cx="40608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Observable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Emits multiple values over time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Lazy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Cancellable via unsubscribe()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Promises vs Observables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01" name="Shape 701"/>
          <p:cNvCxnSpPr>
            <a:stCxn id="702" idx="0"/>
          </p:cNvCxnSpPr>
          <p:nvPr/>
        </p:nvCxnSpPr>
        <p:spPr>
          <a:xfrm>
            <a:off x="4572000" y="1152475"/>
            <a:ext cx="0" cy="3416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3" name="Shape 703"/>
          <p:cNvSpPr txBox="1"/>
          <p:nvPr/>
        </p:nvSpPr>
        <p:spPr>
          <a:xfrm>
            <a:off x="401975" y="1271525"/>
            <a:ext cx="40608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Provides a single future value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Immediate execution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Not cancellable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 operator support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4" name="Shape 704"/>
          <p:cNvSpPr txBox="1"/>
          <p:nvPr/>
        </p:nvSpPr>
        <p:spPr>
          <a:xfrm>
            <a:off x="4681225" y="1273375"/>
            <a:ext cx="40608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Observable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Emits multiple values over time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Lazy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Cancellable via unsubscribe()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Supports many operators, such as map, filter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expand, etc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DC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Why learn Angular?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11700" y="1931850"/>
            <a:ext cx="1689900" cy="1279800"/>
          </a:xfrm>
          <a:prstGeom prst="rect">
            <a:avLst/>
          </a:prstGeom>
          <a:solidFill>
            <a:srgbClr val="E57373"/>
          </a:solidFill>
          <a:ln cap="flat" cmpd="sng" w="38100">
            <a:solidFill>
              <a:srgbClr val="E5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Expressive HTML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4689925" y="1146800"/>
            <a:ext cx="4142400" cy="171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//display-pokemon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&lt;div *ngIf=”userIsLoggedIn”&gt;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&lt;div *ngFor=”let poke of pokemon”&gt;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&lt;span&gt;{{poke.name}}&lt;/span&gt;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&lt;img [src]=”poke.url”&gt;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&lt;/div&gt;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Wrap Up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Resources and exercises are in these slides.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69CD6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Angular docs: </a:t>
            </a:r>
            <a:r>
              <a:rPr lang="en" sz="14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https://angular.io/</a:t>
            </a:r>
            <a:endParaRPr sz="1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Angular testing guide: </a:t>
            </a:r>
            <a:r>
              <a:rPr lang="en" sz="14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https://angular.io/guide/testing</a:t>
            </a:r>
            <a:endParaRPr sz="1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Angular routing: </a:t>
            </a:r>
            <a:r>
              <a:rPr lang="en" sz="14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https://angular.io/guide/router</a:t>
            </a:r>
            <a:endParaRPr sz="1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Change Detection: </a:t>
            </a:r>
            <a:r>
              <a:rPr lang="en" sz="14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https://blog.angular-university.io/how-does-angular-2-change-detection-really-work/</a:t>
            </a:r>
            <a:endParaRPr sz="1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Unidirectional Data Flow: </a:t>
            </a:r>
            <a:r>
              <a:rPr lang="en" sz="14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https://blog.angular-university.io/angular-2-what-is-unidirectional-data-flow-development-mode/</a:t>
            </a:r>
            <a:endParaRPr sz="1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6" name="Shape 7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Resources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69CD6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My favorite blog on advanced Angular topics: </a:t>
            </a:r>
            <a:r>
              <a:rPr lang="en" sz="14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https://blog.angularindepth.com/</a:t>
            </a:r>
            <a:b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 to Observables and RxJS: </a:t>
            </a:r>
            <a:r>
              <a:rPr lang="en" sz="14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https://gist.github.com/staltz/868e7e9bc2a7b8c1f754</a:t>
            </a:r>
            <a:b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Diagrams for understanding RxJS Operators: </a:t>
            </a:r>
            <a:r>
              <a:rPr lang="en" sz="14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https://blog.angularindepth.com/learn-to-combine-rxjs-sequences-with-super-intuitive-interactive-diagrams-20fce8e6511</a:t>
            </a:r>
            <a:endParaRPr sz="1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2" name="Shape 7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Resources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69CD6"/>
        </a:solid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Additional Exercises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8" name="Shape 7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Three tasks to extend the app!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69CD6"/>
        </a:solidFill>
      </p:bgPr>
    </p:bg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Exercises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4" name="Shape 7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Descriptions in APP-Finished.</a:t>
            </a:r>
            <a:endParaRPr sz="1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add_delete_button_description.md</a:t>
            </a:r>
            <a:endParaRPr sz="1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add_nickname_option_description.md</a:t>
            </a:r>
            <a:b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add_parallel_requests_description.md</a:t>
            </a:r>
            <a:endParaRPr sz="1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Solutions are in APP-Solutions</a:t>
            </a:r>
            <a:endParaRPr sz="1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69CD6"/>
        </a:solidFill>
      </p:bgPr>
    </p:bg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/>
          <p:nvPr/>
        </p:nvSpPr>
        <p:spPr>
          <a:xfrm>
            <a:off x="1365300" y="2179650"/>
            <a:ext cx="64134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sz="6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