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9F10-E4FF-4F9A-95F8-13335ABDF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0CCFF-D21B-43AD-B904-7B1F09E76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50AF0-773F-4D8B-847F-DD5AF55151C4}"/>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5" name="Footer Placeholder 4">
            <a:extLst>
              <a:ext uri="{FF2B5EF4-FFF2-40B4-BE49-F238E27FC236}">
                <a16:creationId xmlns:a16="http://schemas.microsoft.com/office/drawing/2014/main" id="{4EC29C75-567A-4C20-B139-D4A72164B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2C819-B9C3-4C4E-9B50-ED60DA23947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90519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D68-88DD-42A5-9410-4A65BEB89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5E27A-41CA-4AFA-94F4-F9428D8E6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E458F-9B37-49FB-AB35-DB121DFE1AF5}"/>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5" name="Footer Placeholder 4">
            <a:extLst>
              <a:ext uri="{FF2B5EF4-FFF2-40B4-BE49-F238E27FC236}">
                <a16:creationId xmlns:a16="http://schemas.microsoft.com/office/drawing/2014/main" id="{DF0CB455-8F60-491B-909D-5CB754B6D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55022-D597-4476-AD26-61E38035A91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1943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AB9FD-290A-4211-BE81-C6D4A66206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99311-F38B-4EE2-B9B4-199B2B5F7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3E8FA-63C5-4639-9BFB-DC099F1205AC}"/>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5" name="Footer Placeholder 4">
            <a:extLst>
              <a:ext uri="{FF2B5EF4-FFF2-40B4-BE49-F238E27FC236}">
                <a16:creationId xmlns:a16="http://schemas.microsoft.com/office/drawing/2014/main" id="{78B384F3-C809-449D-A050-E11257C22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57F30-C496-40C6-B119-4D00578E2149}"/>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63245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6C1-09E3-4CB3-A49C-DF0BCEAEA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6780F-4510-47BF-8DB7-6495CC2CB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14AE5-0344-435A-A9D4-870229724A1F}"/>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5" name="Footer Placeholder 4">
            <a:extLst>
              <a:ext uri="{FF2B5EF4-FFF2-40B4-BE49-F238E27FC236}">
                <a16:creationId xmlns:a16="http://schemas.microsoft.com/office/drawing/2014/main" id="{4EA8D87B-D5AF-4790-8531-07F26F60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50B78-1DF6-4974-AFDD-DA55D5FB1071}"/>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853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40D8-842E-47D2-8A40-A117AFDBE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C68A02-670C-48DB-8071-4FF3C314D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18072-AE2D-4A77-A41D-7E1EC72BD484}"/>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5" name="Footer Placeholder 4">
            <a:extLst>
              <a:ext uri="{FF2B5EF4-FFF2-40B4-BE49-F238E27FC236}">
                <a16:creationId xmlns:a16="http://schemas.microsoft.com/office/drawing/2014/main" id="{8DAFC9FC-C68F-4C6E-AC85-2482712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E7552-9F30-4A4A-86CF-EB24FAD8356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38133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F540-77CE-4D85-B698-16DF11C01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84F1E-C857-453E-90D9-5A618B68B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EECE2-2E76-4600-9949-1E05AA9BA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A5877-1C04-42B8-B1A0-EB2784244EC6}"/>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6" name="Footer Placeholder 5">
            <a:extLst>
              <a:ext uri="{FF2B5EF4-FFF2-40B4-BE49-F238E27FC236}">
                <a16:creationId xmlns:a16="http://schemas.microsoft.com/office/drawing/2014/main" id="{69AD4B84-3677-414E-B726-A8BDE2488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8B6E4-6CDE-4D67-8FC0-5010BC3494A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425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8DD-7CF6-481E-8B8B-FA422EDE5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D2F4B-0F8D-481B-BF60-437DC4CB1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3E1B6-B78D-443D-8912-97ED30DE3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6C379-C946-42BD-99B7-D58C92A92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F9DDD-E686-4AAA-B63E-13F91B807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6ADD4-0B5B-49E8-BCAC-2E32D0CB7332}"/>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8" name="Footer Placeholder 7">
            <a:extLst>
              <a:ext uri="{FF2B5EF4-FFF2-40B4-BE49-F238E27FC236}">
                <a16:creationId xmlns:a16="http://schemas.microsoft.com/office/drawing/2014/main" id="{EACAD562-3C17-453D-AAB3-126E19E90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680F5-8868-4770-9349-91D8D8F1961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903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FA5D-A83D-4EDD-923A-2CA3083E0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B583B-B7DD-436C-A75B-A64AAF62BBE9}"/>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4" name="Footer Placeholder 3">
            <a:extLst>
              <a:ext uri="{FF2B5EF4-FFF2-40B4-BE49-F238E27FC236}">
                <a16:creationId xmlns:a16="http://schemas.microsoft.com/office/drawing/2014/main" id="{AAC8BA7C-5567-4CC4-A86A-64EC826E6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29E60-BD67-4C7E-9F1D-95C2705A5AD6}"/>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53041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CA931-9154-4D63-9E03-74B300BFC354}"/>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3" name="Footer Placeholder 2">
            <a:extLst>
              <a:ext uri="{FF2B5EF4-FFF2-40B4-BE49-F238E27FC236}">
                <a16:creationId xmlns:a16="http://schemas.microsoft.com/office/drawing/2014/main" id="{2373BC47-F670-43A3-9FDB-1A90654E6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D6EF6-D91A-4C7B-ADD0-C9CE21752DF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274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01B0-62CA-42CB-8B8F-8E2613887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D69230-D413-4399-97DC-54C66B15C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FE107-2377-483B-AE40-8741B37CD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50515-D76D-4245-90E3-A8DC8A1430E6}"/>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6" name="Footer Placeholder 5">
            <a:extLst>
              <a:ext uri="{FF2B5EF4-FFF2-40B4-BE49-F238E27FC236}">
                <a16:creationId xmlns:a16="http://schemas.microsoft.com/office/drawing/2014/main" id="{1D19566A-3AF5-4CAA-A654-B97F56E8B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405E2-3174-4C7F-BC9A-0AB63C013D4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25223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E2BD-AE58-4983-A89B-3F62F5D6B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D3A8-4F4A-4024-98E2-0D3506885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2FE4-1ECC-4672-99C3-6FCB7AE6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096C-4020-4AE6-8864-15FF16F43712}"/>
              </a:ext>
            </a:extLst>
          </p:cNvPr>
          <p:cNvSpPr>
            <a:spLocks noGrp="1"/>
          </p:cNvSpPr>
          <p:nvPr>
            <p:ph type="dt" sz="half" idx="10"/>
          </p:nvPr>
        </p:nvSpPr>
        <p:spPr/>
        <p:txBody>
          <a:bodyPr/>
          <a:lstStyle/>
          <a:p>
            <a:fld id="{FE061E4A-4E32-4A9C-BF91-22E1DB7CF4C9}" type="datetimeFigureOut">
              <a:rPr lang="en-US" smtClean="0"/>
              <a:t>7/19/2019</a:t>
            </a:fld>
            <a:endParaRPr lang="en-US"/>
          </a:p>
        </p:txBody>
      </p:sp>
      <p:sp>
        <p:nvSpPr>
          <p:cNvPr id="6" name="Footer Placeholder 5">
            <a:extLst>
              <a:ext uri="{FF2B5EF4-FFF2-40B4-BE49-F238E27FC236}">
                <a16:creationId xmlns:a16="http://schemas.microsoft.com/office/drawing/2014/main" id="{8E24B18B-D1AD-4DFA-A2F8-8E123B3AA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FF972-FA6F-4425-B1FB-9DF88A25FFB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60800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0C287-6FB1-4A6E-92D9-7EDC79ED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8BB3C-2E0D-490C-8542-33547CBBD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71B41-74A3-4448-8E09-B0DFEFC26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1E4A-4E32-4A9C-BF91-22E1DB7CF4C9}" type="datetimeFigureOut">
              <a:rPr lang="en-US" smtClean="0"/>
              <a:t>7/19/2019</a:t>
            </a:fld>
            <a:endParaRPr lang="en-US"/>
          </a:p>
        </p:txBody>
      </p:sp>
      <p:sp>
        <p:nvSpPr>
          <p:cNvPr id="5" name="Footer Placeholder 4">
            <a:extLst>
              <a:ext uri="{FF2B5EF4-FFF2-40B4-BE49-F238E27FC236}">
                <a16:creationId xmlns:a16="http://schemas.microsoft.com/office/drawing/2014/main" id="{9215D86F-5C60-4E08-BCD1-5143E4898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A31440-E970-4A5C-9B4E-15AA71F9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1D74-2F74-49F3-8B74-84B278D6FFA3}" type="slidenum">
              <a:rPr lang="en-US" smtClean="0"/>
              <a:t>‹#›</a:t>
            </a:fld>
            <a:endParaRPr lang="en-US"/>
          </a:p>
        </p:txBody>
      </p:sp>
    </p:spTree>
    <p:extLst>
      <p:ext uri="{BB962C8B-B14F-4D97-AF65-F5344CB8AC3E}">
        <p14:creationId xmlns:p14="http://schemas.microsoft.com/office/powerpoint/2010/main" val="46208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than-m-schneider-22/Dust-Accelerator-Database-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EC9F-071D-4303-A271-AF4569267142}"/>
              </a:ext>
            </a:extLst>
          </p:cNvPr>
          <p:cNvSpPr>
            <a:spLocks noGrp="1"/>
          </p:cNvSpPr>
          <p:nvPr>
            <p:ph type="ctrTitle"/>
          </p:nvPr>
        </p:nvSpPr>
        <p:spPr/>
        <p:txBody>
          <a:bodyPr/>
          <a:lstStyle/>
          <a:p>
            <a:r>
              <a:rPr lang="en-US" dirty="0"/>
              <a:t>Rate Analysis by Parameter for Historic Accelerator Data</a:t>
            </a:r>
          </a:p>
        </p:txBody>
      </p:sp>
      <p:sp>
        <p:nvSpPr>
          <p:cNvPr id="3" name="Subtitle 2">
            <a:extLst>
              <a:ext uri="{FF2B5EF4-FFF2-40B4-BE49-F238E27FC236}">
                <a16:creationId xmlns:a16="http://schemas.microsoft.com/office/drawing/2014/main" id="{0D760715-8184-4292-921D-F2BE9B9BB0F6}"/>
              </a:ext>
            </a:extLst>
          </p:cNvPr>
          <p:cNvSpPr>
            <a:spLocks noGrp="1"/>
          </p:cNvSpPr>
          <p:nvPr>
            <p:ph type="subTitle" idx="1"/>
          </p:nvPr>
        </p:nvSpPr>
        <p:spPr/>
        <p:txBody>
          <a:bodyPr/>
          <a:lstStyle/>
          <a:p>
            <a:r>
              <a:rPr lang="en-US" dirty="0"/>
              <a:t>Nathan Schneider</a:t>
            </a:r>
          </a:p>
        </p:txBody>
      </p:sp>
    </p:spTree>
    <p:extLst>
      <p:ext uri="{BB962C8B-B14F-4D97-AF65-F5344CB8AC3E}">
        <p14:creationId xmlns:p14="http://schemas.microsoft.com/office/powerpoint/2010/main" val="29331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5: Remove dust events with low estimate quality</a:t>
            </a:r>
          </a:p>
        </p:txBody>
      </p:sp>
      <p:sp>
        <p:nvSpPr>
          <p:cNvPr id="313" name="Oval 312">
            <a:extLst>
              <a:ext uri="{FF2B5EF4-FFF2-40B4-BE49-F238E27FC236}">
                <a16:creationId xmlns:a16="http://schemas.microsoft.com/office/drawing/2014/main" id="{CD41288A-C85A-403D-BF18-293303B01C6E}"/>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DB5F7FB6-1D74-4F7E-8BA6-1B094281615F}"/>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C8EF5D34-B6FC-4D3F-8974-7D00A7ABE6A6}"/>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648EEAA-5DD8-4136-8D8B-362D6222CF8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0CCC418-6AA2-46D5-B81D-435A2A40D80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AFF92358-05A6-4AF3-9FD9-69A87859410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AD2807EE-C87B-49C2-A97D-D887E17F9A3C}"/>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5EC94491-9308-4A74-8F18-701B6C9340A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0DED0BA1-0F00-48F6-922B-FBF5E42DA6D5}"/>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BA12FB45-CD10-49CA-8661-F3CC8D8004DE}"/>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1CA89278-658E-4412-85AA-9245C198FA7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F8B2B041-DCF5-47E4-B438-6CB112079AB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F56972B3-923B-4D9F-B1C1-D46275D550A9}"/>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AFF2A1D8-0BAB-45C4-A153-9D0446D6BB44}"/>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E4DDD303-D73C-47DD-B85C-EE2013F4B27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49DA4B67-0B5F-4C85-81CB-FED52163A70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FF9E0E3-7A36-4030-AB70-39CCD726B97B}"/>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6406E6E2-9430-4D97-9256-ABE436280386}"/>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Rounded Corners 330">
            <a:extLst>
              <a:ext uri="{FF2B5EF4-FFF2-40B4-BE49-F238E27FC236}">
                <a16:creationId xmlns:a16="http://schemas.microsoft.com/office/drawing/2014/main" id="{8BA7F876-FA93-468B-B45A-87D76596A7F9}"/>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723AA068-CA9B-460F-BE0D-5DE64F6B7604}"/>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4B83A18F-8900-4F59-8F2C-3923289D78B4}"/>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C55D89AD-CE09-4CEF-A0EB-6709F9A5016B}"/>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A9DDA15E-2F0E-4276-B039-B43422EFC31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CA2645A-C802-4435-BE00-7C53915B2388}"/>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3C916418-29F0-4621-9B59-B7E97DE0F043}"/>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FCB0AEA7-2098-4AB4-BAC8-E1B97D72F82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D52B443-3F63-445B-B64A-100C8C1900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89AA7D59-1339-452E-9B3F-71D780878D32}"/>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19B6F647-B071-4EBD-B2BC-14C35EC467E8}"/>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B2A943A1-ACC0-45CA-956C-31C3B050F9B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59ADF680-2AD1-4DBD-A4FD-EEB0E92F22B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22E995AA-0A2D-4914-BC5F-C7267D757FB1}"/>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39990D9B-8A9E-4214-9BF2-F94A9D44CBA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1C14AB15-862C-45DD-BA3D-912CA7430A6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DE23FBCC-CCCF-4388-905E-545DBC0B0DB4}"/>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88564A47-FB72-43C2-BEC1-B1948BB1E087}"/>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51EF6A22-C37F-4294-9FAD-0B225A9A909E}"/>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837EE534-6A1C-4259-92CD-2B979B4BC0C5}"/>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955B108F-1C39-4F0B-9BA9-888203FE3AA1}"/>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EFBC3EA-12EC-456C-812C-665274EAF874}"/>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Rounded Corners 352">
            <a:extLst>
              <a:ext uri="{FF2B5EF4-FFF2-40B4-BE49-F238E27FC236}">
                <a16:creationId xmlns:a16="http://schemas.microsoft.com/office/drawing/2014/main" id="{56FA906E-F62B-492C-9B3E-4D6310325E00}"/>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E18C1A4D-CB36-4A81-A24D-2B26A2776E5E}"/>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5" name="Oval 354">
            <a:extLst>
              <a:ext uri="{FF2B5EF4-FFF2-40B4-BE49-F238E27FC236}">
                <a16:creationId xmlns:a16="http://schemas.microsoft.com/office/drawing/2014/main" id="{2ABBC66D-1E64-4022-B9BC-857DC6AB96D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E6CBDF4D-2670-44F8-8DC3-6E29A361463C}"/>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3E8202C2-DE28-4530-BD5F-BB74F7D8C569}"/>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6C921287-AA93-4A50-A7A1-23F9DB185AD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36E82138-05A3-43E0-8DE0-A82A452E745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B848C152-609B-4469-BBEE-ED3E2664908D}"/>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5D8E739-0DEB-4828-B623-4BE85FD2FE96}"/>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5C3D7761-165D-4E69-8484-CAE101188811}"/>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CE412CB6-CE12-4F6C-BD49-E66B4278BBA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218C43B3-176C-4243-AD4B-EC9AAAF0BC6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7F15A572-CD9D-4BE2-87AA-B4747F9F1B33}"/>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0BDCD9F6-D9D0-48B2-9D03-64EA6408683E}"/>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D5E43427-3800-42FE-9A45-23CBE730D14E}"/>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21BFD55-E56E-48BD-829E-C0E2747FB8B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5711E0C-8807-410B-9184-B0ECF3E711A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B4FC0F5-2F6D-4019-9BD1-2BC22BFE7894}"/>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AED9EB21-5296-448B-9BAB-8D4888937B8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BB10962F-EA4A-41B1-90D8-3786F60560F8}"/>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Rounded Corners 372">
            <a:extLst>
              <a:ext uri="{FF2B5EF4-FFF2-40B4-BE49-F238E27FC236}">
                <a16:creationId xmlns:a16="http://schemas.microsoft.com/office/drawing/2014/main" id="{F152C150-7798-4BD1-AD82-1B5C60E111EE}"/>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6A13C68A-2F79-43F2-B7C8-761EB80DD280}"/>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Rounded Corners 374">
            <a:extLst>
              <a:ext uri="{FF2B5EF4-FFF2-40B4-BE49-F238E27FC236}">
                <a16:creationId xmlns:a16="http://schemas.microsoft.com/office/drawing/2014/main" id="{085655F8-CC46-4987-BBEA-822CF7A0CB24}"/>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Rounded Corners 375">
            <a:extLst>
              <a:ext uri="{FF2B5EF4-FFF2-40B4-BE49-F238E27FC236}">
                <a16:creationId xmlns:a16="http://schemas.microsoft.com/office/drawing/2014/main" id="{C19F7DDF-1A11-47DB-99AF-010DCEF41A04}"/>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13AAF961-1337-4ED8-AE2B-CF5115702546}"/>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41812498-BA06-497A-9D85-7F49808EDF2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D634722D-BD7F-40E7-875E-11D7CB7F759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Rounded Corners 379">
            <a:extLst>
              <a:ext uri="{FF2B5EF4-FFF2-40B4-BE49-F238E27FC236}">
                <a16:creationId xmlns:a16="http://schemas.microsoft.com/office/drawing/2014/main" id="{5019BFAE-548F-4ACB-9EDB-DC111A3313BA}"/>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0CBEABEC-3F6A-4955-8DBA-BC076637D7BF}"/>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82" name="Oval 381">
            <a:extLst>
              <a:ext uri="{FF2B5EF4-FFF2-40B4-BE49-F238E27FC236}">
                <a16:creationId xmlns:a16="http://schemas.microsoft.com/office/drawing/2014/main" id="{8873FE98-D058-4BB1-B9C0-79B4FB7CCD64}"/>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38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Use session durations to generate runtime data</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272187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736635" y="352185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6637176" y="3515190"/>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9" y="4381044"/>
            <a:ext cx="1196476" cy="701356"/>
          </a:xfrm>
          <a:prstGeom prst="borderCallout2">
            <a:avLst>
              <a:gd name="adj1" fmla="val -1790"/>
              <a:gd name="adj2" fmla="val 22663"/>
              <a:gd name="adj3" fmla="val -34437"/>
              <a:gd name="adj4" fmla="val 2498"/>
              <a:gd name="adj5" fmla="val -65440"/>
              <a:gd name="adj6" fmla="val 20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8" name="Callout: Bent Line 137">
            <a:extLst>
              <a:ext uri="{FF2B5EF4-FFF2-40B4-BE49-F238E27FC236}">
                <a16:creationId xmlns:a16="http://schemas.microsoft.com/office/drawing/2014/main" id="{C8FDBB7D-2E16-43AF-A494-DE04E9554409}"/>
              </a:ext>
            </a:extLst>
          </p:cNvPr>
          <p:cNvSpPr/>
          <p:nvPr/>
        </p:nvSpPr>
        <p:spPr>
          <a:xfrm>
            <a:off x="2885465" y="4381044"/>
            <a:ext cx="1196476" cy="740706"/>
          </a:xfrm>
          <a:prstGeom prst="borderCallout2">
            <a:avLst>
              <a:gd name="adj1" fmla="val -1790"/>
              <a:gd name="adj2" fmla="val 22663"/>
              <a:gd name="adj3" fmla="val -8108"/>
              <a:gd name="adj4" fmla="val 36855"/>
              <a:gd name="adj5" fmla="val -68254"/>
              <a:gd name="adj6" fmla="val 63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9" name="Callout: Bent Line 138">
            <a:extLst>
              <a:ext uri="{FF2B5EF4-FFF2-40B4-BE49-F238E27FC236}">
                <a16:creationId xmlns:a16="http://schemas.microsoft.com/office/drawing/2014/main" id="{CEC2B1F1-534C-440D-8350-9A514F7512C0}"/>
              </a:ext>
            </a:extLst>
          </p:cNvPr>
          <p:cNvSpPr/>
          <p:nvPr/>
        </p:nvSpPr>
        <p:spPr>
          <a:xfrm>
            <a:off x="5138961" y="4435850"/>
            <a:ext cx="1196476" cy="685900"/>
          </a:xfrm>
          <a:prstGeom prst="borderCallout2">
            <a:avLst>
              <a:gd name="adj1" fmla="val -1790"/>
              <a:gd name="adj2" fmla="val 22663"/>
              <a:gd name="adj3" fmla="val -20960"/>
              <a:gd name="adj4" fmla="val -9421"/>
              <a:gd name="adj5" fmla="val -75919"/>
              <a:gd name="adj6" fmla="val -42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40" name="Callout: Bent Line 139">
            <a:extLst>
              <a:ext uri="{FF2B5EF4-FFF2-40B4-BE49-F238E27FC236}">
                <a16:creationId xmlns:a16="http://schemas.microsoft.com/office/drawing/2014/main" id="{9FC34576-F6FD-42E0-B640-5CBAB38C8CEE}"/>
              </a:ext>
            </a:extLst>
          </p:cNvPr>
          <p:cNvSpPr/>
          <p:nvPr/>
        </p:nvSpPr>
        <p:spPr>
          <a:xfrm>
            <a:off x="8412929" y="4353642"/>
            <a:ext cx="1196476" cy="713307"/>
          </a:xfrm>
          <a:prstGeom prst="borderCallout2">
            <a:avLst>
              <a:gd name="adj1" fmla="val -1790"/>
              <a:gd name="adj2" fmla="val 22663"/>
              <a:gd name="adj3" fmla="val -29234"/>
              <a:gd name="adj4" fmla="val 49475"/>
              <a:gd name="adj5" fmla="val -63131"/>
              <a:gd name="adj6" fmla="val 651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41" name="Callout: Bent Line 140">
            <a:extLst>
              <a:ext uri="{FF2B5EF4-FFF2-40B4-BE49-F238E27FC236}">
                <a16:creationId xmlns:a16="http://schemas.microsoft.com/office/drawing/2014/main" id="{0197D07C-6B07-4C50-909D-4DFAF07757E8}"/>
              </a:ext>
            </a:extLst>
          </p:cNvPr>
          <p:cNvSpPr/>
          <p:nvPr/>
        </p:nvSpPr>
        <p:spPr>
          <a:xfrm>
            <a:off x="6858090" y="4408447"/>
            <a:ext cx="1196476" cy="740706"/>
          </a:xfrm>
          <a:prstGeom prst="borderCallout2">
            <a:avLst>
              <a:gd name="adj1" fmla="val -1790"/>
              <a:gd name="adj2" fmla="val 22663"/>
              <a:gd name="adj3" fmla="val -29234"/>
              <a:gd name="adj4" fmla="val 49475"/>
              <a:gd name="adj5" fmla="val -72148"/>
              <a:gd name="adj6" fmla="val 406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106960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954107"/>
          </a:xfrm>
          <a:prstGeom prst="rect">
            <a:avLst/>
          </a:prstGeom>
          <a:noFill/>
        </p:spPr>
        <p:txBody>
          <a:bodyPr wrap="square" rtlCol="0">
            <a:spAutoFit/>
          </a:bodyPr>
          <a:lstStyle/>
          <a:p>
            <a:r>
              <a:rPr lang="en-US" sz="2800" dirty="0"/>
              <a:t>For each selected session, add its duration to a run time histogram with velocity range bins</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8" y="4381044"/>
            <a:ext cx="1280719" cy="866270"/>
          </a:xfrm>
          <a:prstGeom prst="borderCallout2">
            <a:avLst>
              <a:gd name="adj1" fmla="val -1790"/>
              <a:gd name="adj2" fmla="val 22663"/>
              <a:gd name="adj3" fmla="val -34437"/>
              <a:gd name="adj4" fmla="val 2498"/>
              <a:gd name="adj5" fmla="val -54788"/>
              <a:gd name="adj6" fmla="val 7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a:p>
            <a:pPr algn="ctr"/>
            <a:r>
              <a:rPr lang="en-US" sz="1200" dirty="0">
                <a:solidFill>
                  <a:schemeClr val="tx1"/>
                </a:solidFill>
              </a:rPr>
              <a:t>Duration: 40 min</a:t>
            </a:r>
          </a:p>
        </p:txBody>
      </p:sp>
      <p:sp>
        <p:nvSpPr>
          <p:cNvPr id="7" name="Rectangle 6">
            <a:extLst>
              <a:ext uri="{FF2B5EF4-FFF2-40B4-BE49-F238E27FC236}">
                <a16:creationId xmlns:a16="http://schemas.microsoft.com/office/drawing/2014/main" id="{852825B4-A847-4E4F-8C2B-AAFD8E702F2A}"/>
              </a:ext>
            </a:extLst>
          </p:cNvPr>
          <p:cNvSpPr/>
          <p:nvPr/>
        </p:nvSpPr>
        <p:spPr>
          <a:xfrm>
            <a:off x="3338818" y="5402510"/>
            <a:ext cx="8014982" cy="335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0-1,	 1-2,	 3-4,	 4-5, 	5-6,	 6-7, 	7-8, 	8-9, 	9-10</a:t>
            </a:r>
          </a:p>
        </p:txBody>
      </p:sp>
      <p:sp>
        <p:nvSpPr>
          <p:cNvPr id="8" name="TextBox 7">
            <a:extLst>
              <a:ext uri="{FF2B5EF4-FFF2-40B4-BE49-F238E27FC236}">
                <a16:creationId xmlns:a16="http://schemas.microsoft.com/office/drawing/2014/main" id="{BAC08C6D-F752-4C9E-A83E-0736D7A8C8B4}"/>
              </a:ext>
            </a:extLst>
          </p:cNvPr>
          <p:cNvSpPr txBox="1"/>
          <p:nvPr/>
        </p:nvSpPr>
        <p:spPr>
          <a:xfrm>
            <a:off x="6795082" y="5838738"/>
            <a:ext cx="2659310" cy="369332"/>
          </a:xfrm>
          <a:prstGeom prst="rect">
            <a:avLst/>
          </a:prstGeom>
          <a:noFill/>
        </p:spPr>
        <p:txBody>
          <a:bodyPr wrap="square" rtlCol="0">
            <a:spAutoFit/>
          </a:bodyPr>
          <a:lstStyle/>
          <a:p>
            <a:r>
              <a:rPr lang="en-US" dirty="0"/>
              <a:t>km/s</a:t>
            </a:r>
          </a:p>
        </p:txBody>
      </p:sp>
      <p:sp>
        <p:nvSpPr>
          <p:cNvPr id="9" name="Rectangle 8">
            <a:extLst>
              <a:ext uri="{FF2B5EF4-FFF2-40B4-BE49-F238E27FC236}">
                <a16:creationId xmlns:a16="http://schemas.microsoft.com/office/drawing/2014/main" id="{D378D896-DC96-499A-8878-E4049D7D8506}"/>
              </a:ext>
            </a:extLst>
          </p:cNvPr>
          <p:cNvSpPr/>
          <p:nvPr/>
        </p:nvSpPr>
        <p:spPr>
          <a:xfrm>
            <a:off x="702158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F177A75-6B33-4FA3-93A4-5E6F1797EE1A}"/>
              </a:ext>
            </a:extLst>
          </p:cNvPr>
          <p:cNvSpPr/>
          <p:nvPr/>
        </p:nvSpPr>
        <p:spPr>
          <a:xfrm>
            <a:off x="7987717"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E0081DD-FDB7-489D-B7C5-66E2B1DDA3EF}"/>
              </a:ext>
            </a:extLst>
          </p:cNvPr>
          <p:cNvSpPr/>
          <p:nvPr/>
        </p:nvSpPr>
        <p:spPr>
          <a:xfrm>
            <a:off x="883500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091F13D-8FA9-4639-A24F-2FBB01956C6B}"/>
              </a:ext>
            </a:extLst>
          </p:cNvPr>
          <p:cNvSpPr/>
          <p:nvPr/>
        </p:nvSpPr>
        <p:spPr>
          <a:xfrm>
            <a:off x="9774574"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DA5CC9B-427E-4CD2-A6D2-0ED9BBBA6D5D}"/>
              </a:ext>
            </a:extLst>
          </p:cNvPr>
          <p:cNvSpPr/>
          <p:nvPr/>
        </p:nvSpPr>
        <p:spPr>
          <a:xfrm>
            <a:off x="10722532"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E630DEA-B61E-4CE9-A36F-6E81FFD3C904}"/>
              </a:ext>
            </a:extLst>
          </p:cNvPr>
          <p:cNvCxnSpPr/>
          <p:nvPr/>
        </p:nvCxnSpPr>
        <p:spPr>
          <a:xfrm>
            <a:off x="2743200" y="3229761"/>
            <a:ext cx="5956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066170-C11D-4D08-8979-184AA9511A76}"/>
              </a:ext>
            </a:extLst>
          </p:cNvPr>
          <p:cNvSpPr txBox="1"/>
          <p:nvPr/>
        </p:nvSpPr>
        <p:spPr>
          <a:xfrm>
            <a:off x="2642532" y="2801923"/>
            <a:ext cx="889233" cy="369332"/>
          </a:xfrm>
          <a:prstGeom prst="rect">
            <a:avLst/>
          </a:prstGeom>
          <a:noFill/>
        </p:spPr>
        <p:txBody>
          <a:bodyPr wrap="square" rtlCol="0">
            <a:spAutoFit/>
          </a:bodyPr>
          <a:lstStyle/>
          <a:p>
            <a:r>
              <a:rPr lang="en-US" dirty="0"/>
              <a:t>40 min</a:t>
            </a:r>
          </a:p>
        </p:txBody>
      </p:sp>
    </p:spTree>
    <p:extLst>
      <p:ext uri="{BB962C8B-B14F-4D97-AF65-F5344CB8AC3E}">
        <p14:creationId xmlns:p14="http://schemas.microsoft.com/office/powerpoint/2010/main" val="320635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4" y="1610686"/>
            <a:ext cx="1041248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Add all sessions within user parameters of dust material, dust ID, date range, and experiment ID to a run time histogram</a:t>
            </a:r>
          </a:p>
          <a:p>
            <a:pPr marL="457200" indent="-457200">
              <a:buFont typeface="Arial" panose="020B0604020202020204" pitchFamily="34" charset="0"/>
              <a:buChar char="•"/>
            </a:pPr>
            <a:r>
              <a:rPr lang="en-US" sz="2800" dirty="0"/>
              <a:t>Add the enclosed dust events to another histogram</a:t>
            </a:r>
          </a:p>
          <a:p>
            <a:pPr marL="457200" indent="-457200">
              <a:buFont typeface="Arial" panose="020B0604020202020204" pitchFamily="34" charset="0"/>
              <a:buChar char="•"/>
            </a:pPr>
            <a:r>
              <a:rPr lang="en-US" sz="2800" dirty="0"/>
              <a:t>Divide the values, then sum over the intended velocity range to get a single rate for the user parameters</a:t>
            </a:r>
          </a:p>
          <a:p>
            <a:endParaRPr lang="en-US" sz="2800" dirty="0"/>
          </a:p>
        </p:txBody>
      </p:sp>
    </p:spTree>
    <p:extLst>
      <p:ext uri="{BB962C8B-B14F-4D97-AF65-F5344CB8AC3E}">
        <p14:creationId xmlns:p14="http://schemas.microsoft.com/office/powerpoint/2010/main" val="410163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3F86-6F27-4429-94D5-CA56DBD15CE5}"/>
              </a:ext>
            </a:extLst>
          </p:cNvPr>
          <p:cNvSpPr>
            <a:spLocks noGrp="1"/>
          </p:cNvSpPr>
          <p:nvPr>
            <p:ph type="title"/>
          </p:nvPr>
        </p:nvSpPr>
        <p:spPr/>
        <p:txBody>
          <a:bodyPr>
            <a:normAutofit/>
          </a:bodyPr>
          <a:lstStyle/>
          <a:p>
            <a:r>
              <a:rPr lang="en-US" sz="4800" dirty="0"/>
              <a:t>Other Information</a:t>
            </a:r>
          </a:p>
        </p:txBody>
      </p:sp>
      <p:sp>
        <p:nvSpPr>
          <p:cNvPr id="3" name="Content Placeholder 2">
            <a:extLst>
              <a:ext uri="{FF2B5EF4-FFF2-40B4-BE49-F238E27FC236}">
                <a16:creationId xmlns:a16="http://schemas.microsoft.com/office/drawing/2014/main" id="{AF5999DD-0880-4A44-9EDA-DBD62EF26AEA}"/>
              </a:ext>
            </a:extLst>
          </p:cNvPr>
          <p:cNvSpPr>
            <a:spLocks noGrp="1"/>
          </p:cNvSpPr>
          <p:nvPr>
            <p:ph idx="1"/>
          </p:nvPr>
        </p:nvSpPr>
        <p:spPr/>
        <p:txBody>
          <a:bodyPr/>
          <a:lstStyle/>
          <a:p>
            <a:r>
              <a:rPr lang="en-US" dirty="0"/>
              <a:t>Histogram bins are accurate to .1km/s</a:t>
            </a:r>
          </a:p>
          <a:p>
            <a:r>
              <a:rPr lang="en-US" dirty="0"/>
              <a:t>As of July 2019, fetched data is totaled at 32 MB ~ 15s on localhost database</a:t>
            </a:r>
          </a:p>
          <a:p>
            <a:r>
              <a:rPr lang="en-US" dirty="0"/>
              <a:t>Local processing requires &lt; 2 seconds</a:t>
            </a:r>
          </a:p>
          <a:p>
            <a:r>
              <a:rPr lang="en-US" dirty="0"/>
              <a:t>Python requires installation of mysql.connector, which can be installed through the MySQL installer or pip. </a:t>
            </a:r>
          </a:p>
          <a:p>
            <a:r>
              <a:rPr lang="en-US" dirty="0"/>
              <a:t>Code and documentation is held in GitHub repo, </a:t>
            </a:r>
          </a:p>
          <a:p>
            <a:pPr marL="0" indent="0">
              <a:buNone/>
            </a:pPr>
            <a:r>
              <a:rPr lang="en-US" dirty="0">
                <a:hlinkClick r:id="rId2"/>
              </a:rPr>
              <a:t>github.com/nathan-m-schneider-22/Dust-Accelerator-Database-Analysis</a:t>
            </a:r>
            <a:endParaRPr lang="en-US" dirty="0"/>
          </a:p>
        </p:txBody>
      </p:sp>
    </p:spTree>
    <p:extLst>
      <p:ext uri="{BB962C8B-B14F-4D97-AF65-F5344CB8AC3E}">
        <p14:creationId xmlns:p14="http://schemas.microsoft.com/office/powerpoint/2010/main" val="420863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68E1-805B-4F32-8505-9AFD18632D64}"/>
              </a:ext>
            </a:extLst>
          </p:cNvPr>
          <p:cNvSpPr>
            <a:spLocks noGrp="1"/>
          </p:cNvSpPr>
          <p:nvPr>
            <p:ph type="title"/>
          </p:nvPr>
        </p:nvSpPr>
        <p:spPr/>
        <p:txBody>
          <a:bodyPr>
            <a:normAutofit/>
          </a:bodyPr>
          <a:lstStyle/>
          <a:p>
            <a:r>
              <a:rPr lang="en-US" sz="4800" dirty="0"/>
              <a:t>Testing</a:t>
            </a:r>
          </a:p>
        </p:txBody>
      </p:sp>
      <p:sp>
        <p:nvSpPr>
          <p:cNvPr id="3" name="Content Placeholder 2">
            <a:extLst>
              <a:ext uri="{FF2B5EF4-FFF2-40B4-BE49-F238E27FC236}">
                <a16:creationId xmlns:a16="http://schemas.microsoft.com/office/drawing/2014/main" id="{409268EF-5284-4519-8501-C4B46E0C5139}"/>
              </a:ext>
            </a:extLst>
          </p:cNvPr>
          <p:cNvSpPr>
            <a:spLocks noGrp="1"/>
          </p:cNvSpPr>
          <p:nvPr>
            <p:ph idx="1"/>
          </p:nvPr>
        </p:nvSpPr>
        <p:spPr>
          <a:xfrm>
            <a:off x="838199" y="1825625"/>
            <a:ext cx="10822497" cy="4351338"/>
          </a:xfrm>
        </p:spPr>
        <p:txBody>
          <a:bodyPr>
            <a:normAutofit/>
          </a:bodyPr>
          <a:lstStyle/>
          <a:p>
            <a:r>
              <a:rPr lang="en-US" dirty="0"/>
              <a:t>All segments of the code were tested on </a:t>
            </a:r>
          </a:p>
          <a:p>
            <a:pPr lvl="1"/>
            <a:r>
              <a:rPr lang="en-US" dirty="0"/>
              <a:t>1: Small, self made data set for easy confirmation of function</a:t>
            </a:r>
          </a:p>
          <a:p>
            <a:pPr lvl="1"/>
            <a:r>
              <a:rPr lang="en-US" dirty="0"/>
              <a:t>2: Data from past 2 weeks, results confirmed with operators</a:t>
            </a:r>
          </a:p>
          <a:p>
            <a:pPr lvl="1"/>
            <a:r>
              <a:rPr lang="en-US" dirty="0"/>
              <a:t>3: All historic data, to check larger trends and dealing with problematic data</a:t>
            </a:r>
          </a:p>
          <a:p>
            <a:r>
              <a:rPr lang="en-US" dirty="0"/>
              <a:t>Each tagging and segmentation step was confirmed by cross-checking parallel but unused data, such as </a:t>
            </a:r>
          </a:p>
          <a:p>
            <a:pPr lvl="1"/>
            <a:r>
              <a:rPr lang="en-US" dirty="0"/>
              <a:t>Checking that observed particle velocity ranges matched the tags of the sessions</a:t>
            </a:r>
          </a:p>
          <a:p>
            <a:pPr lvl="1"/>
            <a:r>
              <a:rPr lang="en-US" dirty="0"/>
              <a:t>Tagged experiment IDs matched the experiment IDs stored for each dust event</a:t>
            </a:r>
          </a:p>
          <a:p>
            <a:r>
              <a:rPr lang="en-US" dirty="0"/>
              <a:t>Comparing estimated rates on previous runs</a:t>
            </a:r>
          </a:p>
        </p:txBody>
      </p:sp>
    </p:spTree>
    <p:extLst>
      <p:ext uri="{BB962C8B-B14F-4D97-AF65-F5344CB8AC3E}">
        <p14:creationId xmlns:p14="http://schemas.microsoft.com/office/powerpoint/2010/main" val="225739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1459-3769-479F-BC6E-570F1069BF83}"/>
              </a:ext>
            </a:extLst>
          </p:cNvPr>
          <p:cNvSpPr>
            <a:spLocks noGrp="1"/>
          </p:cNvSpPr>
          <p:nvPr>
            <p:ph type="title"/>
          </p:nvPr>
        </p:nvSpPr>
        <p:spPr/>
        <p:txBody>
          <a:bodyPr/>
          <a:lstStyle/>
          <a:p>
            <a:r>
              <a:rPr lang="en-US" dirty="0"/>
              <a:t>Potential Problems/Limitations</a:t>
            </a:r>
          </a:p>
        </p:txBody>
      </p:sp>
      <p:sp>
        <p:nvSpPr>
          <p:cNvPr id="3" name="Content Placeholder 2">
            <a:extLst>
              <a:ext uri="{FF2B5EF4-FFF2-40B4-BE49-F238E27FC236}">
                <a16:creationId xmlns:a16="http://schemas.microsoft.com/office/drawing/2014/main" id="{DE178EB9-EA7C-43DB-B384-7F9676C8A105}"/>
              </a:ext>
            </a:extLst>
          </p:cNvPr>
          <p:cNvSpPr>
            <a:spLocks noGrp="1"/>
          </p:cNvSpPr>
          <p:nvPr>
            <p:ph idx="1"/>
          </p:nvPr>
        </p:nvSpPr>
        <p:spPr>
          <a:xfrm>
            <a:off x="838200" y="1825625"/>
            <a:ext cx="8540692" cy="4351338"/>
          </a:xfrm>
        </p:spPr>
        <p:txBody>
          <a:bodyPr/>
          <a:lstStyle/>
          <a:p>
            <a:r>
              <a:rPr lang="en-US" dirty="0"/>
              <a:t>For low event count sessions, the start and end boundaries from the first and last detection may not accurately reflect the true start and end of the session. There are 900 session with 2 or less detections, making up 21 hours of runtime. </a:t>
            </a:r>
          </a:p>
          <a:p>
            <a:r>
              <a:rPr lang="en-US" dirty="0"/>
              <a:t>Total runtime of all sessions totals to 2800 hours, falling short of 4450 hours of shaft run time. </a:t>
            </a:r>
          </a:p>
          <a:p>
            <a:r>
              <a:rPr lang="en-US" dirty="0"/>
              <a:t>686 sessions with 0 particles in them, totaling 7.7 hours of runtime</a:t>
            </a:r>
          </a:p>
          <a:p>
            <a:endParaRPr lang="en-US" dirty="0"/>
          </a:p>
        </p:txBody>
      </p:sp>
      <p:sp>
        <p:nvSpPr>
          <p:cNvPr id="22" name="Oval 21">
            <a:extLst>
              <a:ext uri="{FF2B5EF4-FFF2-40B4-BE49-F238E27FC236}">
                <a16:creationId xmlns:a16="http://schemas.microsoft.com/office/drawing/2014/main" id="{CEF0B5BE-A57F-47E4-BE45-9F9BA8DAE471}"/>
              </a:ext>
            </a:extLst>
          </p:cNvPr>
          <p:cNvSpPr/>
          <p:nvPr/>
        </p:nvSpPr>
        <p:spPr>
          <a:xfrm>
            <a:off x="9492846" y="21754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A89DEC-0033-49DC-8BEF-61512D9E010D}"/>
              </a:ext>
            </a:extLst>
          </p:cNvPr>
          <p:cNvSpPr/>
          <p:nvPr/>
        </p:nvSpPr>
        <p:spPr>
          <a:xfrm>
            <a:off x="11116465" y="219066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DA44750-266D-4B9E-BF5E-B1C3925B968A}"/>
              </a:ext>
            </a:extLst>
          </p:cNvPr>
          <p:cNvSpPr/>
          <p:nvPr/>
        </p:nvSpPr>
        <p:spPr>
          <a:xfrm>
            <a:off x="9492846" y="2070563"/>
            <a:ext cx="179139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78420612</a:t>
            </a:r>
          </a:p>
        </p:txBody>
      </p:sp>
      <p:sp>
        <p:nvSpPr>
          <p:cNvPr id="25" name="Rectangle: Rounded Corners 24">
            <a:extLst>
              <a:ext uri="{FF2B5EF4-FFF2-40B4-BE49-F238E27FC236}">
                <a16:creationId xmlns:a16="http://schemas.microsoft.com/office/drawing/2014/main" id="{25B7015D-EBB2-40A5-B745-3E70C7FF9FC1}"/>
              </a:ext>
            </a:extLst>
          </p:cNvPr>
          <p:cNvSpPr/>
          <p:nvPr/>
        </p:nvSpPr>
        <p:spPr>
          <a:xfrm>
            <a:off x="10301682" y="2717914"/>
            <a:ext cx="36072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78420612</a:t>
            </a:r>
          </a:p>
        </p:txBody>
      </p:sp>
      <p:sp>
        <p:nvSpPr>
          <p:cNvPr id="26" name="Oval 25">
            <a:extLst>
              <a:ext uri="{FF2B5EF4-FFF2-40B4-BE49-F238E27FC236}">
                <a16:creationId xmlns:a16="http://schemas.microsoft.com/office/drawing/2014/main" id="{F8987049-0098-44D1-A861-2646FAC32E24}"/>
              </a:ext>
            </a:extLst>
          </p:cNvPr>
          <p:cNvSpPr/>
          <p:nvPr/>
        </p:nvSpPr>
        <p:spPr>
          <a:xfrm>
            <a:off x="10388545" y="28363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8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9C80-A140-48F4-B3C3-CC3499BBF255}"/>
              </a:ext>
            </a:extLst>
          </p:cNvPr>
          <p:cNvSpPr>
            <a:spLocks noGrp="1"/>
          </p:cNvSpPr>
          <p:nvPr>
            <p:ph type="title"/>
          </p:nvPr>
        </p:nvSpPr>
        <p:spPr/>
        <p:txBody>
          <a:bodyPr/>
          <a:lstStyle/>
          <a:p>
            <a:r>
              <a:rPr lang="en-US" dirty="0"/>
              <a:t>Difficulties in Development</a:t>
            </a:r>
          </a:p>
        </p:txBody>
      </p:sp>
      <p:sp>
        <p:nvSpPr>
          <p:cNvPr id="3" name="Content Placeholder 2">
            <a:extLst>
              <a:ext uri="{FF2B5EF4-FFF2-40B4-BE49-F238E27FC236}">
                <a16:creationId xmlns:a16="http://schemas.microsoft.com/office/drawing/2014/main" id="{F9A32DFF-8B57-447C-B7B1-DC2F4B151BCF}"/>
              </a:ext>
            </a:extLst>
          </p:cNvPr>
          <p:cNvSpPr>
            <a:spLocks noGrp="1"/>
          </p:cNvSpPr>
          <p:nvPr>
            <p:ph idx="1"/>
          </p:nvPr>
        </p:nvSpPr>
        <p:spPr/>
        <p:txBody>
          <a:bodyPr/>
          <a:lstStyle/>
          <a:p>
            <a:r>
              <a:rPr lang="en-US" dirty="0"/>
              <a:t>Managing Python environment on Windows, particularly pip installation of necessary packages</a:t>
            </a:r>
          </a:p>
          <a:p>
            <a:r>
              <a:rPr lang="en-US" dirty="0"/>
              <a:t>Lacking/incorrect data in the database, such as the run time table, and the backing up of dust source settings failing during shutdown</a:t>
            </a:r>
          </a:p>
          <a:p>
            <a:r>
              <a:rPr lang="en-US" dirty="0"/>
              <a:t>Run times generated by source settings produced sessions with total runtimes above 6500 hours, above what the 4450 that the pelletron shaft was running. </a:t>
            </a:r>
          </a:p>
        </p:txBody>
      </p:sp>
    </p:spTree>
    <p:extLst>
      <p:ext uri="{BB962C8B-B14F-4D97-AF65-F5344CB8AC3E}">
        <p14:creationId xmlns:p14="http://schemas.microsoft.com/office/powerpoint/2010/main" val="171348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155-9364-410B-9252-06D96887FDD8}"/>
              </a:ext>
            </a:extLst>
          </p:cNvPr>
          <p:cNvSpPr>
            <a:spLocks noGrp="1"/>
          </p:cNvSpPr>
          <p:nvPr>
            <p:ph type="title"/>
          </p:nvPr>
        </p:nvSpPr>
        <p:spPr/>
        <p:txBody>
          <a:bodyPr>
            <a:normAutofit/>
          </a:bodyPr>
          <a:lstStyle/>
          <a:p>
            <a:r>
              <a:rPr lang="en-US" sz="4800" dirty="0"/>
              <a:t>Work going forward</a:t>
            </a:r>
          </a:p>
        </p:txBody>
      </p:sp>
      <p:sp>
        <p:nvSpPr>
          <p:cNvPr id="3" name="Content Placeholder 2">
            <a:extLst>
              <a:ext uri="{FF2B5EF4-FFF2-40B4-BE49-F238E27FC236}">
                <a16:creationId xmlns:a16="http://schemas.microsoft.com/office/drawing/2014/main" id="{561E0A85-1F18-4BB1-8FFD-D3F0EAED361D}"/>
              </a:ext>
            </a:extLst>
          </p:cNvPr>
          <p:cNvSpPr>
            <a:spLocks noGrp="1"/>
          </p:cNvSpPr>
          <p:nvPr>
            <p:ph idx="1"/>
          </p:nvPr>
        </p:nvSpPr>
        <p:spPr>
          <a:xfrm>
            <a:off x="838200" y="1535185"/>
            <a:ext cx="10515600" cy="4641778"/>
          </a:xfrm>
        </p:spPr>
        <p:txBody>
          <a:bodyPr>
            <a:normAutofit lnSpcReduction="10000"/>
          </a:bodyPr>
          <a:lstStyle/>
          <a:p>
            <a:r>
              <a:rPr lang="en-US" dirty="0"/>
              <a:t>Create a GUI for easy usage of the lookup and processing system</a:t>
            </a:r>
          </a:p>
          <a:p>
            <a:r>
              <a:rPr lang="en-US" dirty="0"/>
              <a:t>Update the </a:t>
            </a:r>
            <a:r>
              <a:rPr lang="en-US" dirty="0" err="1"/>
              <a:t>mySQL</a:t>
            </a:r>
            <a:r>
              <a:rPr lang="en-US" dirty="0"/>
              <a:t> server from 5.1.73 to 5.5 or later to allow python3 tools to access data</a:t>
            </a:r>
          </a:p>
          <a:p>
            <a:r>
              <a:rPr lang="en-US" dirty="0"/>
              <a:t>Possibly streamline SQL query to reduce data retrieval time to almost zero OR make local storage and fetch only new data</a:t>
            </a:r>
          </a:p>
          <a:p>
            <a:r>
              <a:rPr lang="en-US" dirty="0"/>
              <a:t>Make the process more modular, in case it is needed to integrate with another system</a:t>
            </a:r>
          </a:p>
          <a:p>
            <a:r>
              <a:rPr lang="en-US" dirty="0"/>
              <a:t>Tweak low-count sessions to give more accurate results by defining start and stop times from dust source settings. </a:t>
            </a:r>
          </a:p>
          <a:p>
            <a:r>
              <a:rPr lang="en-US" dirty="0"/>
              <a:t>Fix the runtime table of the database with this information, or replace it with a session table. </a:t>
            </a:r>
          </a:p>
          <a:p>
            <a:endParaRPr lang="en-US" dirty="0"/>
          </a:p>
        </p:txBody>
      </p:sp>
    </p:spTree>
    <p:extLst>
      <p:ext uri="{BB962C8B-B14F-4D97-AF65-F5344CB8AC3E}">
        <p14:creationId xmlns:p14="http://schemas.microsoft.com/office/powerpoint/2010/main" val="3758535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5D5D-9F80-4CAC-90F0-3AB27B1D188F}"/>
              </a:ext>
            </a:extLst>
          </p:cNvPr>
          <p:cNvSpPr>
            <a:spLocks noGrp="1"/>
          </p:cNvSpPr>
          <p:nvPr>
            <p:ph type="title"/>
          </p:nvPr>
        </p:nvSpPr>
        <p:spPr/>
        <p:txBody>
          <a:bodyPr>
            <a:normAutofit/>
          </a:bodyPr>
          <a:lstStyle/>
          <a:p>
            <a:r>
              <a:rPr lang="en-US" sz="4800" dirty="0"/>
              <a:t>Project</a:t>
            </a:r>
            <a:r>
              <a:rPr lang="en-US" sz="5400" dirty="0"/>
              <a:t> </a:t>
            </a:r>
            <a:r>
              <a:rPr lang="en-US" sz="4800" dirty="0"/>
              <a:t>Requirements</a:t>
            </a:r>
            <a:r>
              <a:rPr lang="en-US" sz="5400" dirty="0"/>
              <a:t>	</a:t>
            </a:r>
          </a:p>
        </p:txBody>
      </p:sp>
      <p:sp>
        <p:nvSpPr>
          <p:cNvPr id="3" name="Content Placeholder 2">
            <a:extLst>
              <a:ext uri="{FF2B5EF4-FFF2-40B4-BE49-F238E27FC236}">
                <a16:creationId xmlns:a16="http://schemas.microsoft.com/office/drawing/2014/main" id="{A9577D8B-34A1-4A21-8B87-99BD02D3E960}"/>
              </a:ext>
            </a:extLst>
          </p:cNvPr>
          <p:cNvSpPr>
            <a:spLocks noGrp="1"/>
          </p:cNvSpPr>
          <p:nvPr>
            <p:ph idx="1"/>
          </p:nvPr>
        </p:nvSpPr>
        <p:spPr/>
        <p:txBody>
          <a:bodyPr>
            <a:normAutofit/>
          </a:bodyPr>
          <a:lstStyle/>
          <a:p>
            <a:r>
              <a:rPr lang="en-US" dirty="0"/>
              <a:t>Get rate of valid dust events per hour from database data</a:t>
            </a:r>
          </a:p>
          <a:p>
            <a:r>
              <a:rPr lang="en-US" dirty="0"/>
              <a:t>Obtain data directly from the MySQL database</a:t>
            </a:r>
          </a:p>
          <a:p>
            <a:r>
              <a:rPr lang="en-US" dirty="0"/>
              <a:t>Searchable by velocity range, dust material, specific dust ID, date range, and given experiment ID</a:t>
            </a:r>
          </a:p>
          <a:p>
            <a:r>
              <a:rPr lang="en-US" dirty="0"/>
              <a:t>Graphical Interface for ease of use</a:t>
            </a:r>
          </a:p>
        </p:txBody>
      </p:sp>
    </p:spTree>
    <p:extLst>
      <p:ext uri="{BB962C8B-B14F-4D97-AF65-F5344CB8AC3E}">
        <p14:creationId xmlns:p14="http://schemas.microsoft.com/office/powerpoint/2010/main" val="30482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4F54-CE18-436B-B285-8CA101D985CC}"/>
              </a:ext>
            </a:extLst>
          </p:cNvPr>
          <p:cNvSpPr>
            <a:spLocks noGrp="1"/>
          </p:cNvSpPr>
          <p:nvPr>
            <p:ph type="title"/>
          </p:nvPr>
        </p:nvSpPr>
        <p:spPr/>
        <p:txBody>
          <a:bodyPr>
            <a:normAutofit/>
          </a:bodyPr>
          <a:lstStyle/>
          <a:p>
            <a:r>
              <a:rPr lang="en-US" sz="4800" dirty="0"/>
              <a:t>MySQL Stored Data</a:t>
            </a:r>
          </a:p>
        </p:txBody>
      </p:sp>
      <p:sp>
        <p:nvSpPr>
          <p:cNvPr id="3" name="Content Placeholder 2">
            <a:extLst>
              <a:ext uri="{FF2B5EF4-FFF2-40B4-BE49-F238E27FC236}">
                <a16:creationId xmlns:a16="http://schemas.microsoft.com/office/drawing/2014/main" id="{9D4F7F6C-664E-4CF1-9B7F-317BA8779DAF}"/>
              </a:ext>
            </a:extLst>
          </p:cNvPr>
          <p:cNvSpPr>
            <a:spLocks noGrp="1"/>
          </p:cNvSpPr>
          <p:nvPr>
            <p:ph idx="1"/>
          </p:nvPr>
        </p:nvSpPr>
        <p:spPr/>
        <p:txBody>
          <a:bodyPr>
            <a:normAutofit/>
          </a:bodyPr>
          <a:lstStyle/>
          <a:p>
            <a:r>
              <a:rPr lang="en-US" dirty="0"/>
              <a:t>All 5.5 million dust detection events, w/ data and timestamps</a:t>
            </a:r>
          </a:p>
          <a:p>
            <a:r>
              <a:rPr lang="en-US" dirty="0"/>
              <a:t>Velocity Setting Changes with timestamps for the PSU (Particle Selector Unit)</a:t>
            </a:r>
          </a:p>
          <a:p>
            <a:r>
              <a:rPr lang="en-US" dirty="0"/>
              <a:t>Experiment ID with timestamps</a:t>
            </a:r>
          </a:p>
          <a:p>
            <a:r>
              <a:rPr lang="en-US" dirty="0"/>
              <a:t>Database </a:t>
            </a:r>
            <a:r>
              <a:rPr lang="en-US" dirty="0" err="1"/>
              <a:t>run_times</a:t>
            </a:r>
            <a:r>
              <a:rPr lang="en-US" dirty="0"/>
              <a:t> table has incorrect data past June 2016, so need to calculate running times differently</a:t>
            </a:r>
          </a:p>
          <a:p>
            <a:r>
              <a:rPr lang="en-US" dirty="0"/>
              <a:t>Task was to find “active sessions” and calculate rates within them</a:t>
            </a:r>
          </a:p>
        </p:txBody>
      </p:sp>
    </p:spTree>
    <p:extLst>
      <p:ext uri="{BB962C8B-B14F-4D97-AF65-F5344CB8AC3E}">
        <p14:creationId xmlns:p14="http://schemas.microsoft.com/office/powerpoint/2010/main" val="359885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4E5A-C544-4152-8824-D2E1077F3581}"/>
              </a:ext>
            </a:extLst>
          </p:cNvPr>
          <p:cNvSpPr>
            <a:spLocks noGrp="1"/>
          </p:cNvSpPr>
          <p:nvPr>
            <p:ph type="title"/>
          </p:nvPr>
        </p:nvSpPr>
        <p:spPr>
          <a:xfrm>
            <a:off x="648929" y="629266"/>
            <a:ext cx="5127031" cy="1676603"/>
          </a:xfrm>
        </p:spPr>
        <p:txBody>
          <a:bodyPr>
            <a:normAutofit/>
          </a:bodyPr>
          <a:lstStyle/>
          <a:p>
            <a:r>
              <a:rPr lang="en-US"/>
              <a:t>Problematic</a:t>
            </a:r>
            <a:r>
              <a:rPr lang="en-US" dirty="0"/>
              <a:t> </a:t>
            </a:r>
            <a:r>
              <a:rPr lang="en-US"/>
              <a:t>Approaches</a:t>
            </a:r>
            <a:endParaRPr lang="en-US" dirty="0"/>
          </a:p>
        </p:txBody>
      </p:sp>
      <p:sp>
        <p:nvSpPr>
          <p:cNvPr id="3" name="Content Placeholder 2">
            <a:extLst>
              <a:ext uri="{FF2B5EF4-FFF2-40B4-BE49-F238E27FC236}">
                <a16:creationId xmlns:a16="http://schemas.microsoft.com/office/drawing/2014/main" id="{DCF96998-38E5-41E9-AB7C-BB3ABC0E12AB}"/>
              </a:ext>
            </a:extLst>
          </p:cNvPr>
          <p:cNvSpPr>
            <a:spLocks noGrp="1"/>
          </p:cNvSpPr>
          <p:nvPr>
            <p:ph idx="1"/>
          </p:nvPr>
        </p:nvSpPr>
        <p:spPr>
          <a:xfrm>
            <a:off x="648930" y="2438400"/>
            <a:ext cx="5127029" cy="3785419"/>
          </a:xfrm>
        </p:spPr>
        <p:txBody>
          <a:bodyPr>
            <a:normAutofit/>
          </a:bodyPr>
          <a:lstStyle/>
          <a:p>
            <a:r>
              <a:rPr lang="en-US" sz="2400"/>
              <a:t>Previously Attempted to define active sessions by stored and timestamped setting changes for the dust source, including needle voltage, frequency</a:t>
            </a:r>
          </a:p>
          <a:p>
            <a:r>
              <a:rPr lang="en-US" sz="2400"/>
              <a:t>These source settings had a five-minute delay between changes and backup to the database, meaning if the rest of the system was shut down before the backup, the settings were not saved to the database</a:t>
            </a:r>
          </a:p>
          <a:p>
            <a:endParaRPr lang="en-US" sz="2400"/>
          </a:p>
        </p:txBody>
      </p:sp>
      <p:pic>
        <p:nvPicPr>
          <p:cNvPr id="4" name="Picture 3" descr="A screenshot of a cell phone&#10;&#10;Description automatically generated">
            <a:extLst>
              <a:ext uri="{FF2B5EF4-FFF2-40B4-BE49-F238E27FC236}">
                <a16:creationId xmlns:a16="http://schemas.microsoft.com/office/drawing/2014/main" id="{25AADAAA-D5AD-4B2E-BE35-F92B47C59491}"/>
              </a:ext>
            </a:extLst>
          </p:cNvPr>
          <p:cNvPicPr>
            <a:picLocks noChangeAspect="1"/>
          </p:cNvPicPr>
          <p:nvPr/>
        </p:nvPicPr>
        <p:blipFill rotWithShape="1">
          <a:blip r:embed="rId2"/>
          <a:srcRect r="1191" b="4"/>
          <a:stretch/>
        </p:blipFill>
        <p:spPr>
          <a:xfrm>
            <a:off x="6090613" y="640082"/>
            <a:ext cx="5461724" cy="5577837"/>
          </a:xfrm>
          <a:prstGeom prst="rect">
            <a:avLst/>
          </a:prstGeom>
          <a:effectLst/>
        </p:spPr>
      </p:pic>
    </p:spTree>
    <p:extLst>
      <p:ext uri="{BB962C8B-B14F-4D97-AF65-F5344CB8AC3E}">
        <p14:creationId xmlns:p14="http://schemas.microsoft.com/office/powerpoint/2010/main" val="5594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4CB588E-D869-44FB-928D-DA23760B5691}"/>
              </a:ext>
            </a:extLst>
          </p:cNvPr>
          <p:cNvSpPr/>
          <p:nvPr/>
        </p:nvSpPr>
        <p:spPr>
          <a:xfrm>
            <a:off x="6999914" y="751949"/>
            <a:ext cx="151002" cy="15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C323DF1-C125-464A-B8DF-77555D1F43B8}"/>
              </a:ext>
            </a:extLst>
          </p:cNvPr>
          <p:cNvSpPr txBox="1"/>
          <p:nvPr/>
        </p:nvSpPr>
        <p:spPr>
          <a:xfrm>
            <a:off x="7254027" y="511117"/>
            <a:ext cx="3878164" cy="646331"/>
          </a:xfrm>
          <a:prstGeom prst="rect">
            <a:avLst/>
          </a:prstGeom>
          <a:noFill/>
        </p:spPr>
        <p:txBody>
          <a:bodyPr wrap="square" rtlCol="0">
            <a:spAutoFit/>
          </a:bodyPr>
          <a:lstStyle/>
          <a:p>
            <a:r>
              <a:rPr lang="en-US" dirty="0"/>
              <a:t>Dust Event: Timestamp, velocity, estimate quality, dust ID</a:t>
            </a:r>
          </a:p>
        </p:txBody>
      </p:sp>
      <p:cxnSp>
        <p:nvCxnSpPr>
          <p:cNvPr id="49" name="Straight Connector 48">
            <a:extLst>
              <a:ext uri="{FF2B5EF4-FFF2-40B4-BE49-F238E27FC236}">
                <a16:creationId xmlns:a16="http://schemas.microsoft.com/office/drawing/2014/main" id="{4A018467-7F08-4E84-AB4E-52B580D0E5D3}"/>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DDEB5E-F231-4F56-B48E-651E62E870E2}"/>
              </a:ext>
            </a:extLst>
          </p:cNvPr>
          <p:cNvCxnSpPr>
            <a:cxnSpLocks/>
          </p:cNvCxnSpPr>
          <p:nvPr/>
        </p:nvCxnSpPr>
        <p:spPr>
          <a:xfrm>
            <a:off x="4775433" y="3265413"/>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6FD20FE-23E9-43B0-B6F4-5BB79C980CF0}"/>
              </a:ext>
            </a:extLst>
          </p:cNvPr>
          <p:cNvCxnSpPr>
            <a:cxnSpLocks/>
          </p:cNvCxnSpPr>
          <p:nvPr/>
        </p:nvCxnSpPr>
        <p:spPr>
          <a:xfrm>
            <a:off x="7062132" y="1254461"/>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69DDAF3-89A8-44BE-91E1-459FBD72CDDD}"/>
              </a:ext>
            </a:extLst>
          </p:cNvPr>
          <p:cNvSpPr txBox="1"/>
          <p:nvPr/>
        </p:nvSpPr>
        <p:spPr>
          <a:xfrm>
            <a:off x="7346310" y="1310977"/>
            <a:ext cx="4074599" cy="646331"/>
          </a:xfrm>
          <a:prstGeom prst="rect">
            <a:avLst/>
          </a:prstGeom>
          <a:noFill/>
        </p:spPr>
        <p:txBody>
          <a:bodyPr wrap="square" rtlCol="0">
            <a:spAutoFit/>
          </a:bodyPr>
          <a:lstStyle/>
          <a:p>
            <a:r>
              <a:rPr lang="en-US" dirty="0"/>
              <a:t>PSU setting change: Timestamp, velocity min, velocity max</a:t>
            </a:r>
          </a:p>
        </p:txBody>
      </p:sp>
      <p:cxnSp>
        <p:nvCxnSpPr>
          <p:cNvPr id="54" name="Straight Connector 53">
            <a:extLst>
              <a:ext uri="{FF2B5EF4-FFF2-40B4-BE49-F238E27FC236}">
                <a16:creationId xmlns:a16="http://schemas.microsoft.com/office/drawing/2014/main" id="{F7EE621E-273A-42E1-8BB7-2E78125EB20B}"/>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97DA37-33B2-4CD7-894C-CD13B4AB6350}"/>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D6911D-5E03-4F96-B710-BA99A66C2705}"/>
              </a:ext>
            </a:extLst>
          </p:cNvPr>
          <p:cNvCxnSpPr>
            <a:cxnSpLocks/>
          </p:cNvCxnSpPr>
          <p:nvPr/>
        </p:nvCxnSpPr>
        <p:spPr>
          <a:xfrm>
            <a:off x="7062132" y="2203118"/>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4CD075-D050-4F2E-814A-2E1E90CF0DB7}"/>
              </a:ext>
            </a:extLst>
          </p:cNvPr>
          <p:cNvSpPr txBox="1"/>
          <p:nvPr/>
        </p:nvSpPr>
        <p:spPr>
          <a:xfrm>
            <a:off x="7415868" y="2203118"/>
            <a:ext cx="4074595" cy="646331"/>
          </a:xfrm>
          <a:prstGeom prst="rect">
            <a:avLst/>
          </a:prstGeom>
          <a:noFill/>
        </p:spPr>
        <p:txBody>
          <a:bodyPr wrap="square" rtlCol="0">
            <a:spAutoFit/>
          </a:bodyPr>
          <a:lstStyle/>
          <a:p>
            <a:r>
              <a:rPr lang="en-US" dirty="0"/>
              <a:t>Experiment change: Timestamp, experiment ID</a:t>
            </a:r>
          </a:p>
        </p:txBody>
      </p:sp>
      <p:sp>
        <p:nvSpPr>
          <p:cNvPr id="58" name="Callout: Bent Line 57">
            <a:extLst>
              <a:ext uri="{FF2B5EF4-FFF2-40B4-BE49-F238E27FC236}">
                <a16:creationId xmlns:a16="http://schemas.microsoft.com/office/drawing/2014/main" id="{D689AA46-1D80-48D1-ADF3-B750B18CCF30}"/>
              </a:ext>
            </a:extLst>
          </p:cNvPr>
          <p:cNvSpPr/>
          <p:nvPr/>
        </p:nvSpPr>
        <p:spPr>
          <a:xfrm>
            <a:off x="117446" y="1876938"/>
            <a:ext cx="1216404" cy="612648"/>
          </a:xfrm>
          <a:prstGeom prst="borderCallout2">
            <a:avLst>
              <a:gd name="adj1" fmla="val 98169"/>
              <a:gd name="adj2" fmla="val 28219"/>
              <a:gd name="adj3" fmla="val 150203"/>
              <a:gd name="adj4" fmla="val 17601"/>
              <a:gd name="adj5" fmla="val 234368"/>
              <a:gd name="adj6" fmla="val 8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sp>
        <p:nvSpPr>
          <p:cNvPr id="59" name="Callout: Bent Line 58">
            <a:extLst>
              <a:ext uri="{FF2B5EF4-FFF2-40B4-BE49-F238E27FC236}">
                <a16:creationId xmlns:a16="http://schemas.microsoft.com/office/drawing/2014/main" id="{E336410E-DA2A-41CE-9443-BC08E28292D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60" name="Callout: Bent Line 59">
            <a:extLst>
              <a:ext uri="{FF2B5EF4-FFF2-40B4-BE49-F238E27FC236}">
                <a16:creationId xmlns:a16="http://schemas.microsoft.com/office/drawing/2014/main" id="{484C7215-A8E6-4432-9633-B4CF9EF714F9}"/>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61" name="Callout: Bent Line 60">
            <a:extLst>
              <a:ext uri="{FF2B5EF4-FFF2-40B4-BE49-F238E27FC236}">
                <a16:creationId xmlns:a16="http://schemas.microsoft.com/office/drawing/2014/main" id="{E2F84299-EF82-40EB-9484-D069A8BBB029}"/>
              </a:ext>
            </a:extLst>
          </p:cNvPr>
          <p:cNvSpPr/>
          <p:nvPr/>
        </p:nvSpPr>
        <p:spPr>
          <a:xfrm>
            <a:off x="4934124" y="4553898"/>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sp>
        <p:nvSpPr>
          <p:cNvPr id="62" name="Callout: Bent Line 61">
            <a:extLst>
              <a:ext uri="{FF2B5EF4-FFF2-40B4-BE49-F238E27FC236}">
                <a16:creationId xmlns:a16="http://schemas.microsoft.com/office/drawing/2014/main" id="{1CBB9B0F-AFFC-4722-9E00-3FDD3C486DA6}"/>
              </a:ext>
            </a:extLst>
          </p:cNvPr>
          <p:cNvSpPr/>
          <p:nvPr/>
        </p:nvSpPr>
        <p:spPr>
          <a:xfrm>
            <a:off x="1867248" y="1640578"/>
            <a:ext cx="3262619" cy="849003"/>
          </a:xfrm>
          <a:prstGeom prst="borderCallout2">
            <a:avLst>
              <a:gd name="adj1" fmla="val 98325"/>
              <a:gd name="adj2" fmla="val 18659"/>
              <a:gd name="adj3" fmla="val 143065"/>
              <a:gd name="adj4" fmla="val 3810"/>
              <a:gd name="adj5" fmla="val 238585"/>
              <a:gd name="adj6" fmla="val -684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Velocity: 6342m/s</a:t>
            </a:r>
          </a:p>
          <a:p>
            <a:pPr algn="ctr"/>
            <a:r>
              <a:rPr lang="en-US" dirty="0">
                <a:solidFill>
                  <a:schemeClr val="tx1"/>
                </a:solidFill>
              </a:rPr>
              <a:t>Dust ID: 97</a:t>
            </a:r>
          </a:p>
          <a:p>
            <a:pPr algn="ctr"/>
            <a:r>
              <a:rPr lang="en-US" dirty="0">
                <a:solidFill>
                  <a:schemeClr val="tx1"/>
                </a:solidFill>
              </a:rPr>
              <a:t>Estimate Quality: 4</a:t>
            </a:r>
          </a:p>
        </p:txBody>
      </p:sp>
      <p:sp>
        <p:nvSpPr>
          <p:cNvPr id="63" name="Oval 62">
            <a:extLst>
              <a:ext uri="{FF2B5EF4-FFF2-40B4-BE49-F238E27FC236}">
                <a16:creationId xmlns:a16="http://schemas.microsoft.com/office/drawing/2014/main" id="{39D2371D-D2B2-4D5D-8949-1FBC1AB0748A}"/>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2C512CE-0F52-449E-99D0-4B384136F687}"/>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729F4D0-D62A-450B-B752-54481C16FC4E}"/>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35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1: Split into group by first and last detection, given some gap length</a:t>
            </a:r>
          </a:p>
        </p:txBody>
      </p:sp>
      <p:cxnSp>
        <p:nvCxnSpPr>
          <p:cNvPr id="7" name="Straight Arrow Connector 6">
            <a:extLst>
              <a:ext uri="{FF2B5EF4-FFF2-40B4-BE49-F238E27FC236}">
                <a16:creationId xmlns:a16="http://schemas.microsoft.com/office/drawing/2014/main" id="{69D7FD51-E0CD-4EB6-8D0B-03F4FD4FF2D9}"/>
              </a:ext>
            </a:extLst>
          </p:cNvPr>
          <p:cNvCxnSpPr/>
          <p:nvPr/>
        </p:nvCxnSpPr>
        <p:spPr>
          <a:xfrm>
            <a:off x="1544274" y="2592198"/>
            <a:ext cx="111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0E916C-DEA8-46EC-B330-0BA2AC39FF63}"/>
              </a:ext>
            </a:extLst>
          </p:cNvPr>
          <p:cNvSpPr txBox="1"/>
          <p:nvPr/>
        </p:nvSpPr>
        <p:spPr>
          <a:xfrm>
            <a:off x="2659310" y="2382473"/>
            <a:ext cx="1479259" cy="369332"/>
          </a:xfrm>
          <a:prstGeom prst="rect">
            <a:avLst/>
          </a:prstGeom>
          <a:noFill/>
        </p:spPr>
        <p:txBody>
          <a:bodyPr wrap="square" rtlCol="0">
            <a:spAutoFit/>
          </a:bodyPr>
          <a:lstStyle/>
          <a:p>
            <a:r>
              <a:rPr lang="en-US" dirty="0"/>
              <a:t>20 Minutes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8424"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6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a:xfrm>
            <a:off x="838200" y="365125"/>
            <a:ext cx="10515600" cy="1325563"/>
          </a:xfrm>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2: Tag and Segment based on velocity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3532" y="3506598"/>
            <a:ext cx="244119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67DAC724-859B-457E-93F2-F0929C0DD947}"/>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9E62D3-F6BD-4F74-B6C2-97BDF2A6BD84}"/>
              </a:ext>
            </a:extLst>
          </p:cNvPr>
          <p:cNvCxnSpPr>
            <a:cxnSpLocks/>
          </p:cNvCxnSpPr>
          <p:nvPr/>
        </p:nvCxnSpPr>
        <p:spPr>
          <a:xfrm>
            <a:off x="4792211" y="3208786"/>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5" name="Callout: Bent Line 54">
            <a:extLst>
              <a:ext uri="{FF2B5EF4-FFF2-40B4-BE49-F238E27FC236}">
                <a16:creationId xmlns:a16="http://schemas.microsoft.com/office/drawing/2014/main" id="{C51F80F9-E6F1-40FA-8DFA-7FC041D1EE8F}"/>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56" name="Callout: Bent Line 55">
            <a:extLst>
              <a:ext uri="{FF2B5EF4-FFF2-40B4-BE49-F238E27FC236}">
                <a16:creationId xmlns:a16="http://schemas.microsoft.com/office/drawing/2014/main" id="{21EE42A8-2FCB-4BC8-9018-CB381276F3F7}"/>
              </a:ext>
            </a:extLst>
          </p:cNvPr>
          <p:cNvSpPr/>
          <p:nvPr/>
        </p:nvSpPr>
        <p:spPr>
          <a:xfrm>
            <a:off x="4934124" y="4553898"/>
            <a:ext cx="1661020" cy="612648"/>
          </a:xfrm>
          <a:prstGeom prst="borderCallout2">
            <a:avLst>
              <a:gd name="adj1" fmla="val -1790"/>
              <a:gd name="adj2" fmla="val 22663"/>
              <a:gd name="adj3" fmla="val -26437"/>
              <a:gd name="adj4" fmla="val -7651"/>
              <a:gd name="adj5" fmla="val -80571"/>
              <a:gd name="adj6" fmla="val -84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cxnSp>
        <p:nvCxnSpPr>
          <p:cNvPr id="57" name="Straight Connector 56">
            <a:extLst>
              <a:ext uri="{FF2B5EF4-FFF2-40B4-BE49-F238E27FC236}">
                <a16:creationId xmlns:a16="http://schemas.microsoft.com/office/drawing/2014/main" id="{D2A3F319-0ACE-4073-8CB8-CEBDFFED030B}"/>
              </a:ext>
            </a:extLst>
          </p:cNvPr>
          <p:cNvCxnSpPr>
            <a:cxnSpLocks/>
          </p:cNvCxnSpPr>
          <p:nvPr/>
        </p:nvCxnSpPr>
        <p:spPr>
          <a:xfrm>
            <a:off x="117446" y="5638493"/>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FD944AE2-A738-427F-83EA-D3C1B92A30F6}"/>
              </a:ext>
            </a:extLst>
          </p:cNvPr>
          <p:cNvSpPr/>
          <p:nvPr/>
        </p:nvSpPr>
        <p:spPr>
          <a:xfrm>
            <a:off x="754310" y="555040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71EB6CE-E84A-4CA1-AF34-389DF46AC67E}"/>
              </a:ext>
            </a:extLst>
          </p:cNvPr>
          <p:cNvSpPr/>
          <p:nvPr/>
        </p:nvSpPr>
        <p:spPr>
          <a:xfrm>
            <a:off x="1250659"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87D712-8D5D-4DF4-9B03-CE9C95B205AD}"/>
              </a:ext>
            </a:extLst>
          </p:cNvPr>
          <p:cNvSpPr/>
          <p:nvPr/>
        </p:nvSpPr>
        <p:spPr>
          <a:xfrm>
            <a:off x="155895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EC1E8F-D9F6-44E9-A803-44D7A6DB847A}"/>
              </a:ext>
            </a:extLst>
          </p:cNvPr>
          <p:cNvSpPr/>
          <p:nvPr/>
        </p:nvSpPr>
        <p:spPr>
          <a:xfrm>
            <a:off x="941315"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0BAFB1-81AE-4007-AB2A-0BD58EEA2EE5}"/>
              </a:ext>
            </a:extLst>
          </p:cNvPr>
          <p:cNvSpPr/>
          <p:nvPr/>
        </p:nvSpPr>
        <p:spPr>
          <a:xfrm>
            <a:off x="186724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6827873-4118-44BE-843A-B82FAEB40BD7}"/>
              </a:ext>
            </a:extLst>
          </p:cNvPr>
          <p:cNvSpPr/>
          <p:nvPr/>
        </p:nvSpPr>
        <p:spPr>
          <a:xfrm>
            <a:off x="3364684" y="555879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D5BC391-92A1-437F-A5D0-3F27AE2DCDF7}"/>
              </a:ext>
            </a:extLst>
          </p:cNvPr>
          <p:cNvSpPr/>
          <p:nvPr/>
        </p:nvSpPr>
        <p:spPr>
          <a:xfrm>
            <a:off x="3683116"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468C8CA-71A7-4B46-9688-5227FCA4DEB8}"/>
              </a:ext>
            </a:extLst>
          </p:cNvPr>
          <p:cNvSpPr/>
          <p:nvPr/>
        </p:nvSpPr>
        <p:spPr>
          <a:xfrm>
            <a:off x="45307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8445876-9335-48FF-9180-48BDCB8B1729}"/>
              </a:ext>
            </a:extLst>
          </p:cNvPr>
          <p:cNvSpPr/>
          <p:nvPr/>
        </p:nvSpPr>
        <p:spPr>
          <a:xfrm>
            <a:off x="5220749"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37EF646-0C4D-4D03-A45F-EB2D4DA1CD4B}"/>
              </a:ext>
            </a:extLst>
          </p:cNvPr>
          <p:cNvSpPr/>
          <p:nvPr/>
        </p:nvSpPr>
        <p:spPr>
          <a:xfrm>
            <a:off x="5913190"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BF7E8BA-6DDC-412D-A36F-5C60A7303F18}"/>
              </a:ext>
            </a:extLst>
          </p:cNvPr>
          <p:cNvSpPr/>
          <p:nvPr/>
        </p:nvSpPr>
        <p:spPr>
          <a:xfrm>
            <a:off x="3863829" y="556718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6AD8A74-0206-40D4-9A19-EBB0E1309E98}"/>
              </a:ext>
            </a:extLst>
          </p:cNvPr>
          <p:cNvSpPr/>
          <p:nvPr/>
        </p:nvSpPr>
        <p:spPr>
          <a:xfrm>
            <a:off x="413856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5D19B4C-6C23-44A3-8F33-FB3C3A3F88D6}"/>
              </a:ext>
            </a:extLst>
          </p:cNvPr>
          <p:cNvSpPr/>
          <p:nvPr/>
        </p:nvSpPr>
        <p:spPr>
          <a:xfrm>
            <a:off x="427908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CB6AB09-523D-4243-92AE-EE35C4E850CF}"/>
              </a:ext>
            </a:extLst>
          </p:cNvPr>
          <p:cNvSpPr/>
          <p:nvPr/>
        </p:nvSpPr>
        <p:spPr>
          <a:xfrm>
            <a:off x="80740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8E642F2-1187-4B3A-9384-84904D14FA7C}"/>
              </a:ext>
            </a:extLst>
          </p:cNvPr>
          <p:cNvSpPr/>
          <p:nvPr/>
        </p:nvSpPr>
        <p:spPr>
          <a:xfrm>
            <a:off x="8406468"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DBA48BA-5C2A-4CE0-B44D-376E5F541444}"/>
              </a:ext>
            </a:extLst>
          </p:cNvPr>
          <p:cNvSpPr/>
          <p:nvPr/>
        </p:nvSpPr>
        <p:spPr>
          <a:xfrm>
            <a:off x="8654992" y="555040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6C71216-041B-41A1-B883-0EF979B3E6DE}"/>
              </a:ext>
            </a:extLst>
          </p:cNvPr>
          <p:cNvSpPr/>
          <p:nvPr/>
        </p:nvSpPr>
        <p:spPr>
          <a:xfrm>
            <a:off x="8973424"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4FED3DE-8A61-42EA-866A-87988C1C3028}"/>
              </a:ext>
            </a:extLst>
          </p:cNvPr>
          <p:cNvSpPr/>
          <p:nvPr/>
        </p:nvSpPr>
        <p:spPr>
          <a:xfrm>
            <a:off x="9271582" y="5550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11B6F865-F955-403B-9CE3-E00E6387683D}"/>
              </a:ext>
            </a:extLst>
          </p:cNvPr>
          <p:cNvSpPr/>
          <p:nvPr/>
        </p:nvSpPr>
        <p:spPr>
          <a:xfrm>
            <a:off x="754310" y="5420379"/>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F7AF5878-97F2-445F-B58E-99EEA4D1C546}"/>
              </a:ext>
            </a:extLst>
          </p:cNvPr>
          <p:cNvSpPr/>
          <p:nvPr/>
        </p:nvSpPr>
        <p:spPr>
          <a:xfrm>
            <a:off x="3338470" y="546233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40CA52E2-F498-47CB-B161-F7465A2868B5}"/>
              </a:ext>
            </a:extLst>
          </p:cNvPr>
          <p:cNvSpPr/>
          <p:nvPr/>
        </p:nvSpPr>
        <p:spPr>
          <a:xfrm>
            <a:off x="7160702" y="5420379"/>
            <a:ext cx="2344025"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EA91DEF-36F8-408E-B688-8CA42EA6CA9F}"/>
              </a:ext>
            </a:extLst>
          </p:cNvPr>
          <p:cNvSpPr/>
          <p:nvPr/>
        </p:nvSpPr>
        <p:spPr>
          <a:xfrm>
            <a:off x="4796407" y="5462330"/>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allout: Bent Line 83">
            <a:extLst>
              <a:ext uri="{FF2B5EF4-FFF2-40B4-BE49-F238E27FC236}">
                <a16:creationId xmlns:a16="http://schemas.microsoft.com/office/drawing/2014/main" id="{5E6EB133-F845-40E4-9577-8BB452C8FD9D}"/>
              </a:ext>
            </a:extLst>
          </p:cNvPr>
          <p:cNvSpPr/>
          <p:nvPr/>
        </p:nvSpPr>
        <p:spPr>
          <a:xfrm>
            <a:off x="1345388" y="6000637"/>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5" name="Callout: Bent Line 84">
            <a:extLst>
              <a:ext uri="{FF2B5EF4-FFF2-40B4-BE49-F238E27FC236}">
                <a16:creationId xmlns:a16="http://schemas.microsoft.com/office/drawing/2014/main" id="{34BDC74C-BA8C-4366-AA39-2DDFD6F496AF}"/>
              </a:ext>
            </a:extLst>
          </p:cNvPr>
          <p:cNvSpPr/>
          <p:nvPr/>
        </p:nvSpPr>
        <p:spPr>
          <a:xfrm>
            <a:off x="3049052" y="6039657"/>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00A89A42-C35E-4584-9CE9-BAEF2A27C236}"/>
              </a:ext>
            </a:extLst>
          </p:cNvPr>
          <p:cNvSpPr/>
          <p:nvPr/>
        </p:nvSpPr>
        <p:spPr>
          <a:xfrm>
            <a:off x="5446204" y="6052490"/>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7" name="Callout: Bent Line 86">
            <a:extLst>
              <a:ext uri="{FF2B5EF4-FFF2-40B4-BE49-F238E27FC236}">
                <a16:creationId xmlns:a16="http://schemas.microsoft.com/office/drawing/2014/main" id="{89BAD68D-AD15-4EC5-BD6E-13004D054F9F}"/>
              </a:ext>
            </a:extLst>
          </p:cNvPr>
          <p:cNvSpPr/>
          <p:nvPr/>
        </p:nvSpPr>
        <p:spPr>
          <a:xfrm>
            <a:off x="7643596" y="6044101"/>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9" name="Oval 88">
            <a:extLst>
              <a:ext uri="{FF2B5EF4-FFF2-40B4-BE49-F238E27FC236}">
                <a16:creationId xmlns:a16="http://schemas.microsoft.com/office/drawing/2014/main" id="{4DEE2CD1-1894-4E10-A369-BA025280C84D}"/>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9764E268-45C5-4C71-82F4-FC709E7E8655}"/>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269D05E-A86A-4AE1-928C-2F2481B347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885F66A-964E-4072-952D-3E9D51E1F137}"/>
              </a:ext>
            </a:extLst>
          </p:cNvPr>
          <p:cNvSpPr/>
          <p:nvPr/>
        </p:nvSpPr>
        <p:spPr>
          <a:xfrm>
            <a:off x="7160702"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126A838-3542-46AD-8A4C-D473AD1B4FD0}"/>
              </a:ext>
            </a:extLst>
          </p:cNvPr>
          <p:cNvSpPr/>
          <p:nvPr/>
        </p:nvSpPr>
        <p:spPr>
          <a:xfrm>
            <a:off x="7493116"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75ACA0F-C4BF-42AE-BB9B-C9FC725EA7D9}"/>
              </a:ext>
            </a:extLst>
          </p:cNvPr>
          <p:cNvSpPr/>
          <p:nvPr/>
        </p:nvSpPr>
        <p:spPr>
          <a:xfrm>
            <a:off x="7741640" y="555879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90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3: Segment and Tag based on experiment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2A5462A0-CDC3-4A89-B4BA-626C70329A5A}"/>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7635DBF-CA8E-4363-9685-63A39E78848D}"/>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EE1D795-0786-44CE-B13F-D8DE01DEF221}"/>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A0D4D74-9E92-4BEF-945D-49A5949CBFF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2D2484-30C6-4059-9F78-D55E433A3173}"/>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34F648-8BE8-4F2F-9721-2AD3A5BB25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3563B02-216C-43ED-9530-0E7A2D6F7378}"/>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6A86A40-41A3-4230-92F0-6720BB32BAF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6066A94-BF54-43F7-8000-3E658C6867D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2FACBA-84A8-4720-8B62-5DF7C81C3257}"/>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5E725D1-9F4A-4023-946E-037444A25CC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76B4D10-E3A4-4E60-81A2-A4F1BC66C1BA}"/>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AC06703-0679-4BF7-8B1D-709F4F782BB1}"/>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916E11-0118-464B-B45A-4D1DB8E86E1C}"/>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879A69C-A7AB-48CC-922E-D540C53E435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6E035FC-A52A-4A77-9678-C411CE35CEF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2DDB8F4-CF3C-43B1-B5FA-0E0FB1F86F91}"/>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E09AFA3-3F98-4EFB-94A9-8ED387E8C92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AC56607-F441-4B00-994E-331977058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B68D50A0-B3AE-4D97-AD83-019992542C73}"/>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2867CC3C-A70A-4AC3-8E76-4E600083B792}"/>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C4C0C00-D1DB-498A-BC59-93468EAE2804}"/>
              </a:ext>
            </a:extLst>
          </p:cNvPr>
          <p:cNvSpPr/>
          <p:nvPr/>
        </p:nvSpPr>
        <p:spPr>
          <a:xfrm>
            <a:off x="7032422"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527E2363-22D7-4103-83F6-5BF61A0132E3}"/>
              </a:ext>
            </a:extLst>
          </p:cNvPr>
          <p:cNvSpPr/>
          <p:nvPr/>
        </p:nvSpPr>
        <p:spPr>
          <a:xfrm>
            <a:off x="4796407"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F04052A9-57AC-44AE-A7E2-C11313710E15}"/>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Callout: Bent Line 77">
            <a:extLst>
              <a:ext uri="{FF2B5EF4-FFF2-40B4-BE49-F238E27FC236}">
                <a16:creationId xmlns:a16="http://schemas.microsoft.com/office/drawing/2014/main" id="{1D5721BC-B5BC-4499-8572-50AA75F12C47}"/>
              </a:ext>
            </a:extLst>
          </p:cNvPr>
          <p:cNvSpPr/>
          <p:nvPr/>
        </p:nvSpPr>
        <p:spPr>
          <a:xfrm>
            <a:off x="281556" y="2133906"/>
            <a:ext cx="1216404" cy="612648"/>
          </a:xfrm>
          <a:prstGeom prst="borderCallout2">
            <a:avLst>
              <a:gd name="adj1" fmla="val 98169"/>
              <a:gd name="adj2" fmla="val 28219"/>
              <a:gd name="adj3" fmla="val 150203"/>
              <a:gd name="adj4" fmla="val 17601"/>
              <a:gd name="adj5" fmla="val 219306"/>
              <a:gd name="adj6" fmla="val -6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cxnSp>
        <p:nvCxnSpPr>
          <p:cNvPr id="80" name="Straight Connector 79">
            <a:extLst>
              <a:ext uri="{FF2B5EF4-FFF2-40B4-BE49-F238E27FC236}">
                <a16:creationId xmlns:a16="http://schemas.microsoft.com/office/drawing/2014/main" id="{98CFD318-EC4C-4210-ABBF-42A1A5090556}"/>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allout: Bent Line 80">
            <a:extLst>
              <a:ext uri="{FF2B5EF4-FFF2-40B4-BE49-F238E27FC236}">
                <a16:creationId xmlns:a16="http://schemas.microsoft.com/office/drawing/2014/main" id="{90FC23BC-FD22-4401-8616-405D1814863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82" name="Oval 81">
            <a:extLst>
              <a:ext uri="{FF2B5EF4-FFF2-40B4-BE49-F238E27FC236}">
                <a16:creationId xmlns:a16="http://schemas.microsoft.com/office/drawing/2014/main" id="{4CCAC102-C655-4721-8274-36AC576444A3}"/>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17BCF59-7156-48E2-83B2-D725C1D2C03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81AC04-B71E-4BA4-9DF1-7AD965B3ADF2}"/>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F3E3C815-DAF7-4D3A-AFDE-641AD488CBA2}"/>
              </a:ext>
            </a:extLst>
          </p:cNvPr>
          <p:cNvSpPr/>
          <p:nvPr/>
        </p:nvSpPr>
        <p:spPr>
          <a:xfrm>
            <a:off x="1328088" y="4090583"/>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7711E04F-A158-4E26-B467-9BF3C24FB00D}"/>
              </a:ext>
            </a:extLst>
          </p:cNvPr>
          <p:cNvSpPr/>
          <p:nvPr/>
        </p:nvSpPr>
        <p:spPr>
          <a:xfrm>
            <a:off x="3031752" y="4129603"/>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7" name="Callout: Bent Line 86">
            <a:extLst>
              <a:ext uri="{FF2B5EF4-FFF2-40B4-BE49-F238E27FC236}">
                <a16:creationId xmlns:a16="http://schemas.microsoft.com/office/drawing/2014/main" id="{751F6A90-E1D8-4662-8DB3-D9F1D1B36DF6}"/>
              </a:ext>
            </a:extLst>
          </p:cNvPr>
          <p:cNvSpPr/>
          <p:nvPr/>
        </p:nvSpPr>
        <p:spPr>
          <a:xfrm>
            <a:off x="5428904" y="4142436"/>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8" name="Callout: Bent Line 87">
            <a:extLst>
              <a:ext uri="{FF2B5EF4-FFF2-40B4-BE49-F238E27FC236}">
                <a16:creationId xmlns:a16="http://schemas.microsoft.com/office/drawing/2014/main" id="{43901084-3654-4119-8A1E-8B554852A3D9}"/>
              </a:ext>
            </a:extLst>
          </p:cNvPr>
          <p:cNvSpPr/>
          <p:nvPr/>
        </p:nvSpPr>
        <p:spPr>
          <a:xfrm>
            <a:off x="7626296" y="4134047"/>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cxnSp>
        <p:nvCxnSpPr>
          <p:cNvPr id="89" name="Straight Connector 88">
            <a:extLst>
              <a:ext uri="{FF2B5EF4-FFF2-40B4-BE49-F238E27FC236}">
                <a16:creationId xmlns:a16="http://schemas.microsoft.com/office/drawing/2014/main" id="{4289F49C-75B5-4BC7-AD71-2D56ADC086A7}"/>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FD6F48C0-EC41-4973-933A-8383B3480D2D}"/>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11DEFC4-0098-45A6-8F44-30334A722100}"/>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F116576-5B5C-4CDB-B149-EF32BBDDEBCC}"/>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2E70231-236A-4557-8A62-976AD98D28D7}"/>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5887603-6E22-40C5-B4E9-262F07A33DF3}"/>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4A1D21F-120D-4720-9367-6F8337D2F5B7}"/>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D1D6ADE-1925-439D-8E74-9BB2AA99D4B4}"/>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A644210-384A-4903-878B-5CB0F2551753}"/>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78F91CB-F130-4B43-8FA2-7B1759BF0D7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73272BF-3F57-461D-B548-644429ACAF6C}"/>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0F33B3B-7F6E-4656-A160-509559D1F2AB}"/>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E9DC651-AFDC-4838-BE23-E54B41310817}"/>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5855E2D-A9D6-42EA-B690-7D385D1AE50F}"/>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6E5D55E-5FB2-4B29-9BBB-BEF3FD50BB8B}"/>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838C866-DA9A-4B08-B52B-46783EA04F01}"/>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F6F5B60-C0BD-48DD-A459-61C1278BC0DE}"/>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041C604-4E8A-49E8-A86C-6B6954291205}"/>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A9EFA9B-9FA6-4B32-AEB9-8FA11E5FB402}"/>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A2BB48DF-3D19-4AAC-820C-68EDA34891F1}"/>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472FDFC5-A2A2-4CE2-9DC8-537D5ABE6641}"/>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67879E68-C75C-4565-81DA-29329CAB04C8}"/>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02E28A0-8551-4A1F-8F20-5B1D9B2C0798}"/>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388F2AB-7EF1-4271-964F-1FE93AB76D75}"/>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4E274F3-A2B2-4591-9183-CA549149800B}"/>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A7E12EF-1C9A-40DC-8803-091343EAF88A}"/>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CC27FAF-E39B-484E-817A-8A5F81368A53}"/>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5F0D4C68-502A-47A4-BB36-C1A369F01E23}"/>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0BB5088-21A9-4A54-AE3A-573E2F2DDE10}"/>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DED8243-4A1A-4B69-BD0B-2A6398325EA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D2204F2-69F1-4BDB-B24B-28DA545B1CAD}"/>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87CAF11-400D-49A0-9B9D-1B5181C130C2}"/>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046EE38-2FD4-4FB3-A006-3531B5BDB389}"/>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82C3EE5E-35ED-478F-8FA5-0732E4E7126A}"/>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8FDD125-6DE9-4C5C-AC2C-6A84B404AF33}"/>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65CB47B-6435-47BA-88DF-562FF21D2B6F}"/>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85B92DB-E33F-4604-A904-72E5845A277D}"/>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9014BF5-B6FE-4C49-8541-809E03B16FE1}"/>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C660F6-3129-47D7-BD11-7E61407B44EB}"/>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A8F1DA50-3CF0-42EF-BA25-316A671A5F1E}"/>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FA19A157-B91B-4087-BF63-6098A51F8CE6}"/>
              </a:ext>
            </a:extLst>
          </p:cNvPr>
          <p:cNvSpPr/>
          <p:nvPr/>
        </p:nvSpPr>
        <p:spPr>
          <a:xfrm>
            <a:off x="3338470" y="54154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2680D6BD-5C00-4681-AFF4-E4641668C1A5}"/>
              </a:ext>
            </a:extLst>
          </p:cNvPr>
          <p:cNvSpPr/>
          <p:nvPr/>
        </p:nvSpPr>
        <p:spPr>
          <a:xfrm>
            <a:off x="8035255" y="5373547"/>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63EB79A9-AD29-43E0-A286-EEED8C350095}"/>
              </a:ext>
            </a:extLst>
          </p:cNvPr>
          <p:cNvSpPr/>
          <p:nvPr/>
        </p:nvSpPr>
        <p:spPr>
          <a:xfrm>
            <a:off x="4796407" y="541549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08A3EF61-A7D3-4FB8-8542-001592070E9C}"/>
              </a:ext>
            </a:extLst>
          </p:cNvPr>
          <p:cNvSpPr/>
          <p:nvPr/>
        </p:nvSpPr>
        <p:spPr>
          <a:xfrm>
            <a:off x="7068424"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63637ACB-43A8-460B-83F2-0B9823F75EEE}"/>
              </a:ext>
            </a:extLst>
          </p:cNvPr>
          <p:cNvSpPr/>
          <p:nvPr/>
        </p:nvSpPr>
        <p:spPr>
          <a:xfrm>
            <a:off x="7400838"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B6796CD-5EBA-4F39-8A75-3066D7AB6310}"/>
              </a:ext>
            </a:extLst>
          </p:cNvPr>
          <p:cNvSpPr/>
          <p:nvPr/>
        </p:nvSpPr>
        <p:spPr>
          <a:xfrm>
            <a:off x="7649362" y="550357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0AD0EE88-C5EF-4F63-9AAD-18550DF53422}"/>
              </a:ext>
            </a:extLst>
          </p:cNvPr>
          <p:cNvSpPr/>
          <p:nvPr/>
        </p:nvSpPr>
        <p:spPr>
          <a:xfrm>
            <a:off x="1328088" y="5957532"/>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8" name="Callout: Bent Line 137">
            <a:extLst>
              <a:ext uri="{FF2B5EF4-FFF2-40B4-BE49-F238E27FC236}">
                <a16:creationId xmlns:a16="http://schemas.microsoft.com/office/drawing/2014/main" id="{F76C89DF-EF4D-4716-B713-E2E834E093AC}"/>
              </a:ext>
            </a:extLst>
          </p:cNvPr>
          <p:cNvSpPr/>
          <p:nvPr/>
        </p:nvSpPr>
        <p:spPr>
          <a:xfrm>
            <a:off x="3031752" y="5996552"/>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9" name="Callout: Bent Line 138">
            <a:extLst>
              <a:ext uri="{FF2B5EF4-FFF2-40B4-BE49-F238E27FC236}">
                <a16:creationId xmlns:a16="http://schemas.microsoft.com/office/drawing/2014/main" id="{17DBF8D6-A3C3-40EC-A8A1-E9A2FF73D068}"/>
              </a:ext>
            </a:extLst>
          </p:cNvPr>
          <p:cNvSpPr/>
          <p:nvPr/>
        </p:nvSpPr>
        <p:spPr>
          <a:xfrm>
            <a:off x="5405656" y="6130343"/>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140" name="Callout: Bent Line 139">
            <a:extLst>
              <a:ext uri="{FF2B5EF4-FFF2-40B4-BE49-F238E27FC236}">
                <a16:creationId xmlns:a16="http://schemas.microsoft.com/office/drawing/2014/main" id="{8B59C17A-01D3-4E14-A99B-B6F63017738E}"/>
              </a:ext>
            </a:extLst>
          </p:cNvPr>
          <p:cNvSpPr/>
          <p:nvPr/>
        </p:nvSpPr>
        <p:spPr>
          <a:xfrm>
            <a:off x="8490358" y="6020677"/>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141" name="Rectangle: Rounded Corners 140">
            <a:extLst>
              <a:ext uri="{FF2B5EF4-FFF2-40B4-BE49-F238E27FC236}">
                <a16:creationId xmlns:a16="http://schemas.microsoft.com/office/drawing/2014/main" id="{A85A20B0-EAD4-4376-B581-CC0DA88A381A}"/>
              </a:ext>
            </a:extLst>
          </p:cNvPr>
          <p:cNvSpPr/>
          <p:nvPr/>
        </p:nvSpPr>
        <p:spPr>
          <a:xfrm>
            <a:off x="7019138" y="5380215"/>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allout: Bent Line 143">
            <a:extLst>
              <a:ext uri="{FF2B5EF4-FFF2-40B4-BE49-F238E27FC236}">
                <a16:creationId xmlns:a16="http://schemas.microsoft.com/office/drawing/2014/main" id="{F697BEA7-2675-4655-AAE2-82F302CB7AE9}"/>
              </a:ext>
            </a:extLst>
          </p:cNvPr>
          <p:cNvSpPr/>
          <p:nvPr/>
        </p:nvSpPr>
        <p:spPr>
          <a:xfrm>
            <a:off x="7068424" y="6075542"/>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Tree>
    <p:extLst>
      <p:ext uri="{BB962C8B-B14F-4D97-AF65-F5344CB8AC3E}">
        <p14:creationId xmlns:p14="http://schemas.microsoft.com/office/powerpoint/2010/main" val="226944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4: Tag sessions with dust type</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215A336-23CF-48CD-9CCB-32842A438E2F}"/>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07AA0A68-5EF4-4F5A-9E26-54CB18EEEC2B}"/>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4A8DF1E-5335-49C5-911A-982A91E849BB}"/>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BDE3EF-A3F0-48C3-A87E-72071102F57B}"/>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0C3DA64-EBA3-48E9-BB8C-123E87EAD61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0EF77F8-5D3B-4478-9807-48B64D3A49F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3C61919-62AB-4AB7-9EC9-85ED2A23496C}"/>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4DF758-A972-4AE5-B7FF-45C208A305B2}"/>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442B06F-52D9-4894-8D2A-93743D795A8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35DCDA9-AF89-4B68-B349-9AB1753F6393}"/>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25960A9-E0A3-42DB-B411-F9E542FF87C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4FBDDE3-4E35-4DB9-8D75-A43612E2A757}"/>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5DFF4CC-033B-49EC-ABBE-6A46BBC34E7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0AA71DF-C3AC-4B1F-872F-F0A1AD7DC688}"/>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4CE2FF-5F80-4024-A124-A883FBB7247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955311-E25B-4ABD-99C8-59B19EC1075F}"/>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61404D0-5BA2-4272-BEAD-5A68F8F1CF9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90948C5-7CE0-4ABD-B1B5-CDB0AC689C67}"/>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4EEEFAD-9BA7-46A5-A1BD-2ACF2AA522EA}"/>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B0CF533-B417-40B3-B43B-36A7C543B80A}"/>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7366BC4-ABA7-493A-A9A4-86AB15D1A8D1}"/>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4FF86670-1ED8-4D62-BB0E-948979E858B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3D0CAA0-464F-4A37-B35F-B17C0D73E9E0}"/>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FA448D-B33C-4353-B848-90BC26D048F0}"/>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316E259-585A-42E3-8B16-5B28E9500D2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AA1FD5D-4124-4733-ABA5-A3DEB64D31F9}"/>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C437699-8619-482A-B2E8-12D7B157B9C4}"/>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59D8489-0EF7-4DFF-ABD9-E4FE896CF71F}"/>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EB935E-3E28-4DAE-A068-814007FF0524}"/>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CB3BDA3-7137-4563-8DA2-1070FF9643E4}"/>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EA69D36-2B4B-4FD5-B565-BA23D73A385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80A3B9D-7A3E-4245-814B-92F46EC5916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8C32F91-E996-4031-8414-D587F74935E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308797C-DE90-442C-B029-20818163262A}"/>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9EE14CE-E404-410B-B1A3-C8E4ED235E7D}"/>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D83E505-A506-461D-9BEC-CFD744ED357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2D36828-1D84-4828-A1C1-BC7E13663B4E}"/>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4DBED11-60D0-4C64-9607-26E99779BF7A}"/>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FC09219-C7E1-4CCA-B876-E8C12A695B89}"/>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9795C671-F41C-42C4-A44F-FBDE3582B876}"/>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B408D054-66C2-4EA2-8752-E71924C081F1}"/>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CF91932-F4B3-4658-8666-1B610EED6C2F}"/>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A3EE4FAF-8847-4981-BB55-98ADA47BEF79}"/>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22F50A-06CF-4C66-B5AA-0C8B7DF3E6E8}"/>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B6106B7-3476-4AEF-B1A8-9D73AA3E6F8B}"/>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604CAD2-9178-4329-84B5-DD40E4226445}"/>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allout: Bent Line 79">
            <a:extLst>
              <a:ext uri="{FF2B5EF4-FFF2-40B4-BE49-F238E27FC236}">
                <a16:creationId xmlns:a16="http://schemas.microsoft.com/office/drawing/2014/main" id="{FA29ED98-22E2-41A0-8346-B0DE294E846A}"/>
              </a:ext>
            </a:extLst>
          </p:cNvPr>
          <p:cNvSpPr/>
          <p:nvPr/>
        </p:nvSpPr>
        <p:spPr>
          <a:xfrm>
            <a:off x="1328088" y="4090583"/>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1" name="Callout: Bent Line 80">
            <a:extLst>
              <a:ext uri="{FF2B5EF4-FFF2-40B4-BE49-F238E27FC236}">
                <a16:creationId xmlns:a16="http://schemas.microsoft.com/office/drawing/2014/main" id="{783DC186-8D60-44DC-AF8B-870D2EB3F9F7}"/>
              </a:ext>
            </a:extLst>
          </p:cNvPr>
          <p:cNvSpPr/>
          <p:nvPr/>
        </p:nvSpPr>
        <p:spPr>
          <a:xfrm>
            <a:off x="3031752" y="4129603"/>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2" name="Callout: Bent Line 81">
            <a:extLst>
              <a:ext uri="{FF2B5EF4-FFF2-40B4-BE49-F238E27FC236}">
                <a16:creationId xmlns:a16="http://schemas.microsoft.com/office/drawing/2014/main" id="{90D503BA-7D44-4CB3-A3C8-B31984BA5F50}"/>
              </a:ext>
            </a:extLst>
          </p:cNvPr>
          <p:cNvSpPr/>
          <p:nvPr/>
        </p:nvSpPr>
        <p:spPr>
          <a:xfrm>
            <a:off x="5405656" y="4263394"/>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3" name="Callout: Bent Line 82">
            <a:extLst>
              <a:ext uri="{FF2B5EF4-FFF2-40B4-BE49-F238E27FC236}">
                <a16:creationId xmlns:a16="http://schemas.microsoft.com/office/drawing/2014/main" id="{6BCB7C0A-2ABB-4193-8680-62F2A613B3B0}"/>
              </a:ext>
            </a:extLst>
          </p:cNvPr>
          <p:cNvSpPr/>
          <p:nvPr/>
        </p:nvSpPr>
        <p:spPr>
          <a:xfrm>
            <a:off x="8490358" y="4153728"/>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84" name="Rectangle: Rounded Corners 83">
            <a:extLst>
              <a:ext uri="{FF2B5EF4-FFF2-40B4-BE49-F238E27FC236}">
                <a16:creationId xmlns:a16="http://schemas.microsoft.com/office/drawing/2014/main" id="{6B4A03C1-A83B-4B5E-8750-B61947DA14A5}"/>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E1CD6D96-088D-4AB0-8590-9557124F59CB}"/>
              </a:ext>
            </a:extLst>
          </p:cNvPr>
          <p:cNvSpPr/>
          <p:nvPr/>
        </p:nvSpPr>
        <p:spPr>
          <a:xfrm>
            <a:off x="7068424" y="4208593"/>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6" name="Callout: Bent Line 85">
            <a:extLst>
              <a:ext uri="{FF2B5EF4-FFF2-40B4-BE49-F238E27FC236}">
                <a16:creationId xmlns:a16="http://schemas.microsoft.com/office/drawing/2014/main" id="{48D93BF1-01A3-43C4-8C43-73EE92C51EC5}"/>
              </a:ext>
            </a:extLst>
          </p:cNvPr>
          <p:cNvSpPr/>
          <p:nvPr/>
        </p:nvSpPr>
        <p:spPr>
          <a:xfrm>
            <a:off x="1025205" y="2257189"/>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7" name="Callout: Bent Line 86">
            <a:extLst>
              <a:ext uri="{FF2B5EF4-FFF2-40B4-BE49-F238E27FC236}">
                <a16:creationId xmlns:a16="http://schemas.microsoft.com/office/drawing/2014/main" id="{67E43950-8A1A-4BC3-A040-799D2BFAB012}"/>
              </a:ext>
            </a:extLst>
          </p:cNvPr>
          <p:cNvSpPr/>
          <p:nvPr/>
        </p:nvSpPr>
        <p:spPr>
          <a:xfrm>
            <a:off x="3629990" y="2292425"/>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8" name="Callout: Bent Line 87">
            <a:extLst>
              <a:ext uri="{FF2B5EF4-FFF2-40B4-BE49-F238E27FC236}">
                <a16:creationId xmlns:a16="http://schemas.microsoft.com/office/drawing/2014/main" id="{F4662067-C515-429D-B3B6-05F8C078CFC1}"/>
              </a:ext>
            </a:extLst>
          </p:cNvPr>
          <p:cNvSpPr/>
          <p:nvPr/>
        </p:nvSpPr>
        <p:spPr>
          <a:xfrm>
            <a:off x="5486232" y="2244900"/>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9" name="Callout: Bent Line 88">
            <a:extLst>
              <a:ext uri="{FF2B5EF4-FFF2-40B4-BE49-F238E27FC236}">
                <a16:creationId xmlns:a16="http://schemas.microsoft.com/office/drawing/2014/main" id="{E0D7895B-1A97-4CE8-B5E7-48F2F6A34384}"/>
              </a:ext>
            </a:extLst>
          </p:cNvPr>
          <p:cNvSpPr/>
          <p:nvPr/>
        </p:nvSpPr>
        <p:spPr>
          <a:xfrm>
            <a:off x="7400838" y="2222856"/>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sp>
        <p:nvSpPr>
          <p:cNvPr id="90" name="Callout: Bent Line 89">
            <a:extLst>
              <a:ext uri="{FF2B5EF4-FFF2-40B4-BE49-F238E27FC236}">
                <a16:creationId xmlns:a16="http://schemas.microsoft.com/office/drawing/2014/main" id="{BF0D7F04-2908-4C26-89F1-B59DC665D71C}"/>
              </a:ext>
            </a:extLst>
          </p:cNvPr>
          <p:cNvSpPr/>
          <p:nvPr/>
        </p:nvSpPr>
        <p:spPr>
          <a:xfrm>
            <a:off x="9271582" y="2264796"/>
            <a:ext cx="1497085" cy="306218"/>
          </a:xfrm>
          <a:prstGeom prst="borderCallout2">
            <a:avLst>
              <a:gd name="adj1" fmla="val 98325"/>
              <a:gd name="adj2" fmla="val 18659"/>
              <a:gd name="adj3" fmla="val 143065"/>
              <a:gd name="adj4" fmla="val 3810"/>
              <a:gd name="adj5" fmla="val 467939"/>
              <a:gd name="adj6" fmla="val -761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cxnSp>
        <p:nvCxnSpPr>
          <p:cNvPr id="91" name="Straight Connector 90">
            <a:extLst>
              <a:ext uri="{FF2B5EF4-FFF2-40B4-BE49-F238E27FC236}">
                <a16:creationId xmlns:a16="http://schemas.microsoft.com/office/drawing/2014/main" id="{86106001-3484-483C-A83A-E72607E6949E}"/>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2" name="Oval 91">
            <a:extLst>
              <a:ext uri="{FF2B5EF4-FFF2-40B4-BE49-F238E27FC236}">
                <a16:creationId xmlns:a16="http://schemas.microsoft.com/office/drawing/2014/main" id="{DD0B9C9E-B75D-446B-9829-580EF12F100A}"/>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8C9EC03-463D-4B82-B459-53A07BE99FF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CFF8530-B986-454E-8CEA-2B252FF4BC00}"/>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F54BCD1-5FB6-4472-ADA5-E5BD3A517DCC}"/>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56941-5C87-4AF0-AAB4-30FE4E051D3E}"/>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F6FFB3A-D389-447F-A881-B59CF02B58DC}"/>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3601850-DEE6-49CE-BEA4-A8B069432D5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6894975-D2F4-4DC1-B27F-181DE8D745F6}"/>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785A0FE-CFC2-4370-AB0C-8BADADD9A10C}"/>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0F09B25-649F-43C8-BC37-FA83D87266F0}"/>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57C4CF1-EA75-4D6E-A360-B5A36912D36F}"/>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57900B1-DEB4-4329-BF0F-F4D37200EAA4}"/>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B4F7D9-421C-45F0-89AA-F1270DDABD6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FEEC63A-CEAE-4EBD-B34C-3C2A785F4E0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5B704C6-21CF-4112-A3A6-9ED87655DB9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CF28CF0-8814-40A5-AB6B-56F496B1230E}"/>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04A459D-EA5D-4386-A9D6-3BECDED0B859}"/>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BAC693A6-3E31-418A-96E9-6D589DA9DF26}"/>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5196D97F-534B-4CC9-998E-8B6B386D0605}"/>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A10D6CF-AE46-488D-82D9-7D8AEDF5CC01}"/>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564ACF94-BD06-4476-8F49-3554DA8D0758}"/>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6913D62-E9B2-412E-9641-B999403E6CED}"/>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736BB589-4C89-4C4D-B764-B909909B2A0C}"/>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752F444E-50DF-472D-9993-BEDBDFA19862}"/>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CF2E4B1-7213-4A99-82F3-540835F94E2F}"/>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FA9B41C-A24E-4377-9862-5BD1188F826F}"/>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EAC9CF1-9F6B-40D0-850E-BA2FAFD53358}"/>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7F04AFD7-5A67-44CF-A8A9-102BBF4DF87F}"/>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35DC17F-2FED-4505-8BB4-83FD7FDCD244}"/>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42702F2-D137-4CD0-AE92-1926A8C222AB}"/>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AE5B65A-D3AC-4C2A-9401-F85E12FD17A7}"/>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4B86C4D-D3CB-446A-94F3-824CF0351EFE}"/>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9F4F09E-6EE6-4B1F-A44B-A920085D4EF6}"/>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D0924B8-AEEC-425D-8DE1-FEB06DEFC8AB}"/>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469A742-E62F-465C-A428-513227FCCD8B}"/>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E85EED2-6A8C-4751-9D14-AB053E53A5C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688A5F3-23C9-4ACD-B138-1A2B2191B936}"/>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0951785-0D42-4E5F-9AD0-A80C8D2F0A84}"/>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D8D1524-3CDA-424C-A5E9-3848EE9635F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577809E-CC72-442E-ACB9-B0F9CE350A4E}"/>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8B66BD9A-D940-4E83-BB46-EA6DF0A2A79D}"/>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839D33B0-0D6D-4E1A-901B-548F2037AD3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45FF73B2-C3C0-4DC4-A286-35F27B45D88B}"/>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5" name="Oval 134">
            <a:extLst>
              <a:ext uri="{FF2B5EF4-FFF2-40B4-BE49-F238E27FC236}">
                <a16:creationId xmlns:a16="http://schemas.microsoft.com/office/drawing/2014/main" id="{2A6C0F22-59CC-4CFD-99EB-F31EFA43DDA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217C7F04-80A0-44A9-B86D-ACF4C6C2104B}"/>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005849F-C75A-4F1C-8266-3100297307A7}"/>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B8AA718-47C0-42E7-B10A-C99A3169A9C0}"/>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1542446-FADA-4924-835C-F3F787292EED}"/>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C2AC0C1-7F8C-4450-8F3A-80EA7925577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31FDD42-BBFD-4080-B7FF-7040F32B873D}"/>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6AA46E9-70D3-472C-A988-304FDC03A034}"/>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3F676D2-0442-49DB-B617-494D1B89CDD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481091CB-C151-44A4-927A-123B8E7FB66A}"/>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D8B05B6-A4CD-4564-9D54-6AEE01B01652}"/>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CDA2D37-1736-4651-B401-2ED99F3DDE8E}"/>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E7D0E36-0423-4A12-9D57-1284B68BD814}"/>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65ACC708-C346-4750-8D28-08FD34AF591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1FB35C4A-CC53-436F-BD0B-DEA2F0BE150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F1673A6-84EB-4D4A-B33D-C15C6CF0879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F96B7EEA-210A-407F-9D15-2AD8B34694C5}"/>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32A962B-0DC9-4D5F-A242-A85EAE3FD324}"/>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98E30744-E574-4491-A103-9975F899F1AE}"/>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AD30E1D7-7926-4185-AAF3-31F36F4C7404}"/>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D49B21DF-8104-4730-83F7-E68F8B3BA738}"/>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55BFE5ED-29A3-45FA-911A-8987D8785673}"/>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7BE40AF6-9253-42B9-909D-32A8BAD72E0D}"/>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BD46EDD-58B8-4138-A293-267402AAA2EB}"/>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AEF3343-FA4E-4FAE-AAC4-F19B2D1F146E}"/>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allout: Bent Line 159">
            <a:extLst>
              <a:ext uri="{FF2B5EF4-FFF2-40B4-BE49-F238E27FC236}">
                <a16:creationId xmlns:a16="http://schemas.microsoft.com/office/drawing/2014/main" id="{B01D0F10-82CE-407D-A256-1AFD172E9742}"/>
              </a:ext>
            </a:extLst>
          </p:cNvPr>
          <p:cNvSpPr/>
          <p:nvPr/>
        </p:nvSpPr>
        <p:spPr>
          <a:xfrm>
            <a:off x="1328088" y="5919588"/>
            <a:ext cx="1196476" cy="701356"/>
          </a:xfrm>
          <a:prstGeom prst="borderCallout2">
            <a:avLst>
              <a:gd name="adj1" fmla="val -1790"/>
              <a:gd name="adj2" fmla="val 22663"/>
              <a:gd name="adj3" fmla="val -16495"/>
              <a:gd name="adj4" fmla="val -18536"/>
              <a:gd name="adj5" fmla="val -28361"/>
              <a:gd name="adj6" fmla="val -29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1" name="Callout: Bent Line 160">
            <a:extLst>
              <a:ext uri="{FF2B5EF4-FFF2-40B4-BE49-F238E27FC236}">
                <a16:creationId xmlns:a16="http://schemas.microsoft.com/office/drawing/2014/main" id="{F3E87595-C6AB-46DE-8381-B8DD5F1F2CEE}"/>
              </a:ext>
            </a:extLst>
          </p:cNvPr>
          <p:cNvSpPr/>
          <p:nvPr/>
        </p:nvSpPr>
        <p:spPr>
          <a:xfrm>
            <a:off x="3031752" y="5958608"/>
            <a:ext cx="1196476" cy="740706"/>
          </a:xfrm>
          <a:prstGeom prst="borderCallout2">
            <a:avLst>
              <a:gd name="adj1" fmla="val -1790"/>
              <a:gd name="adj2" fmla="val 22663"/>
              <a:gd name="adj3" fmla="val -8108"/>
              <a:gd name="adj4" fmla="val 36855"/>
              <a:gd name="adj5" fmla="val -27482"/>
              <a:gd name="adj6" fmla="val 448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2" name="Callout: Bent Line 161">
            <a:extLst>
              <a:ext uri="{FF2B5EF4-FFF2-40B4-BE49-F238E27FC236}">
                <a16:creationId xmlns:a16="http://schemas.microsoft.com/office/drawing/2014/main" id="{986AF307-7711-4D87-BBEB-4B3104E1DF3E}"/>
              </a:ext>
            </a:extLst>
          </p:cNvPr>
          <p:cNvSpPr/>
          <p:nvPr/>
        </p:nvSpPr>
        <p:spPr>
          <a:xfrm>
            <a:off x="5405656" y="6092399"/>
            <a:ext cx="1196476" cy="685900"/>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3" name="Callout: Bent Line 162">
            <a:extLst>
              <a:ext uri="{FF2B5EF4-FFF2-40B4-BE49-F238E27FC236}">
                <a16:creationId xmlns:a16="http://schemas.microsoft.com/office/drawing/2014/main" id="{89C93859-7714-4FF9-A14D-BA00E3ABCBB3}"/>
              </a:ext>
            </a:extLst>
          </p:cNvPr>
          <p:cNvSpPr/>
          <p:nvPr/>
        </p:nvSpPr>
        <p:spPr>
          <a:xfrm>
            <a:off x="8490358" y="6064997"/>
            <a:ext cx="1196476" cy="713307"/>
          </a:xfrm>
          <a:prstGeom prst="borderCallout2">
            <a:avLst>
              <a:gd name="adj1" fmla="val -1790"/>
              <a:gd name="adj2" fmla="val 22663"/>
              <a:gd name="adj3" fmla="val -29234"/>
              <a:gd name="adj4" fmla="val 49475"/>
              <a:gd name="adj5" fmla="val -47842"/>
              <a:gd name="adj6" fmla="val 672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64" name="Rectangle: Rounded Corners 163">
            <a:extLst>
              <a:ext uri="{FF2B5EF4-FFF2-40B4-BE49-F238E27FC236}">
                <a16:creationId xmlns:a16="http://schemas.microsoft.com/office/drawing/2014/main" id="{6610E7A0-5BE3-4220-8A60-AE90752312EC}"/>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allout: Bent Line 164">
            <a:extLst>
              <a:ext uri="{FF2B5EF4-FFF2-40B4-BE49-F238E27FC236}">
                <a16:creationId xmlns:a16="http://schemas.microsoft.com/office/drawing/2014/main" id="{9ACAF353-6DD0-4D4D-98C4-1D12F2342244}"/>
              </a:ext>
            </a:extLst>
          </p:cNvPr>
          <p:cNvSpPr/>
          <p:nvPr/>
        </p:nvSpPr>
        <p:spPr>
          <a:xfrm>
            <a:off x="7068424" y="6037598"/>
            <a:ext cx="1196476" cy="740706"/>
          </a:xfrm>
          <a:prstGeom prst="borderCallout2">
            <a:avLst>
              <a:gd name="adj1" fmla="val -1790"/>
              <a:gd name="adj2" fmla="val 22663"/>
              <a:gd name="adj3" fmla="val -29234"/>
              <a:gd name="adj4" fmla="val 49475"/>
              <a:gd name="adj5" fmla="val -42701"/>
              <a:gd name="adj6" fmla="val 322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242270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1327</Words>
  <Application>Microsoft Office PowerPoint</Application>
  <PresentationFormat>Widescreen</PresentationFormat>
  <Paragraphs>186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Rate Analysis by Parameter for Historic Accelerator Data</vt:lpstr>
      <vt:lpstr>Project Requirements </vt:lpstr>
      <vt:lpstr>MySQL Stored Data</vt:lpstr>
      <vt:lpstr>Problematic Approaches</vt:lpstr>
      <vt:lpstr>Chosen Approach</vt:lpstr>
      <vt:lpstr>Chosen Approach</vt:lpstr>
      <vt:lpstr>Chosen Approach</vt:lpstr>
      <vt:lpstr>Chosen Approach</vt:lpstr>
      <vt:lpstr>Chosen Approach</vt:lpstr>
      <vt:lpstr>Chosen Approach</vt:lpstr>
      <vt:lpstr>Chosen Approach</vt:lpstr>
      <vt:lpstr>Chosen Approach</vt:lpstr>
      <vt:lpstr>Chosen Approach</vt:lpstr>
      <vt:lpstr>Other Information</vt:lpstr>
      <vt:lpstr>Testing</vt:lpstr>
      <vt:lpstr>Potential Problems/Limitations</vt:lpstr>
      <vt:lpstr>Difficulties in Development</vt:lpstr>
      <vt:lpstr>Work 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Analysis by Parameter for Historic Accelerator Data</dc:title>
  <dc:creator>Nathan Schneider</dc:creator>
  <cp:lastModifiedBy>Nathan Schneider</cp:lastModifiedBy>
  <cp:revision>4</cp:revision>
  <dcterms:created xsi:type="dcterms:W3CDTF">2019-07-09T16:11:56Z</dcterms:created>
  <dcterms:modified xsi:type="dcterms:W3CDTF">2019-07-19T21:20:13Z</dcterms:modified>
</cp:coreProperties>
</file>